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51"/>
  </p:notesMasterIdLst>
  <p:sldIdLst>
    <p:sldId id="256" r:id="rId3"/>
    <p:sldId id="287" r:id="rId4"/>
    <p:sldId id="257" r:id="rId5"/>
    <p:sldId id="288" r:id="rId6"/>
    <p:sldId id="290" r:id="rId7"/>
    <p:sldId id="289" r:id="rId8"/>
    <p:sldId id="258" r:id="rId9"/>
    <p:sldId id="291" r:id="rId10"/>
    <p:sldId id="260" r:id="rId11"/>
    <p:sldId id="292" r:id="rId12"/>
    <p:sldId id="261" r:id="rId13"/>
    <p:sldId id="293" r:id="rId14"/>
    <p:sldId id="294" r:id="rId15"/>
    <p:sldId id="262" r:id="rId16"/>
    <p:sldId id="263" r:id="rId17"/>
    <p:sldId id="264" r:id="rId18"/>
    <p:sldId id="295" r:id="rId19"/>
    <p:sldId id="265" r:id="rId20"/>
    <p:sldId id="296" r:id="rId21"/>
    <p:sldId id="266" r:id="rId22"/>
    <p:sldId id="267" r:id="rId23"/>
    <p:sldId id="297" r:id="rId24"/>
    <p:sldId id="268" r:id="rId25"/>
    <p:sldId id="269" r:id="rId26"/>
    <p:sldId id="270" r:id="rId27"/>
    <p:sldId id="298" r:id="rId28"/>
    <p:sldId id="299" r:id="rId29"/>
    <p:sldId id="271" r:id="rId30"/>
    <p:sldId id="272" r:id="rId31"/>
    <p:sldId id="273" r:id="rId32"/>
    <p:sldId id="274" r:id="rId33"/>
    <p:sldId id="275" r:id="rId34"/>
    <p:sldId id="300" r:id="rId35"/>
    <p:sldId id="276" r:id="rId36"/>
    <p:sldId id="277" r:id="rId37"/>
    <p:sldId id="301" r:id="rId38"/>
    <p:sldId id="278" r:id="rId39"/>
    <p:sldId id="302" r:id="rId40"/>
    <p:sldId id="279" r:id="rId41"/>
    <p:sldId id="280" r:id="rId42"/>
    <p:sldId id="303" r:id="rId43"/>
    <p:sldId id="304" r:id="rId44"/>
    <p:sldId id="282" r:id="rId45"/>
    <p:sldId id="305" r:id="rId46"/>
    <p:sldId id="283" r:id="rId47"/>
    <p:sldId id="306" r:id="rId48"/>
    <p:sldId id="284" r:id="rId49"/>
    <p:sldId id="286"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1181" autoAdjust="0"/>
  </p:normalViewPr>
  <p:slideViewPr>
    <p:cSldViewPr>
      <p:cViewPr varScale="1">
        <p:scale>
          <a:sx n="53" d="100"/>
          <a:sy n="53" d="100"/>
        </p:scale>
        <p:origin x="-201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9/4/2017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Objects that a user possesses for the purpose of user authentication are called tokens.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Memory cards can store but not process data. </a:t>
            </a:r>
          </a:p>
          <a:p>
            <a:pPr lvl="1">
              <a:buFont typeface="Arial" pitchFamily="34" charset="0"/>
              <a:buChar char="•"/>
            </a:pPr>
            <a:r>
              <a:rPr lang="en-NZ" dirty="0" smtClean="0"/>
              <a:t>The most common such card is the bank card with a magnetic stripe on the back.</a:t>
            </a:r>
          </a:p>
          <a:p>
            <a:pPr lvl="1">
              <a:buFont typeface="Arial" pitchFamily="34" charset="0"/>
              <a:buChar char="•"/>
            </a:pPr>
            <a:r>
              <a:rPr lang="en-NZ" dirty="0" smtClean="0"/>
              <a:t> A magnetic stripe can store only a simple security code, which can be read (and unfortunately reprogrammed) by an inexpensive card reader.</a:t>
            </a:r>
          </a:p>
          <a:p>
            <a:pPr lvl="1">
              <a:buFont typeface="Arial" pitchFamily="34" charset="0"/>
              <a:buChar char="•"/>
            </a:pPr>
            <a:r>
              <a:rPr lang="en-NZ" dirty="0" smtClean="0"/>
              <a:t> There are also memory cards that include an internal electronic memory.</a:t>
            </a:r>
          </a:p>
          <a:p>
            <a:pPr lvl="1">
              <a:buFont typeface="Arial" pitchFamily="34" charset="0"/>
              <a:buChar char="•"/>
            </a:pPr>
            <a:endParaRPr lang="en-NZ" dirty="0" smtClean="0"/>
          </a:p>
          <a:p>
            <a:r>
              <a:rPr lang="en-NZ" dirty="0" smtClean="0"/>
              <a:t>The memory card, when combined with a PIN or password, provides significantly greater security than a password alone.</a:t>
            </a:r>
          </a:p>
          <a:p>
            <a:pPr lvl="1">
              <a:buFont typeface="Arial" pitchFamily="34" charset="0"/>
              <a:buChar char="•"/>
            </a:pPr>
            <a:r>
              <a:rPr lang="en-NZ" dirty="0" smtClean="0"/>
              <a:t> An adversary must gain physical possession of the card (or be able to duplicate it) plus must gain knowledge of the PIN.</a:t>
            </a:r>
          </a:p>
          <a:p>
            <a:endParaRPr lang="en-NZ" dirty="0" smtClean="0"/>
          </a:p>
          <a:p>
            <a:r>
              <a:rPr lang="en-NZ" dirty="0" smtClean="0"/>
              <a:t>Among the potential drawbacks are the following</a:t>
            </a:r>
          </a:p>
          <a:p>
            <a:r>
              <a:rPr lang="en-NZ" b="1" dirty="0" smtClean="0"/>
              <a:t>Requires special reader:</a:t>
            </a:r>
            <a:r>
              <a:rPr lang="en-NZ" dirty="0" smtClean="0"/>
              <a:t> </a:t>
            </a:r>
          </a:p>
          <a:p>
            <a:pPr lvl="1">
              <a:buFont typeface="Arial" pitchFamily="34" charset="0"/>
              <a:buChar char="•"/>
            </a:pPr>
            <a:r>
              <a:rPr lang="en-NZ" dirty="0" smtClean="0"/>
              <a:t> This increases the cost of using the token and creates the requirement to maintain the security of the reader’s hardware and software.</a:t>
            </a:r>
          </a:p>
          <a:p>
            <a:endParaRPr lang="en-NZ" dirty="0" smtClean="0"/>
          </a:p>
          <a:p>
            <a:r>
              <a:rPr lang="en-NZ" b="1" dirty="0" smtClean="0"/>
              <a:t>Token loss: </a:t>
            </a:r>
          </a:p>
          <a:p>
            <a:pPr lvl="1">
              <a:buFont typeface="Arial" pitchFamily="34" charset="0"/>
              <a:buChar char="•"/>
            </a:pPr>
            <a:r>
              <a:rPr lang="en-NZ" dirty="0" smtClean="0"/>
              <a:t> A lost token temporarily prevents its owner from gaining system access giving an administrative cost in replacing the lost token.</a:t>
            </a:r>
          </a:p>
          <a:p>
            <a:pPr lvl="1">
              <a:buFont typeface="Arial" pitchFamily="34" charset="0"/>
              <a:buChar char="•"/>
            </a:pPr>
            <a:r>
              <a:rPr lang="en-NZ" dirty="0" smtClean="0"/>
              <a:t>Also, if the token is found, stolen, or forged, then an adversary now need only determine the PIN to gain unauthorized access.</a:t>
            </a:r>
          </a:p>
          <a:p>
            <a:pPr lvl="1">
              <a:buFont typeface="Arial" pitchFamily="34" charset="0"/>
              <a:buChar char="•"/>
            </a:pPr>
            <a:endParaRPr lang="en-NZ" dirty="0" smtClean="0"/>
          </a:p>
          <a:p>
            <a:r>
              <a:rPr lang="en-NZ" b="1" dirty="0" smtClean="0"/>
              <a:t>User dissatisfaction: </a:t>
            </a:r>
          </a:p>
          <a:p>
            <a:pPr lvl="1">
              <a:buFont typeface="Arial" pitchFamily="34" charset="0"/>
              <a:buChar char="•"/>
            </a:pPr>
            <a:r>
              <a:rPr lang="en-NZ" dirty="0" smtClean="0"/>
              <a:t>Although users may have no difficulty in accepting the use of a memory card for ATM access, its use for computer access may be deemed inconvenient.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smtClean="0"/>
              <a:t>A smart card contains within it an entire microprocessor, including processor, memory, and I/O ports. </a:t>
            </a:r>
          </a:p>
          <a:p>
            <a:pPr lvl="1">
              <a:buFont typeface="Arial" pitchFamily="34" charset="0"/>
              <a:buChar char="•"/>
            </a:pPr>
            <a:r>
              <a:rPr lang="en-NZ" dirty="0" smtClean="0"/>
              <a:t> Some versions incorporate a special co-processing circuit for cryptographic operation to speed the task of encoding and decoding messages or generating digital signatures to validate the information transferred.</a:t>
            </a:r>
          </a:p>
          <a:p>
            <a:pPr lvl="1">
              <a:buFont typeface="Arial" pitchFamily="34" charset="0"/>
              <a:buChar char="•"/>
            </a:pPr>
            <a:endParaRPr lang="en-NZ" dirty="0" smtClean="0"/>
          </a:p>
          <a:p>
            <a:r>
              <a:rPr lang="en-NZ" dirty="0" smtClean="0"/>
              <a:t>A wide variety of devices qualify as smart tokens.</a:t>
            </a:r>
          </a:p>
          <a:p>
            <a:endParaRPr lang="en-NZ" dirty="0" smtClean="0"/>
          </a:p>
          <a:p>
            <a:r>
              <a:rPr lang="en-NZ" dirty="0" smtClean="0"/>
              <a:t>These can be categorized along three dimensions that are not mutually exclusive:</a:t>
            </a:r>
          </a:p>
          <a:p>
            <a:r>
              <a:rPr lang="en-NZ" b="1" dirty="0" smtClean="0"/>
              <a:t>Physical characteristics: </a:t>
            </a:r>
          </a:p>
          <a:p>
            <a:pPr lvl="1">
              <a:buFont typeface="Arial" pitchFamily="34" charset="0"/>
              <a:buChar char="•"/>
            </a:pPr>
            <a:r>
              <a:rPr lang="en-NZ" b="1" dirty="0" smtClean="0"/>
              <a:t> </a:t>
            </a:r>
            <a:r>
              <a:rPr lang="en-NZ" dirty="0" smtClean="0"/>
              <a:t>Smart tokens include an embedded microprocessor.</a:t>
            </a:r>
          </a:p>
          <a:p>
            <a:pPr lvl="1">
              <a:buFont typeface="Arial" pitchFamily="34" charset="0"/>
              <a:buChar char="•"/>
            </a:pPr>
            <a:r>
              <a:rPr lang="en-NZ" dirty="0" smtClean="0"/>
              <a:t> A smart token that looks like a bank card is called a smart card. </a:t>
            </a:r>
          </a:p>
          <a:p>
            <a:pPr lvl="1">
              <a:buFont typeface="Arial" pitchFamily="34" charset="0"/>
              <a:buChar char="•"/>
            </a:pPr>
            <a:r>
              <a:rPr lang="en-NZ" dirty="0" smtClean="0"/>
              <a:t> Other smart tokens can look like calculators, keys, or other small portable objects.</a:t>
            </a:r>
          </a:p>
          <a:p>
            <a:pPr lvl="0">
              <a:buFont typeface="Arial" pitchFamily="34" charset="0"/>
              <a:buNone/>
            </a:pPr>
            <a:endParaRPr lang="en-NZ" dirty="0" smtClean="0"/>
          </a:p>
          <a:p>
            <a:pPr lvl="0">
              <a:buFont typeface="Arial" pitchFamily="34" charset="0"/>
              <a:buNone/>
            </a:pPr>
            <a:r>
              <a:rPr lang="en-NZ" b="1" dirty="0" smtClean="0"/>
              <a:t>Interface:</a:t>
            </a:r>
            <a:r>
              <a:rPr lang="en-NZ" dirty="0" smtClean="0"/>
              <a:t> </a:t>
            </a:r>
          </a:p>
          <a:p>
            <a:pPr lvl="1">
              <a:buFont typeface="Arial" pitchFamily="34" charset="0"/>
              <a:buChar char="•"/>
            </a:pPr>
            <a:r>
              <a:rPr lang="en-NZ" dirty="0" smtClean="0"/>
              <a:t> Manual interfaces include a keypad and display for human/token interaction. </a:t>
            </a:r>
          </a:p>
          <a:p>
            <a:pPr lvl="1">
              <a:buFont typeface="Arial" pitchFamily="34" charset="0"/>
              <a:buChar char="•"/>
            </a:pPr>
            <a:r>
              <a:rPr lang="en-NZ" dirty="0" smtClean="0"/>
              <a:t> Smart tokens with an electronic interface communicate with a compatible reader/writer.</a:t>
            </a:r>
          </a:p>
          <a:p>
            <a:pPr lvl="1">
              <a:buFont typeface="Arial" pitchFamily="34" charset="0"/>
              <a:buChar char="•"/>
            </a:pPr>
            <a:endParaRPr lang="en-NZ" dirty="0" smtClean="0"/>
          </a:p>
          <a:p>
            <a:pPr lvl="0">
              <a:buFont typeface="Arial" pitchFamily="34" charset="0"/>
              <a:buNone/>
            </a:pPr>
            <a:r>
              <a:rPr lang="en-NZ" b="1" dirty="0" smtClean="0"/>
              <a:t>Authentication protocol: </a:t>
            </a:r>
          </a:p>
          <a:p>
            <a:pPr lvl="1">
              <a:buFont typeface="Arial" pitchFamily="34" charset="0"/>
              <a:buChar char="•"/>
            </a:pPr>
            <a:r>
              <a:rPr lang="en-NZ" dirty="0" smtClean="0"/>
              <a:t> to provide a means for user authentication.</a:t>
            </a:r>
          </a:p>
          <a:p>
            <a:pPr lvl="2">
              <a:buFont typeface="Arial" pitchFamily="34" charset="0"/>
              <a:buChar char="•"/>
            </a:pPr>
            <a:r>
              <a:rPr lang="en-NZ" b="1" dirty="0" smtClean="0"/>
              <a:t>Static: </a:t>
            </a:r>
            <a:r>
              <a:rPr lang="en-NZ" dirty="0" smtClean="0"/>
              <a:t>the user authenticates himself or herself to the token and then the token authenticates the user to the computer. The latter half of this protocol is similar to the operation of a memory token.</a:t>
            </a:r>
          </a:p>
          <a:p>
            <a:pPr lvl="2">
              <a:buFont typeface="Arial" pitchFamily="34" charset="0"/>
              <a:buChar char="•"/>
            </a:pPr>
            <a:r>
              <a:rPr lang="en-NZ" dirty="0" smtClean="0"/>
              <a:t> </a:t>
            </a:r>
            <a:r>
              <a:rPr lang="en-NZ" b="1" dirty="0" smtClean="0"/>
              <a:t>Dynamic password generator</a:t>
            </a:r>
            <a:r>
              <a:rPr lang="en-NZ" dirty="0" smtClean="0"/>
              <a:t>: the token generates a unique password periodically (e.g., every minute). This password is then entered into the computer system for authentication, either manually by the user or electronically via the token. The token and the computer system must be initialized and kept synchronized so that the computer knows the password that is current for this token.</a:t>
            </a:r>
          </a:p>
          <a:p>
            <a:pPr lvl="2">
              <a:buFont typeface="Arial" pitchFamily="34" charset="0"/>
              <a:buChar char="•"/>
            </a:pPr>
            <a:r>
              <a:rPr lang="en-NZ" b="1" dirty="0" smtClean="0"/>
              <a:t> Challenge-response: </a:t>
            </a:r>
            <a:r>
              <a:rPr lang="en-NZ" dirty="0" smtClean="0"/>
              <a:t>The computer system generates a challenge, such as a random string of numbers. The smart token generates a response based on the challenge.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Attempts to authenticate an individual based on his or her unique physical characteristics. </a:t>
            </a:r>
          </a:p>
          <a:p>
            <a:endParaRPr lang="en-NZ" dirty="0" smtClean="0"/>
          </a:p>
          <a:p>
            <a:r>
              <a:rPr lang="en-NZ" dirty="0" smtClean="0"/>
              <a:t>Static characteristics include, fingerprints, hand geometry, facial characteristics, and retinal and iris patterns; </a:t>
            </a:r>
          </a:p>
          <a:p>
            <a:endParaRPr lang="en-NZ" dirty="0" smtClean="0"/>
          </a:p>
          <a:p>
            <a:r>
              <a:rPr lang="en-NZ" dirty="0" smtClean="0"/>
              <a:t>In essence, biometrics is based on pattern recognition. </a:t>
            </a:r>
          </a:p>
          <a:p>
            <a:endParaRPr lang="en-NZ" dirty="0" smtClean="0"/>
          </a:p>
          <a:p>
            <a:r>
              <a:rPr lang="en-NZ" dirty="0" smtClean="0"/>
              <a:t>Compared to passwords and tokens, biometric authentication is both technically complex and expensive.</a:t>
            </a:r>
          </a:p>
          <a:p>
            <a:pPr lvl="1">
              <a:buFont typeface="Arial" pitchFamily="34" charset="0"/>
              <a:buChar char="•"/>
            </a:pPr>
            <a:r>
              <a:rPr lang="en-NZ" dirty="0" smtClean="0"/>
              <a:t> While it is used in a number of specific applications, biometrics has yet to mature as a standard tool for user authentication to computer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a:p>
            <a:r>
              <a:rPr lang="en-NZ" dirty="0" smtClean="0"/>
              <a:t>and dynamic characteristics, such as voiceprint and signature.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gives a rough indication of the relative cost and accuracy of these biometric measures.</a:t>
            </a:r>
          </a:p>
          <a:p>
            <a:endParaRPr lang="en-NZ" dirty="0" smtClean="0"/>
          </a:p>
          <a:p>
            <a:r>
              <a:rPr lang="en-NZ" dirty="0" smtClean="0"/>
              <a:t>The concept of accuracy does not apply to user authentication schemes using smart cards or passwords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access control policy dictates what types of access are permitted, under what circumstances, and by whom. </a:t>
            </a:r>
          </a:p>
          <a:p>
            <a:endParaRPr lang="en-NZ" dirty="0" smtClean="0"/>
          </a:p>
          <a:p>
            <a:r>
              <a:rPr lang="en-NZ" b="1" dirty="0" smtClean="0"/>
              <a:t>Discretionary access control (DAC): </a:t>
            </a:r>
          </a:p>
          <a:p>
            <a:pPr lvl="1">
              <a:buFont typeface="Arial" pitchFamily="34" charset="0"/>
              <a:buChar char="•"/>
            </a:pPr>
            <a:r>
              <a:rPr lang="en-NZ" b="1" dirty="0" smtClean="0"/>
              <a:t> </a:t>
            </a:r>
            <a:r>
              <a:rPr lang="en-NZ" dirty="0" smtClean="0"/>
              <a:t>Controls access based on the identity of the requestor and on access rules (authorizations) stating what requestors are (or are not) allowed to do.</a:t>
            </a:r>
          </a:p>
          <a:p>
            <a:pPr lvl="1">
              <a:buFont typeface="Arial" pitchFamily="34" charset="0"/>
              <a:buChar char="•"/>
            </a:pPr>
            <a:r>
              <a:rPr lang="en-NZ" dirty="0" smtClean="0"/>
              <a:t> This policy is termed discretionary because an entity might have access rights that permit the entity, by its own volition, to enable another entity to access some resource.</a:t>
            </a:r>
          </a:p>
          <a:p>
            <a:pPr lvl="1">
              <a:buFont typeface="Arial" pitchFamily="34" charset="0"/>
              <a:buChar char="•"/>
            </a:pPr>
            <a:endParaRPr lang="en-NZ" dirty="0" smtClean="0"/>
          </a:p>
          <a:p>
            <a:r>
              <a:rPr lang="en-NZ" b="1" dirty="0" smtClean="0"/>
              <a:t>Mandatory access control (MAC): </a:t>
            </a:r>
          </a:p>
          <a:p>
            <a:pPr lvl="1">
              <a:buFont typeface="Arial" pitchFamily="34" charset="0"/>
              <a:buChar char="•"/>
            </a:pPr>
            <a:r>
              <a:rPr lang="en-NZ" b="0" dirty="0" smtClean="0"/>
              <a:t> Security labels </a:t>
            </a:r>
            <a:r>
              <a:rPr lang="en-NZ" dirty="0" smtClean="0"/>
              <a:t>indicate how sensitive or critical system resources are</a:t>
            </a:r>
          </a:p>
          <a:p>
            <a:pPr lvl="1">
              <a:buFont typeface="Arial" pitchFamily="34" charset="0"/>
              <a:buChar char="•"/>
            </a:pPr>
            <a:r>
              <a:rPr lang="en-NZ" dirty="0" smtClean="0"/>
              <a:t> Security clearances indicate which system entities are eligible to access certain resources</a:t>
            </a:r>
          </a:p>
          <a:p>
            <a:pPr lvl="1">
              <a:buFont typeface="Arial" pitchFamily="34" charset="0"/>
              <a:buChar char="•"/>
            </a:pPr>
            <a:r>
              <a:rPr lang="en-NZ" baseline="0" dirty="0" smtClean="0"/>
              <a:t> MAC c</a:t>
            </a:r>
            <a:r>
              <a:rPr lang="en-NZ" dirty="0" smtClean="0"/>
              <a:t>ontrols access based on comparing security labels with security clearances </a:t>
            </a:r>
          </a:p>
          <a:p>
            <a:pPr lvl="1">
              <a:buFont typeface="Arial" pitchFamily="34" charset="0"/>
              <a:buChar char="•"/>
            </a:pPr>
            <a:r>
              <a:rPr lang="en-NZ" dirty="0" smtClean="0"/>
              <a:t> This policy is termed mandatory because an entity that has clearance to access a resource may not, just by its own volition, enable another entity to access that resource.</a:t>
            </a:r>
          </a:p>
          <a:p>
            <a:pPr lvl="1">
              <a:buFont typeface="Arial" pitchFamily="34" charset="0"/>
              <a:buChar char="•"/>
            </a:pPr>
            <a:endParaRPr lang="en-NZ" dirty="0" smtClean="0"/>
          </a:p>
          <a:p>
            <a:r>
              <a:rPr lang="en-NZ" b="1" dirty="0" smtClean="0"/>
              <a:t>Role-based access control (RBAC): </a:t>
            </a:r>
          </a:p>
          <a:p>
            <a:pPr lvl="1">
              <a:buFont typeface="Arial" pitchFamily="34" charset="0"/>
              <a:buChar char="•"/>
            </a:pPr>
            <a:r>
              <a:rPr lang="en-NZ" b="1" dirty="0" smtClean="0"/>
              <a:t> </a:t>
            </a:r>
            <a:r>
              <a:rPr lang="en-NZ" dirty="0" smtClean="0"/>
              <a:t>Controls access based on the roles that users have within the system and on rules stating what accesses are allowed to users in given roles.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These three policies are not mutually exclusive.</a:t>
            </a:r>
          </a:p>
          <a:p>
            <a:endParaRPr lang="en-NZ" dirty="0" smtClean="0"/>
          </a:p>
          <a:p>
            <a:r>
              <a:rPr lang="en-NZ" dirty="0" smtClean="0"/>
              <a:t>An access control mechanism can employ two or even all three of these policies to cover different classes of system resources.</a:t>
            </a:r>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To represent the protection state, we extend the universe of objects in the access control matrix to include the following:</a:t>
            </a:r>
          </a:p>
          <a:p>
            <a:pPr lvl="0">
              <a:buFont typeface="Arial" pitchFamily="34" charset="0"/>
              <a:buNone/>
            </a:pPr>
            <a:r>
              <a:rPr lang="en-NZ" b="1" dirty="0" smtClean="0"/>
              <a:t>Processes: </a:t>
            </a:r>
          </a:p>
          <a:p>
            <a:pPr lvl="1">
              <a:buFont typeface="Arial" pitchFamily="34" charset="0"/>
              <a:buChar char="•"/>
            </a:pPr>
            <a:r>
              <a:rPr lang="en-NZ" b="1" dirty="0" smtClean="0"/>
              <a:t> </a:t>
            </a:r>
            <a:r>
              <a:rPr lang="en-NZ" dirty="0" smtClean="0"/>
              <a:t>Access rights include the ability to delete a process, stop (block), and wake up a process.</a:t>
            </a:r>
          </a:p>
          <a:p>
            <a:pPr lvl="0">
              <a:buFont typeface="Arial" pitchFamily="34" charset="0"/>
              <a:buNone/>
            </a:pPr>
            <a:r>
              <a:rPr lang="en-NZ" b="1" dirty="0" smtClean="0"/>
              <a:t>Devices: </a:t>
            </a:r>
          </a:p>
          <a:p>
            <a:pPr lvl="1">
              <a:buFont typeface="Arial" pitchFamily="34" charset="0"/>
              <a:buChar char="•"/>
            </a:pPr>
            <a:r>
              <a:rPr lang="en-NZ" b="1" dirty="0" smtClean="0"/>
              <a:t> </a:t>
            </a:r>
            <a:r>
              <a:rPr lang="en-NZ" dirty="0" smtClean="0"/>
              <a:t>Access rights include the ability to read/write the device, to control its operation (e.g., a disk seek), and to block/unblock the device for use.</a:t>
            </a:r>
          </a:p>
          <a:p>
            <a:pPr lvl="0">
              <a:buFont typeface="Arial" pitchFamily="34" charset="0"/>
              <a:buNone/>
            </a:pPr>
            <a:r>
              <a:rPr lang="en-NZ" b="1" dirty="0" smtClean="0"/>
              <a:t>Memory locations or regions: </a:t>
            </a:r>
          </a:p>
          <a:p>
            <a:pPr lvl="1">
              <a:buFont typeface="Arial" pitchFamily="34" charset="0"/>
              <a:buChar char="•"/>
            </a:pPr>
            <a:r>
              <a:rPr lang="en-NZ" b="1" dirty="0" smtClean="0"/>
              <a:t> </a:t>
            </a:r>
            <a:r>
              <a:rPr lang="en-NZ" dirty="0" smtClean="0"/>
              <a:t>Access rights include the ability to read/write certain locations of regions of memory that are protected so that the default is that access is not allowed.</a:t>
            </a:r>
          </a:p>
          <a:p>
            <a:pPr lvl="0">
              <a:buFont typeface="Arial" pitchFamily="34" charset="0"/>
              <a:buNone/>
            </a:pPr>
            <a:r>
              <a:rPr lang="en-NZ" b="1" dirty="0" smtClean="0"/>
              <a:t>Subjects: </a:t>
            </a:r>
          </a:p>
          <a:p>
            <a:pPr lvl="1">
              <a:buFont typeface="Arial" pitchFamily="34" charset="0"/>
              <a:buChar char="•"/>
            </a:pPr>
            <a:r>
              <a:rPr lang="en-NZ" b="1" dirty="0" smtClean="0"/>
              <a:t> </a:t>
            </a:r>
            <a:r>
              <a:rPr lang="en-NZ" dirty="0" smtClean="0"/>
              <a:t>Access rights with respect to a subject have to do with the ability to grant or delete access rights of that subject to other objects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chapter introduces common measures used to counter the security threats discussed in Chapter 14</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From a logical or functional point of view, a separate access control module is associated with each type of object.</a:t>
            </a:r>
          </a:p>
          <a:p>
            <a:endParaRPr lang="en-NZ" dirty="0" smtClean="0"/>
          </a:p>
          <a:p>
            <a:r>
              <a:rPr lang="en-NZ" dirty="0" smtClean="0"/>
              <a:t>The module evaluates each request by a subject to access an object to determine if the access right exists.</a:t>
            </a:r>
          </a:p>
          <a:p>
            <a:endParaRPr lang="en-NZ" dirty="0" smtClean="0"/>
          </a:p>
          <a:p>
            <a:r>
              <a:rPr lang="en-NZ" dirty="0" smtClean="0"/>
              <a:t>An access attempt triggers the following steps:</a:t>
            </a:r>
          </a:p>
          <a:p>
            <a:r>
              <a:rPr lang="en-NZ" dirty="0" smtClean="0"/>
              <a:t>1. A subject S</a:t>
            </a:r>
            <a:r>
              <a:rPr lang="en-NZ" baseline="-25000" dirty="0" smtClean="0"/>
              <a:t>0</a:t>
            </a:r>
            <a:r>
              <a:rPr lang="en-NZ" dirty="0" smtClean="0"/>
              <a:t> issues a request of type </a:t>
            </a:r>
            <a:r>
              <a:rPr lang="el-GR" b="0" i="0" dirty="0" smtClean="0"/>
              <a:t>α</a:t>
            </a:r>
            <a:r>
              <a:rPr lang="en-NZ" b="0" i="0" baseline="0" dirty="0" smtClean="0"/>
              <a:t> </a:t>
            </a:r>
            <a:r>
              <a:rPr lang="en-NZ" dirty="0" smtClean="0"/>
              <a:t>for object X.</a:t>
            </a:r>
          </a:p>
          <a:p>
            <a:r>
              <a:rPr lang="en-NZ" dirty="0" smtClean="0"/>
              <a:t>2. The request causes the system to generate a message of the form (S</a:t>
            </a:r>
            <a:r>
              <a:rPr lang="en-NZ" baseline="-25000" dirty="0" smtClean="0"/>
              <a:t>0</a:t>
            </a:r>
            <a:r>
              <a:rPr lang="en-NZ" dirty="0" smtClean="0"/>
              <a:t>,α,X) to the controller for X.</a:t>
            </a:r>
          </a:p>
          <a:p>
            <a:r>
              <a:rPr lang="en-NZ" dirty="0" smtClean="0"/>
              <a:t>3. The controller interrogates the access matrix A to determine if α is in A[S</a:t>
            </a:r>
            <a:r>
              <a:rPr lang="en-NZ" baseline="-25000" dirty="0" smtClean="0"/>
              <a:t>0</a:t>
            </a:r>
            <a:r>
              <a:rPr lang="en-NZ" dirty="0" smtClean="0"/>
              <a:t>,X].</a:t>
            </a:r>
          </a:p>
          <a:p>
            <a:pPr lvl="1">
              <a:buFont typeface="Arial" pitchFamily="34" charset="0"/>
              <a:buChar char="•"/>
            </a:pPr>
            <a:r>
              <a:rPr lang="en-NZ" dirty="0" smtClean="0"/>
              <a:t> If so, the access is allowed; if not, the access is denied and a protection violation occurs.</a:t>
            </a:r>
          </a:p>
          <a:p>
            <a:pPr lvl="1">
              <a:buFont typeface="Arial" pitchFamily="34" charset="0"/>
              <a:buChar char="•"/>
            </a:pPr>
            <a:r>
              <a:rPr lang="en-NZ" dirty="0" smtClean="0"/>
              <a:t> The violation should trigger a warning and appropriate action.</a:t>
            </a:r>
          </a:p>
          <a:p>
            <a:pPr lvl="0">
              <a:buFont typeface="Arial" pitchFamily="34" charset="0"/>
              <a:buNone/>
            </a:pPr>
            <a:endParaRPr lang="en-NZ" dirty="0" smtClean="0"/>
          </a:p>
          <a:p>
            <a:pPr lvl="0">
              <a:buFont typeface="Arial" pitchFamily="34" charset="0"/>
              <a:buNone/>
            </a:pPr>
            <a:r>
              <a:rPr lang="en-NZ" dirty="0" smtClean="0"/>
              <a:t>Every access by a subject to an object is mediated by the controller for that object, and that the controller’s decision is based on the current contents of the matrix. </a:t>
            </a:r>
          </a:p>
          <a:p>
            <a:pPr lvl="1">
              <a:buFont typeface="Arial" pitchFamily="34" charset="0"/>
              <a:buChar char="•"/>
            </a:pPr>
            <a:r>
              <a:rPr lang="en-NZ" dirty="0" smtClean="0"/>
              <a:t> Also, certain subjects have the authority to make specific changes to the access matrix.</a:t>
            </a:r>
          </a:p>
          <a:p>
            <a:pPr lvl="1">
              <a:buFont typeface="Arial" pitchFamily="34" charset="0"/>
              <a:buChar char="•"/>
            </a:pPr>
            <a:r>
              <a:rPr lang="en-NZ" dirty="0" smtClean="0"/>
              <a:t> A request to modify the access matrix is treated as an access to the matrix, with the individual entries in the matrix treated as objects. </a:t>
            </a:r>
          </a:p>
          <a:p>
            <a:pPr lvl="1">
              <a:buFont typeface="Arial" pitchFamily="34" charset="0"/>
              <a:buChar char="•"/>
            </a:pPr>
            <a:r>
              <a:rPr lang="en-NZ" dirty="0" smtClean="0"/>
              <a:t> Such accesses are mediated by an access matrix controller, which controls updates to the matrix.</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RBAC lends itself to an effective implementation of the principle of least privilege. </a:t>
            </a:r>
          </a:p>
          <a:p>
            <a:endParaRPr lang="en-NZ" dirty="0" smtClean="0"/>
          </a:p>
          <a:p>
            <a:pPr lvl="0"/>
            <a:r>
              <a:rPr lang="en-NZ" dirty="0" smtClean="0"/>
              <a:t>Each role should contain the minimum set of access rights needed for that role.</a:t>
            </a:r>
          </a:p>
          <a:p>
            <a:pPr lvl="0"/>
            <a:endParaRPr lang="en-NZ" dirty="0" smtClean="0"/>
          </a:p>
          <a:p>
            <a:pPr lvl="0"/>
            <a:r>
              <a:rPr lang="en-NZ" dirty="0" smtClean="0"/>
              <a:t>A user is assigned to a role that enables him or her to perform only what is required for that role.</a:t>
            </a:r>
          </a:p>
          <a:p>
            <a:pPr lvl="0"/>
            <a:endParaRPr lang="en-NZ" dirty="0" smtClean="0"/>
          </a:p>
          <a:p>
            <a:pPr lvl="0"/>
            <a:r>
              <a:rPr lang="en-NZ" dirty="0" smtClean="0"/>
              <a:t>Multiple users assigned to the same role enjoy the same minimal set of access rights.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Based on the roles that users assume in a system rather than the user’s identity.</a:t>
            </a:r>
          </a:p>
          <a:p>
            <a:pPr lvl="1">
              <a:buFont typeface="Arial" pitchFamily="34" charset="0"/>
              <a:buChar char="•"/>
            </a:pPr>
            <a:r>
              <a:rPr lang="en-NZ" dirty="0" smtClean="0"/>
              <a:t> Typically, RBAC models define a role as a job function within an organization. </a:t>
            </a:r>
          </a:p>
          <a:p>
            <a:pPr lvl="1">
              <a:buFont typeface="Arial" pitchFamily="34" charset="0"/>
              <a:buChar char="•"/>
            </a:pPr>
            <a:endParaRPr lang="en-NZ" dirty="0" smtClean="0"/>
          </a:p>
          <a:p>
            <a:r>
              <a:rPr lang="en-NZ" dirty="0" smtClean="0"/>
              <a:t>RBAC systems assign access rights to roles instead of individual users. </a:t>
            </a:r>
          </a:p>
          <a:p>
            <a:pPr lvl="1">
              <a:buFont typeface="Arial" pitchFamily="34" charset="0"/>
              <a:buChar char="•"/>
            </a:pPr>
            <a:r>
              <a:rPr lang="en-NZ" dirty="0" smtClean="0"/>
              <a:t> In turn, users are assigned to different roles, </a:t>
            </a:r>
            <a:r>
              <a:rPr lang="en-NZ" b="1" dirty="0" smtClean="0"/>
              <a:t>either statically or dynamically, </a:t>
            </a:r>
            <a:r>
              <a:rPr lang="en-NZ" dirty="0" smtClean="0"/>
              <a:t>according to their responsibilities.</a:t>
            </a:r>
          </a:p>
          <a:p>
            <a:pPr lvl="0">
              <a:buFont typeface="Arial" pitchFamily="34" charset="0"/>
              <a:buNone/>
            </a:pPr>
            <a:endParaRPr lang="en-NZ" dirty="0" smtClean="0"/>
          </a:p>
          <a:p>
            <a:pPr lvl="0">
              <a:buFont typeface="Arial" pitchFamily="34" charset="0"/>
              <a:buNone/>
            </a:pPr>
            <a:r>
              <a:rPr lang="en-NZ" dirty="0" smtClean="0"/>
              <a:t>The relationship of users to roles is many to many, as is the relationship of roles to resources, or system objects.</a:t>
            </a:r>
          </a:p>
          <a:p>
            <a:pPr lvl="1">
              <a:buFont typeface="Arial" pitchFamily="34" charset="0"/>
              <a:buChar char="•"/>
            </a:pPr>
            <a:r>
              <a:rPr lang="en-NZ" dirty="0" smtClean="0"/>
              <a:t> The set of users changes, sometimes frequently, and the assignment of a user to one or more roles may also be dynamic.</a:t>
            </a:r>
          </a:p>
          <a:p>
            <a:pPr lvl="1">
              <a:buFont typeface="Arial" pitchFamily="34" charset="0"/>
              <a:buChar char="•"/>
            </a:pPr>
            <a:r>
              <a:rPr lang="en-NZ" dirty="0" smtClean="0"/>
              <a:t> The set of roles in the system in most environments is likely to be static, with only occasional additions or deletions.</a:t>
            </a:r>
          </a:p>
          <a:p>
            <a:pPr lvl="1">
              <a:buFont typeface="Arial" pitchFamily="34" charset="0"/>
              <a:buChar char="•"/>
            </a:pPr>
            <a:r>
              <a:rPr lang="en-NZ" dirty="0" smtClean="0"/>
              <a:t> Each role will have specific access rights to one or more resources.</a:t>
            </a:r>
          </a:p>
          <a:p>
            <a:pPr lvl="1">
              <a:buFont typeface="Arial" pitchFamily="34" charset="0"/>
              <a:buChar char="•"/>
            </a:pPr>
            <a:r>
              <a:rPr lang="en-NZ" baseline="0" dirty="0" smtClean="0"/>
              <a:t> </a:t>
            </a:r>
            <a:r>
              <a:rPr lang="en-NZ" dirty="0" smtClean="0"/>
              <a:t>The set of resources and the specific access rights associated with a particular role are also likely to change infrequently.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can use the access matrix representation to depict the key elements of an RBAC system in simple terms</a:t>
            </a:r>
          </a:p>
          <a:p>
            <a:endParaRPr lang="en-NZ" dirty="0" smtClean="0"/>
          </a:p>
          <a:p>
            <a:r>
              <a:rPr lang="en-NZ" dirty="0" smtClean="0"/>
              <a:t>This matrix relates individual users to roles.</a:t>
            </a:r>
          </a:p>
          <a:p>
            <a:pPr lvl="1">
              <a:buFont typeface="Arial" pitchFamily="34" charset="0"/>
              <a:buChar char="•"/>
            </a:pPr>
            <a:r>
              <a:rPr lang="en-NZ" baseline="0" dirty="0" smtClean="0"/>
              <a:t> </a:t>
            </a:r>
            <a:r>
              <a:rPr lang="en-NZ" dirty="0" smtClean="0"/>
              <a:t>Typically there are many more users than roles. </a:t>
            </a:r>
          </a:p>
          <a:p>
            <a:pPr lvl="1">
              <a:buFont typeface="Arial" pitchFamily="34" charset="0"/>
              <a:buChar char="•"/>
            </a:pPr>
            <a:r>
              <a:rPr lang="en-NZ" dirty="0" smtClean="0"/>
              <a:t> Each matrix entry is either blank or marked, the latter indicating that this user is assigned to this role.</a:t>
            </a:r>
          </a:p>
          <a:p>
            <a:pPr lvl="1">
              <a:buFont typeface="Arial" pitchFamily="34" charset="0"/>
              <a:buChar char="•"/>
            </a:pPr>
            <a:r>
              <a:rPr lang="en-NZ" dirty="0" smtClean="0"/>
              <a:t> </a:t>
            </a:r>
            <a:r>
              <a:rPr lang="en-NZ" b="1" dirty="0" smtClean="0"/>
              <a:t>Note </a:t>
            </a:r>
            <a:r>
              <a:rPr lang="en-NZ" dirty="0" smtClean="0"/>
              <a:t>that a single user may be assigned multiple roles (more than one mark in a row) and that multiple users may be assigned to a single role (more than one mark in a column).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NZ" dirty="0" smtClean="0"/>
              <a:t>The lower matrix has the same structure as the DAC access control matrix, with roles as subjects.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NZ"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NZ" dirty="0" smtClean="0"/>
              <a:t>Typically, there are few roles and many objects or resources. </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 In this matrix the entries are the specific access rights enjoyed by the roles. </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1" dirty="0" smtClean="0"/>
              <a:t> Note </a:t>
            </a:r>
            <a:r>
              <a:rPr lang="en-NZ" dirty="0" smtClean="0"/>
              <a:t>that a role can be treated as an object, allowing the definition of role hierarchies.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Security intrusion:</a:t>
            </a:r>
          </a:p>
          <a:p>
            <a:pPr lvl="1">
              <a:buFont typeface="Arial" pitchFamily="34" charset="0"/>
              <a:buChar char="•"/>
            </a:pPr>
            <a:r>
              <a:rPr lang="en-NZ" b="1" dirty="0" smtClean="0"/>
              <a:t> </a:t>
            </a:r>
            <a:r>
              <a:rPr lang="en-NZ" dirty="0" smtClean="0"/>
              <a:t>A security event, or a combination of multiple security events, that constitutes a security incident in which an intruder gains, or attempts to gain, access to a system (or system resource) without having authorization to do so.</a:t>
            </a:r>
          </a:p>
          <a:p>
            <a:pPr lvl="1">
              <a:buFont typeface="Arial" pitchFamily="34" charset="0"/>
              <a:buChar char="•"/>
            </a:pPr>
            <a:endParaRPr lang="en-NZ" dirty="0" smtClean="0"/>
          </a:p>
          <a:p>
            <a:r>
              <a:rPr lang="en-NZ" b="1" dirty="0" smtClean="0"/>
              <a:t>Intrusion detection: </a:t>
            </a:r>
          </a:p>
          <a:p>
            <a:pPr lvl="1">
              <a:buFont typeface="Arial" pitchFamily="34" charset="0"/>
              <a:buChar char="•"/>
            </a:pPr>
            <a:r>
              <a:rPr lang="en-NZ" b="1" dirty="0" smtClean="0"/>
              <a:t> </a:t>
            </a:r>
            <a:r>
              <a:rPr lang="en-NZ" dirty="0" smtClean="0"/>
              <a:t>A security service that monitors and analyzes system events for the purpose of finding, and providing real-time or near real- time warning of, attempts to access system resources in an unauthorized manner.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IDSs can be classified as:</a:t>
            </a:r>
          </a:p>
          <a:p>
            <a:r>
              <a:rPr lang="en-NZ" b="1" dirty="0" smtClean="0"/>
              <a:t>Host-based IDS</a:t>
            </a:r>
            <a:r>
              <a:rPr lang="en-NZ" dirty="0" smtClean="0"/>
              <a:t>: </a:t>
            </a:r>
          </a:p>
          <a:p>
            <a:pPr lvl="1">
              <a:buFont typeface="Arial" pitchFamily="34" charset="0"/>
              <a:buChar char="•"/>
            </a:pPr>
            <a:r>
              <a:rPr lang="en-NZ" dirty="0" smtClean="0"/>
              <a:t> Monitors the characteristics of a single host and the events occurring within that host for suspicious activity</a:t>
            </a:r>
          </a:p>
          <a:p>
            <a:endParaRPr lang="en-NZ" dirty="0" smtClean="0"/>
          </a:p>
          <a:p>
            <a:r>
              <a:rPr lang="en-NZ" b="1" dirty="0" smtClean="0"/>
              <a:t>Network-based IDS: </a:t>
            </a:r>
          </a:p>
          <a:p>
            <a:pPr lvl="1">
              <a:buFont typeface="Arial" pitchFamily="34" charset="0"/>
              <a:buChar char="•"/>
            </a:pPr>
            <a:r>
              <a:rPr lang="en-NZ" b="1" dirty="0" smtClean="0"/>
              <a:t> </a:t>
            </a:r>
            <a:r>
              <a:rPr lang="en-NZ" dirty="0" smtClean="0"/>
              <a:t>Monitors network traffic for particular network segments or devices and analyzes network, transport, and application protocols to identify suspicious activity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IDS comprises three logical components:</a:t>
            </a:r>
          </a:p>
          <a:p>
            <a:r>
              <a:rPr lang="en-NZ" b="1" dirty="0" smtClean="0"/>
              <a:t>Sensors: </a:t>
            </a:r>
          </a:p>
          <a:p>
            <a:pPr lvl="1">
              <a:buFont typeface="Arial" pitchFamily="34" charset="0"/>
              <a:buChar char="•"/>
            </a:pPr>
            <a:r>
              <a:rPr lang="en-NZ" b="1" dirty="0" smtClean="0"/>
              <a:t> </a:t>
            </a:r>
            <a:r>
              <a:rPr lang="en-NZ" dirty="0" smtClean="0"/>
              <a:t>Sensors are responsible for collecting data. </a:t>
            </a:r>
          </a:p>
          <a:p>
            <a:pPr lvl="1">
              <a:buFont typeface="Arial" pitchFamily="34" charset="0"/>
              <a:buChar char="•"/>
            </a:pPr>
            <a:r>
              <a:rPr lang="en-NZ" dirty="0" smtClean="0"/>
              <a:t> The input for a sensor may be any part of a system that could contain evidence of an intrusion.</a:t>
            </a:r>
          </a:p>
          <a:p>
            <a:pPr lvl="1">
              <a:buFont typeface="Arial" pitchFamily="34" charset="0"/>
              <a:buChar char="•"/>
            </a:pPr>
            <a:r>
              <a:rPr lang="en-NZ" dirty="0" smtClean="0"/>
              <a:t> Types of input to a sensor include network packets, log files, and system call traces.</a:t>
            </a:r>
          </a:p>
          <a:p>
            <a:pPr lvl="1">
              <a:buFont typeface="Arial" pitchFamily="34" charset="0"/>
              <a:buChar char="•"/>
            </a:pPr>
            <a:r>
              <a:rPr lang="en-NZ" dirty="0" smtClean="0"/>
              <a:t> Sensors collect and forward this information to the analyzer.</a:t>
            </a:r>
            <a:br>
              <a:rPr lang="en-NZ" dirty="0" smtClean="0"/>
            </a:br>
            <a:endParaRPr lang="en-NZ" dirty="0" smtClean="0"/>
          </a:p>
          <a:p>
            <a:pPr lvl="0">
              <a:buFont typeface="Arial" pitchFamily="34" charset="0"/>
              <a:buNone/>
            </a:pPr>
            <a:r>
              <a:rPr lang="en-NZ" b="1" dirty="0" smtClean="0"/>
              <a:t>Analyzers: </a:t>
            </a:r>
          </a:p>
          <a:p>
            <a:pPr lvl="1">
              <a:buFont typeface="Arial" pitchFamily="34" charset="0"/>
              <a:buChar char="•"/>
            </a:pPr>
            <a:r>
              <a:rPr lang="en-NZ" b="1" dirty="0" smtClean="0"/>
              <a:t> </a:t>
            </a:r>
            <a:r>
              <a:rPr lang="en-NZ" dirty="0" smtClean="0"/>
              <a:t>Analyzers receive input from one or more sensors or from other analyzers.</a:t>
            </a:r>
          </a:p>
          <a:p>
            <a:pPr lvl="1">
              <a:buFont typeface="Arial" pitchFamily="34" charset="0"/>
              <a:buChar char="•"/>
            </a:pPr>
            <a:r>
              <a:rPr lang="en-NZ" dirty="0" smtClean="0"/>
              <a:t> The analyzer is responsible for determining if an intrusion has occurred.</a:t>
            </a:r>
          </a:p>
          <a:p>
            <a:pPr lvl="1">
              <a:buFont typeface="Arial" pitchFamily="34" charset="0"/>
              <a:buChar char="•"/>
            </a:pPr>
            <a:r>
              <a:rPr lang="en-NZ" dirty="0" smtClean="0"/>
              <a:t> The output may include evidence supporting the conclusion that an intrusion occurred.</a:t>
            </a:r>
          </a:p>
          <a:p>
            <a:pPr lvl="1">
              <a:buFont typeface="Arial" pitchFamily="34" charset="0"/>
              <a:buChar char="•"/>
            </a:pPr>
            <a:r>
              <a:rPr lang="en-NZ" dirty="0" smtClean="0"/>
              <a:t> The analyzer may provide guidance about what actions to take as a result of the intrusion.</a:t>
            </a:r>
          </a:p>
          <a:p>
            <a:pPr lvl="1">
              <a:buFont typeface="Arial" pitchFamily="34" charset="0"/>
              <a:buChar char="•"/>
            </a:pPr>
            <a:endParaRPr lang="en-NZ" dirty="0" smtClean="0"/>
          </a:p>
          <a:p>
            <a:pPr lvl="0">
              <a:buFont typeface="Arial" pitchFamily="34" charset="0"/>
              <a:buNone/>
            </a:pPr>
            <a:r>
              <a:rPr lang="en-NZ" b="1" dirty="0" smtClean="0"/>
              <a:t>User interface: </a:t>
            </a:r>
          </a:p>
          <a:p>
            <a:pPr lvl="1">
              <a:buFont typeface="Arial" pitchFamily="34" charset="0"/>
              <a:buChar char="•"/>
            </a:pPr>
            <a:r>
              <a:rPr lang="en-NZ" b="1" dirty="0" smtClean="0"/>
              <a:t> </a:t>
            </a:r>
            <a:r>
              <a:rPr lang="en-NZ" dirty="0" smtClean="0"/>
              <a:t>The user interface to an IDS enables a user to view output from the system or control the </a:t>
            </a:r>
            <a:r>
              <a:rPr lang="en-NZ" dirty="0" err="1" smtClean="0"/>
              <a:t>behavior</a:t>
            </a:r>
            <a:r>
              <a:rPr lang="en-NZ" dirty="0" smtClean="0"/>
              <a:t> of the system. </a:t>
            </a:r>
          </a:p>
          <a:p>
            <a:pPr lvl="1">
              <a:buFont typeface="Arial" pitchFamily="34" charset="0"/>
              <a:buChar char="•"/>
            </a:pPr>
            <a:r>
              <a:rPr lang="en-NZ" dirty="0" smtClean="0"/>
              <a:t> In some systems, the user interface may equate to a manager, director, or console component.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Although the typical </a:t>
            </a:r>
            <a:r>
              <a:rPr lang="en-NZ" dirty="0" err="1" smtClean="0"/>
              <a:t>behavior</a:t>
            </a:r>
            <a:r>
              <a:rPr lang="en-NZ" dirty="0" smtClean="0"/>
              <a:t> of an intruder differs from the typical </a:t>
            </a:r>
            <a:r>
              <a:rPr lang="en-NZ" dirty="0" err="1" smtClean="0"/>
              <a:t>behavior</a:t>
            </a:r>
            <a:r>
              <a:rPr lang="en-NZ" dirty="0" smtClean="0"/>
              <a:t> of an authorized user, there is an overlap in these </a:t>
            </a:r>
            <a:r>
              <a:rPr lang="en-NZ" dirty="0" err="1" smtClean="0"/>
              <a:t>behaviors</a:t>
            </a:r>
            <a:r>
              <a:rPr lang="en-NZ" dirty="0" smtClean="0"/>
              <a:t>.</a:t>
            </a:r>
          </a:p>
          <a:p>
            <a:pPr lvl="1">
              <a:buFont typeface="Arial" pitchFamily="34" charset="0"/>
              <a:buChar char="•"/>
            </a:pPr>
            <a:r>
              <a:rPr lang="en-NZ" dirty="0" smtClean="0"/>
              <a:t> Thus, a loose interpretation of intruder </a:t>
            </a:r>
            <a:r>
              <a:rPr lang="en-NZ" dirty="0" err="1" smtClean="0"/>
              <a:t>behavior</a:t>
            </a:r>
            <a:r>
              <a:rPr lang="en-NZ" dirty="0" smtClean="0"/>
              <a:t>, which will catch more intruders, will also lead to a number of</a:t>
            </a:r>
            <a:r>
              <a:rPr lang="en-NZ" b="1" dirty="0" smtClean="0"/>
              <a:t> false positives</a:t>
            </a:r>
            <a:r>
              <a:rPr lang="en-NZ" dirty="0" smtClean="0"/>
              <a:t>, or authorized users identified as intruders. </a:t>
            </a:r>
          </a:p>
          <a:p>
            <a:pPr lvl="1">
              <a:buFont typeface="Arial" pitchFamily="34" charset="0"/>
              <a:buChar char="•"/>
            </a:pPr>
            <a:r>
              <a:rPr lang="en-NZ" dirty="0" smtClean="0"/>
              <a:t> But, an attempt to limit false positives by a tight interpretation of intruder </a:t>
            </a:r>
            <a:r>
              <a:rPr lang="en-NZ" dirty="0" err="1" smtClean="0"/>
              <a:t>behavior</a:t>
            </a:r>
            <a:r>
              <a:rPr lang="en-NZ" dirty="0" smtClean="0"/>
              <a:t> will lead to an increase in </a:t>
            </a:r>
            <a:r>
              <a:rPr lang="en-NZ" b="1" dirty="0" smtClean="0"/>
              <a:t>false negatives</a:t>
            </a:r>
            <a:r>
              <a:rPr lang="en-NZ" dirty="0" smtClean="0"/>
              <a:t>, or intruders not identified as intruders. </a:t>
            </a:r>
          </a:p>
          <a:p>
            <a:pPr lvl="0">
              <a:buFont typeface="Arial" pitchFamily="34" charset="0"/>
              <a:buNone/>
            </a:pPr>
            <a:endParaRPr lang="en-NZ" dirty="0" smtClean="0"/>
          </a:p>
          <a:p>
            <a:pPr lvl="0">
              <a:buFont typeface="Arial" pitchFamily="34" charset="0"/>
              <a:buNone/>
            </a:pPr>
            <a:r>
              <a:rPr lang="en-NZ" dirty="0" smtClean="0"/>
              <a:t>Thus, there is an element of compromise and art in the practice of intrusion detection.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most computer security contexts, user authentication is the fundamental building block and the primary line of defense. </a:t>
            </a:r>
          </a:p>
          <a:p>
            <a:endParaRPr lang="en-NZ" dirty="0" smtClean="0"/>
          </a:p>
          <a:p>
            <a:r>
              <a:rPr lang="en-NZ" dirty="0" smtClean="0"/>
              <a:t>User authentication is the basis for most types of access control and for user accountability.</a:t>
            </a:r>
          </a:p>
          <a:p>
            <a:endParaRPr lang="en-NZ" dirty="0" smtClean="0"/>
          </a:p>
          <a:p>
            <a:r>
              <a:rPr lang="en-NZ" dirty="0" smtClean="0"/>
              <a:t>An authentication process consists of two steps:</a:t>
            </a:r>
          </a:p>
          <a:p>
            <a:pPr lvl="0"/>
            <a:r>
              <a:rPr lang="en-NZ" b="1" dirty="0" smtClean="0"/>
              <a:t>Identification step:</a:t>
            </a:r>
          </a:p>
          <a:p>
            <a:pPr lvl="1">
              <a:buFont typeface="Arial" pitchFamily="34" charset="0"/>
              <a:buChar char="•"/>
            </a:pPr>
            <a:r>
              <a:rPr lang="en-NZ" b="1" dirty="0" smtClean="0"/>
              <a:t> </a:t>
            </a:r>
            <a:r>
              <a:rPr lang="en-NZ" dirty="0" smtClean="0"/>
              <a:t>Presenting an identifier to the security system. </a:t>
            </a:r>
          </a:p>
          <a:p>
            <a:pPr lvl="1">
              <a:buFont typeface="Arial" pitchFamily="34" charset="0"/>
              <a:buChar char="•"/>
            </a:pPr>
            <a:r>
              <a:rPr lang="en-NZ" dirty="0" smtClean="0"/>
              <a:t> Identifiers should be assigned carefully, because authenticated identities are the basis for other security services, such as access control service.</a:t>
            </a:r>
          </a:p>
          <a:p>
            <a:pPr lvl="0">
              <a:buFont typeface="Arial" pitchFamily="34" charset="0"/>
              <a:buNone/>
            </a:pPr>
            <a:r>
              <a:rPr lang="en-NZ" b="1" dirty="0" smtClean="0"/>
              <a:t>Verification step: </a:t>
            </a:r>
          </a:p>
          <a:p>
            <a:pPr lvl="1">
              <a:buFont typeface="Arial" pitchFamily="34" charset="0"/>
              <a:buChar char="•"/>
            </a:pPr>
            <a:r>
              <a:rPr lang="en-NZ" b="1" dirty="0" smtClean="0"/>
              <a:t> </a:t>
            </a:r>
            <a:r>
              <a:rPr lang="en-NZ" dirty="0" smtClean="0"/>
              <a:t>Presenting or generating authentication information that corroborates the binding between the entity and the identifier.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smtClean="0"/>
              <a:t>Host-based IDSs add a specialized layer of security software to vulnerable or sensitive systems; </a:t>
            </a:r>
          </a:p>
          <a:p>
            <a:endParaRPr lang="en-NZ" dirty="0" smtClean="0"/>
          </a:p>
          <a:p>
            <a:r>
              <a:rPr lang="en-NZ" dirty="0" smtClean="0"/>
              <a:t>The host-based IDS monitors activity on the system in a variety of ways to detect suspicious behaviour.</a:t>
            </a:r>
          </a:p>
          <a:p>
            <a:endParaRPr lang="en-NZ" dirty="0" smtClean="0"/>
          </a:p>
          <a:p>
            <a:r>
              <a:rPr lang="en-NZ" dirty="0" smtClean="0"/>
              <a:t>The primary benefit of a host-based IDS is that it can detect both external and internal intrusions, something that is not possible either with network-based IDSs or firewalls.</a:t>
            </a:r>
          </a:p>
          <a:p>
            <a:endParaRPr lang="en-NZ" dirty="0" smtClean="0"/>
          </a:p>
          <a:p>
            <a:r>
              <a:rPr lang="en-NZ" b="1" dirty="0" smtClean="0"/>
              <a:t>Anomaly detection: </a:t>
            </a:r>
          </a:p>
          <a:p>
            <a:pPr lvl="1">
              <a:buFont typeface="Arial" pitchFamily="34" charset="0"/>
              <a:buChar char="•"/>
            </a:pPr>
            <a:r>
              <a:rPr lang="en-NZ" b="1" dirty="0" smtClean="0"/>
              <a:t> </a:t>
            </a:r>
            <a:r>
              <a:rPr lang="en-NZ" dirty="0" smtClean="0"/>
              <a:t>Involves the collection of data relating to the </a:t>
            </a:r>
            <a:r>
              <a:rPr lang="en-NZ" dirty="0" err="1" smtClean="0"/>
              <a:t>behavior</a:t>
            </a:r>
            <a:r>
              <a:rPr lang="en-NZ" dirty="0" smtClean="0"/>
              <a:t> of legitimate users over a period of time. </a:t>
            </a:r>
          </a:p>
          <a:p>
            <a:pPr lvl="1">
              <a:buFont typeface="Arial" pitchFamily="34" charset="0"/>
              <a:buChar char="•"/>
            </a:pPr>
            <a:r>
              <a:rPr lang="en-NZ" dirty="0" smtClean="0"/>
              <a:t> Then statistical tests are applied to observed </a:t>
            </a:r>
            <a:r>
              <a:rPr lang="en-NZ" dirty="0" err="1" smtClean="0"/>
              <a:t>behavior</a:t>
            </a:r>
            <a:r>
              <a:rPr lang="en-NZ" dirty="0" smtClean="0"/>
              <a:t> to determine with a high level of confidence whether that </a:t>
            </a:r>
            <a:r>
              <a:rPr lang="en-NZ" dirty="0" err="1" smtClean="0"/>
              <a:t>behavior</a:t>
            </a:r>
            <a:r>
              <a:rPr lang="en-NZ" dirty="0" smtClean="0"/>
              <a:t> is not legitimate user </a:t>
            </a:r>
            <a:r>
              <a:rPr lang="en-NZ" dirty="0" err="1" smtClean="0"/>
              <a:t>behavior</a:t>
            </a:r>
            <a:r>
              <a:rPr lang="en-NZ" dirty="0" smtClean="0"/>
              <a:t>.</a:t>
            </a:r>
          </a:p>
          <a:p>
            <a:pPr lvl="1">
              <a:buFont typeface="Arial" pitchFamily="34" charset="0"/>
              <a:buChar char="•"/>
            </a:pPr>
            <a:r>
              <a:rPr lang="en-NZ" dirty="0" smtClean="0"/>
              <a:t>Two approaches:</a:t>
            </a:r>
          </a:p>
          <a:p>
            <a:pPr lvl="2">
              <a:buFont typeface="Arial" pitchFamily="34" charset="0"/>
              <a:buNone/>
            </a:pPr>
            <a:r>
              <a:rPr lang="en-NZ" dirty="0" smtClean="0"/>
              <a:t>a. </a:t>
            </a:r>
            <a:r>
              <a:rPr lang="en-NZ" b="1" dirty="0" smtClean="0"/>
              <a:t>Threshold detection: </a:t>
            </a:r>
            <a:r>
              <a:rPr lang="en-NZ" dirty="0" smtClean="0"/>
              <a:t>This approach involves defining thresholds, independent of user, for the frequency of occurrence of various events.</a:t>
            </a:r>
          </a:p>
          <a:p>
            <a:pPr lvl="2">
              <a:buFont typeface="Arial" pitchFamily="34" charset="0"/>
              <a:buNone/>
            </a:pPr>
            <a:r>
              <a:rPr lang="en-NZ" dirty="0" smtClean="0"/>
              <a:t>b. </a:t>
            </a:r>
            <a:r>
              <a:rPr lang="en-NZ" b="1" dirty="0" smtClean="0"/>
              <a:t>Profile based: </a:t>
            </a:r>
            <a:r>
              <a:rPr lang="en-NZ" dirty="0" smtClean="0"/>
              <a:t>A profile of the activity of each user is developed and used to detect changes in the </a:t>
            </a:r>
            <a:r>
              <a:rPr lang="en-NZ" dirty="0" err="1" smtClean="0"/>
              <a:t>behavior</a:t>
            </a:r>
            <a:r>
              <a:rPr lang="en-NZ" dirty="0" smtClean="0"/>
              <a:t> of individual accounts.</a:t>
            </a:r>
          </a:p>
          <a:p>
            <a:pPr lvl="2">
              <a:buFont typeface="Arial" pitchFamily="34" charset="0"/>
              <a:buNone/>
            </a:pPr>
            <a:endParaRPr lang="en-NZ" dirty="0" smtClean="0"/>
          </a:p>
          <a:p>
            <a:pPr lvl="0">
              <a:buFont typeface="Arial" pitchFamily="34" charset="0"/>
              <a:buNone/>
            </a:pPr>
            <a:r>
              <a:rPr lang="en-NZ" b="1" dirty="0" smtClean="0"/>
              <a:t>Signature detection</a:t>
            </a:r>
            <a:r>
              <a:rPr lang="en-NZ" dirty="0" smtClean="0"/>
              <a:t>: </a:t>
            </a:r>
          </a:p>
          <a:p>
            <a:pPr lvl="1">
              <a:buFont typeface="Arial" pitchFamily="34" charset="0"/>
              <a:buChar char="•"/>
            </a:pPr>
            <a:r>
              <a:rPr lang="en-NZ" dirty="0" smtClean="0"/>
              <a:t> Involves an attempt to define a set of rules or attack patterns that can be used to decide that a given </a:t>
            </a:r>
            <a:r>
              <a:rPr lang="en-NZ" dirty="0" err="1" smtClean="0"/>
              <a:t>behavior</a:t>
            </a:r>
            <a:r>
              <a:rPr lang="en-NZ" dirty="0" smtClean="0"/>
              <a:t> is that of an intruder.</a:t>
            </a:r>
          </a:p>
          <a:p>
            <a:pPr lvl="1">
              <a:buFont typeface="Arial" pitchFamily="34" charset="0"/>
              <a:buChar char="•"/>
            </a:pPr>
            <a:endParaRPr lang="en-NZ" dirty="0" smtClean="0"/>
          </a:p>
          <a:p>
            <a:pPr lvl="0">
              <a:buFont typeface="Arial" pitchFamily="34" charset="0"/>
              <a:buNone/>
            </a:pPr>
            <a:r>
              <a:rPr lang="en-NZ" dirty="0" smtClean="0"/>
              <a:t>In essence, </a:t>
            </a:r>
          </a:p>
          <a:p>
            <a:pPr lvl="1">
              <a:buFont typeface="Arial" pitchFamily="34" charset="0"/>
              <a:buChar char="•"/>
            </a:pPr>
            <a:r>
              <a:rPr lang="en-NZ" dirty="0" smtClean="0"/>
              <a:t> anomaly approaches attempt to define normal </a:t>
            </a:r>
            <a:r>
              <a:rPr lang="en-NZ" dirty="0" err="1" smtClean="0"/>
              <a:t>behavior</a:t>
            </a:r>
            <a:r>
              <a:rPr lang="en-NZ" dirty="0" smtClean="0"/>
              <a:t>, </a:t>
            </a:r>
          </a:p>
          <a:p>
            <a:pPr lvl="1">
              <a:buFont typeface="Arial" pitchFamily="34" charset="0"/>
              <a:buChar char="•"/>
            </a:pPr>
            <a:r>
              <a:rPr lang="en-NZ" dirty="0" smtClean="0"/>
              <a:t> signature-based approaches attempt to define improper </a:t>
            </a:r>
            <a:r>
              <a:rPr lang="en-NZ" dirty="0" err="1" smtClean="0"/>
              <a:t>behavior</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Some record of ongoing activity by users must be maintained as input to an IDS. </a:t>
            </a:r>
          </a:p>
          <a:p>
            <a:endParaRPr lang="en-NZ" dirty="0" smtClean="0"/>
          </a:p>
          <a:p>
            <a:r>
              <a:rPr lang="en-NZ" b="1" dirty="0" smtClean="0"/>
              <a:t>Native audit records: </a:t>
            </a:r>
          </a:p>
          <a:p>
            <a:pPr lvl="1">
              <a:buFont typeface="Arial" pitchFamily="34" charset="0"/>
              <a:buChar char="•"/>
            </a:pPr>
            <a:r>
              <a:rPr lang="en-NZ" b="1" dirty="0" smtClean="0"/>
              <a:t> </a:t>
            </a:r>
            <a:r>
              <a:rPr lang="en-NZ" dirty="0" smtClean="0"/>
              <a:t>Virtually all multiuser operating systems include accounting software that collects information on user activity. </a:t>
            </a:r>
          </a:p>
          <a:p>
            <a:pPr lvl="1">
              <a:buFont typeface="Arial" pitchFamily="34" charset="0"/>
              <a:buChar char="•"/>
            </a:pPr>
            <a:r>
              <a:rPr lang="en-NZ" dirty="0" smtClean="0"/>
              <a:t> No additional collection software is needed. </a:t>
            </a:r>
          </a:p>
          <a:p>
            <a:pPr lvl="1">
              <a:buFont typeface="Arial" pitchFamily="34" charset="0"/>
              <a:buChar char="•"/>
            </a:pPr>
            <a:r>
              <a:rPr lang="en-NZ" dirty="0" smtClean="0"/>
              <a:t> BUT the native audit records may not contain the needed information or may not contain it in a convenient form.</a:t>
            </a:r>
          </a:p>
          <a:p>
            <a:pPr lvl="1">
              <a:buFont typeface="Arial" pitchFamily="34" charset="0"/>
              <a:buChar char="•"/>
            </a:pPr>
            <a:endParaRPr lang="en-NZ" dirty="0" smtClean="0"/>
          </a:p>
          <a:p>
            <a:r>
              <a:rPr lang="en-NZ" b="1" dirty="0" smtClean="0"/>
              <a:t>Detection-specific audit records: </a:t>
            </a:r>
          </a:p>
          <a:p>
            <a:pPr lvl="1">
              <a:buFont typeface="Arial" pitchFamily="34" charset="0"/>
              <a:buChar char="•"/>
            </a:pPr>
            <a:r>
              <a:rPr lang="en-NZ" b="1" dirty="0" smtClean="0"/>
              <a:t> </a:t>
            </a:r>
            <a:r>
              <a:rPr lang="en-NZ" dirty="0" smtClean="0"/>
              <a:t>A collection facility can be implemented that generates audit records containing only that information required by the IDS.</a:t>
            </a:r>
          </a:p>
          <a:p>
            <a:pPr lvl="1">
              <a:buFont typeface="Arial" pitchFamily="34" charset="0"/>
              <a:buChar char="•"/>
            </a:pPr>
            <a:r>
              <a:rPr lang="en-NZ" dirty="0" smtClean="0"/>
              <a:t> Can be made vendor independent and ported to a variety of systems.</a:t>
            </a:r>
          </a:p>
          <a:p>
            <a:pPr lvl="1">
              <a:buFont typeface="Arial" pitchFamily="34" charset="0"/>
              <a:buChar char="•"/>
            </a:pPr>
            <a:r>
              <a:rPr lang="en-NZ" dirty="0" smtClean="0"/>
              <a:t> BUT there is extra overhead involved in having, in effect, two accounting packages running on a machine.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ideal solution to the threat of viruses is prevention: </a:t>
            </a:r>
          </a:p>
          <a:p>
            <a:pPr lvl="1">
              <a:buFont typeface="Arial" pitchFamily="34" charset="0"/>
              <a:buChar char="•"/>
            </a:pPr>
            <a:r>
              <a:rPr lang="en-NZ" dirty="0" smtClean="0"/>
              <a:t> Do not allow a virus to get into the system in the first place.</a:t>
            </a:r>
          </a:p>
          <a:p>
            <a:pPr lvl="0">
              <a:buFont typeface="Arial" pitchFamily="34" charset="0"/>
              <a:buNone/>
            </a:pPr>
            <a:endParaRPr lang="en-NZ" dirty="0" smtClean="0"/>
          </a:p>
          <a:p>
            <a:pPr lvl="0">
              <a:buFont typeface="Arial" pitchFamily="34" charset="0"/>
              <a:buNone/>
            </a:pPr>
            <a:r>
              <a:rPr lang="en-NZ" dirty="0" smtClean="0"/>
              <a:t>The next best approach is to be able to do the following:</a:t>
            </a:r>
          </a:p>
          <a:p>
            <a:pPr lvl="0">
              <a:buFont typeface="Arial" pitchFamily="34" charset="0"/>
              <a:buNone/>
            </a:pPr>
            <a:r>
              <a:rPr lang="en-NZ" b="1" dirty="0" smtClean="0"/>
              <a:t>Detection: </a:t>
            </a:r>
          </a:p>
          <a:p>
            <a:pPr lvl="1">
              <a:buFont typeface="Arial" pitchFamily="34" charset="0"/>
              <a:buChar char="•"/>
            </a:pPr>
            <a:r>
              <a:rPr lang="en-NZ" b="1" dirty="0" smtClean="0"/>
              <a:t> </a:t>
            </a:r>
            <a:r>
              <a:rPr lang="en-NZ" dirty="0" smtClean="0"/>
              <a:t>Once the infection has occurred, determine that it has occurred and locate the virus.</a:t>
            </a:r>
          </a:p>
          <a:p>
            <a:pPr lvl="0">
              <a:buFont typeface="Arial" pitchFamily="34" charset="0"/>
              <a:buNone/>
            </a:pPr>
            <a:r>
              <a:rPr lang="en-NZ" b="1" dirty="0" smtClean="0"/>
              <a:t>Identification: </a:t>
            </a:r>
          </a:p>
          <a:p>
            <a:pPr lvl="1">
              <a:buFont typeface="Arial" pitchFamily="34" charset="0"/>
              <a:buChar char="•"/>
            </a:pPr>
            <a:r>
              <a:rPr lang="en-NZ" b="1" dirty="0" smtClean="0"/>
              <a:t> </a:t>
            </a:r>
            <a:r>
              <a:rPr lang="en-NZ" b="0" dirty="0" smtClean="0"/>
              <a:t>I</a:t>
            </a:r>
            <a:r>
              <a:rPr lang="en-NZ" dirty="0" smtClean="0"/>
              <a:t>dentify the specific virus that has infected a program.</a:t>
            </a:r>
          </a:p>
          <a:p>
            <a:pPr lvl="0">
              <a:buFont typeface="Arial" pitchFamily="34" charset="0"/>
              <a:buNone/>
            </a:pPr>
            <a:r>
              <a:rPr lang="en-NZ" b="1" dirty="0" smtClean="0"/>
              <a:t>Removal: </a:t>
            </a:r>
          </a:p>
          <a:p>
            <a:pPr lvl="1">
              <a:buFont typeface="Arial" pitchFamily="34" charset="0"/>
              <a:buChar char="•"/>
            </a:pPr>
            <a:r>
              <a:rPr lang="en-NZ" b="1" dirty="0" smtClean="0"/>
              <a:t> </a:t>
            </a:r>
            <a:r>
              <a:rPr lang="en-NZ" dirty="0" smtClean="0"/>
              <a:t>Remove all traces of the virus from the infected program and restore it to its original state.</a:t>
            </a:r>
          </a:p>
          <a:p>
            <a:pPr lvl="1">
              <a:buFont typeface="Arial" pitchFamily="34" charset="0"/>
              <a:buChar char="•"/>
            </a:pPr>
            <a:r>
              <a:rPr lang="en-NZ" dirty="0" smtClean="0"/>
              <a:t> Remove the virus from all infected systems so that the disease cannot spread further.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Generic decryption (GD) technology enables the antivirus program to easily detect even the most complex polymorphic viruses while maintaining fast scanning speeds </a:t>
            </a:r>
          </a:p>
          <a:p>
            <a:endParaRPr lang="en-NZ" dirty="0" smtClean="0"/>
          </a:p>
          <a:p>
            <a:r>
              <a:rPr lang="en-NZ" dirty="0" smtClean="0"/>
              <a:t>When a file containing a polymorphic virus is executed, the virus must decrypt itself to activate. </a:t>
            </a:r>
          </a:p>
          <a:p>
            <a:pPr lvl="0">
              <a:buFont typeface="Arial" pitchFamily="34" charset="0"/>
              <a:buNone/>
            </a:pPr>
            <a:endParaRPr lang="en-NZ" dirty="0" smtClean="0"/>
          </a:p>
          <a:p>
            <a:pPr lvl="0">
              <a:buFont typeface="Arial" pitchFamily="34" charset="0"/>
              <a:buNone/>
            </a:pPr>
            <a:r>
              <a:rPr lang="en-NZ" dirty="0" smtClean="0"/>
              <a:t>To detect such a structure, executable files are run through a GD scanner, which contains the following elements:</a:t>
            </a:r>
          </a:p>
          <a:p>
            <a:r>
              <a:rPr lang="en-NZ" b="1" dirty="0" smtClean="0"/>
              <a:t>CPU emulator: </a:t>
            </a:r>
          </a:p>
          <a:p>
            <a:pPr lvl="1">
              <a:buFont typeface="Arial" pitchFamily="34" charset="0"/>
              <a:buChar char="•"/>
            </a:pPr>
            <a:r>
              <a:rPr lang="en-NZ" b="1" dirty="0" smtClean="0"/>
              <a:t> </a:t>
            </a:r>
            <a:r>
              <a:rPr lang="en-NZ" dirty="0" smtClean="0"/>
              <a:t>A software-based virtual computer. </a:t>
            </a:r>
          </a:p>
          <a:p>
            <a:pPr lvl="1">
              <a:buFont typeface="Arial" pitchFamily="34" charset="0"/>
              <a:buChar char="•"/>
            </a:pPr>
            <a:r>
              <a:rPr lang="en-NZ" dirty="0" smtClean="0"/>
              <a:t> Instructions in an executable file are interpreted by the emulator rather than executed on the underlying processor. </a:t>
            </a:r>
          </a:p>
          <a:p>
            <a:pPr lvl="1">
              <a:buFont typeface="Arial" pitchFamily="34" charset="0"/>
              <a:buChar char="•"/>
            </a:pPr>
            <a:r>
              <a:rPr lang="en-NZ" dirty="0" smtClean="0"/>
              <a:t> The emulator includes software versions of all registers and other processor hardware, so that the underlying processor is unaffected by programs interpreted on the emulator.</a:t>
            </a:r>
          </a:p>
          <a:p>
            <a:endParaRPr lang="en-NZ" b="1" dirty="0" smtClean="0"/>
          </a:p>
          <a:p>
            <a:r>
              <a:rPr lang="en-NZ" b="1" dirty="0" smtClean="0"/>
              <a:t>Virus signature scanner:</a:t>
            </a:r>
          </a:p>
          <a:p>
            <a:pPr lvl="1">
              <a:buFont typeface="Arial" pitchFamily="34" charset="0"/>
              <a:buChar char="•"/>
            </a:pPr>
            <a:r>
              <a:rPr lang="en-NZ" b="1" baseline="0" dirty="0" smtClean="0"/>
              <a:t> </a:t>
            </a:r>
            <a:r>
              <a:rPr lang="en-NZ" dirty="0" smtClean="0"/>
              <a:t>A module that scans the target code looking for known virus signatures.</a:t>
            </a:r>
          </a:p>
          <a:p>
            <a:pPr lvl="1">
              <a:buFont typeface="Arial" pitchFamily="34" charset="0"/>
              <a:buChar char="•"/>
            </a:pPr>
            <a:endParaRPr lang="en-NZ" dirty="0" smtClean="0"/>
          </a:p>
          <a:p>
            <a:r>
              <a:rPr lang="en-NZ" b="1" dirty="0" smtClean="0"/>
              <a:t>Emulation control module: </a:t>
            </a:r>
          </a:p>
          <a:p>
            <a:pPr lvl="1">
              <a:buFont typeface="Arial" pitchFamily="34" charset="0"/>
              <a:buChar char="•"/>
            </a:pPr>
            <a:r>
              <a:rPr lang="en-NZ" b="1" dirty="0" smtClean="0"/>
              <a:t> </a:t>
            </a:r>
            <a:r>
              <a:rPr lang="en-NZ" dirty="0" smtClean="0"/>
              <a:t>Controls the execution of the target code.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system expands on the use of program emulation discussed in the preceding subsection and provides a general-purpose emulation and virus-detection system. </a:t>
            </a:r>
          </a:p>
          <a:p>
            <a:endParaRPr lang="en-NZ" dirty="0" smtClean="0"/>
          </a:p>
          <a:p>
            <a:r>
              <a:rPr lang="en-NZ" dirty="0" smtClean="0"/>
              <a:t>The objective of this system is to provide rapid response time so that viruses can be stamped out almost as soon as</a:t>
            </a:r>
          </a:p>
          <a:p>
            <a:r>
              <a:rPr lang="en-NZ" dirty="0" smtClean="0"/>
              <a:t>they are introduced.</a:t>
            </a:r>
          </a:p>
          <a:p>
            <a:endParaRPr lang="en-NZ" dirty="0" smtClean="0"/>
          </a:p>
          <a:p>
            <a:r>
              <a:rPr lang="en-NZ" dirty="0" smtClean="0"/>
              <a:t>When a new virus enters an organization, the immune system automatically captures it, analyzes it, adds detection and shielding for it, removes it, and passes information about that virus to systems running IBM </a:t>
            </a:r>
            <a:r>
              <a:rPr lang="en-NZ" dirty="0" err="1" smtClean="0"/>
              <a:t>AntiVirus</a:t>
            </a:r>
            <a:r>
              <a:rPr lang="en-NZ" dirty="0" smtClean="0"/>
              <a:t> so that it can be detected before it is allowed to run elsewhere.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NZ" b="1" dirty="0" smtClean="0"/>
              <a:t>1. </a:t>
            </a:r>
            <a:r>
              <a:rPr lang="en-NZ" dirty="0" smtClean="0"/>
              <a:t>A monitoring program on each PC uses a variety of heuristics based on system </a:t>
            </a:r>
            <a:r>
              <a:rPr lang="en-NZ" dirty="0" err="1" smtClean="0"/>
              <a:t>behavior</a:t>
            </a:r>
            <a:r>
              <a:rPr lang="en-NZ" dirty="0" smtClean="0"/>
              <a:t>, suspicious changes to programs, or family signature to infer that a virus may be present.</a:t>
            </a:r>
          </a:p>
          <a:p>
            <a:pPr marL="685800" lvl="1" indent="-228600">
              <a:buFont typeface="Arial" pitchFamily="34" charset="0"/>
              <a:buChar char="•"/>
            </a:pPr>
            <a:r>
              <a:rPr lang="en-NZ" dirty="0" smtClean="0"/>
              <a:t>The monitoring program forwards a copy of any program thought to be infected to an administrative machine within the organization.</a:t>
            </a:r>
          </a:p>
          <a:p>
            <a:pPr marL="685800" lvl="1" indent="-228600">
              <a:buFont typeface="Arial" pitchFamily="34" charset="0"/>
              <a:buNone/>
            </a:pPr>
            <a:endParaRPr lang="en-NZ" dirty="0" smtClean="0"/>
          </a:p>
          <a:p>
            <a:r>
              <a:rPr lang="en-NZ" b="1" dirty="0" smtClean="0"/>
              <a:t>2. </a:t>
            </a:r>
            <a:r>
              <a:rPr lang="en-NZ" dirty="0" smtClean="0"/>
              <a:t>The administrative machine encrypts the sample and sends it to a central virus analysis machine.</a:t>
            </a:r>
          </a:p>
          <a:p>
            <a:endParaRPr lang="en-NZ" dirty="0" smtClean="0"/>
          </a:p>
          <a:p>
            <a:r>
              <a:rPr lang="en-NZ" b="1" dirty="0" smtClean="0"/>
              <a:t>3. </a:t>
            </a:r>
            <a:r>
              <a:rPr lang="en-NZ" dirty="0" smtClean="0"/>
              <a:t>This machine creates an environment in which the infected program can be safely run for analysis. </a:t>
            </a:r>
          </a:p>
          <a:p>
            <a:pPr lvl="1">
              <a:buFont typeface="Arial" pitchFamily="34" charset="0"/>
              <a:buChar char="•"/>
            </a:pPr>
            <a:r>
              <a:rPr lang="en-NZ" dirty="0" smtClean="0"/>
              <a:t> Techniques</a:t>
            </a:r>
            <a:r>
              <a:rPr lang="en-NZ" baseline="0" dirty="0" smtClean="0"/>
              <a:t> </a:t>
            </a:r>
            <a:r>
              <a:rPr lang="en-NZ" dirty="0" smtClean="0"/>
              <a:t>include emulation, or the creation of a protected environment within which the suspect program can be executed and monitored. </a:t>
            </a:r>
          </a:p>
          <a:p>
            <a:pPr lvl="1">
              <a:buFont typeface="Arial" pitchFamily="34" charset="0"/>
              <a:buChar char="•"/>
            </a:pPr>
            <a:r>
              <a:rPr lang="en-NZ" dirty="0" smtClean="0"/>
              <a:t> The virus analysis machine then produces a prescription for identifying and removing the virus.</a:t>
            </a:r>
          </a:p>
          <a:p>
            <a:pPr lvl="1">
              <a:buFont typeface="Arial" pitchFamily="34" charset="0"/>
              <a:buChar char="•"/>
            </a:pPr>
            <a:endParaRPr lang="en-NZ" dirty="0" smtClean="0"/>
          </a:p>
          <a:p>
            <a:pPr lvl="0">
              <a:buFont typeface="Arial" pitchFamily="34" charset="0"/>
              <a:buNone/>
            </a:pPr>
            <a:r>
              <a:rPr lang="en-NZ" b="1" dirty="0" smtClean="0"/>
              <a:t>4. </a:t>
            </a:r>
            <a:r>
              <a:rPr lang="en-NZ" dirty="0" smtClean="0"/>
              <a:t>The resulting prescription is sent back to the administrative machine.</a:t>
            </a:r>
          </a:p>
          <a:p>
            <a:pPr lvl="0">
              <a:buFont typeface="Arial" pitchFamily="34" charset="0"/>
              <a:buNone/>
            </a:pPr>
            <a:endParaRPr lang="en-NZ" dirty="0" smtClean="0"/>
          </a:p>
          <a:p>
            <a:pPr lvl="0">
              <a:buFont typeface="Arial" pitchFamily="34" charset="0"/>
              <a:buNone/>
            </a:pPr>
            <a:r>
              <a:rPr lang="en-NZ" b="1" dirty="0" smtClean="0"/>
              <a:t>5. </a:t>
            </a:r>
            <a:r>
              <a:rPr lang="en-NZ" dirty="0" smtClean="0"/>
              <a:t>The administrative machine forwards the prescription to the infected client.</a:t>
            </a:r>
          </a:p>
          <a:p>
            <a:pPr lvl="0">
              <a:buFont typeface="Arial" pitchFamily="34" charset="0"/>
              <a:buNone/>
            </a:pPr>
            <a:endParaRPr lang="en-NZ" dirty="0" smtClean="0"/>
          </a:p>
          <a:p>
            <a:pPr lvl="0">
              <a:buFont typeface="Arial" pitchFamily="34" charset="0"/>
              <a:buNone/>
            </a:pPr>
            <a:r>
              <a:rPr lang="en-NZ" b="1" dirty="0" smtClean="0"/>
              <a:t>6. </a:t>
            </a:r>
            <a:r>
              <a:rPr lang="en-NZ" dirty="0" smtClean="0"/>
              <a:t>The prescription is also forwarded to other clients in the organization.</a:t>
            </a:r>
          </a:p>
          <a:p>
            <a:pPr lvl="0">
              <a:buFont typeface="Arial" pitchFamily="34" charset="0"/>
              <a:buNone/>
            </a:pPr>
            <a:endParaRPr lang="en-NZ" dirty="0" smtClean="0"/>
          </a:p>
          <a:p>
            <a:pPr lvl="0">
              <a:buFont typeface="Arial" pitchFamily="34" charset="0"/>
              <a:buNone/>
            </a:pPr>
            <a:r>
              <a:rPr lang="en-NZ" b="1" dirty="0" smtClean="0"/>
              <a:t>7. </a:t>
            </a:r>
            <a:r>
              <a:rPr lang="en-NZ" dirty="0" smtClean="0"/>
              <a:t>Subscribers around the world receive regular antivirus updates that protect them from the new virus.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err="1" smtClean="0"/>
              <a:t>Behavior</a:t>
            </a:r>
            <a:r>
              <a:rPr lang="en-NZ" dirty="0" smtClean="0"/>
              <a:t> blocking software integrates with the operating system of a host computer and monitors program </a:t>
            </a:r>
            <a:r>
              <a:rPr lang="en-NZ" dirty="0" err="1" smtClean="0"/>
              <a:t>behavior</a:t>
            </a:r>
            <a:r>
              <a:rPr lang="en-NZ" dirty="0" smtClean="0"/>
              <a:t> in real time for malicious actions.</a:t>
            </a:r>
          </a:p>
          <a:p>
            <a:endParaRPr lang="en-NZ" dirty="0" smtClean="0"/>
          </a:p>
          <a:p>
            <a:r>
              <a:rPr lang="en-NZ" dirty="0" smtClean="0"/>
              <a:t>The </a:t>
            </a:r>
            <a:r>
              <a:rPr lang="en-NZ" dirty="0" err="1" smtClean="0"/>
              <a:t>behavior</a:t>
            </a:r>
            <a:r>
              <a:rPr lang="en-NZ" dirty="0" smtClean="0"/>
              <a:t>-blocking software then blocks potentially malicious actions before they have a chance to affect the system. </a:t>
            </a:r>
          </a:p>
          <a:p>
            <a:endParaRPr lang="en-NZ" dirty="0" smtClean="0"/>
          </a:p>
          <a:p>
            <a:r>
              <a:rPr lang="en-NZ" dirty="0" smtClean="0"/>
              <a:t>Monitored </a:t>
            </a:r>
            <a:r>
              <a:rPr lang="en-NZ" dirty="0" err="1" smtClean="0"/>
              <a:t>behaviors</a:t>
            </a:r>
            <a:r>
              <a:rPr lang="en-NZ" dirty="0" smtClean="0"/>
              <a:t> can include</a:t>
            </a:r>
          </a:p>
          <a:p>
            <a:pPr lvl="1">
              <a:buFont typeface="Arial" pitchFamily="34" charset="0"/>
              <a:buChar char="•"/>
            </a:pPr>
            <a:r>
              <a:rPr lang="en-NZ" dirty="0" smtClean="0"/>
              <a:t> Attempts to open, view, delete, and/or modify files;</a:t>
            </a:r>
          </a:p>
          <a:p>
            <a:pPr lvl="1">
              <a:buFont typeface="Arial" pitchFamily="34" charset="0"/>
              <a:buChar char="•"/>
            </a:pPr>
            <a:r>
              <a:rPr lang="en-NZ" dirty="0" smtClean="0"/>
              <a:t> Attempts to format disk drives and other unrecoverable disk operations;</a:t>
            </a:r>
          </a:p>
          <a:p>
            <a:pPr lvl="1">
              <a:buFont typeface="Arial" pitchFamily="34" charset="0"/>
              <a:buChar char="•"/>
            </a:pPr>
            <a:r>
              <a:rPr lang="en-NZ" dirty="0" smtClean="0"/>
              <a:t> Modifications to the logic of executable files or macros;</a:t>
            </a:r>
          </a:p>
          <a:p>
            <a:pPr lvl="1">
              <a:buFont typeface="Arial" pitchFamily="34" charset="0"/>
              <a:buChar char="•"/>
            </a:pPr>
            <a:r>
              <a:rPr lang="en-NZ" dirty="0" smtClean="0"/>
              <a:t> Modification of critical system settings, such as start-up settings; </a:t>
            </a:r>
          </a:p>
          <a:p>
            <a:pPr lvl="1">
              <a:buFont typeface="Arial" pitchFamily="34" charset="0"/>
              <a:buChar char="•"/>
            </a:pPr>
            <a:r>
              <a:rPr lang="en-NZ" dirty="0" smtClean="0"/>
              <a:t>Scripting of e-mail and instant messaging clients to send executable content;</a:t>
            </a:r>
          </a:p>
          <a:p>
            <a:pPr lvl="1">
              <a:buFont typeface="Arial" pitchFamily="34" charset="0"/>
              <a:buChar char="•"/>
            </a:pPr>
            <a:r>
              <a:rPr lang="en-NZ" dirty="0" smtClean="0"/>
              <a:t> Initiation of network communications.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err="1" smtClean="0"/>
              <a:t>Behavior</a:t>
            </a:r>
            <a:r>
              <a:rPr lang="en-NZ" dirty="0" smtClean="0"/>
              <a:t>-blocking software runs on server and desktop computers and is instructed through policies set by the network administrator to let benign actions take place but to intercede when unauthorized or suspicious actions occur. </a:t>
            </a:r>
          </a:p>
          <a:p>
            <a:endParaRPr lang="en-NZ" dirty="0" smtClean="0"/>
          </a:p>
          <a:p>
            <a:r>
              <a:rPr lang="en-NZ" dirty="0" smtClean="0"/>
              <a:t>The module blocks any suspicious software from executing. </a:t>
            </a:r>
          </a:p>
          <a:p>
            <a:endParaRPr lang="en-NZ" dirty="0" smtClean="0"/>
          </a:p>
          <a:p>
            <a:r>
              <a:rPr lang="en-NZ" dirty="0" smtClean="0"/>
              <a:t>A blocker isolates the code in a sandbox, which restricts the code’s access to various OS resources and applications. </a:t>
            </a:r>
          </a:p>
          <a:p>
            <a:endParaRPr lang="en-NZ" dirty="0" smtClean="0"/>
          </a:p>
          <a:p>
            <a:r>
              <a:rPr lang="en-NZ" dirty="0" smtClean="0"/>
              <a:t>The blocker then sends an alert.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b="1" dirty="0" smtClean="0"/>
              <a:t>A. Signature-based worm scan filtering: </a:t>
            </a:r>
          </a:p>
          <a:p>
            <a:pPr lvl="1">
              <a:buFont typeface="Arial" pitchFamily="34" charset="0"/>
              <a:buChar char="•"/>
            </a:pPr>
            <a:r>
              <a:rPr lang="en-NZ" dirty="0" smtClean="0"/>
              <a:t> This type of approach generates a worm signature, which is then used to prevent worm scans from entering/leaving a network/host. </a:t>
            </a:r>
          </a:p>
          <a:p>
            <a:pPr lvl="1">
              <a:buFont typeface="Arial" pitchFamily="34" charset="0"/>
              <a:buChar char="•"/>
            </a:pPr>
            <a:r>
              <a:rPr lang="en-NZ" dirty="0" smtClean="0"/>
              <a:t> Typically, this approach involves identifying suspicious flows and generating a worm signature. </a:t>
            </a:r>
          </a:p>
          <a:p>
            <a:pPr lvl="1">
              <a:buFont typeface="Arial" pitchFamily="34" charset="0"/>
              <a:buChar char="•"/>
            </a:pPr>
            <a:r>
              <a:rPr lang="en-NZ" dirty="0" smtClean="0"/>
              <a:t> This approach is vulnerable to the use of polymorphic worms</a:t>
            </a:r>
          </a:p>
          <a:p>
            <a:pPr lvl="0">
              <a:buFont typeface="Arial" pitchFamily="34" charset="0"/>
              <a:buNone/>
            </a:pPr>
            <a:endParaRPr lang="en-NZ" dirty="0" smtClean="0"/>
          </a:p>
          <a:p>
            <a:pPr lvl="0">
              <a:buFont typeface="Arial" pitchFamily="34" charset="0"/>
              <a:buNone/>
            </a:pPr>
            <a:r>
              <a:rPr lang="en-NZ" b="1" dirty="0" smtClean="0"/>
              <a:t>B. Filter-based worm containment: </a:t>
            </a:r>
          </a:p>
          <a:p>
            <a:pPr lvl="1">
              <a:buFont typeface="Arial" pitchFamily="34" charset="0"/>
              <a:buChar char="•"/>
            </a:pPr>
            <a:r>
              <a:rPr lang="en-NZ" dirty="0" smtClean="0"/>
              <a:t>The filter checks a message to determine if it contains worm code.</a:t>
            </a:r>
          </a:p>
          <a:p>
            <a:pPr lvl="1">
              <a:buFont typeface="Arial" pitchFamily="34" charset="0"/>
              <a:buChar char="•"/>
            </a:pPr>
            <a:r>
              <a:rPr lang="en-NZ" baseline="0" dirty="0" smtClean="0"/>
              <a:t> </a:t>
            </a:r>
            <a:r>
              <a:rPr lang="en-NZ" dirty="0" smtClean="0"/>
              <a:t>This approach can be quite effective but requires efficient detection algorithms and rapid alert dissemination.</a:t>
            </a:r>
          </a:p>
          <a:p>
            <a:pPr lvl="1">
              <a:buFont typeface="Arial" pitchFamily="34" charset="0"/>
              <a:buChar char="•"/>
            </a:pPr>
            <a:endParaRPr lang="en-NZ" dirty="0" smtClean="0"/>
          </a:p>
          <a:p>
            <a:r>
              <a:rPr lang="en-NZ" b="1" dirty="0" smtClean="0"/>
              <a:t>C. Payload-classification-based worm containment: </a:t>
            </a:r>
          </a:p>
          <a:p>
            <a:pPr lvl="1">
              <a:buFont typeface="Arial" pitchFamily="34" charset="0"/>
              <a:buChar char="•"/>
            </a:pPr>
            <a:r>
              <a:rPr lang="en-NZ" b="1" dirty="0" smtClean="0"/>
              <a:t> </a:t>
            </a:r>
            <a:r>
              <a:rPr lang="en-NZ" dirty="0" smtClean="0"/>
              <a:t>These network-based techniques examine packets to see if they contain a </a:t>
            </a:r>
            <a:r>
              <a:rPr lang="en-NZ" dirty="0" err="1" smtClean="0"/>
              <a:t>worm.Various</a:t>
            </a:r>
            <a:r>
              <a:rPr lang="en-NZ" dirty="0" smtClean="0"/>
              <a:t> anomaly detection techniques can be used, but care is needed to avoid high levels of false positives or negatives. </a:t>
            </a:r>
          </a:p>
          <a:p>
            <a:pPr lvl="1">
              <a:buFont typeface="Arial" pitchFamily="34" charset="0"/>
              <a:buChar char="•"/>
            </a:pPr>
            <a:r>
              <a:rPr lang="en-NZ" baseline="0" dirty="0" smtClean="0"/>
              <a:t> </a:t>
            </a:r>
            <a:r>
              <a:rPr lang="en-NZ" dirty="0" smtClean="0"/>
              <a:t>This approach does not generate signatures based on byte patterns but rather looks for control and data flow structures that suggest an exploit.</a:t>
            </a:r>
          </a:p>
          <a:p>
            <a:pPr lvl="1">
              <a:buFont typeface="Arial" pitchFamily="34" charset="0"/>
              <a:buChar char="•"/>
            </a:pPr>
            <a:endParaRPr lang="en-NZ" dirty="0" smtClean="0"/>
          </a:p>
          <a:p>
            <a:pPr lvl="0">
              <a:buFont typeface="Arial" pitchFamily="34" charset="0"/>
              <a:buNone/>
            </a:pPr>
            <a:r>
              <a:rPr lang="en-NZ" b="1" dirty="0" smtClean="0"/>
              <a:t>D. Threshold random walk (TRW) scan detection: </a:t>
            </a:r>
          </a:p>
          <a:p>
            <a:pPr lvl="1">
              <a:buFont typeface="Arial" pitchFamily="34" charset="0"/>
              <a:buChar char="•"/>
            </a:pPr>
            <a:r>
              <a:rPr lang="en-NZ" b="1" dirty="0" smtClean="0"/>
              <a:t> </a:t>
            </a:r>
            <a:r>
              <a:rPr lang="en-NZ" dirty="0" smtClean="0"/>
              <a:t>TRW exploits randomness in picking destinations to connect to as a way of detecting if a scanner is in operation </a:t>
            </a:r>
          </a:p>
          <a:p>
            <a:pPr lvl="1">
              <a:buFont typeface="Arial" pitchFamily="34" charset="0"/>
              <a:buChar char="•"/>
            </a:pPr>
            <a:r>
              <a:rPr lang="en-NZ" dirty="0" smtClean="0"/>
              <a:t> Suitable for deployment in high-speed, low-cost network devices.</a:t>
            </a:r>
          </a:p>
          <a:p>
            <a:pPr lvl="1">
              <a:buFont typeface="Arial" pitchFamily="34" charset="0"/>
              <a:buChar char="•"/>
            </a:pPr>
            <a:r>
              <a:rPr lang="en-NZ" dirty="0" smtClean="0"/>
              <a:t> It is effective against the common </a:t>
            </a:r>
            <a:r>
              <a:rPr lang="en-NZ" dirty="0" err="1" smtClean="0"/>
              <a:t>behavior</a:t>
            </a:r>
            <a:r>
              <a:rPr lang="en-NZ" dirty="0" smtClean="0"/>
              <a:t> seen in worm scans.</a:t>
            </a:r>
          </a:p>
          <a:p>
            <a:pPr lvl="1">
              <a:buFont typeface="Arial" pitchFamily="34" charset="0"/>
              <a:buChar char="•"/>
            </a:pPr>
            <a:endParaRPr lang="en-NZ" dirty="0" smtClean="0"/>
          </a:p>
          <a:p>
            <a:pPr lvl="0">
              <a:buFont typeface="Arial" pitchFamily="34" charset="0"/>
              <a:buNone/>
            </a:pPr>
            <a:r>
              <a:rPr lang="en-NZ" b="1" dirty="0" smtClean="0"/>
              <a:t>E. Rate limiting: </a:t>
            </a:r>
          </a:p>
          <a:p>
            <a:pPr lvl="1">
              <a:buFont typeface="Arial" pitchFamily="34" charset="0"/>
              <a:buChar char="•"/>
            </a:pPr>
            <a:r>
              <a:rPr lang="en-NZ" b="1" dirty="0" smtClean="0"/>
              <a:t> </a:t>
            </a:r>
            <a:r>
              <a:rPr lang="en-NZ" dirty="0" smtClean="0"/>
              <a:t>This class limits the rate of </a:t>
            </a:r>
            <a:r>
              <a:rPr lang="en-NZ" dirty="0" err="1" smtClean="0"/>
              <a:t>scanlike</a:t>
            </a:r>
            <a:r>
              <a:rPr lang="en-NZ" dirty="0" smtClean="0"/>
              <a:t> traffic from an infected host.</a:t>
            </a:r>
          </a:p>
          <a:p>
            <a:pPr lvl="1">
              <a:buFont typeface="Arial" pitchFamily="34" charset="0"/>
              <a:buChar char="•"/>
            </a:pPr>
            <a:r>
              <a:rPr lang="en-NZ" dirty="0" smtClean="0"/>
              <a:t> Various strategies can be used, including limiting the number of new machines a host can connect to in a window of time, detecting a high connection failure rate, and limiting the number of unique IP addresses a host can scan in a window of time.</a:t>
            </a:r>
          </a:p>
          <a:p>
            <a:pPr lvl="1">
              <a:buFont typeface="Arial" pitchFamily="34" charset="0"/>
              <a:buChar char="•"/>
            </a:pPr>
            <a:r>
              <a:rPr lang="en-NZ" dirty="0" smtClean="0"/>
              <a:t> May introduce longer delays for normal traffic. </a:t>
            </a:r>
          </a:p>
          <a:p>
            <a:pPr lvl="1">
              <a:buFont typeface="Arial" pitchFamily="34" charset="0"/>
              <a:buChar char="•"/>
            </a:pPr>
            <a:r>
              <a:rPr lang="en-NZ" dirty="0" smtClean="0"/>
              <a:t> Not suited for slow, stealthy worms that spread slowly to avoid detection based on activity level.</a:t>
            </a:r>
          </a:p>
          <a:p>
            <a:pPr lvl="1">
              <a:buFont typeface="Arial" pitchFamily="34" charset="0"/>
              <a:buChar char="•"/>
            </a:pPr>
            <a:endParaRPr lang="en-NZ" dirty="0" smtClean="0"/>
          </a:p>
          <a:p>
            <a:pPr lvl="0">
              <a:buFont typeface="Arial" pitchFamily="34" charset="0"/>
              <a:buNone/>
            </a:pPr>
            <a:r>
              <a:rPr lang="en-NZ" b="1" dirty="0" smtClean="0"/>
              <a:t>F. Rate halting: </a:t>
            </a:r>
          </a:p>
          <a:p>
            <a:pPr lvl="1">
              <a:buFont typeface="Arial" pitchFamily="34" charset="0"/>
              <a:buChar char="•"/>
            </a:pPr>
            <a:r>
              <a:rPr lang="en-NZ" b="1" dirty="0" smtClean="0"/>
              <a:t> </a:t>
            </a:r>
            <a:r>
              <a:rPr lang="en-NZ" dirty="0" smtClean="0"/>
              <a:t>This approach immediately blocks outgoing traffic when a threshold is exceeded either in outgoing connection rate or diversity of connection attempts. </a:t>
            </a:r>
          </a:p>
          <a:p>
            <a:pPr lvl="1">
              <a:buFont typeface="Arial" pitchFamily="34" charset="0"/>
              <a:buChar char="•"/>
            </a:pPr>
            <a:r>
              <a:rPr lang="en-NZ" dirty="0" smtClean="0"/>
              <a:t> Must include measures to quickly unblock mistakenly blocked hosts in a transparent way.</a:t>
            </a:r>
          </a:p>
          <a:p>
            <a:pPr lvl="1">
              <a:buFont typeface="Arial" pitchFamily="34" charset="0"/>
              <a:buChar char="•"/>
            </a:pPr>
            <a:r>
              <a:rPr lang="en-NZ" dirty="0" smtClean="0"/>
              <a:t> Can integrate with a signature- or filter-based approach so that once a signature or filter is generated, every blocked host can be unblocked. </a:t>
            </a:r>
          </a:p>
          <a:p>
            <a:pPr lvl="1">
              <a:buFont typeface="Arial" pitchFamily="34" charset="0"/>
              <a:buChar char="•"/>
            </a:pPr>
            <a:r>
              <a:rPr lang="en-NZ" dirty="0" smtClean="0"/>
              <a:t> Appears to offer a very effective countermeasure.</a:t>
            </a:r>
          </a:p>
          <a:p>
            <a:pPr lvl="1">
              <a:buFont typeface="Arial" pitchFamily="34" charset="0"/>
              <a:buChar char="•"/>
            </a:pPr>
            <a:r>
              <a:rPr lang="en-NZ" dirty="0" smtClean="0"/>
              <a:t> Not suitable for slow, stealthy worms.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All of these methods, properly implemented and used, can provide secure user authentication. </a:t>
            </a:r>
          </a:p>
          <a:p>
            <a:endParaRPr lang="en-NZ" dirty="0" smtClean="0"/>
          </a:p>
          <a:p>
            <a:r>
              <a:rPr lang="en-NZ" dirty="0" smtClean="0"/>
              <a:t>However, each method has problems.</a:t>
            </a:r>
          </a:p>
          <a:p>
            <a:pPr lvl="1">
              <a:buFont typeface="Arial" pitchFamily="34" charset="0"/>
              <a:buChar char="•"/>
            </a:pPr>
            <a:r>
              <a:rPr lang="en-NZ" dirty="0" smtClean="0"/>
              <a:t> An adversary may be able to guess or steal a password. </a:t>
            </a:r>
          </a:p>
          <a:p>
            <a:pPr lvl="1">
              <a:buFont typeface="Arial" pitchFamily="34" charset="0"/>
              <a:buChar char="•"/>
            </a:pPr>
            <a:r>
              <a:rPr lang="en-NZ" dirty="0" smtClean="0"/>
              <a:t> or may be able to forge or steal a token.</a:t>
            </a:r>
          </a:p>
          <a:p>
            <a:pPr lvl="1">
              <a:buFont typeface="Arial" pitchFamily="34" charset="0"/>
              <a:buChar char="•"/>
            </a:pPr>
            <a:r>
              <a:rPr lang="en-NZ" dirty="0" smtClean="0"/>
              <a:t> or a user may forget a password or lose a token. </a:t>
            </a:r>
          </a:p>
          <a:p>
            <a:pPr lvl="1">
              <a:buFont typeface="Arial" pitchFamily="34" charset="0"/>
              <a:buChar char="•"/>
            </a:pPr>
            <a:endParaRPr lang="en-NZ" dirty="0" smtClean="0"/>
          </a:p>
          <a:p>
            <a:pPr lvl="0">
              <a:buFont typeface="Arial" pitchFamily="34" charset="0"/>
              <a:buNone/>
            </a:pPr>
            <a:r>
              <a:rPr lang="en-NZ" dirty="0" smtClean="0"/>
              <a:t>Further, there is a significant administrative overhead for managing password and token information on systems and securing such information on systems.</a:t>
            </a:r>
          </a:p>
          <a:p>
            <a:pPr lvl="0">
              <a:buFont typeface="Arial" pitchFamily="34" charset="0"/>
              <a:buNone/>
            </a:pPr>
            <a:endParaRPr lang="en-NZ" dirty="0" smtClean="0"/>
          </a:p>
          <a:p>
            <a:pPr lvl="0">
              <a:buFont typeface="Arial" pitchFamily="34" charset="0"/>
              <a:buNone/>
            </a:pPr>
            <a:r>
              <a:rPr lang="en-NZ" dirty="0" smtClean="0"/>
              <a:t>With respect to biometric authenticators, there are a variety of problems, including dealing with false positives and false negatives, user acceptance, cost, and convenience.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err="1" smtClean="0"/>
              <a:t>Bot</a:t>
            </a:r>
            <a:r>
              <a:rPr lang="en-NZ" b="1" dirty="0" smtClean="0"/>
              <a:t> Countermeasures</a:t>
            </a:r>
          </a:p>
          <a:p>
            <a:r>
              <a:rPr lang="en-NZ" dirty="0" smtClean="0"/>
              <a:t>A number of the countermeasures discussed in this chapter make sense against bots, including IDSs and digital immune </a:t>
            </a:r>
            <a:r>
              <a:rPr lang="en-NZ" dirty="0" err="1" smtClean="0"/>
              <a:t>systems.Once</a:t>
            </a:r>
            <a:r>
              <a:rPr lang="en-NZ" dirty="0" smtClean="0"/>
              <a:t> bots are activated and an attack is underway, these countermeasures can be used to detect the attack. </a:t>
            </a:r>
          </a:p>
          <a:p>
            <a:endParaRPr lang="en-NZ" dirty="0" smtClean="0"/>
          </a:p>
          <a:p>
            <a:r>
              <a:rPr lang="en-NZ" dirty="0" smtClean="0"/>
              <a:t>But the primary objective is to try to detect and disable the </a:t>
            </a:r>
            <a:r>
              <a:rPr lang="en-NZ" dirty="0" err="1" smtClean="0"/>
              <a:t>botnet</a:t>
            </a:r>
            <a:r>
              <a:rPr lang="en-NZ" dirty="0" smtClean="0"/>
              <a:t> during its construction phase.</a:t>
            </a:r>
          </a:p>
          <a:p>
            <a:endParaRPr lang="en-NZ" dirty="0" smtClean="0"/>
          </a:p>
          <a:p>
            <a:r>
              <a:rPr lang="en-NZ" b="1" dirty="0" err="1" smtClean="0"/>
              <a:t>Rootkit</a:t>
            </a:r>
            <a:r>
              <a:rPr lang="en-NZ" b="1" dirty="0" smtClean="0"/>
              <a:t> Countermeasures</a:t>
            </a:r>
          </a:p>
          <a:p>
            <a:r>
              <a:rPr lang="en-NZ" dirty="0" err="1" smtClean="0"/>
              <a:t>Rootkits</a:t>
            </a:r>
            <a:r>
              <a:rPr lang="en-NZ" dirty="0" smtClean="0"/>
              <a:t> can be extraordinarily difficult to detect and neutralize, </a:t>
            </a:r>
          </a:p>
          <a:p>
            <a:pPr lvl="1">
              <a:buFont typeface="Arial" pitchFamily="34" charset="0"/>
              <a:buChar char="•"/>
            </a:pPr>
            <a:r>
              <a:rPr lang="en-NZ" dirty="0" smtClean="0"/>
              <a:t> Especially kernel-level </a:t>
            </a:r>
            <a:r>
              <a:rPr lang="en-NZ" dirty="0" err="1" smtClean="0"/>
              <a:t>rootkits</a:t>
            </a:r>
            <a:r>
              <a:rPr lang="en-NZ" dirty="0" smtClean="0"/>
              <a:t>.</a:t>
            </a:r>
          </a:p>
          <a:p>
            <a:pPr lvl="0">
              <a:buFont typeface="Arial" pitchFamily="34" charset="0"/>
              <a:buNone/>
            </a:pPr>
            <a:endParaRPr lang="en-NZ" dirty="0" smtClean="0"/>
          </a:p>
          <a:p>
            <a:pPr lvl="0">
              <a:buFont typeface="Arial" pitchFamily="34" charset="0"/>
              <a:buNone/>
            </a:pPr>
            <a:r>
              <a:rPr lang="en-NZ" dirty="0" smtClean="0"/>
              <a:t>Many of the administrative tools that could be used to detect a </a:t>
            </a:r>
            <a:r>
              <a:rPr lang="en-NZ" dirty="0" err="1" smtClean="0"/>
              <a:t>rootkit</a:t>
            </a:r>
            <a:r>
              <a:rPr lang="en-NZ" dirty="0" smtClean="0"/>
              <a:t> or its traces can be compromised by the </a:t>
            </a:r>
            <a:r>
              <a:rPr lang="en-NZ" dirty="0" err="1" smtClean="0"/>
              <a:t>rootkit</a:t>
            </a:r>
            <a:r>
              <a:rPr lang="en-NZ" dirty="0" smtClean="0"/>
              <a:t> precisely so that it is undetectable.</a:t>
            </a:r>
          </a:p>
          <a:p>
            <a:pPr lvl="0">
              <a:buFont typeface="Arial" pitchFamily="34" charset="0"/>
              <a:buNone/>
            </a:pPr>
            <a:endParaRPr lang="en-NZ" dirty="0" smtClean="0"/>
          </a:p>
          <a:p>
            <a:r>
              <a:rPr lang="en-NZ" dirty="0" smtClean="0"/>
              <a:t>Countering </a:t>
            </a:r>
            <a:r>
              <a:rPr lang="en-NZ" dirty="0" err="1" smtClean="0"/>
              <a:t>rootkits</a:t>
            </a:r>
            <a:r>
              <a:rPr lang="en-NZ" dirty="0" smtClean="0"/>
              <a:t> requires a variety of network- and computer-level security tools. </a:t>
            </a:r>
          </a:p>
          <a:p>
            <a:pPr lvl="1">
              <a:buFont typeface="Arial" pitchFamily="34" charset="0"/>
              <a:buChar char="•"/>
            </a:pPr>
            <a:r>
              <a:rPr lang="en-NZ" dirty="0" smtClean="0"/>
              <a:t> Both network-based and host-based intrusion detection systems can look for the code signatures of known </a:t>
            </a:r>
            <a:r>
              <a:rPr lang="en-NZ" dirty="0" err="1" smtClean="0"/>
              <a:t>rootkit</a:t>
            </a:r>
            <a:r>
              <a:rPr lang="en-NZ" dirty="0" smtClean="0"/>
              <a:t> attacks in incoming traffic. </a:t>
            </a:r>
          </a:p>
          <a:p>
            <a:pPr lvl="1">
              <a:buFont typeface="Arial" pitchFamily="34" charset="0"/>
              <a:buChar char="•"/>
            </a:pPr>
            <a:r>
              <a:rPr lang="en-NZ" dirty="0" smtClean="0"/>
              <a:t> Host-based antivirus software can also be used to recognize the known signatures.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Stack buffer overflows can be broadly classified into two categories:</a:t>
            </a:r>
          </a:p>
          <a:p>
            <a:endParaRPr lang="en-NZ" dirty="0" smtClean="0"/>
          </a:p>
          <a:p>
            <a:pPr>
              <a:buFont typeface="Arial" pitchFamily="34" charset="0"/>
              <a:buNone/>
            </a:pPr>
            <a:r>
              <a:rPr lang="en-NZ" b="1" dirty="0" smtClean="0"/>
              <a:t> Compile-time defenses, </a:t>
            </a:r>
          </a:p>
          <a:p>
            <a:pPr lvl="1">
              <a:buFont typeface="Arial" pitchFamily="34" charset="0"/>
              <a:buChar char="•"/>
            </a:pPr>
            <a:r>
              <a:rPr lang="en-NZ" b="1" dirty="0" smtClean="0"/>
              <a:t> </a:t>
            </a:r>
            <a:r>
              <a:rPr lang="en-NZ" dirty="0" smtClean="0"/>
              <a:t>Aims to harden programs to resist attacks in new programs</a:t>
            </a:r>
          </a:p>
          <a:p>
            <a:pPr lvl="1">
              <a:buFont typeface="Arial" pitchFamily="34" charset="0"/>
              <a:buChar char="•"/>
            </a:pPr>
            <a:endParaRPr lang="en-NZ" dirty="0" smtClean="0"/>
          </a:p>
          <a:p>
            <a:r>
              <a:rPr lang="en-NZ" b="1" dirty="0" smtClean="0"/>
              <a:t>Run-time defenses,</a:t>
            </a:r>
          </a:p>
          <a:p>
            <a:pPr lvl="1">
              <a:buFont typeface="Arial" pitchFamily="34" charset="0"/>
              <a:buChar char="•"/>
            </a:pPr>
            <a:r>
              <a:rPr lang="en-NZ" dirty="0" smtClean="0"/>
              <a:t> which aim to detect and abort attacks in existing programs </a:t>
            </a:r>
          </a:p>
          <a:p>
            <a:pPr lvl="1">
              <a:buFont typeface="Arial" pitchFamily="34" charset="0"/>
              <a:buChar char="•"/>
            </a:pPr>
            <a:endParaRPr lang="en-NZ" dirty="0" smtClean="0"/>
          </a:p>
          <a:p>
            <a:pPr lvl="0">
              <a:buFont typeface="Arial" pitchFamily="34" charset="0"/>
              <a:buNone/>
            </a:pPr>
            <a:r>
              <a:rPr lang="en-NZ" dirty="0" smtClean="0"/>
              <a:t>While suitable defenses have been known for a couple of decades, the very large existing base of vulnerable software and systems hinders their deployment; </a:t>
            </a:r>
          </a:p>
          <a:p>
            <a:pPr lvl="1">
              <a:buFont typeface="Arial" pitchFamily="34" charset="0"/>
              <a:buChar char="•"/>
            </a:pPr>
            <a:r>
              <a:rPr lang="en-NZ" dirty="0" smtClean="0"/>
              <a:t> hence the interest in run-time defenses, which can be deployed in operating systems and updates and can provide some protection for existing vulnerable programs.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programmer needs to inspect the code and rewrite any unsafe coding constructs in a safe manner.</a:t>
            </a:r>
          </a:p>
          <a:p>
            <a:endParaRPr lang="en-NZ" dirty="0" smtClean="0"/>
          </a:p>
          <a:p>
            <a:r>
              <a:rPr lang="en-NZ" dirty="0" smtClean="0"/>
              <a:t>Among other technology changes, programmers have begun to undertake extensive audits</a:t>
            </a:r>
          </a:p>
          <a:p>
            <a:endParaRPr lang="en-NZ" dirty="0" smtClean="0"/>
          </a:p>
          <a:p>
            <a:r>
              <a:rPr lang="en-NZ" dirty="0" smtClean="0"/>
              <a:t>There have been a number of proposals to augment compilers to automatically insert range checks on such references.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These defenses involve changes to the memory management of the virtual address space of processes.</a:t>
            </a:r>
          </a:p>
          <a:p>
            <a:endParaRPr lang="en-NZ" dirty="0" smtClean="0"/>
          </a:p>
          <a:p>
            <a:r>
              <a:rPr lang="en-NZ" dirty="0" smtClean="0"/>
              <a:t>These changes act to either alter the properties of regions of memory, or to make predicting the location of targeted buffers sufficiently difficult to thwart many types of attacks.</a:t>
            </a:r>
          </a:p>
          <a:p>
            <a:endParaRPr lang="en-NZ" dirty="0" smtClean="0"/>
          </a:p>
          <a:p>
            <a:r>
              <a:rPr lang="en-NZ" b="1" dirty="0" smtClean="0"/>
              <a:t>Executable Address Space Protection </a:t>
            </a:r>
          </a:p>
          <a:p>
            <a:pPr lvl="1">
              <a:buFont typeface="Arial" pitchFamily="34" charset="0"/>
              <a:buChar char="•"/>
            </a:pPr>
            <a:r>
              <a:rPr lang="en-NZ" b="1" dirty="0" smtClean="0"/>
              <a:t> </a:t>
            </a:r>
            <a:r>
              <a:rPr lang="en-NZ" dirty="0" smtClean="0"/>
              <a:t>Many of the buffer overflow attacks involve copying machine code into the targeted buffer and then transferring execution to it.</a:t>
            </a:r>
          </a:p>
          <a:p>
            <a:pPr lvl="1">
              <a:buFont typeface="Arial" pitchFamily="34" charset="0"/>
              <a:buChar char="•"/>
            </a:pPr>
            <a:r>
              <a:rPr lang="en-NZ" dirty="0" smtClean="0"/>
              <a:t> A possible </a:t>
            </a:r>
            <a:r>
              <a:rPr lang="en-NZ" dirty="0" err="1" smtClean="0"/>
              <a:t>defense</a:t>
            </a:r>
            <a:r>
              <a:rPr lang="en-NZ" dirty="0" smtClean="0"/>
              <a:t> is to block the execution of code on the stack, on the assumption that executable code should only be found elsewhere in the processes address space.</a:t>
            </a:r>
          </a:p>
          <a:p>
            <a:endParaRPr lang="en-US" dirty="0" smtClean="0"/>
          </a:p>
          <a:p>
            <a:r>
              <a:rPr lang="en-NZ" b="1" dirty="0" smtClean="0"/>
              <a:t>Address Space Randomization </a:t>
            </a:r>
          </a:p>
          <a:p>
            <a:pPr lvl="1">
              <a:buFont typeface="Arial" pitchFamily="34" charset="0"/>
              <a:buChar char="•"/>
            </a:pPr>
            <a:r>
              <a:rPr lang="en-NZ" dirty="0" smtClean="0"/>
              <a:t>This involves manipulation of the location of key data structures in a processes address space. </a:t>
            </a:r>
          </a:p>
          <a:p>
            <a:pPr lvl="1">
              <a:buFont typeface="Arial" pitchFamily="34" charset="0"/>
              <a:buChar char="•"/>
            </a:pPr>
            <a:r>
              <a:rPr lang="en-NZ" dirty="0" smtClean="0"/>
              <a:t> In order to implement the classic stack overflow attack, the attacker needs to be able to predict the approximate location of the targeted buffer.</a:t>
            </a:r>
          </a:p>
          <a:p>
            <a:pPr lvl="1">
              <a:buFont typeface="Arial" pitchFamily="34" charset="0"/>
              <a:buChar char="•"/>
            </a:pPr>
            <a:r>
              <a:rPr lang="en-NZ" baseline="0" dirty="0" smtClean="0"/>
              <a:t> </a:t>
            </a:r>
            <a:r>
              <a:rPr lang="en-NZ" dirty="0" smtClean="0"/>
              <a:t>The attacker uses this predicted address to determine a suitable return address to use in the attack to transfer control to the </a:t>
            </a:r>
            <a:r>
              <a:rPr lang="en-NZ" dirty="0" err="1" smtClean="0"/>
              <a:t>shellcode</a:t>
            </a:r>
            <a:r>
              <a:rPr lang="en-NZ" dirty="0" smtClean="0"/>
              <a:t>.</a:t>
            </a:r>
          </a:p>
          <a:p>
            <a:pPr lvl="1">
              <a:buFont typeface="Arial" pitchFamily="34" charset="0"/>
              <a:buChar char="•"/>
            </a:pPr>
            <a:r>
              <a:rPr lang="en-NZ" dirty="0" smtClean="0"/>
              <a:t> One technique to greatly increase the difficulty of this prediction is to change the address at which the stack is located in a random manner for each process.</a:t>
            </a:r>
          </a:p>
          <a:p>
            <a:pPr lvl="0">
              <a:buFont typeface="Arial" pitchFamily="34" charset="0"/>
              <a:buNone/>
            </a:pPr>
            <a:endParaRPr lang="en-NZ" dirty="0" smtClean="0"/>
          </a:p>
          <a:p>
            <a:pPr lvl="0">
              <a:buFont typeface="Arial" pitchFamily="34" charset="0"/>
              <a:buNone/>
            </a:pPr>
            <a:r>
              <a:rPr lang="en-NZ" b="1" dirty="0" smtClean="0"/>
              <a:t>Guard Pages </a:t>
            </a:r>
          </a:p>
          <a:p>
            <a:pPr lvl="1">
              <a:buFont typeface="Arial" pitchFamily="34" charset="0"/>
              <a:buChar char="•"/>
            </a:pPr>
            <a:r>
              <a:rPr lang="en-NZ" b="1" dirty="0" smtClean="0"/>
              <a:t> </a:t>
            </a:r>
            <a:r>
              <a:rPr lang="en-NZ" dirty="0" smtClean="0"/>
              <a:t>This exploits the fact that a process has much more virtual memory available than it typically needs. </a:t>
            </a:r>
          </a:p>
          <a:p>
            <a:pPr lvl="1">
              <a:buFont typeface="Arial" pitchFamily="34" charset="0"/>
              <a:buChar char="•"/>
            </a:pPr>
            <a:r>
              <a:rPr lang="en-NZ" dirty="0" smtClean="0"/>
              <a:t> Gaps are placed between the ranges of addresses used for each of the components of the address space.</a:t>
            </a:r>
          </a:p>
          <a:p>
            <a:pPr lvl="1">
              <a:buFont typeface="Arial" pitchFamily="34" charset="0"/>
              <a:buChar char="•"/>
            </a:pPr>
            <a:r>
              <a:rPr lang="en-NZ" dirty="0" smtClean="0"/>
              <a:t> These gaps, or guard pages, are flagged in the MMU as illegal addresses, and any attempt to access them results in the process being aborted.</a:t>
            </a:r>
          </a:p>
          <a:p>
            <a:pPr lvl="1">
              <a:buFont typeface="Arial" pitchFamily="34" charset="0"/>
              <a:buChar char="•"/>
            </a:pPr>
            <a:r>
              <a:rPr lang="en-NZ" dirty="0" smtClean="0"/>
              <a:t> This can prevent buffer overflow attacks, typically of global data, which attempt to overwrite adjacent regions in the processes address space.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access token, include a security ID (SID), which is the identifier by which this user is known to the system for purposes of security.</a:t>
            </a:r>
          </a:p>
          <a:p>
            <a:endParaRPr lang="en-NZ" dirty="0" smtClean="0"/>
          </a:p>
          <a:p>
            <a:r>
              <a:rPr lang="en-NZ" dirty="0" smtClean="0"/>
              <a:t>The access token serves two purposes:</a:t>
            </a:r>
          </a:p>
          <a:p>
            <a:r>
              <a:rPr lang="en-NZ" dirty="0" smtClean="0"/>
              <a:t>1. It keeps all necessary security information together to speed access validation.</a:t>
            </a:r>
          </a:p>
          <a:p>
            <a:pPr lvl="1">
              <a:buFont typeface="Arial" pitchFamily="34" charset="0"/>
              <a:buChar char="•"/>
            </a:pPr>
            <a:r>
              <a:rPr lang="en-NZ" dirty="0" smtClean="0"/>
              <a:t> When any process associated with a user attempts access, the security subsystem can make use of the token associated with that process to determine </a:t>
            </a:r>
            <a:r>
              <a:rPr lang="en-NZ" dirty="0" err="1" smtClean="0"/>
              <a:t>theuser’s</a:t>
            </a:r>
            <a:r>
              <a:rPr lang="en-NZ" dirty="0" smtClean="0"/>
              <a:t> access privileges.</a:t>
            </a:r>
          </a:p>
          <a:p>
            <a:r>
              <a:rPr lang="en-NZ" dirty="0" smtClean="0"/>
              <a:t>2. It allows each process to modify its security characteristics in limited ways without affecting other processes running on behalf of the user.</a:t>
            </a: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shows the contents of the access mask.</a:t>
            </a:r>
          </a:p>
          <a:p>
            <a:endParaRPr lang="en-NZ" dirty="0" smtClean="0"/>
          </a:p>
          <a:p>
            <a:r>
              <a:rPr lang="en-NZ" dirty="0" smtClean="0"/>
              <a:t>The least significant 16 bits specify access rights that apply to a particular type of object. </a:t>
            </a:r>
          </a:p>
          <a:p>
            <a:pPr lvl="1">
              <a:buFont typeface="Arial" pitchFamily="34" charset="0"/>
              <a:buChar char="•"/>
            </a:pPr>
            <a:r>
              <a:rPr lang="en-NZ" dirty="0" smtClean="0"/>
              <a:t>E.g.  bit 0 for a file object is  </a:t>
            </a:r>
            <a:r>
              <a:rPr lang="en-NZ" dirty="0" err="1" smtClean="0">
                <a:latin typeface="Courier New" pitchFamily="49" charset="0"/>
                <a:cs typeface="Courier New" pitchFamily="49" charset="0"/>
              </a:rPr>
              <a:t>File_Read_Data</a:t>
            </a:r>
            <a:r>
              <a:rPr lang="en-NZ" dirty="0" smtClean="0">
                <a:latin typeface="Cordia New" pitchFamily="34" charset="-34"/>
                <a:cs typeface="Cordia New" pitchFamily="34" charset="-34"/>
              </a:rPr>
              <a:t> </a:t>
            </a:r>
            <a:r>
              <a:rPr lang="en-NZ" dirty="0" smtClean="0"/>
              <a:t>access and bit 0 for an event object is  </a:t>
            </a:r>
            <a:r>
              <a:rPr lang="en-NZ" dirty="0" err="1" smtClean="0"/>
              <a:t>Event_Query_Status</a:t>
            </a:r>
            <a:r>
              <a:rPr lang="en-NZ" dirty="0" smtClean="0"/>
              <a:t> access.</a:t>
            </a:r>
          </a:p>
          <a:p>
            <a:pPr lvl="0">
              <a:buFont typeface="Arial" pitchFamily="34" charset="0"/>
              <a:buNone/>
            </a:pPr>
            <a:endParaRPr lang="en-NZ" dirty="0" smtClean="0"/>
          </a:p>
          <a:p>
            <a:pPr lvl="0">
              <a:buFont typeface="Arial" pitchFamily="34" charset="0"/>
              <a:buNone/>
            </a:pPr>
            <a:r>
              <a:rPr lang="en-NZ" dirty="0" smtClean="0"/>
              <a:t>The most significant 16 bits of the mask contains bits that apply to all types of objects. </a:t>
            </a:r>
          </a:p>
          <a:p>
            <a:pPr lvl="0">
              <a:buFont typeface="Arial" pitchFamily="34" charset="0"/>
              <a:buNone/>
            </a:pPr>
            <a:r>
              <a:rPr lang="en-NZ" b="1" dirty="0" smtClean="0"/>
              <a:t>Synchronize: </a:t>
            </a:r>
            <a:r>
              <a:rPr lang="en-NZ" dirty="0" smtClean="0"/>
              <a:t>Gives permission to synchronize execution with some event associated with this object. </a:t>
            </a:r>
          </a:p>
          <a:p>
            <a:pPr lvl="1">
              <a:buFont typeface="Arial" pitchFamily="34" charset="0"/>
              <a:buChar char="•"/>
            </a:pPr>
            <a:r>
              <a:rPr lang="en-NZ" dirty="0" smtClean="0"/>
              <a:t> In particular, this object can be used in a wait function.</a:t>
            </a:r>
          </a:p>
          <a:p>
            <a:pPr lvl="0">
              <a:buFont typeface="Arial" pitchFamily="34" charset="0"/>
              <a:buNone/>
            </a:pPr>
            <a:r>
              <a:rPr lang="en-NZ" b="1" dirty="0" err="1" smtClean="0"/>
              <a:t>Write_owner</a:t>
            </a:r>
            <a:r>
              <a:rPr lang="en-NZ" b="1" dirty="0" smtClean="0"/>
              <a:t>: </a:t>
            </a:r>
            <a:r>
              <a:rPr lang="en-NZ" dirty="0" smtClean="0"/>
              <a:t>Allows a program to modify the owner of the object. </a:t>
            </a:r>
          </a:p>
          <a:p>
            <a:pPr lvl="1">
              <a:buFont typeface="Arial" pitchFamily="34" charset="0"/>
              <a:buChar char="•"/>
            </a:pPr>
            <a:r>
              <a:rPr lang="en-NZ" dirty="0" smtClean="0"/>
              <a:t>This is useful because the owner of an object can always change the protection on the object (the owner may not be denied Write DAC access).</a:t>
            </a:r>
          </a:p>
          <a:p>
            <a:pPr lvl="0">
              <a:buFont typeface="Arial" pitchFamily="34" charset="0"/>
              <a:buNone/>
            </a:pPr>
            <a:r>
              <a:rPr lang="en-NZ" b="1" dirty="0" err="1" smtClean="0"/>
              <a:t>Write_DAC</a:t>
            </a:r>
            <a:r>
              <a:rPr lang="en-NZ" b="1" dirty="0" smtClean="0"/>
              <a:t>: </a:t>
            </a:r>
            <a:r>
              <a:rPr lang="en-NZ" dirty="0" smtClean="0"/>
              <a:t>Allows the application to modify the DACL and hence the protection on this object.</a:t>
            </a:r>
          </a:p>
          <a:p>
            <a:pPr lvl="0">
              <a:buFont typeface="Arial" pitchFamily="34" charset="0"/>
              <a:buNone/>
            </a:pPr>
            <a:r>
              <a:rPr lang="en-NZ" b="1" dirty="0" err="1" smtClean="0"/>
              <a:t>Read_control</a:t>
            </a:r>
            <a:r>
              <a:rPr lang="en-NZ" b="1" dirty="0" smtClean="0"/>
              <a:t>: </a:t>
            </a:r>
            <a:r>
              <a:rPr lang="en-NZ" dirty="0" smtClean="0"/>
              <a:t>Allows the application to query the owner and DACL fields of the security descriptor of this object.</a:t>
            </a:r>
          </a:p>
          <a:p>
            <a:pPr lvl="0">
              <a:buFont typeface="Arial" pitchFamily="34" charset="0"/>
              <a:buNone/>
            </a:pPr>
            <a:r>
              <a:rPr lang="en-NZ" b="1" dirty="0" smtClean="0"/>
              <a:t>Delete: </a:t>
            </a:r>
            <a:r>
              <a:rPr lang="en-NZ" dirty="0" smtClean="0"/>
              <a:t>Allows the application to delete this object.</a:t>
            </a:r>
          </a:p>
          <a:p>
            <a:pPr lvl="0">
              <a:buFont typeface="Arial" pitchFamily="34" charset="0"/>
              <a:buNone/>
            </a:pPr>
            <a:endParaRPr lang="en-NZ" dirty="0" smtClean="0"/>
          </a:p>
          <a:p>
            <a:pPr lvl="0">
              <a:buFont typeface="Arial" pitchFamily="34" charset="0"/>
              <a:buNone/>
            </a:pPr>
            <a:r>
              <a:rPr lang="en-NZ" dirty="0" smtClean="0"/>
              <a:t>The high-order half of the access mask also contains the four generic access types.</a:t>
            </a:r>
          </a:p>
          <a:p>
            <a:pPr lvl="1">
              <a:buFont typeface="Arial" pitchFamily="34" charset="0"/>
              <a:buChar char="•"/>
            </a:pPr>
            <a:r>
              <a:rPr lang="en-NZ" dirty="0" smtClean="0"/>
              <a:t> These bits provide a convenient way to set specific access types in a </a:t>
            </a:r>
            <a:r>
              <a:rPr lang="en-NZ" smtClean="0"/>
              <a:t>number of different </a:t>
            </a:r>
            <a:r>
              <a:rPr lang="en-NZ" dirty="0" smtClean="0"/>
              <a:t>object types.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Source of quote attribution http://www.links.org/?p=326</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Identification is the means by which a user provides a claimed identity to the system; </a:t>
            </a:r>
          </a:p>
          <a:p>
            <a:pPr lvl="1">
              <a:buFont typeface="Arial" pitchFamily="34" charset="0"/>
              <a:buChar char="•"/>
            </a:pPr>
            <a:r>
              <a:rPr lang="en-NZ" dirty="0" smtClean="0"/>
              <a:t> user authentication is the means of establishing the validity of the claim.</a:t>
            </a:r>
          </a:p>
          <a:p>
            <a:pPr lvl="1">
              <a:buFont typeface="Arial" pitchFamily="34" charset="0"/>
              <a:buChar char="•"/>
            </a:pPr>
            <a:endParaRPr lang="en-NZ" dirty="0" smtClean="0"/>
          </a:p>
          <a:p>
            <a:pPr lvl="0">
              <a:buFont typeface="Arial" pitchFamily="34" charset="0"/>
              <a:buNone/>
            </a:pPr>
            <a:r>
              <a:rPr lang="en-NZ" dirty="0" smtClean="0"/>
              <a:t>The ID determines:</a:t>
            </a:r>
          </a:p>
          <a:p>
            <a:pPr lvl="0">
              <a:buFont typeface="Arial" pitchFamily="34" charset="0"/>
              <a:buNone/>
            </a:pPr>
            <a:r>
              <a:rPr lang="en-NZ" b="1" dirty="0" smtClean="0"/>
              <a:t>Whether the user is authorized </a:t>
            </a:r>
            <a:r>
              <a:rPr lang="en-NZ" dirty="0" smtClean="0"/>
              <a:t>to gain access to a system.</a:t>
            </a:r>
          </a:p>
          <a:p>
            <a:pPr lvl="1">
              <a:buFont typeface="Arial" pitchFamily="34" charset="0"/>
              <a:buChar char="•"/>
            </a:pPr>
            <a:r>
              <a:rPr lang="en-NZ" dirty="0" smtClean="0"/>
              <a:t> In some systems, only those who already have an ID filed on the system </a:t>
            </a:r>
            <a:r>
              <a:rPr lang="en-NZ" dirty="0" err="1" smtClean="0"/>
              <a:t>areallowed</a:t>
            </a:r>
            <a:r>
              <a:rPr lang="en-NZ" dirty="0" smtClean="0"/>
              <a:t> to gain access.</a:t>
            </a:r>
          </a:p>
          <a:p>
            <a:pPr lvl="0">
              <a:buFont typeface="Arial" pitchFamily="34" charset="0"/>
              <a:buNone/>
            </a:pPr>
            <a:r>
              <a:rPr lang="en-NZ" b="1" dirty="0" smtClean="0"/>
              <a:t>The privileges </a:t>
            </a:r>
            <a:r>
              <a:rPr lang="en-NZ" dirty="0" smtClean="0"/>
              <a:t>accorded to the user.</a:t>
            </a:r>
          </a:p>
          <a:p>
            <a:pPr lvl="1">
              <a:buFont typeface="Arial" pitchFamily="34" charset="0"/>
              <a:buChar char="•"/>
            </a:pPr>
            <a:r>
              <a:rPr lang="en-NZ" dirty="0" smtClean="0"/>
              <a:t> A few users may have supervisory or “</a:t>
            </a:r>
            <a:r>
              <a:rPr lang="en-NZ" dirty="0" err="1" smtClean="0"/>
              <a:t>superuser</a:t>
            </a:r>
            <a:r>
              <a:rPr lang="en-NZ" dirty="0" smtClean="0"/>
              <a:t>” status that enables them to read files and perform functions that are especially protected by the operating system. </a:t>
            </a:r>
          </a:p>
          <a:p>
            <a:pPr lvl="1">
              <a:buFont typeface="Arial" pitchFamily="34" charset="0"/>
              <a:buChar char="•"/>
            </a:pPr>
            <a:r>
              <a:rPr lang="en-NZ" dirty="0" smtClean="0"/>
              <a:t> Some systems have guest or anonymous accounts, and users of these accounts have more limited privileges than others.</a:t>
            </a:r>
          </a:p>
          <a:p>
            <a:pPr lvl="0">
              <a:buFont typeface="Arial" pitchFamily="34" charset="0"/>
              <a:buNone/>
            </a:pPr>
            <a:r>
              <a:rPr lang="en-NZ" b="1" dirty="0" smtClean="0"/>
              <a:t>The discretionary access control</a:t>
            </a:r>
            <a:r>
              <a:rPr lang="en-NZ" dirty="0" smtClean="0"/>
              <a:t>.</a:t>
            </a:r>
          </a:p>
          <a:p>
            <a:pPr lvl="1">
              <a:buFont typeface="Arial" pitchFamily="34" charset="0"/>
              <a:buChar char="•"/>
            </a:pPr>
            <a:r>
              <a:rPr lang="en-NZ" dirty="0" smtClean="0"/>
              <a:t> For example, by listing the IDs of the other users, a user may grant permission to them to read files owned by that user.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widely used password security technique is the use of hashed passwords and a salt value.</a:t>
            </a:r>
          </a:p>
          <a:p>
            <a:pPr lvl="1">
              <a:buFont typeface="Arial" pitchFamily="34" charset="0"/>
              <a:buChar char="•"/>
            </a:pPr>
            <a:r>
              <a:rPr lang="en-NZ" dirty="0" smtClean="0"/>
              <a:t> This scheme is found on virtually all UNIX variants as well as on a number of other operating systems. </a:t>
            </a:r>
          </a:p>
          <a:p>
            <a:pPr lvl="0">
              <a:buFont typeface="Arial" pitchFamily="34" charset="0"/>
              <a:buNone/>
            </a:pPr>
            <a:endParaRPr lang="en-NZ" dirty="0" smtClean="0"/>
          </a:p>
          <a:p>
            <a:pPr lvl="0">
              <a:buFont typeface="Arial" pitchFamily="34" charset="0"/>
              <a:buNone/>
            </a:pPr>
            <a:r>
              <a:rPr lang="en-NZ" dirty="0" smtClean="0"/>
              <a:t>The following procedure is employed </a:t>
            </a:r>
          </a:p>
          <a:p>
            <a:pPr lvl="1">
              <a:buFont typeface="Arial" pitchFamily="34" charset="0"/>
              <a:buChar char="•"/>
            </a:pPr>
            <a:r>
              <a:rPr lang="en-NZ" dirty="0" smtClean="0"/>
              <a:t> To load a new password into the system, the user selects or is assigned a password.</a:t>
            </a:r>
          </a:p>
          <a:p>
            <a:pPr lvl="1">
              <a:buFont typeface="Arial" pitchFamily="34" charset="0"/>
              <a:buChar char="•"/>
            </a:pPr>
            <a:r>
              <a:rPr lang="en-NZ" dirty="0" smtClean="0"/>
              <a:t> This password is combined with a fixed-length salt value</a:t>
            </a:r>
          </a:p>
          <a:p>
            <a:pPr lvl="1">
              <a:buFont typeface="Arial" pitchFamily="34" charset="0"/>
              <a:buChar char="•"/>
            </a:pPr>
            <a:r>
              <a:rPr lang="en-NZ" dirty="0" smtClean="0"/>
              <a:t> The password and salt serve as inputs to a hashing algorithm to produce a fixed-length hash code.</a:t>
            </a:r>
          </a:p>
          <a:p>
            <a:pPr lvl="1">
              <a:buFont typeface="Arial" pitchFamily="34" charset="0"/>
              <a:buChar char="•"/>
            </a:pPr>
            <a:r>
              <a:rPr lang="en-NZ" dirty="0" smtClean="0"/>
              <a:t> The hash algorithm is designed to be slow to execute to thwart attacks. </a:t>
            </a:r>
          </a:p>
          <a:p>
            <a:pPr lvl="1">
              <a:buFont typeface="Arial" pitchFamily="34" charset="0"/>
              <a:buChar char="•"/>
            </a:pPr>
            <a:r>
              <a:rPr lang="en-NZ" dirty="0" smtClean="0"/>
              <a:t> The hashed password is then stored, together with a plaintext copy of the salt, in the password file for the corresponding user ID. </a:t>
            </a:r>
          </a:p>
          <a:p>
            <a:pPr lvl="1">
              <a:buFont typeface="Arial" pitchFamily="34" charset="0"/>
              <a:buChar char="•"/>
            </a:pPr>
            <a:endParaRPr lang="en-NZ" dirty="0" smtClean="0"/>
          </a:p>
          <a:p>
            <a:pPr lvl="0">
              <a:buFont typeface="Arial" pitchFamily="34" charset="0"/>
              <a:buNone/>
            </a:pPr>
            <a:r>
              <a:rPr lang="en-NZ" dirty="0" smtClean="0"/>
              <a:t>The hashed-password method has been shown to be secure against a variety of cryptanalytic attacks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a user attempts to log on to a UNIX system, </a:t>
            </a:r>
          </a:p>
          <a:p>
            <a:pPr lvl="1">
              <a:buFont typeface="Arial" pitchFamily="34" charset="0"/>
              <a:buChar char="•"/>
            </a:pPr>
            <a:r>
              <a:rPr lang="en-NZ" dirty="0" smtClean="0"/>
              <a:t> the user provides an ID and a password.</a:t>
            </a:r>
          </a:p>
          <a:p>
            <a:pPr lvl="1">
              <a:buFont typeface="Arial" pitchFamily="34" charset="0"/>
              <a:buChar char="•"/>
            </a:pPr>
            <a:r>
              <a:rPr lang="en-NZ" dirty="0" smtClean="0"/>
              <a:t> The operating system uses the ID to index into the password file and retrieve the plaintext salt and the encrypted password.</a:t>
            </a:r>
          </a:p>
          <a:p>
            <a:pPr lvl="1">
              <a:buFont typeface="Arial" pitchFamily="34" charset="0"/>
              <a:buChar char="•"/>
            </a:pPr>
            <a:r>
              <a:rPr lang="en-NZ" baseline="0" dirty="0" smtClean="0"/>
              <a:t> </a:t>
            </a:r>
            <a:r>
              <a:rPr lang="en-NZ" dirty="0" smtClean="0"/>
              <a:t>The salt and user-supplied password are used as input to the encryption routine. </a:t>
            </a:r>
          </a:p>
          <a:p>
            <a:pPr lvl="1">
              <a:buFont typeface="Arial" pitchFamily="34" charset="0"/>
              <a:buChar char="•"/>
            </a:pPr>
            <a:r>
              <a:rPr lang="en-NZ" dirty="0" smtClean="0"/>
              <a:t> If the </a:t>
            </a:r>
            <a:r>
              <a:rPr lang="en-NZ" dirty="0" err="1" smtClean="0"/>
              <a:t>resultmatches</a:t>
            </a:r>
            <a:r>
              <a:rPr lang="en-NZ" dirty="0" smtClean="0"/>
              <a:t> the stored value, the password is accepted.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salt serves three purposes:</a:t>
            </a:r>
          </a:p>
          <a:p>
            <a:r>
              <a:rPr lang="en-NZ" dirty="0" smtClean="0"/>
              <a:t>It prevents duplicate passwords from being visible in the password file.</a:t>
            </a:r>
          </a:p>
          <a:p>
            <a:pPr lvl="1">
              <a:buFont typeface="Arial" pitchFamily="34" charset="0"/>
              <a:buChar char="•"/>
            </a:pPr>
            <a:r>
              <a:rPr lang="en-NZ" dirty="0" smtClean="0"/>
              <a:t> Even if two users choose the same password, those passwords will be assigned different salt values. Hence, the hashed passwords of the two users will differ.</a:t>
            </a:r>
          </a:p>
          <a:p>
            <a:pPr lvl="0">
              <a:buFont typeface="Arial" pitchFamily="34" charset="0"/>
              <a:buNone/>
            </a:pPr>
            <a:r>
              <a:rPr lang="en-NZ" dirty="0" smtClean="0"/>
              <a:t> It greatly increases the difficulty of offline dictionary attacks. </a:t>
            </a:r>
          </a:p>
          <a:p>
            <a:pPr lvl="1">
              <a:buFont typeface="Arial" pitchFamily="34" charset="0"/>
              <a:buChar char="•"/>
            </a:pPr>
            <a:r>
              <a:rPr lang="en-NZ" dirty="0" smtClean="0"/>
              <a:t>For a salt of length b bits, the number of possible passwords is increased by a factor of 2b, increasing the difficulty of guessing a password in a dictionary attack.</a:t>
            </a:r>
          </a:p>
          <a:p>
            <a:r>
              <a:rPr lang="en-NZ" dirty="0" smtClean="0"/>
              <a:t>It becomes nearly impossible to find out whether a person with passwords on two or more systems has used the same password on all of them.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9/4/2017</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9/4/2017</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9/4/2017</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9/4/2017</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9/4/2017</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9/4/2017</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9/4/2017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9/4/2017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smtClean="0"/>
              <a:t>Chapter 15</a:t>
            </a:r>
            <a:br>
              <a:rPr lang="en-US" dirty="0" smtClean="0"/>
            </a:br>
            <a:r>
              <a:rPr lang="en-US" dirty="0" smtClean="0"/>
              <a:t>Computer Security Techniques</a:t>
            </a:r>
          </a:p>
        </p:txBody>
      </p:sp>
      <p:sp>
        <p:nvSpPr>
          <p:cNvPr id="10" name="Subtitle 9"/>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endParaRPr lang="en-US" dirty="0"/>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Salt</a:t>
            </a:r>
            <a:endParaRPr lang="en-NZ" dirty="0"/>
          </a:p>
        </p:txBody>
      </p:sp>
      <p:sp>
        <p:nvSpPr>
          <p:cNvPr id="3" name="Content Placeholder 2"/>
          <p:cNvSpPr>
            <a:spLocks noGrp="1"/>
          </p:cNvSpPr>
          <p:nvPr>
            <p:ph idx="1"/>
          </p:nvPr>
        </p:nvSpPr>
        <p:spPr/>
        <p:txBody>
          <a:bodyPr/>
          <a:lstStyle/>
          <a:p>
            <a:r>
              <a:rPr lang="en-NZ" dirty="0" smtClean="0"/>
              <a:t>Prevents duplicate passwords from being visible in the password file.</a:t>
            </a:r>
          </a:p>
          <a:p>
            <a:r>
              <a:rPr lang="en-NZ" dirty="0" smtClean="0"/>
              <a:t>Greatly increases the difficulty of offline dictionary attacks. </a:t>
            </a:r>
          </a:p>
          <a:p>
            <a:r>
              <a:rPr lang="en-NZ" dirty="0" smtClean="0"/>
              <a:t>It becomes nearly impossible to find out whether a person with an account on multiple systems has used the same password for all.</a:t>
            </a:r>
          </a:p>
          <a:p>
            <a:endParaRPr lang="en-NZ" dirty="0" smtClean="0"/>
          </a:p>
          <a:p>
            <a:endParaRPr lang="en-NZ"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Token-Based </a:t>
            </a:r>
            <a:br>
              <a:rPr lang="en-US" dirty="0" smtClean="0"/>
            </a:br>
            <a:r>
              <a:rPr lang="en-US" dirty="0" smtClean="0"/>
              <a:t>Authentication</a:t>
            </a:r>
            <a:endParaRPr lang="en-US" dirty="0"/>
          </a:p>
        </p:txBody>
      </p:sp>
      <p:sp>
        <p:nvSpPr>
          <p:cNvPr id="3" name="Content Placeholder 2"/>
          <p:cNvSpPr>
            <a:spLocks noGrp="1"/>
          </p:cNvSpPr>
          <p:nvPr>
            <p:ph idx="1"/>
          </p:nvPr>
        </p:nvSpPr>
        <p:spPr/>
        <p:txBody>
          <a:bodyPr/>
          <a:lstStyle/>
          <a:p>
            <a:r>
              <a:rPr lang="en-NZ" dirty="0" smtClean="0"/>
              <a:t>Objects that a user possesses for the purpose of user authentication are called tokens.</a:t>
            </a:r>
            <a:endParaRPr lang="en-US" dirty="0" smtClean="0"/>
          </a:p>
          <a:p>
            <a:r>
              <a:rPr lang="en-US" dirty="0" smtClean="0"/>
              <a:t>Examples include</a:t>
            </a:r>
          </a:p>
          <a:p>
            <a:pPr lvl="1"/>
            <a:r>
              <a:rPr lang="en-US" dirty="0" smtClean="0"/>
              <a:t>Memory cards</a:t>
            </a:r>
          </a:p>
          <a:p>
            <a:pPr lvl="1"/>
            <a:r>
              <a:rPr lang="en-US" dirty="0" smtClean="0"/>
              <a:t>Smart cards</a:t>
            </a:r>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Memory Cards</a:t>
            </a:r>
            <a:endParaRPr lang="en-NZ" dirty="0"/>
          </a:p>
        </p:txBody>
      </p:sp>
      <p:sp>
        <p:nvSpPr>
          <p:cNvPr id="3" name="Content Placeholder 2"/>
          <p:cNvSpPr>
            <a:spLocks noGrp="1"/>
          </p:cNvSpPr>
          <p:nvPr>
            <p:ph idx="1"/>
          </p:nvPr>
        </p:nvSpPr>
        <p:spPr/>
        <p:txBody>
          <a:bodyPr/>
          <a:lstStyle/>
          <a:p>
            <a:r>
              <a:rPr lang="en-NZ" dirty="0" smtClean="0"/>
              <a:t>Memory cards can store but not process data.</a:t>
            </a:r>
          </a:p>
          <a:p>
            <a:r>
              <a:rPr lang="en-NZ" dirty="0" smtClean="0"/>
              <a:t>Often used in conjunction with password or ping</a:t>
            </a:r>
          </a:p>
          <a:p>
            <a:r>
              <a:rPr lang="en-NZ" dirty="0" smtClean="0"/>
              <a:t>Drawbacks include</a:t>
            </a:r>
          </a:p>
          <a:p>
            <a:pPr lvl="1"/>
            <a:r>
              <a:rPr lang="en-NZ" dirty="0" smtClean="0"/>
              <a:t>Requires a special reader</a:t>
            </a:r>
          </a:p>
          <a:p>
            <a:pPr lvl="1"/>
            <a:r>
              <a:rPr lang="en-NZ" dirty="0" smtClean="0"/>
              <a:t>Token loss</a:t>
            </a:r>
          </a:p>
          <a:p>
            <a:pPr lvl="1"/>
            <a:r>
              <a:rPr lang="en-NZ" dirty="0" smtClean="0"/>
              <a:t>User dissatisfaction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Smart Cards</a:t>
            </a:r>
            <a:endParaRPr lang="en-NZ" dirty="0"/>
          </a:p>
        </p:txBody>
      </p:sp>
      <p:sp>
        <p:nvSpPr>
          <p:cNvPr id="3" name="Content Placeholder 2"/>
          <p:cNvSpPr>
            <a:spLocks noGrp="1"/>
          </p:cNvSpPr>
          <p:nvPr>
            <p:ph idx="1"/>
          </p:nvPr>
        </p:nvSpPr>
        <p:spPr/>
        <p:txBody>
          <a:bodyPr/>
          <a:lstStyle/>
          <a:p>
            <a:r>
              <a:rPr lang="en-NZ" dirty="0" smtClean="0"/>
              <a:t>Contains microprocessor, along with memory, and I/O ports.</a:t>
            </a:r>
          </a:p>
          <a:p>
            <a:r>
              <a:rPr lang="en-NZ" dirty="0" smtClean="0"/>
              <a:t>Many types exist differing by three main aspects:</a:t>
            </a:r>
          </a:p>
          <a:p>
            <a:pPr lvl="1"/>
            <a:r>
              <a:rPr lang="en-NZ" dirty="0" smtClean="0"/>
              <a:t>Physical characteristics</a:t>
            </a:r>
          </a:p>
          <a:p>
            <a:pPr lvl="1"/>
            <a:r>
              <a:rPr lang="en-NZ" dirty="0" smtClean="0"/>
              <a:t>Interface</a:t>
            </a:r>
          </a:p>
          <a:p>
            <a:pPr lvl="2"/>
            <a:r>
              <a:rPr lang="en-NZ" dirty="0" smtClean="0"/>
              <a:t>Static</a:t>
            </a:r>
          </a:p>
          <a:p>
            <a:pPr lvl="2"/>
            <a:r>
              <a:rPr lang="en-NZ" dirty="0" smtClean="0"/>
              <a:t>Dynamic password generator</a:t>
            </a:r>
          </a:p>
          <a:p>
            <a:pPr lvl="2"/>
            <a:r>
              <a:rPr lang="en-NZ" dirty="0" smtClean="0"/>
              <a:t> Challenge-response</a:t>
            </a:r>
            <a:endParaRPr lang="en-NZ"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Biometric </a:t>
            </a:r>
            <a:br>
              <a:rPr lang="en-US" dirty="0" smtClean="0"/>
            </a:br>
            <a:r>
              <a:rPr lang="en-US" dirty="0" smtClean="0"/>
              <a:t>Authentication</a:t>
            </a:r>
            <a:endParaRPr lang="en-US" dirty="0"/>
          </a:p>
        </p:txBody>
      </p:sp>
      <p:sp>
        <p:nvSpPr>
          <p:cNvPr id="3" name="Content Placeholder 2"/>
          <p:cNvSpPr>
            <a:spLocks noGrp="1"/>
          </p:cNvSpPr>
          <p:nvPr>
            <p:ph idx="1"/>
          </p:nvPr>
        </p:nvSpPr>
        <p:spPr/>
        <p:txBody>
          <a:bodyPr/>
          <a:lstStyle/>
          <a:p>
            <a:r>
              <a:rPr lang="en-US" dirty="0" smtClean="0"/>
              <a:t>Includes</a:t>
            </a:r>
          </a:p>
          <a:p>
            <a:pPr lvl="1"/>
            <a:r>
              <a:rPr lang="en-US" dirty="0" smtClean="0"/>
              <a:t>Facial characteristics</a:t>
            </a:r>
          </a:p>
          <a:p>
            <a:pPr lvl="1"/>
            <a:r>
              <a:rPr lang="en-US" dirty="0" smtClean="0"/>
              <a:t>Fingerprints</a:t>
            </a:r>
          </a:p>
          <a:p>
            <a:pPr lvl="1"/>
            <a:r>
              <a:rPr lang="en-US" dirty="0" smtClean="0"/>
              <a:t>Hand geometry</a:t>
            </a:r>
          </a:p>
          <a:p>
            <a:pPr lvl="1"/>
            <a:r>
              <a:rPr lang="en-US" dirty="0" smtClean="0"/>
              <a:t>Retinal pattern</a:t>
            </a:r>
          </a:p>
          <a:p>
            <a:r>
              <a:rPr lang="en-NZ" dirty="0" smtClean="0"/>
              <a:t>Based on pattern recognition,</a:t>
            </a:r>
          </a:p>
          <a:p>
            <a:pPr lvl="1"/>
            <a:r>
              <a:rPr lang="en-NZ" dirty="0" smtClean="0"/>
              <a:t>technically complex and expensive. </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Biometric Authentication</a:t>
            </a:r>
            <a:endParaRPr lang="en-US" dirty="0"/>
          </a:p>
        </p:txBody>
      </p:sp>
      <p:sp>
        <p:nvSpPr>
          <p:cNvPr id="3" name="Content Placeholder 2"/>
          <p:cNvSpPr>
            <a:spLocks noGrp="1"/>
          </p:cNvSpPr>
          <p:nvPr>
            <p:ph idx="1"/>
          </p:nvPr>
        </p:nvSpPr>
        <p:spPr/>
        <p:txBody>
          <a:bodyPr/>
          <a:lstStyle/>
          <a:p>
            <a:r>
              <a:rPr lang="en-US" dirty="0" smtClean="0"/>
              <a:t>Patterns may change</a:t>
            </a:r>
          </a:p>
          <a:p>
            <a:r>
              <a:rPr lang="en-US" dirty="0" smtClean="0"/>
              <a:t>Includes</a:t>
            </a:r>
          </a:p>
          <a:p>
            <a:pPr lvl="1"/>
            <a:r>
              <a:rPr lang="en-US" dirty="0" smtClean="0"/>
              <a:t>Iris</a:t>
            </a:r>
          </a:p>
          <a:p>
            <a:pPr lvl="1"/>
            <a:r>
              <a:rPr lang="en-US" dirty="0" smtClean="0"/>
              <a:t>Signature</a:t>
            </a:r>
          </a:p>
          <a:p>
            <a:pPr lvl="1"/>
            <a:r>
              <a:rPr lang="en-US" dirty="0" smtClean="0"/>
              <a:t>Voice</a:t>
            </a:r>
          </a:p>
          <a:p>
            <a:pPr lvl="1"/>
            <a:r>
              <a:rPr lang="en-US" dirty="0" smtClean="0"/>
              <a:t>Typing rhythm</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versus Accuracy</a:t>
            </a:r>
            <a:endParaRPr lang="en-US" dirty="0"/>
          </a:p>
        </p:txBody>
      </p:sp>
      <p:pic>
        <p:nvPicPr>
          <p:cNvPr id="4" name="Content Placeholder 3" descr="Fig15_02.gif"/>
          <p:cNvPicPr>
            <a:picLocks noGrp="1" noChangeAspect="1"/>
          </p:cNvPicPr>
          <p:nvPr>
            <p:ph idx="1"/>
          </p:nvPr>
        </p:nvPicPr>
        <p:blipFill>
          <a:blip r:embed="rId3"/>
          <a:stretch>
            <a:fillRect/>
          </a:stretch>
        </p:blipFill>
        <p:spPr>
          <a:xfrm>
            <a:off x="1490662" y="1700212"/>
            <a:ext cx="6162675" cy="4752975"/>
          </a:xfr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Authentication</a:t>
            </a:r>
          </a:p>
          <a:p>
            <a:r>
              <a:rPr lang="en-NZ" dirty="0" smtClean="0">
                <a:solidFill>
                  <a:schemeClr val="accent1">
                    <a:lumMod val="75000"/>
                  </a:schemeClr>
                </a:solidFill>
              </a:rPr>
              <a:t>Access Control</a:t>
            </a:r>
          </a:p>
          <a:p>
            <a:r>
              <a:rPr lang="en-NZ" dirty="0" smtClean="0"/>
              <a:t>Intrusion Detection</a:t>
            </a:r>
          </a:p>
          <a:p>
            <a:r>
              <a:rPr lang="en-NZ" dirty="0" smtClean="0"/>
              <a:t>Malware Defense</a:t>
            </a:r>
          </a:p>
          <a:p>
            <a:r>
              <a:rPr lang="en-NZ" dirty="0" smtClean="0"/>
              <a:t>Dealing With Buffer Overflow Attacks</a:t>
            </a:r>
          </a:p>
          <a:p>
            <a:r>
              <a:rPr lang="en-NZ" dirty="0" smtClean="0"/>
              <a:t>Windows Vista Security</a:t>
            </a:r>
          </a:p>
        </p:txBody>
      </p:sp>
      <p:cxnSp>
        <p:nvCxnSpPr>
          <p:cNvPr id="4" name="Straight Arrow Connector 3"/>
          <p:cNvCxnSpPr/>
          <p:nvPr/>
        </p:nvCxnSpPr>
        <p:spPr>
          <a:xfrm>
            <a:off x="152400" y="2513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a:t>
            </a:r>
            <a:endParaRPr lang="en-US" dirty="0"/>
          </a:p>
        </p:txBody>
      </p:sp>
      <p:sp>
        <p:nvSpPr>
          <p:cNvPr id="3" name="Content Placeholder 2"/>
          <p:cNvSpPr>
            <a:spLocks noGrp="1"/>
          </p:cNvSpPr>
          <p:nvPr>
            <p:ph idx="1"/>
          </p:nvPr>
        </p:nvSpPr>
        <p:spPr/>
        <p:txBody>
          <a:bodyPr/>
          <a:lstStyle/>
          <a:p>
            <a:r>
              <a:rPr lang="en-NZ" dirty="0" smtClean="0"/>
              <a:t>Dictates what types of access are permitted, under what circumstances, and by whom. </a:t>
            </a:r>
            <a:endParaRPr lang="en-US" dirty="0" smtClean="0"/>
          </a:p>
          <a:p>
            <a:pPr lvl="1"/>
            <a:r>
              <a:rPr lang="en-US" dirty="0" smtClean="0"/>
              <a:t>Discretionary access control</a:t>
            </a:r>
          </a:p>
          <a:p>
            <a:pPr lvl="1"/>
            <a:r>
              <a:rPr lang="en-US" dirty="0" smtClean="0"/>
              <a:t>Mandatory access control</a:t>
            </a:r>
          </a:p>
          <a:p>
            <a:pPr lvl="1"/>
            <a:r>
              <a:rPr lang="en-US" dirty="0" smtClean="0"/>
              <a:t>Role-based access control</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Not mutually exclusive</a:t>
            </a:r>
            <a:endParaRPr lang="en-NZ" dirty="0"/>
          </a:p>
        </p:txBody>
      </p:sp>
      <p:pic>
        <p:nvPicPr>
          <p:cNvPr id="1026" name="Picture 2"/>
          <p:cNvPicPr>
            <a:picLocks noGrp="1" noChangeAspect="1" noChangeArrowheads="1"/>
          </p:cNvPicPr>
          <p:nvPr>
            <p:ph idx="1"/>
          </p:nvPr>
        </p:nvPicPr>
        <p:blipFill>
          <a:blip r:embed="rId3"/>
          <a:srcRect/>
          <a:stretch>
            <a:fillRect/>
          </a:stretch>
        </p:blipFill>
        <p:spPr bwMode="auto">
          <a:xfrm>
            <a:off x="1676400" y="1676400"/>
            <a:ext cx="5514975" cy="41529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Authentication</a:t>
            </a:r>
          </a:p>
          <a:p>
            <a:r>
              <a:rPr lang="en-NZ" dirty="0" smtClean="0"/>
              <a:t>Access Control</a:t>
            </a:r>
          </a:p>
          <a:p>
            <a:r>
              <a:rPr lang="en-NZ" dirty="0" smtClean="0"/>
              <a:t>Intrusion Detection</a:t>
            </a:r>
          </a:p>
          <a:p>
            <a:r>
              <a:rPr lang="en-NZ" dirty="0" smtClean="0"/>
              <a:t>Malware Defense</a:t>
            </a:r>
          </a:p>
          <a:p>
            <a:r>
              <a:rPr lang="en-NZ" dirty="0" smtClean="0"/>
              <a:t>Dealing With Buffer Overflow Attacks</a:t>
            </a:r>
          </a:p>
          <a:p>
            <a:r>
              <a:rPr lang="en-NZ" dirty="0" smtClean="0"/>
              <a:t>Windows Vista Security</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dirty="0" smtClean="0"/>
              <a:t>Extended Access </a:t>
            </a:r>
            <a:br>
              <a:rPr lang="en-US" dirty="0" smtClean="0"/>
            </a:br>
            <a:r>
              <a:rPr lang="en-US" dirty="0" smtClean="0"/>
              <a:t>Control Matrix</a:t>
            </a:r>
            <a:endParaRPr lang="en-US" dirty="0"/>
          </a:p>
        </p:txBody>
      </p:sp>
      <p:pic>
        <p:nvPicPr>
          <p:cNvPr id="4" name="Content Placeholder 3" descr="Fig15_04.gif"/>
          <p:cNvPicPr>
            <a:picLocks noGrp="1" noChangeAspect="1"/>
          </p:cNvPicPr>
          <p:nvPr>
            <p:ph idx="1"/>
          </p:nvPr>
        </p:nvPicPr>
        <p:blipFill>
          <a:blip r:embed="rId3"/>
          <a:stretch>
            <a:fillRect/>
          </a:stretch>
        </p:blipFill>
        <p:spPr>
          <a:xfrm>
            <a:off x="609600" y="1828800"/>
            <a:ext cx="7843838" cy="3829189"/>
          </a:xfr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of the </a:t>
            </a:r>
            <a:br>
              <a:rPr lang="en-US" dirty="0" smtClean="0"/>
            </a:br>
            <a:r>
              <a:rPr lang="en-US" dirty="0" smtClean="0"/>
              <a:t>Access Control Function</a:t>
            </a:r>
            <a:endParaRPr lang="en-US" dirty="0"/>
          </a:p>
        </p:txBody>
      </p:sp>
      <p:pic>
        <p:nvPicPr>
          <p:cNvPr id="4" name="Content Placeholder 3" descr="Fig15_05.gif"/>
          <p:cNvPicPr>
            <a:picLocks noGrp="1" noChangeAspect="1"/>
          </p:cNvPicPr>
          <p:nvPr>
            <p:ph idx="1"/>
          </p:nvPr>
        </p:nvPicPr>
        <p:blipFill>
          <a:blip r:embed="rId3"/>
          <a:stretch>
            <a:fillRect/>
          </a:stretch>
        </p:blipFill>
        <p:spPr>
          <a:xfrm>
            <a:off x="2014805" y="1524000"/>
            <a:ext cx="4834150" cy="5257800"/>
          </a:xfr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Role Based </a:t>
            </a:r>
            <a:br>
              <a:rPr lang="en-NZ" dirty="0" smtClean="0"/>
            </a:br>
            <a:r>
              <a:rPr lang="en-NZ" dirty="0" smtClean="0"/>
              <a:t>Access Control</a:t>
            </a:r>
            <a:endParaRPr lang="en-NZ" dirty="0"/>
          </a:p>
        </p:txBody>
      </p:sp>
      <p:sp>
        <p:nvSpPr>
          <p:cNvPr id="3" name="Content Placeholder 2"/>
          <p:cNvSpPr>
            <a:spLocks noGrp="1"/>
          </p:cNvSpPr>
          <p:nvPr>
            <p:ph idx="1"/>
          </p:nvPr>
        </p:nvSpPr>
        <p:spPr/>
        <p:txBody>
          <a:bodyPr/>
          <a:lstStyle/>
          <a:p>
            <a:r>
              <a:rPr lang="en-NZ" dirty="0" smtClean="0"/>
              <a:t>Effective implementation of the principle of least privilege</a:t>
            </a:r>
          </a:p>
          <a:p>
            <a:r>
              <a:rPr lang="en-NZ" dirty="0" smtClean="0"/>
              <a:t>Each role should contain the minimum set of access rights needed for that role.</a:t>
            </a:r>
          </a:p>
          <a:p>
            <a:r>
              <a:rPr lang="en-NZ" dirty="0" smtClean="0"/>
              <a:t>A user is assigned to a role that enables him or her to perform what is required for that role.</a:t>
            </a:r>
          </a:p>
          <a:p>
            <a:pPr lvl="1"/>
            <a:r>
              <a:rPr lang="en-NZ" dirty="0" smtClean="0"/>
              <a:t>But only while they are performing that role</a:t>
            </a:r>
            <a:endParaRPr lang="en-NZ"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pic>
        <p:nvPicPr>
          <p:cNvPr id="4" name="Content Placeholder 3" descr="Fig15_06.gif"/>
          <p:cNvPicPr>
            <a:picLocks noGrp="1" noChangeAspect="1"/>
          </p:cNvPicPr>
          <p:nvPr>
            <p:ph idx="1"/>
          </p:nvPr>
        </p:nvPicPr>
        <p:blipFill>
          <a:blip r:embed="rId3"/>
          <a:stretch>
            <a:fillRect/>
          </a:stretch>
        </p:blipFill>
        <p:spPr>
          <a:xfrm>
            <a:off x="2092386" y="1179957"/>
            <a:ext cx="4994213" cy="5601843"/>
          </a:xfr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Matrix Representation of RBAC</a:t>
            </a:r>
            <a:endParaRPr lang="en-US" dirty="0"/>
          </a:p>
        </p:txBody>
      </p:sp>
      <p:pic>
        <p:nvPicPr>
          <p:cNvPr id="4" name="Content Placeholder 3" descr="Fig15_07a.gif"/>
          <p:cNvPicPr>
            <a:picLocks noGrp="1" noChangeAspect="1"/>
          </p:cNvPicPr>
          <p:nvPr>
            <p:ph idx="1"/>
          </p:nvPr>
        </p:nvPicPr>
        <p:blipFill>
          <a:blip r:embed="rId3"/>
          <a:stretch>
            <a:fillRect/>
          </a:stretch>
        </p:blipFill>
        <p:spPr>
          <a:xfrm>
            <a:off x="2698695" y="1600200"/>
            <a:ext cx="3746609" cy="4953000"/>
          </a:xfr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Matrix Representation of RBAC</a:t>
            </a:r>
            <a:endParaRPr lang="en-US" dirty="0"/>
          </a:p>
        </p:txBody>
      </p:sp>
      <p:pic>
        <p:nvPicPr>
          <p:cNvPr id="4" name="Content Placeholder 3" descr="Fig15_07b.gif"/>
          <p:cNvPicPr>
            <a:picLocks noGrp="1" noChangeAspect="1"/>
          </p:cNvPicPr>
          <p:nvPr>
            <p:ph idx="1"/>
          </p:nvPr>
        </p:nvPicPr>
        <p:blipFill>
          <a:blip r:embed="rId3"/>
          <a:stretch>
            <a:fillRect/>
          </a:stretch>
        </p:blipFill>
        <p:spPr>
          <a:xfrm>
            <a:off x="304800" y="1981200"/>
            <a:ext cx="8283611" cy="3467100"/>
          </a:xfr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Authentication</a:t>
            </a:r>
          </a:p>
          <a:p>
            <a:r>
              <a:rPr lang="en-NZ" dirty="0" smtClean="0"/>
              <a:t>Access Control</a:t>
            </a:r>
          </a:p>
          <a:p>
            <a:r>
              <a:rPr lang="en-NZ" dirty="0" smtClean="0">
                <a:solidFill>
                  <a:schemeClr val="accent1">
                    <a:lumMod val="75000"/>
                  </a:schemeClr>
                </a:solidFill>
              </a:rPr>
              <a:t>Intrusion Detection</a:t>
            </a:r>
          </a:p>
          <a:p>
            <a:r>
              <a:rPr lang="en-NZ" dirty="0" smtClean="0"/>
              <a:t>Malware Defense</a:t>
            </a:r>
          </a:p>
          <a:p>
            <a:r>
              <a:rPr lang="en-NZ" dirty="0" smtClean="0"/>
              <a:t>Dealing With Buffer Overflow Attacks</a:t>
            </a:r>
          </a:p>
          <a:p>
            <a:r>
              <a:rPr lang="en-NZ" dirty="0" smtClean="0"/>
              <a:t>Windows Vista Security</a:t>
            </a:r>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Some Definitions</a:t>
            </a:r>
            <a:endParaRPr lang="en-NZ" dirty="0"/>
          </a:p>
        </p:txBody>
      </p:sp>
      <p:sp>
        <p:nvSpPr>
          <p:cNvPr id="3" name="Content Placeholder 2"/>
          <p:cNvSpPr>
            <a:spLocks noGrp="1"/>
          </p:cNvSpPr>
          <p:nvPr>
            <p:ph idx="1"/>
          </p:nvPr>
        </p:nvSpPr>
        <p:spPr/>
        <p:txBody>
          <a:bodyPr/>
          <a:lstStyle/>
          <a:p>
            <a:r>
              <a:rPr lang="en-NZ" dirty="0" smtClean="0"/>
              <a:t>Security intrusion:</a:t>
            </a:r>
          </a:p>
          <a:p>
            <a:pPr lvl="1"/>
            <a:r>
              <a:rPr lang="en-NZ" dirty="0" smtClean="0"/>
              <a:t>A security event in which an intruder gains access to a system without authorization.</a:t>
            </a:r>
          </a:p>
          <a:p>
            <a:r>
              <a:rPr lang="en-NZ" dirty="0" smtClean="0"/>
              <a:t>Intrusion detection: </a:t>
            </a:r>
          </a:p>
          <a:p>
            <a:pPr lvl="1"/>
            <a:r>
              <a:rPr lang="en-NZ" dirty="0" smtClean="0"/>
              <a:t>A security service that monitors and analyzes system events to find intrusions and provide alerts</a:t>
            </a:r>
          </a:p>
          <a:p>
            <a:endParaRPr lang="en-NZ"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Intrusion Detection </a:t>
            </a:r>
            <a:br>
              <a:rPr lang="en-US" dirty="0" smtClean="0"/>
            </a:br>
            <a:r>
              <a:rPr lang="en-US" dirty="0" smtClean="0"/>
              <a:t>Systems (IDS)</a:t>
            </a:r>
            <a:endParaRPr lang="en-US" dirty="0"/>
          </a:p>
        </p:txBody>
      </p:sp>
      <p:sp>
        <p:nvSpPr>
          <p:cNvPr id="3" name="Content Placeholder 2"/>
          <p:cNvSpPr>
            <a:spLocks noGrp="1"/>
          </p:cNvSpPr>
          <p:nvPr>
            <p:ph idx="1"/>
          </p:nvPr>
        </p:nvSpPr>
        <p:spPr/>
        <p:txBody>
          <a:bodyPr/>
          <a:lstStyle/>
          <a:p>
            <a:r>
              <a:rPr lang="en-US" dirty="0" smtClean="0"/>
              <a:t>Host-based</a:t>
            </a:r>
          </a:p>
          <a:p>
            <a:pPr lvl="1"/>
            <a:r>
              <a:rPr lang="en-US" dirty="0" smtClean="0"/>
              <a:t>Monitors a single host</a:t>
            </a:r>
          </a:p>
          <a:p>
            <a:r>
              <a:rPr lang="en-US" dirty="0" smtClean="0"/>
              <a:t>Network-based</a:t>
            </a:r>
          </a:p>
          <a:p>
            <a:pPr lvl="1"/>
            <a:r>
              <a:rPr lang="en-US" dirty="0" smtClean="0"/>
              <a:t>Centrally monitors networks traffic, devices</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Components</a:t>
            </a:r>
            <a:endParaRPr lang="en-US" dirty="0"/>
          </a:p>
        </p:txBody>
      </p:sp>
      <p:sp>
        <p:nvSpPr>
          <p:cNvPr id="3" name="Content Placeholder 2"/>
          <p:cNvSpPr>
            <a:spLocks noGrp="1"/>
          </p:cNvSpPr>
          <p:nvPr>
            <p:ph idx="1"/>
          </p:nvPr>
        </p:nvSpPr>
        <p:spPr/>
        <p:txBody>
          <a:bodyPr/>
          <a:lstStyle/>
          <a:p>
            <a:r>
              <a:rPr lang="en-US" dirty="0" smtClean="0"/>
              <a:t>Sensors</a:t>
            </a:r>
          </a:p>
          <a:p>
            <a:pPr lvl="1"/>
            <a:r>
              <a:rPr lang="en-US" dirty="0" smtClean="0"/>
              <a:t>Collect data </a:t>
            </a:r>
            <a:r>
              <a:rPr lang="en-NZ" dirty="0" smtClean="0"/>
              <a:t>and forward to the analyzer.</a:t>
            </a:r>
            <a:endParaRPr lang="en-US" dirty="0" smtClean="0"/>
          </a:p>
          <a:p>
            <a:r>
              <a:rPr lang="en-US" dirty="0" smtClean="0"/>
              <a:t>Analyzers</a:t>
            </a:r>
          </a:p>
          <a:p>
            <a:pPr lvl="1"/>
            <a:r>
              <a:rPr lang="en-US" dirty="0" smtClean="0"/>
              <a:t>Determines if an intrusion has occurred</a:t>
            </a:r>
          </a:p>
          <a:p>
            <a:r>
              <a:rPr lang="en-US" dirty="0" smtClean="0"/>
              <a:t>User interface</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Authentication</a:t>
            </a:r>
          </a:p>
        </p:txBody>
      </p:sp>
      <p:sp>
        <p:nvSpPr>
          <p:cNvPr id="4" name="Content Placeholder 3"/>
          <p:cNvSpPr>
            <a:spLocks noGrp="1"/>
          </p:cNvSpPr>
          <p:nvPr>
            <p:ph idx="1"/>
          </p:nvPr>
        </p:nvSpPr>
        <p:spPr/>
        <p:txBody>
          <a:bodyPr/>
          <a:lstStyle/>
          <a:p>
            <a:r>
              <a:rPr lang="en-US" dirty="0" smtClean="0"/>
              <a:t>Basis for most type of access control and accountability</a:t>
            </a:r>
          </a:p>
          <a:p>
            <a:r>
              <a:rPr lang="en-US" dirty="0" smtClean="0"/>
              <a:t>Two steps</a:t>
            </a:r>
          </a:p>
          <a:p>
            <a:pPr lvl="1"/>
            <a:r>
              <a:rPr lang="en-US" dirty="0" smtClean="0"/>
              <a:t>Identification</a:t>
            </a:r>
          </a:p>
          <a:p>
            <a:pPr lvl="1"/>
            <a:r>
              <a:rPr lang="en-US" dirty="0" smtClean="0"/>
              <a:t>Verification</a:t>
            </a:r>
          </a:p>
          <a:p>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 of Behavior</a:t>
            </a:r>
            <a:endParaRPr lang="en-US" dirty="0"/>
          </a:p>
        </p:txBody>
      </p:sp>
      <p:pic>
        <p:nvPicPr>
          <p:cNvPr id="4" name="Content Placeholder 3" descr="Fig15_08.gif"/>
          <p:cNvPicPr>
            <a:picLocks noGrp="1" noChangeAspect="1"/>
          </p:cNvPicPr>
          <p:nvPr>
            <p:ph idx="1"/>
          </p:nvPr>
        </p:nvPicPr>
        <p:blipFill>
          <a:blip r:embed="rId3"/>
          <a:stretch>
            <a:fillRect/>
          </a:stretch>
        </p:blipFill>
        <p:spPr>
          <a:xfrm>
            <a:off x="1128916" y="1524000"/>
            <a:ext cx="6719684" cy="5257800"/>
          </a:xfr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Host-Based IDSs</a:t>
            </a:r>
            <a:endParaRPr lang="en-US" dirty="0"/>
          </a:p>
        </p:txBody>
      </p:sp>
      <p:sp>
        <p:nvSpPr>
          <p:cNvPr id="3" name="Content Placeholder 2"/>
          <p:cNvSpPr>
            <a:spLocks noGrp="1"/>
          </p:cNvSpPr>
          <p:nvPr>
            <p:ph idx="1"/>
          </p:nvPr>
        </p:nvSpPr>
        <p:spPr/>
        <p:txBody>
          <a:bodyPr/>
          <a:lstStyle/>
          <a:p>
            <a:r>
              <a:rPr lang="en-US" dirty="0" smtClean="0"/>
              <a:t>Can detect both external and internal intrusions</a:t>
            </a:r>
          </a:p>
          <a:p>
            <a:r>
              <a:rPr lang="en-US" dirty="0" smtClean="0"/>
              <a:t>Anomaly detection</a:t>
            </a:r>
          </a:p>
          <a:p>
            <a:pPr lvl="1"/>
            <a:r>
              <a:rPr lang="en-US" dirty="0" smtClean="0"/>
              <a:t>Collection of data relating to behavior of legitimated users over time may use</a:t>
            </a:r>
          </a:p>
          <a:p>
            <a:pPr lvl="2"/>
            <a:r>
              <a:rPr lang="en-US" dirty="0" smtClean="0"/>
              <a:t>Threshold detection</a:t>
            </a:r>
          </a:p>
          <a:p>
            <a:pPr lvl="2"/>
            <a:r>
              <a:rPr lang="en-US" dirty="0" smtClean="0"/>
              <a:t>Profile based detection</a:t>
            </a:r>
          </a:p>
          <a:p>
            <a:r>
              <a:rPr lang="en-US" dirty="0" smtClean="0"/>
              <a:t>Signature detection</a:t>
            </a:r>
          </a:p>
          <a:p>
            <a:pPr lvl="1"/>
            <a:r>
              <a:rPr lang="en-US" dirty="0" smtClean="0"/>
              <a:t>Define set of rules or attack patters</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Records</a:t>
            </a:r>
            <a:endParaRPr lang="en-US" dirty="0"/>
          </a:p>
        </p:txBody>
      </p:sp>
      <p:sp>
        <p:nvSpPr>
          <p:cNvPr id="3" name="Content Placeholder 2"/>
          <p:cNvSpPr>
            <a:spLocks noGrp="1"/>
          </p:cNvSpPr>
          <p:nvPr>
            <p:ph idx="1"/>
          </p:nvPr>
        </p:nvSpPr>
        <p:spPr/>
        <p:txBody>
          <a:bodyPr/>
          <a:lstStyle/>
          <a:p>
            <a:r>
              <a:rPr lang="en-US" dirty="0" smtClean="0"/>
              <a:t>Native audit records</a:t>
            </a:r>
          </a:p>
          <a:p>
            <a:pPr lvl="1"/>
            <a:r>
              <a:rPr lang="en-US" dirty="0" smtClean="0"/>
              <a:t>Uses the OS accounting software/logs</a:t>
            </a:r>
          </a:p>
          <a:p>
            <a:r>
              <a:rPr lang="en-US" dirty="0" smtClean="0"/>
              <a:t>Detection-specific audit records</a:t>
            </a:r>
          </a:p>
          <a:p>
            <a:pPr lvl="1"/>
            <a:r>
              <a:rPr lang="en-US" dirty="0" smtClean="0"/>
              <a:t>Generate audit records required by the IDS</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Authentication</a:t>
            </a:r>
          </a:p>
          <a:p>
            <a:r>
              <a:rPr lang="en-NZ" dirty="0" smtClean="0"/>
              <a:t>Access Control</a:t>
            </a:r>
          </a:p>
          <a:p>
            <a:r>
              <a:rPr lang="en-NZ" dirty="0" smtClean="0"/>
              <a:t>Intrusion Detection</a:t>
            </a:r>
          </a:p>
          <a:p>
            <a:r>
              <a:rPr lang="en-NZ" dirty="0" smtClean="0">
                <a:solidFill>
                  <a:schemeClr val="accent1">
                    <a:lumMod val="75000"/>
                  </a:schemeClr>
                </a:solidFill>
              </a:rPr>
              <a:t>Malware Defense</a:t>
            </a:r>
          </a:p>
          <a:p>
            <a:r>
              <a:rPr lang="en-NZ" dirty="0" smtClean="0"/>
              <a:t>Dealing With Buffer Overflow Attacks</a:t>
            </a:r>
          </a:p>
          <a:p>
            <a:r>
              <a:rPr lang="en-NZ" dirty="0" smtClean="0"/>
              <a:t>Windows Vista Security</a:t>
            </a:r>
          </a:p>
        </p:txBody>
      </p:sp>
      <p:cxnSp>
        <p:nvCxnSpPr>
          <p:cNvPr id="4" name="Straight Arrow Connector 3"/>
          <p:cNvCxnSpPr/>
          <p:nvPr/>
        </p:nvCxnSpPr>
        <p:spPr>
          <a:xfrm>
            <a:off x="152400" y="3656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Antivirus Approaches</a:t>
            </a:r>
            <a:endParaRPr lang="en-US" dirty="0"/>
          </a:p>
        </p:txBody>
      </p:sp>
      <p:sp>
        <p:nvSpPr>
          <p:cNvPr id="3" name="Content Placeholder 2"/>
          <p:cNvSpPr>
            <a:spLocks noGrp="1"/>
          </p:cNvSpPr>
          <p:nvPr>
            <p:ph idx="1"/>
          </p:nvPr>
        </p:nvSpPr>
        <p:spPr/>
        <p:txBody>
          <a:bodyPr/>
          <a:lstStyle/>
          <a:p>
            <a:r>
              <a:rPr lang="en-US" dirty="0" smtClean="0"/>
              <a:t>Ideal approach is prevention, don’t allow a virus onto the system!</a:t>
            </a:r>
          </a:p>
          <a:p>
            <a:pPr lvl="1"/>
            <a:r>
              <a:rPr lang="en-US" dirty="0" smtClean="0"/>
              <a:t>Impossible in many cases.</a:t>
            </a:r>
          </a:p>
          <a:p>
            <a:r>
              <a:rPr lang="en-US" dirty="0" smtClean="0"/>
              <a:t>Next best approach requires: </a:t>
            </a:r>
          </a:p>
          <a:p>
            <a:pPr lvl="1"/>
            <a:r>
              <a:rPr lang="en-US" dirty="0" smtClean="0"/>
              <a:t>Detection</a:t>
            </a:r>
          </a:p>
          <a:p>
            <a:pPr lvl="1"/>
            <a:r>
              <a:rPr lang="en-US" dirty="0" smtClean="0"/>
              <a:t>Identification</a:t>
            </a:r>
          </a:p>
          <a:p>
            <a:pPr lvl="1"/>
            <a:r>
              <a:rPr lang="en-US" dirty="0" smtClean="0"/>
              <a:t>Removal</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a:t>
            </a:r>
            <a:br>
              <a:rPr lang="en-US" dirty="0" smtClean="0"/>
            </a:br>
            <a:r>
              <a:rPr lang="en-US" dirty="0" smtClean="0"/>
              <a:t>Decryption (GD)</a:t>
            </a:r>
            <a:endParaRPr lang="en-US" dirty="0"/>
          </a:p>
        </p:txBody>
      </p:sp>
      <p:sp>
        <p:nvSpPr>
          <p:cNvPr id="3" name="Content Placeholder 2"/>
          <p:cNvSpPr>
            <a:spLocks noGrp="1"/>
          </p:cNvSpPr>
          <p:nvPr>
            <p:ph idx="1"/>
          </p:nvPr>
        </p:nvSpPr>
        <p:spPr/>
        <p:txBody>
          <a:bodyPr/>
          <a:lstStyle/>
          <a:p>
            <a:r>
              <a:rPr lang="en-NZ" dirty="0" smtClean="0"/>
              <a:t>When a file containing a polymorphic virus is executed, the virus must decrypt itself to activate. </a:t>
            </a:r>
          </a:p>
          <a:p>
            <a:r>
              <a:rPr lang="en-US" dirty="0" smtClean="0"/>
              <a:t>GD Detection requires</a:t>
            </a:r>
          </a:p>
          <a:p>
            <a:pPr lvl="1"/>
            <a:r>
              <a:rPr lang="en-US" dirty="0" smtClean="0"/>
              <a:t>CPU emulator</a:t>
            </a:r>
          </a:p>
          <a:p>
            <a:pPr lvl="1"/>
            <a:r>
              <a:rPr lang="en-US" dirty="0" smtClean="0"/>
              <a:t>Virus signature scanner</a:t>
            </a:r>
          </a:p>
          <a:p>
            <a:pPr lvl="1"/>
            <a:r>
              <a:rPr lang="en-US" dirty="0" smtClean="0"/>
              <a:t>Emulation control module</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Digital Immune System</a:t>
            </a:r>
            <a:endParaRPr lang="en-NZ" dirty="0"/>
          </a:p>
        </p:txBody>
      </p:sp>
      <p:sp>
        <p:nvSpPr>
          <p:cNvPr id="3" name="Content Placeholder 2"/>
          <p:cNvSpPr>
            <a:spLocks noGrp="1"/>
          </p:cNvSpPr>
          <p:nvPr>
            <p:ph idx="1"/>
          </p:nvPr>
        </p:nvSpPr>
        <p:spPr/>
        <p:txBody>
          <a:bodyPr/>
          <a:lstStyle/>
          <a:p>
            <a:r>
              <a:rPr lang="en-NZ" dirty="0" smtClean="0"/>
              <a:t>A comprehensive approach to virus protection developed by IBM, refined by Symantec.</a:t>
            </a:r>
          </a:p>
          <a:p>
            <a:r>
              <a:rPr lang="en-NZ" dirty="0" smtClean="0"/>
              <a:t>Aims to provide rapid response times to combat viruses as soon as they are introduced.</a:t>
            </a:r>
            <a:endParaRPr lang="en-NZ"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Immune System</a:t>
            </a:r>
            <a:endParaRPr lang="en-US" dirty="0"/>
          </a:p>
        </p:txBody>
      </p:sp>
      <p:pic>
        <p:nvPicPr>
          <p:cNvPr id="4" name="Content Placeholder 3" descr="Fig15_09.gif"/>
          <p:cNvPicPr>
            <a:picLocks noGrp="1" noChangeAspect="1"/>
          </p:cNvPicPr>
          <p:nvPr>
            <p:ph idx="1"/>
          </p:nvPr>
        </p:nvPicPr>
        <p:blipFill>
          <a:blip r:embed="rId3"/>
          <a:stretch>
            <a:fillRect/>
          </a:stretch>
        </p:blipFill>
        <p:spPr>
          <a:xfrm>
            <a:off x="371242" y="1175208"/>
            <a:ext cx="8467958" cy="5606591"/>
          </a:xfr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Behaviour Blocking </a:t>
            </a:r>
            <a:br>
              <a:rPr lang="en-NZ" dirty="0" smtClean="0"/>
            </a:br>
            <a:r>
              <a:rPr lang="en-NZ" dirty="0" smtClean="0"/>
              <a:t>Software</a:t>
            </a:r>
            <a:endParaRPr lang="en-NZ" dirty="0"/>
          </a:p>
        </p:txBody>
      </p:sp>
      <p:sp>
        <p:nvSpPr>
          <p:cNvPr id="3" name="Content Placeholder 2"/>
          <p:cNvSpPr>
            <a:spLocks noGrp="1"/>
          </p:cNvSpPr>
          <p:nvPr>
            <p:ph idx="1"/>
          </p:nvPr>
        </p:nvSpPr>
        <p:spPr/>
        <p:txBody>
          <a:bodyPr/>
          <a:lstStyle/>
          <a:p>
            <a:r>
              <a:rPr lang="en-NZ" dirty="0" smtClean="0"/>
              <a:t>Integrates with the operating system </a:t>
            </a:r>
          </a:p>
          <a:p>
            <a:pPr lvl="1"/>
            <a:r>
              <a:rPr lang="en-NZ" dirty="0" smtClean="0"/>
              <a:t>monitors program </a:t>
            </a:r>
            <a:r>
              <a:rPr lang="en-NZ" dirty="0" err="1" smtClean="0"/>
              <a:t>behavior</a:t>
            </a:r>
            <a:r>
              <a:rPr lang="en-NZ" dirty="0" smtClean="0"/>
              <a:t> in real time for malicious actions and blocks them.</a:t>
            </a:r>
          </a:p>
          <a:p>
            <a:r>
              <a:rPr lang="en-NZ" dirty="0" smtClean="0"/>
              <a:t>Monitored </a:t>
            </a:r>
            <a:r>
              <a:rPr lang="en-NZ" dirty="0" err="1" smtClean="0"/>
              <a:t>behaviors</a:t>
            </a:r>
            <a:r>
              <a:rPr lang="en-NZ" dirty="0" smtClean="0"/>
              <a:t> may include:</a:t>
            </a:r>
          </a:p>
          <a:p>
            <a:pPr lvl="1"/>
            <a:r>
              <a:rPr lang="en-NZ" dirty="0" smtClean="0"/>
              <a:t>opening or modifying certain files</a:t>
            </a:r>
          </a:p>
          <a:p>
            <a:pPr lvl="1"/>
            <a:r>
              <a:rPr lang="en-NZ" dirty="0" smtClean="0"/>
              <a:t> formatting disk drives </a:t>
            </a:r>
          </a:p>
          <a:p>
            <a:pPr lvl="1"/>
            <a:r>
              <a:rPr lang="en-NZ" dirty="0" smtClean="0"/>
              <a:t> Modifications to executable files or macros</a:t>
            </a:r>
          </a:p>
          <a:p>
            <a:pPr lvl="1"/>
            <a:r>
              <a:rPr lang="en-NZ" dirty="0" smtClean="0"/>
              <a:t>Modification of critical system settings</a:t>
            </a:r>
          </a:p>
          <a:p>
            <a:pPr lvl="1"/>
            <a:r>
              <a:rPr lang="en-NZ" dirty="0" smtClean="0"/>
              <a:t>Network communication</a:t>
            </a:r>
          </a:p>
          <a:p>
            <a:endParaRPr lang="en-NZ" dirty="0" smtClean="0"/>
          </a:p>
          <a:p>
            <a:endParaRPr lang="en-NZ"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Behavior-Blocking </a:t>
            </a:r>
            <a:br>
              <a:rPr lang="en-US" dirty="0" smtClean="0"/>
            </a:br>
            <a:r>
              <a:rPr lang="en-US" dirty="0" smtClean="0"/>
              <a:t>Software Operation</a:t>
            </a:r>
            <a:endParaRPr lang="en-US" dirty="0"/>
          </a:p>
        </p:txBody>
      </p:sp>
      <p:pic>
        <p:nvPicPr>
          <p:cNvPr id="4" name="Content Placeholder 3" descr="Fig15_10.gif"/>
          <p:cNvPicPr>
            <a:picLocks noGrp="1" noChangeAspect="1"/>
          </p:cNvPicPr>
          <p:nvPr>
            <p:ph idx="1"/>
          </p:nvPr>
        </p:nvPicPr>
        <p:blipFill>
          <a:blip r:embed="rId3"/>
          <a:stretch>
            <a:fillRect/>
          </a:stretch>
        </p:blipFill>
        <p:spPr>
          <a:xfrm>
            <a:off x="533400" y="1576953"/>
            <a:ext cx="8160221" cy="5204846"/>
          </a:xfr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Means of Authentication</a:t>
            </a:r>
            <a:endParaRPr lang="en-NZ" dirty="0"/>
          </a:p>
        </p:txBody>
      </p:sp>
      <p:sp>
        <p:nvSpPr>
          <p:cNvPr id="3" name="Content Placeholder 2"/>
          <p:cNvSpPr>
            <a:spLocks noGrp="1"/>
          </p:cNvSpPr>
          <p:nvPr>
            <p:ph idx="1"/>
          </p:nvPr>
        </p:nvSpPr>
        <p:spPr/>
        <p:txBody>
          <a:bodyPr/>
          <a:lstStyle/>
          <a:p>
            <a:r>
              <a:rPr lang="en-NZ" dirty="0" smtClean="0"/>
              <a:t>Traditionally listed as three factors</a:t>
            </a:r>
          </a:p>
          <a:p>
            <a:r>
              <a:rPr lang="en-NZ" dirty="0" smtClean="0"/>
              <a:t>Something you </a:t>
            </a:r>
            <a:r>
              <a:rPr lang="en-NZ" b="1" i="1" dirty="0" smtClean="0"/>
              <a:t>know</a:t>
            </a:r>
          </a:p>
          <a:p>
            <a:pPr lvl="1"/>
            <a:r>
              <a:rPr lang="en-NZ" dirty="0" smtClean="0"/>
              <a:t>Password, PIN</a:t>
            </a:r>
          </a:p>
          <a:p>
            <a:r>
              <a:rPr lang="en-NZ" dirty="0" smtClean="0"/>
              <a:t>Something you </a:t>
            </a:r>
            <a:r>
              <a:rPr lang="en-NZ" b="1" i="1" dirty="0" smtClean="0"/>
              <a:t>have</a:t>
            </a:r>
          </a:p>
          <a:p>
            <a:pPr lvl="1"/>
            <a:r>
              <a:rPr lang="en-NZ" dirty="0" smtClean="0"/>
              <a:t>Card, RFID badge</a:t>
            </a:r>
          </a:p>
          <a:p>
            <a:r>
              <a:rPr lang="en-NZ" dirty="0" smtClean="0"/>
              <a:t>Something you </a:t>
            </a:r>
            <a:r>
              <a:rPr lang="en-NZ" b="1" i="1" dirty="0" smtClean="0"/>
              <a:t>are</a:t>
            </a:r>
          </a:p>
          <a:p>
            <a:pPr lvl="1"/>
            <a:r>
              <a:rPr lang="en-NZ" dirty="0" smtClean="0"/>
              <a:t>Biometrics</a:t>
            </a:r>
            <a:endParaRPr lang="en-NZ"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Worm Countermeasures</a:t>
            </a:r>
            <a:endParaRPr lang="en-US" dirty="0"/>
          </a:p>
        </p:txBody>
      </p:sp>
      <p:sp>
        <p:nvSpPr>
          <p:cNvPr id="3" name="Content Placeholder 2"/>
          <p:cNvSpPr>
            <a:spLocks noGrp="1"/>
          </p:cNvSpPr>
          <p:nvPr>
            <p:ph idx="1"/>
          </p:nvPr>
        </p:nvSpPr>
        <p:spPr/>
        <p:txBody>
          <a:bodyPr/>
          <a:lstStyle/>
          <a:p>
            <a:pPr marL="514350" indent="-514350">
              <a:buFont typeface="+mj-lt"/>
              <a:buAutoNum type="alphaLcPeriod"/>
            </a:pPr>
            <a:r>
              <a:rPr lang="en-US" dirty="0" smtClean="0"/>
              <a:t>Signature-based worm scan filters</a:t>
            </a:r>
          </a:p>
          <a:p>
            <a:pPr marL="514350" indent="-514350">
              <a:buFont typeface="+mj-lt"/>
              <a:buAutoNum type="alphaLcPeriod"/>
            </a:pPr>
            <a:r>
              <a:rPr lang="en-US" dirty="0" smtClean="0"/>
              <a:t>Filter-based worm containment</a:t>
            </a:r>
          </a:p>
          <a:p>
            <a:pPr marL="514350" indent="-514350">
              <a:buFont typeface="+mj-lt"/>
              <a:buAutoNum type="alphaLcPeriod"/>
            </a:pPr>
            <a:r>
              <a:rPr lang="en-US" dirty="0" smtClean="0"/>
              <a:t>Payload-classification-based worm containment</a:t>
            </a:r>
          </a:p>
          <a:p>
            <a:pPr marL="514350" indent="-514350">
              <a:buFont typeface="+mj-lt"/>
              <a:buAutoNum type="alphaLcPeriod"/>
            </a:pPr>
            <a:r>
              <a:rPr lang="en-US" dirty="0" smtClean="0"/>
              <a:t>Threshold random walk (TRW) scan detection</a:t>
            </a:r>
          </a:p>
          <a:p>
            <a:pPr marL="514350" indent="-514350">
              <a:buFont typeface="+mj-lt"/>
              <a:buAutoNum type="alphaLcPeriod"/>
            </a:pPr>
            <a:r>
              <a:rPr lang="en-US" dirty="0" smtClean="0"/>
              <a:t>Rate limiting</a:t>
            </a:r>
          </a:p>
          <a:p>
            <a:pPr marL="514350" indent="-514350">
              <a:buFont typeface="+mj-lt"/>
              <a:buAutoNum type="alphaLcPeriod"/>
            </a:pPr>
            <a:r>
              <a:rPr lang="en-US" dirty="0" smtClean="0"/>
              <a:t>Rate halting</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Botnet</a:t>
            </a:r>
            <a:r>
              <a:rPr lang="en-NZ" dirty="0" smtClean="0"/>
              <a:t> and </a:t>
            </a:r>
            <a:r>
              <a:rPr lang="en-NZ" dirty="0" err="1" smtClean="0"/>
              <a:t>Rootkit</a:t>
            </a:r>
            <a:r>
              <a:rPr lang="en-NZ" dirty="0" smtClean="0"/>
              <a:t> Countermeasures</a:t>
            </a:r>
            <a:endParaRPr lang="en-NZ" dirty="0"/>
          </a:p>
        </p:txBody>
      </p:sp>
      <p:sp>
        <p:nvSpPr>
          <p:cNvPr id="3" name="Content Placeholder 2"/>
          <p:cNvSpPr>
            <a:spLocks noGrp="1"/>
          </p:cNvSpPr>
          <p:nvPr>
            <p:ph idx="1"/>
          </p:nvPr>
        </p:nvSpPr>
        <p:spPr/>
        <p:txBody>
          <a:bodyPr/>
          <a:lstStyle/>
          <a:p>
            <a:r>
              <a:rPr lang="en-NZ" dirty="0" smtClean="0"/>
              <a:t>IDS and Anti-Viral techniques are useful against bots</a:t>
            </a:r>
          </a:p>
          <a:p>
            <a:pPr lvl="1"/>
            <a:r>
              <a:rPr lang="en-NZ" dirty="0" smtClean="0"/>
              <a:t>Main aim is to detect and disable a </a:t>
            </a:r>
            <a:r>
              <a:rPr lang="en-NZ" dirty="0" err="1" smtClean="0"/>
              <a:t>botnet</a:t>
            </a:r>
            <a:r>
              <a:rPr lang="en-NZ" dirty="0" smtClean="0"/>
              <a:t> during its construction</a:t>
            </a:r>
          </a:p>
          <a:p>
            <a:r>
              <a:rPr lang="en-NZ" dirty="0" err="1" smtClean="0"/>
              <a:t>Rootkits</a:t>
            </a:r>
            <a:r>
              <a:rPr lang="en-NZ" dirty="0" smtClean="0"/>
              <a:t> are, by design, difficult to detect</a:t>
            </a:r>
          </a:p>
          <a:p>
            <a:pPr lvl="1"/>
            <a:r>
              <a:rPr lang="en-NZ" dirty="0" smtClean="0"/>
              <a:t>Countering </a:t>
            </a:r>
            <a:r>
              <a:rPr lang="en-NZ" dirty="0" err="1" smtClean="0"/>
              <a:t>rootkits</a:t>
            </a:r>
            <a:r>
              <a:rPr lang="en-NZ" dirty="0" smtClean="0"/>
              <a:t> requires a variety of network- and computer-level security tools.</a:t>
            </a:r>
            <a:endParaRPr lang="en-NZ"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Authentication</a:t>
            </a:r>
          </a:p>
          <a:p>
            <a:r>
              <a:rPr lang="en-NZ" dirty="0" smtClean="0"/>
              <a:t>Access Control</a:t>
            </a:r>
          </a:p>
          <a:p>
            <a:r>
              <a:rPr lang="en-NZ" dirty="0" smtClean="0"/>
              <a:t>Intrusion Detection</a:t>
            </a:r>
          </a:p>
          <a:p>
            <a:r>
              <a:rPr lang="en-NZ" dirty="0" smtClean="0"/>
              <a:t>Malware Defense</a:t>
            </a:r>
          </a:p>
          <a:p>
            <a:r>
              <a:rPr lang="en-NZ" dirty="0" smtClean="0">
                <a:solidFill>
                  <a:schemeClr val="accent1">
                    <a:lumMod val="75000"/>
                  </a:schemeClr>
                </a:solidFill>
              </a:rPr>
              <a:t>Dealing With Buffer Overflow Attacks</a:t>
            </a:r>
          </a:p>
          <a:p>
            <a:r>
              <a:rPr lang="en-NZ" dirty="0" smtClean="0"/>
              <a:t>Windows Vista Security</a:t>
            </a:r>
          </a:p>
        </p:txBody>
      </p:sp>
      <p:cxnSp>
        <p:nvCxnSpPr>
          <p:cNvPr id="4" name="Straight Arrow Connector 3"/>
          <p:cNvCxnSpPr/>
          <p:nvPr/>
        </p:nvCxnSpPr>
        <p:spPr>
          <a:xfrm>
            <a:off x="152400" y="42656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a:t>
            </a:r>
            <a:endParaRPr lang="en-US" dirty="0"/>
          </a:p>
        </p:txBody>
      </p:sp>
      <p:sp>
        <p:nvSpPr>
          <p:cNvPr id="3" name="Content Placeholder 2"/>
          <p:cNvSpPr>
            <a:spLocks noGrp="1"/>
          </p:cNvSpPr>
          <p:nvPr>
            <p:ph idx="1"/>
          </p:nvPr>
        </p:nvSpPr>
        <p:spPr/>
        <p:txBody>
          <a:bodyPr/>
          <a:lstStyle/>
          <a:p>
            <a:r>
              <a:rPr lang="en-NZ" dirty="0" smtClean="0"/>
              <a:t>Protection from stack buffer overflows can be broadly classified into two categories:</a:t>
            </a:r>
          </a:p>
          <a:p>
            <a:r>
              <a:rPr lang="en-US" dirty="0" smtClean="0"/>
              <a:t>Compile-time defenses</a:t>
            </a:r>
          </a:p>
          <a:p>
            <a:pPr lvl="1"/>
            <a:r>
              <a:rPr lang="en-NZ" dirty="0" smtClean="0"/>
              <a:t> Aims to harden programs to resist attacks in new programs</a:t>
            </a:r>
            <a:endParaRPr lang="en-US" dirty="0" smtClean="0"/>
          </a:p>
          <a:p>
            <a:r>
              <a:rPr lang="en-US" dirty="0" smtClean="0"/>
              <a:t>Stack protection mechanisms</a:t>
            </a:r>
          </a:p>
          <a:p>
            <a:pPr lvl="1"/>
            <a:r>
              <a:rPr lang="en-NZ" dirty="0" smtClean="0"/>
              <a:t>Aims to detect and abort attacks in existing programs </a:t>
            </a:r>
          </a:p>
          <a:p>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Compile Time Defenses</a:t>
            </a:r>
            <a:endParaRPr lang="en-NZ" dirty="0"/>
          </a:p>
        </p:txBody>
      </p:sp>
      <p:sp>
        <p:nvSpPr>
          <p:cNvPr id="3" name="Content Placeholder 2"/>
          <p:cNvSpPr>
            <a:spLocks noGrp="1"/>
          </p:cNvSpPr>
          <p:nvPr>
            <p:ph idx="1"/>
          </p:nvPr>
        </p:nvSpPr>
        <p:spPr/>
        <p:txBody>
          <a:bodyPr/>
          <a:lstStyle/>
          <a:p>
            <a:r>
              <a:rPr lang="en-NZ" dirty="0" smtClean="0"/>
              <a:t>Choice of Programming Language</a:t>
            </a:r>
          </a:p>
          <a:p>
            <a:pPr lvl="1"/>
            <a:r>
              <a:rPr lang="en-NZ" dirty="0" smtClean="0"/>
              <a:t>Some languages do not allow some unsafe coding practices</a:t>
            </a:r>
          </a:p>
          <a:p>
            <a:r>
              <a:rPr lang="en-NZ" dirty="0" smtClean="0"/>
              <a:t>Safe Coding Techniques and Auditing</a:t>
            </a:r>
          </a:p>
          <a:p>
            <a:r>
              <a:rPr lang="en-NZ" dirty="0" smtClean="0"/>
              <a:t>Language Extensions and Use of Safe Libraries</a:t>
            </a:r>
          </a:p>
          <a:p>
            <a:r>
              <a:rPr lang="en-NZ" dirty="0" smtClean="0"/>
              <a:t>Stack Protection Mechanisms</a:t>
            </a:r>
            <a:endParaRPr lang="en-NZ"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Time Defenses</a:t>
            </a:r>
            <a:endParaRPr lang="en-US" dirty="0"/>
          </a:p>
        </p:txBody>
      </p:sp>
      <p:sp>
        <p:nvSpPr>
          <p:cNvPr id="3" name="Content Placeholder 2"/>
          <p:cNvSpPr>
            <a:spLocks noGrp="1"/>
          </p:cNvSpPr>
          <p:nvPr>
            <p:ph idx="1"/>
          </p:nvPr>
        </p:nvSpPr>
        <p:spPr/>
        <p:txBody>
          <a:bodyPr/>
          <a:lstStyle/>
          <a:p>
            <a:r>
              <a:rPr lang="en-NZ" dirty="0" smtClean="0"/>
              <a:t>These defenses involve changes to the memory management of the virtual address space of processes.</a:t>
            </a:r>
          </a:p>
          <a:p>
            <a:pPr lvl="1"/>
            <a:r>
              <a:rPr lang="en-US" dirty="0" smtClean="0"/>
              <a:t>Executable address space protection</a:t>
            </a:r>
          </a:p>
          <a:p>
            <a:pPr lvl="1"/>
            <a:r>
              <a:rPr lang="en-US" dirty="0" smtClean="0"/>
              <a:t>Address space randomization</a:t>
            </a:r>
          </a:p>
          <a:p>
            <a:pPr lvl="1"/>
            <a:r>
              <a:rPr lang="en-US" dirty="0" smtClean="0"/>
              <a:t>Guard pages</a:t>
            </a:r>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Authentication</a:t>
            </a:r>
          </a:p>
          <a:p>
            <a:r>
              <a:rPr lang="en-NZ" dirty="0" smtClean="0"/>
              <a:t>Access Control</a:t>
            </a:r>
          </a:p>
          <a:p>
            <a:r>
              <a:rPr lang="en-NZ" dirty="0" smtClean="0"/>
              <a:t>Intrusion Detection</a:t>
            </a:r>
          </a:p>
          <a:p>
            <a:r>
              <a:rPr lang="en-NZ" dirty="0" smtClean="0"/>
              <a:t>Malware Defense</a:t>
            </a:r>
          </a:p>
          <a:p>
            <a:r>
              <a:rPr lang="en-NZ" dirty="0" smtClean="0"/>
              <a:t>Dealing With Buffer Overflow Attacks</a:t>
            </a:r>
          </a:p>
          <a:p>
            <a:r>
              <a:rPr lang="en-NZ" dirty="0" smtClean="0">
                <a:solidFill>
                  <a:schemeClr val="accent1">
                    <a:lumMod val="75000"/>
                  </a:schemeClr>
                </a:solidFill>
              </a:rPr>
              <a:t>Windows Vista Security</a:t>
            </a:r>
          </a:p>
        </p:txBody>
      </p:sp>
      <p:cxnSp>
        <p:nvCxnSpPr>
          <p:cNvPr id="4" name="Straight Arrow Connector 3"/>
          <p:cNvCxnSpPr/>
          <p:nvPr/>
        </p:nvCxnSpPr>
        <p:spPr>
          <a:xfrm>
            <a:off x="152400" y="4799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Vista Security</a:t>
            </a:r>
            <a:endParaRPr lang="en-US" dirty="0"/>
          </a:p>
        </p:txBody>
      </p:sp>
      <p:sp>
        <p:nvSpPr>
          <p:cNvPr id="3" name="Content Placeholder 2"/>
          <p:cNvSpPr>
            <a:spLocks noGrp="1"/>
          </p:cNvSpPr>
          <p:nvPr>
            <p:ph idx="1"/>
          </p:nvPr>
        </p:nvSpPr>
        <p:spPr/>
        <p:txBody>
          <a:bodyPr/>
          <a:lstStyle/>
          <a:p>
            <a:r>
              <a:rPr lang="en-US" dirty="0" smtClean="0"/>
              <a:t>Access control scheme	</a:t>
            </a:r>
          </a:p>
          <a:p>
            <a:pPr lvl="1"/>
            <a:r>
              <a:rPr lang="en-US" dirty="0" smtClean="0"/>
              <a:t>Access token</a:t>
            </a:r>
          </a:p>
          <a:p>
            <a:pPr lvl="1"/>
            <a:r>
              <a:rPr lang="en-US" dirty="0" smtClean="0"/>
              <a:t>Indicates privileges</a:t>
            </a:r>
            <a:endParaRPr lang="en-US" dirty="0"/>
          </a:p>
        </p:txBody>
      </p:sp>
      <p:pic>
        <p:nvPicPr>
          <p:cNvPr id="4" name="Content Placeholder 3" descr="Fig15_11.gif"/>
          <p:cNvPicPr>
            <a:picLocks noChangeAspect="1"/>
          </p:cNvPicPr>
          <p:nvPr/>
        </p:nvPicPr>
        <p:blipFill>
          <a:blip r:embed="rId3"/>
          <a:stretch>
            <a:fillRect/>
          </a:stretch>
        </p:blipFill>
        <p:spPr bwMode="auto">
          <a:xfrm>
            <a:off x="3352800" y="3167697"/>
            <a:ext cx="4953000" cy="346170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Mask</a:t>
            </a:r>
            <a:endParaRPr lang="en-US" dirty="0"/>
          </a:p>
        </p:txBody>
      </p:sp>
      <p:pic>
        <p:nvPicPr>
          <p:cNvPr id="4" name="Content Placeholder 3" descr="Fig15_12.gif"/>
          <p:cNvPicPr>
            <a:picLocks noGrp="1" noChangeAspect="1"/>
          </p:cNvPicPr>
          <p:nvPr>
            <p:ph idx="1"/>
          </p:nvPr>
        </p:nvPicPr>
        <p:blipFill>
          <a:blip r:embed="rId3"/>
          <a:stretch>
            <a:fillRect/>
          </a:stretch>
        </p:blipFill>
        <p:spPr>
          <a:xfrm>
            <a:off x="617671" y="1295400"/>
            <a:ext cx="7800320" cy="5486400"/>
          </a:xfr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different take</a:t>
            </a:r>
            <a:endParaRPr lang="en-NZ" dirty="0"/>
          </a:p>
        </p:txBody>
      </p:sp>
      <p:sp>
        <p:nvSpPr>
          <p:cNvPr id="3" name="Content Placeholder 2"/>
          <p:cNvSpPr>
            <a:spLocks noGrp="1"/>
          </p:cNvSpPr>
          <p:nvPr>
            <p:ph idx="1"/>
          </p:nvPr>
        </p:nvSpPr>
        <p:spPr/>
        <p:txBody>
          <a:bodyPr/>
          <a:lstStyle/>
          <a:p>
            <a:r>
              <a:rPr lang="en-NZ" dirty="0" smtClean="0"/>
              <a:t>Nick Mathewson is attributed with turning these factors into:</a:t>
            </a:r>
          </a:p>
          <a:p>
            <a:pPr lvl="1"/>
            <a:r>
              <a:rPr lang="en-NZ" dirty="0" smtClean="0"/>
              <a:t>Something you had, </a:t>
            </a:r>
          </a:p>
          <a:p>
            <a:pPr lvl="1"/>
            <a:r>
              <a:rPr lang="en-NZ" dirty="0" smtClean="0"/>
              <a:t>Something you forgot, </a:t>
            </a:r>
          </a:p>
          <a:p>
            <a:pPr lvl="1"/>
            <a:r>
              <a:rPr lang="en-NZ" dirty="0" smtClean="0"/>
              <a:t>Something you were!</a:t>
            </a:r>
          </a:p>
          <a:p>
            <a:endParaRPr lang="en-NZ"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Biometrics expanded</a:t>
            </a:r>
            <a:endParaRPr lang="en-NZ" dirty="0"/>
          </a:p>
        </p:txBody>
      </p:sp>
      <p:sp>
        <p:nvSpPr>
          <p:cNvPr id="3" name="Content Placeholder 2"/>
          <p:cNvSpPr>
            <a:spLocks noGrp="1"/>
          </p:cNvSpPr>
          <p:nvPr>
            <p:ph idx="1"/>
          </p:nvPr>
        </p:nvSpPr>
        <p:spPr/>
        <p:txBody>
          <a:bodyPr/>
          <a:lstStyle/>
          <a:p>
            <a:r>
              <a:rPr lang="en-NZ" dirty="0" smtClean="0"/>
              <a:t>Recently Biometrics (something you are) has been expanded into:</a:t>
            </a:r>
          </a:p>
          <a:p>
            <a:r>
              <a:rPr lang="en-NZ" dirty="0" smtClean="0"/>
              <a:t>Something the individual </a:t>
            </a:r>
            <a:r>
              <a:rPr lang="en-NZ" b="1" i="1" dirty="0" smtClean="0"/>
              <a:t>is</a:t>
            </a:r>
          </a:p>
          <a:p>
            <a:pPr lvl="1"/>
            <a:r>
              <a:rPr lang="en-NZ" b="1" dirty="0" smtClean="0"/>
              <a:t>Static Biometrics:</a:t>
            </a:r>
            <a:r>
              <a:rPr lang="en-NZ" dirty="0" smtClean="0"/>
              <a:t> Fingerprint, face</a:t>
            </a:r>
          </a:p>
          <a:p>
            <a:r>
              <a:rPr lang="en-NZ" dirty="0" smtClean="0"/>
              <a:t>Something the individual </a:t>
            </a:r>
            <a:r>
              <a:rPr lang="en-NZ" b="1" i="1" dirty="0" smtClean="0"/>
              <a:t>does</a:t>
            </a:r>
          </a:p>
          <a:p>
            <a:pPr lvl="1"/>
            <a:r>
              <a:rPr lang="en-NZ" b="1" dirty="0" smtClean="0"/>
              <a:t>Dynamic Biometrics:</a:t>
            </a:r>
            <a:r>
              <a:rPr lang="en-NZ" dirty="0" smtClean="0"/>
              <a:t> handwriting, voice recognition, typing rhythm</a:t>
            </a:r>
            <a:endParaRPr lang="en-NZ" b="1"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Password-Based Authentication</a:t>
            </a:r>
            <a:endParaRPr lang="en-US" dirty="0"/>
          </a:p>
        </p:txBody>
      </p:sp>
      <p:sp>
        <p:nvSpPr>
          <p:cNvPr id="3" name="Content Placeholder 2"/>
          <p:cNvSpPr>
            <a:spLocks noGrp="1"/>
          </p:cNvSpPr>
          <p:nvPr>
            <p:ph idx="1"/>
          </p:nvPr>
        </p:nvSpPr>
        <p:spPr/>
        <p:txBody>
          <a:bodyPr/>
          <a:lstStyle/>
          <a:p>
            <a:r>
              <a:rPr lang="en-US" dirty="0" smtClean="0"/>
              <a:t>Determines if user is authorized to access the system</a:t>
            </a:r>
          </a:p>
          <a:p>
            <a:r>
              <a:rPr lang="en-US" dirty="0" smtClean="0"/>
              <a:t>Determines privileges for the user</a:t>
            </a:r>
          </a:p>
          <a:p>
            <a:r>
              <a:rPr lang="en-US" dirty="0" smtClean="0"/>
              <a:t>Discretionary access control may be applied</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Hashed Passwords</a:t>
            </a:r>
            <a:endParaRPr lang="en-NZ" dirty="0"/>
          </a:p>
        </p:txBody>
      </p:sp>
      <p:sp>
        <p:nvSpPr>
          <p:cNvPr id="3" name="Content Placeholder 2"/>
          <p:cNvSpPr>
            <a:spLocks noGrp="1"/>
          </p:cNvSpPr>
          <p:nvPr>
            <p:ph idx="1"/>
          </p:nvPr>
        </p:nvSpPr>
        <p:spPr>
          <a:xfrm>
            <a:off x="457200" y="1600200"/>
            <a:ext cx="3505200" cy="4953000"/>
          </a:xfrm>
        </p:spPr>
        <p:txBody>
          <a:bodyPr/>
          <a:lstStyle/>
          <a:p>
            <a:r>
              <a:rPr lang="en-NZ" sz="2800" dirty="0" smtClean="0"/>
              <a:t>Widely used technique for storing passwords</a:t>
            </a:r>
          </a:p>
          <a:p>
            <a:pPr lvl="0"/>
            <a:r>
              <a:rPr lang="en-NZ" sz="2800" dirty="0" smtClean="0"/>
              <a:t>Secure against a variety of cryptanalytic attacks</a:t>
            </a:r>
          </a:p>
        </p:txBody>
      </p:sp>
      <p:pic>
        <p:nvPicPr>
          <p:cNvPr id="4" name="Content Placeholder 3" descr="Fig15_01a.gif"/>
          <p:cNvPicPr>
            <a:picLocks noChangeAspect="1"/>
          </p:cNvPicPr>
          <p:nvPr/>
        </p:nvPicPr>
        <p:blipFill>
          <a:blip r:embed="rId3"/>
          <a:stretch>
            <a:fillRect/>
          </a:stretch>
        </p:blipFill>
        <p:spPr bwMode="auto">
          <a:xfrm>
            <a:off x="4038600" y="1752600"/>
            <a:ext cx="4816583" cy="3429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Password Scheme</a:t>
            </a:r>
            <a:endParaRPr lang="en-US" dirty="0"/>
          </a:p>
        </p:txBody>
      </p:sp>
      <p:pic>
        <p:nvPicPr>
          <p:cNvPr id="4" name="Content Placeholder 3" descr="Fig15_01b.gif"/>
          <p:cNvPicPr>
            <a:picLocks noGrp="1" noChangeAspect="1"/>
          </p:cNvPicPr>
          <p:nvPr>
            <p:ph idx="1"/>
          </p:nvPr>
        </p:nvPicPr>
        <p:blipFill>
          <a:blip r:embed="rId3"/>
          <a:stretch>
            <a:fillRect/>
          </a:stretch>
        </p:blipFill>
        <p:spPr>
          <a:xfrm>
            <a:off x="990600" y="1199685"/>
            <a:ext cx="7629525" cy="5334465"/>
          </a:xfr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6173</Words>
  <Application>Microsoft Office PowerPoint</Application>
  <PresentationFormat>On-screen Show (4:3)</PresentationFormat>
  <Paragraphs>677</Paragraphs>
  <Slides>48</Slides>
  <Notes>47</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Office Theme</vt:lpstr>
      <vt:lpstr>Custom Design</vt:lpstr>
      <vt:lpstr>Chapter 15 Computer Security Techniques</vt:lpstr>
      <vt:lpstr>Roadmap</vt:lpstr>
      <vt:lpstr>Authentication</vt:lpstr>
      <vt:lpstr>Means of Authentication</vt:lpstr>
      <vt:lpstr>A different take</vt:lpstr>
      <vt:lpstr>Biometrics expanded</vt:lpstr>
      <vt:lpstr>Password-Based Authentication</vt:lpstr>
      <vt:lpstr>Hashed Passwords</vt:lpstr>
      <vt:lpstr>UNIX Password Scheme</vt:lpstr>
      <vt:lpstr>Salt</vt:lpstr>
      <vt:lpstr>Token-Based  Authentication</vt:lpstr>
      <vt:lpstr>Memory Cards</vt:lpstr>
      <vt:lpstr>Smart Cards</vt:lpstr>
      <vt:lpstr>Static Biometric  Authentication</vt:lpstr>
      <vt:lpstr>Dynamic Biometric Authentication</vt:lpstr>
      <vt:lpstr>Cost versus Accuracy</vt:lpstr>
      <vt:lpstr>Roadmap</vt:lpstr>
      <vt:lpstr>Access Control</vt:lpstr>
      <vt:lpstr>Not mutually exclusive</vt:lpstr>
      <vt:lpstr>Extended Access  Control Matrix</vt:lpstr>
      <vt:lpstr>Organization of the  Access Control Function</vt:lpstr>
      <vt:lpstr>Role Based  Access Control</vt:lpstr>
      <vt:lpstr>Roles</vt:lpstr>
      <vt:lpstr>Access Control Matrix Representation of RBAC</vt:lpstr>
      <vt:lpstr>Access Control Matrix Representation of RBAC</vt:lpstr>
      <vt:lpstr>Roadmap</vt:lpstr>
      <vt:lpstr>Some Definitions</vt:lpstr>
      <vt:lpstr>Intrusion Detection  Systems (IDS)</vt:lpstr>
      <vt:lpstr>IDS Components</vt:lpstr>
      <vt:lpstr>Profiles of Behavior</vt:lpstr>
      <vt:lpstr>Host-Based IDSs</vt:lpstr>
      <vt:lpstr>Audit Records</vt:lpstr>
      <vt:lpstr>Roadmap</vt:lpstr>
      <vt:lpstr>Antivirus Approaches</vt:lpstr>
      <vt:lpstr>Generic  Decryption (GD)</vt:lpstr>
      <vt:lpstr>Digital Immune System</vt:lpstr>
      <vt:lpstr>Digital Immune System</vt:lpstr>
      <vt:lpstr>Behaviour Blocking  Software</vt:lpstr>
      <vt:lpstr>Behavior-Blocking  Software Operation</vt:lpstr>
      <vt:lpstr>Worm Countermeasures</vt:lpstr>
      <vt:lpstr>Botnet and Rootkit Countermeasures</vt:lpstr>
      <vt:lpstr>Roadmap</vt:lpstr>
      <vt:lpstr>Buffer Overflow</vt:lpstr>
      <vt:lpstr>Compile Time Defenses</vt:lpstr>
      <vt:lpstr>Run Time Defenses</vt:lpstr>
      <vt:lpstr>Roadmap</vt:lpstr>
      <vt:lpstr>Windows Vista Security</vt:lpstr>
      <vt:lpstr>Access Mask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2008-04-03T13:50:14Z</dcterms:created>
  <dcterms:modified xsi:type="dcterms:W3CDTF">2017-09-04T07:32:44Z</dcterms:modified>
</cp:coreProperties>
</file>