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0"/>
  </p:normalViewPr>
  <p:slideViewPr>
    <p:cSldViewPr>
      <p:cViewPr varScale="1">
        <p:scale>
          <a:sx n="58" d="100"/>
          <a:sy n="58" d="100"/>
        </p:scale>
        <p:origin x="-102"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dirty="0" smtClean="0">
                <a:latin typeface="Calibri" pitchFamily="34" charset="0"/>
                <a:ea typeface="Times New Roman" pitchFamily="18" charset="0"/>
                <a:cs typeface="Times New Roman" pitchFamily="18" charset="0"/>
              </a:rPr>
              <a:t>top command in Linux with Examples</a:t>
            </a:r>
            <a:r>
              <a:rPr lang="en-US" sz="600" dirty="0" smtClean="0">
                <a:latin typeface="Arial" pitchFamily="34" charset="0"/>
                <a:cs typeface="Arial" pitchFamily="34" charset="0"/>
              </a:rPr>
              <a:t/>
            </a:r>
            <a:br>
              <a:rPr lang="en-US" sz="600" dirty="0" smtClean="0">
                <a:latin typeface="Arial" pitchFamily="34" charset="0"/>
                <a:cs typeface="Arial" pitchFamily="34" charset="0"/>
              </a:rPr>
            </a:br>
            <a:endParaRPr lang="en-US" dirty="0"/>
          </a:p>
        </p:txBody>
      </p:sp>
      <p:sp>
        <p:nvSpPr>
          <p:cNvPr id="4" name="Content Placeholder 3"/>
          <p:cNvSpPr>
            <a:spLocks noGrp="1"/>
          </p:cNvSpPr>
          <p:nvPr>
            <p:ph idx="1"/>
          </p:nvPr>
        </p:nvSpPr>
        <p:spPr>
          <a:xfrm>
            <a:off x="457200" y="990600"/>
            <a:ext cx="8229600" cy="5135563"/>
          </a:xfrm>
        </p:spPr>
        <p:txBody>
          <a:bodyPr>
            <a:normAutofit fontScale="85000" lnSpcReduction="10000"/>
          </a:bodyPr>
          <a:lstStyle/>
          <a:p>
            <a:pPr marL="0" indent="0" eaLnBrk="0" fontAlgn="base" hangingPunct="0">
              <a:spcBef>
                <a:spcPct val="0"/>
              </a:spcBef>
              <a:spcAft>
                <a:spcPct val="0"/>
              </a:spcAft>
              <a:buNone/>
            </a:pPr>
            <a:r>
              <a:rPr lang="en-US" b="1" dirty="0" smtClean="0">
                <a:latin typeface="Arial" pitchFamily="34" charset="0"/>
                <a:ea typeface="Times New Roman" pitchFamily="18" charset="0"/>
                <a:cs typeface="Arial" pitchFamily="34" charset="0"/>
              </a:rPr>
              <a:t>top</a:t>
            </a:r>
            <a:r>
              <a:rPr lang="en-US" dirty="0" smtClean="0">
                <a:ea typeface="Times New Roman" pitchFamily="18" charset="0"/>
                <a:cs typeface="Arial" pitchFamily="34" charset="0"/>
              </a:rPr>
              <a:t> </a:t>
            </a:r>
            <a:r>
              <a:rPr lang="en-US" dirty="0" smtClean="0">
                <a:latin typeface="Arial" pitchFamily="34" charset="0"/>
                <a:ea typeface="Times New Roman" pitchFamily="18" charset="0"/>
                <a:cs typeface="Arial" pitchFamily="34" charset="0"/>
              </a:rPr>
              <a:t>command is used to show the Linux processes. It provides a dynamic real-time view of the running system. Usually, this command shows the summary information of the system and the list of processes or threads which are currently managed by the Linux Kernel.</a:t>
            </a:r>
            <a:br>
              <a:rPr lang="en-US" dirty="0" smtClean="0">
                <a:latin typeface="Arial" pitchFamily="34" charset="0"/>
                <a:ea typeface="Times New Roman" pitchFamily="18" charset="0"/>
                <a:cs typeface="Arial" pitchFamily="34" charset="0"/>
              </a:rPr>
            </a:br>
            <a:endParaRPr lang="en-US" dirty="0" smtClean="0">
              <a:latin typeface="Arial" pitchFamily="34" charset="0"/>
              <a:ea typeface="Times New Roman" pitchFamily="18" charset="0"/>
              <a:cs typeface="Arial" pitchFamily="34" charset="0"/>
            </a:endParaRPr>
          </a:p>
          <a:p>
            <a:pPr marL="0" indent="0" eaLnBrk="0" fontAlgn="base" hangingPunct="0">
              <a:spcBef>
                <a:spcPct val="0"/>
              </a:spcBef>
              <a:spcAft>
                <a:spcPct val="0"/>
              </a:spcAft>
              <a:buNone/>
            </a:pPr>
            <a:r>
              <a:rPr lang="en-US" dirty="0" smtClean="0">
                <a:latin typeface="Arial" pitchFamily="34" charset="0"/>
                <a:ea typeface="Times New Roman" pitchFamily="18" charset="0"/>
                <a:cs typeface="Arial" pitchFamily="34" charset="0"/>
              </a:rPr>
              <a:t>As </a:t>
            </a:r>
            <a:r>
              <a:rPr lang="en-US" dirty="0" smtClean="0">
                <a:latin typeface="Arial" pitchFamily="34" charset="0"/>
                <a:ea typeface="Times New Roman" pitchFamily="18" charset="0"/>
                <a:cs typeface="Arial" pitchFamily="34" charset="0"/>
              </a:rPr>
              <a:t>soon as you will run this command it will open an interactive command mode where the top half portion will contain the statistics of processes and resource usage. And Lower half contains a list of the currently running processes. Pressing</a:t>
            </a:r>
            <a:r>
              <a:rPr lang="en-US" dirty="0" smtClean="0">
                <a:ea typeface="Times New Roman" pitchFamily="18" charset="0"/>
                <a:cs typeface="Arial" pitchFamily="34" charset="0"/>
              </a:rPr>
              <a:t> </a:t>
            </a:r>
            <a:r>
              <a:rPr lang="en-US" i="1" dirty="0" smtClean="0">
                <a:latin typeface="Arial" pitchFamily="34" charset="0"/>
                <a:ea typeface="Times New Roman" pitchFamily="18" charset="0"/>
                <a:cs typeface="Arial" pitchFamily="34" charset="0"/>
              </a:rPr>
              <a:t>q</a:t>
            </a:r>
            <a:r>
              <a:rPr lang="en-US" i="1" dirty="0" smtClean="0">
                <a:ea typeface="Times New Roman" pitchFamily="18" charset="0"/>
                <a:cs typeface="Arial" pitchFamily="34" charset="0"/>
              </a:rPr>
              <a:t> </a:t>
            </a:r>
            <a:r>
              <a:rPr lang="en-US" dirty="0" smtClean="0">
                <a:latin typeface="Arial" pitchFamily="34" charset="0"/>
                <a:ea typeface="Times New Roman" pitchFamily="18" charset="0"/>
                <a:cs typeface="Arial" pitchFamily="34" charset="0"/>
              </a:rPr>
              <a:t>will simply exit the command mode.</a:t>
            </a:r>
            <a:endParaRPr lang="en-US" sz="4400" dirty="0" smtClean="0">
              <a:latin typeface="Arial" pitchFamily="34" charset="0"/>
              <a:cs typeface="Arial"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1\Desktop\top-1.png"/>
          <p:cNvPicPr/>
          <p:nvPr/>
        </p:nvPicPr>
        <p:blipFill>
          <a:blip r:embed="rId2"/>
          <a:srcRect/>
          <a:stretch>
            <a:fillRect/>
          </a:stretch>
        </p:blipFill>
        <p:spPr bwMode="auto">
          <a:xfrm>
            <a:off x="609600" y="381000"/>
            <a:ext cx="7315200" cy="612680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pPr lvl="0" fontAlgn="base"/>
            <a:r>
              <a:rPr lang="en-US" b="1" dirty="0" smtClean="0"/>
              <a:t>P</a:t>
            </a:r>
            <a:r>
              <a:rPr lang="en-US" b="1" u="sng" dirty="0" smtClean="0"/>
              <a:t>ID:</a:t>
            </a:r>
            <a:r>
              <a:rPr lang="en-US" u="sng" dirty="0" smtClean="0"/>
              <a:t> Shows task’s unique process id.</a:t>
            </a:r>
            <a:endParaRPr lang="en-US" dirty="0" smtClean="0"/>
          </a:p>
          <a:p>
            <a:pPr lvl="0" fontAlgn="base"/>
            <a:r>
              <a:rPr lang="en-US" b="1" u="sng" dirty="0" smtClean="0"/>
              <a:t>PR: </a:t>
            </a:r>
            <a:r>
              <a:rPr lang="en-US" u="sng" dirty="0" smtClean="0"/>
              <a:t>Stands for priority of the task.</a:t>
            </a:r>
            <a:endParaRPr lang="en-US" dirty="0" smtClean="0"/>
          </a:p>
          <a:p>
            <a:pPr lvl="0" fontAlgn="base"/>
            <a:r>
              <a:rPr lang="en-US" b="1" u="sng" dirty="0" smtClean="0"/>
              <a:t>SHR:</a:t>
            </a:r>
            <a:r>
              <a:rPr lang="en-US" u="sng" dirty="0" smtClean="0"/>
              <a:t> Represents the amount of shared memory used by a task.</a:t>
            </a:r>
            <a:endParaRPr lang="en-US" dirty="0" smtClean="0"/>
          </a:p>
          <a:p>
            <a:pPr lvl="0" fontAlgn="base"/>
            <a:r>
              <a:rPr lang="en-US" b="1" u="sng" dirty="0" smtClean="0"/>
              <a:t>VIRT:</a:t>
            </a:r>
            <a:r>
              <a:rPr lang="en-US" u="sng" dirty="0" smtClean="0"/>
              <a:t> Total virtual memory used by the task.</a:t>
            </a:r>
            <a:endParaRPr lang="en-US" dirty="0" smtClean="0"/>
          </a:p>
          <a:p>
            <a:pPr lvl="0" fontAlgn="base"/>
            <a:r>
              <a:rPr lang="en-US" b="1" u="sng" dirty="0" smtClean="0"/>
              <a:t>USER:</a:t>
            </a:r>
            <a:r>
              <a:rPr lang="en-US" u="sng" dirty="0" smtClean="0"/>
              <a:t> User name of owner of task.</a:t>
            </a:r>
            <a:endParaRPr lang="en-US" dirty="0" smtClean="0"/>
          </a:p>
          <a:p>
            <a:pPr lvl="0" fontAlgn="base"/>
            <a:r>
              <a:rPr lang="en-US" b="1" u="sng" dirty="0" smtClean="0"/>
              <a:t>%CPU: </a:t>
            </a:r>
            <a:r>
              <a:rPr lang="en-US" u="sng" dirty="0" smtClean="0"/>
              <a:t>Represents the CPU usage.</a:t>
            </a:r>
            <a:endParaRPr lang="en-US" dirty="0" smtClean="0"/>
          </a:p>
          <a:p>
            <a:pPr lvl="0" fontAlgn="base"/>
            <a:r>
              <a:rPr lang="en-US" b="1" u="sng" dirty="0" smtClean="0"/>
              <a:t>TIME+:</a:t>
            </a:r>
            <a:r>
              <a:rPr lang="en-US" u="sng" dirty="0" smtClean="0"/>
              <a:t> CPU Time, the same as ‘TIME’, but reflecting more granularity through hundredths of a second.</a:t>
            </a:r>
            <a:endParaRPr lang="en-US" dirty="0" smtClean="0"/>
          </a:p>
          <a:p>
            <a:pPr lvl="0" fontAlgn="base"/>
            <a:r>
              <a:rPr lang="en-US" b="1" u="sng" dirty="0" smtClean="0"/>
              <a:t>SHR:</a:t>
            </a:r>
            <a:r>
              <a:rPr lang="en-US" u="sng" dirty="0" smtClean="0"/>
              <a:t> Represents the Shared Memory size (kb) used by a task.</a:t>
            </a:r>
            <a:endParaRPr lang="en-US" dirty="0" smtClean="0"/>
          </a:p>
          <a:p>
            <a:pPr lvl="0" fontAlgn="base"/>
            <a:r>
              <a:rPr lang="en-US" b="1" u="sng" dirty="0" smtClean="0"/>
              <a:t>NI:</a:t>
            </a:r>
            <a:r>
              <a:rPr lang="en-US" u="sng" dirty="0" smtClean="0"/>
              <a:t> Represents a Nice Value of task. A Negative nice value implies higher priority, and positive Nice value means lower priority.</a:t>
            </a:r>
            <a:endParaRPr lang="en-US" dirty="0" smtClean="0"/>
          </a:p>
          <a:p>
            <a:pPr lvl="0" fontAlgn="base"/>
            <a:r>
              <a:rPr lang="en-US" b="1" u="sng" dirty="0" smtClean="0"/>
              <a:t>%MEM: </a:t>
            </a:r>
            <a:r>
              <a:rPr lang="en-US" u="sng" dirty="0" smtClean="0"/>
              <a:t>Shows the Memory usage of task.</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fontAlgn="base"/>
            <a:r>
              <a:rPr lang="en-US" b="1" dirty="0" smtClean="0"/>
              <a:t>1) Exit Top Command After Specific repetition: </a:t>
            </a:r>
            <a:r>
              <a:rPr lang="en-US" dirty="0" smtClean="0"/>
              <a:t>Top output keep refreshing until you press ‘q‘. With below command top command will automatically exit after 20 number of repetition.</a:t>
            </a:r>
          </a:p>
          <a:p>
            <a:pPr fontAlgn="base">
              <a:buNone/>
            </a:pPr>
            <a:r>
              <a:rPr lang="en-US" dirty="0" smtClean="0"/>
              <a:t>			top -n 10</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pPr algn="l" fontAlgn="base"/>
            <a:r>
              <a:rPr lang="en-US" sz="3100" b="1" dirty="0" smtClean="0"/>
              <a:t>2) Display Specific User Process</a:t>
            </a:r>
            <a:r>
              <a:rPr lang="en-US" sz="3100" dirty="0" smtClean="0"/>
              <a:t/>
            </a:r>
            <a:br>
              <a:rPr lang="en-US" sz="3100" dirty="0" smtClean="0"/>
            </a:br>
            <a:r>
              <a:rPr lang="en-US" sz="3100" dirty="0" smtClean="0"/>
              <a:t>			top -u </a:t>
            </a:r>
            <a:r>
              <a:rPr lang="en-US" sz="3100" dirty="0" err="1" smtClean="0"/>
              <a:t>paras</a:t>
            </a:r>
            <a:r>
              <a:rPr lang="en-US" dirty="0" smtClean="0"/>
              <a:t/>
            </a:r>
            <a:br>
              <a:rPr lang="en-US" dirty="0" smtClean="0"/>
            </a:br>
            <a:endParaRPr lang="en-US" dirty="0"/>
          </a:p>
        </p:txBody>
      </p:sp>
      <p:pic>
        <p:nvPicPr>
          <p:cNvPr id="17416" name="Picture 8" descr="C:\Users\admin1\Desktop\top-2.png"/>
          <p:cNvPicPr>
            <a:picLocks noGrp="1" noChangeAspect="1" noChangeArrowheads="1"/>
          </p:cNvPicPr>
          <p:nvPr>
            <p:ph idx="1"/>
          </p:nvPr>
        </p:nvPicPr>
        <p:blipFill>
          <a:blip r:embed="rId2"/>
          <a:srcRect/>
          <a:stretch>
            <a:fillRect/>
          </a:stretch>
        </p:blipFill>
        <p:spPr bwMode="auto">
          <a:xfrm>
            <a:off x="609600" y="1143000"/>
            <a:ext cx="7543800" cy="553558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304800"/>
            <a:ext cx="8229600" cy="6096000"/>
          </a:xfrm>
        </p:spPr>
        <p:txBody>
          <a:bodyPr>
            <a:normAutofit fontScale="92500" lnSpcReduction="10000"/>
          </a:bodyPr>
          <a:lstStyle/>
          <a:p>
            <a:pPr fontAlgn="base">
              <a:buNone/>
            </a:pPr>
            <a:r>
              <a:rPr lang="en-US" b="1" dirty="0" smtClean="0"/>
              <a:t>3) Highlight Running Process in Top:</a:t>
            </a:r>
            <a:r>
              <a:rPr lang="en-US" dirty="0" smtClean="0"/>
              <a:t> Press ‘z‘ option in running top command will display running process in color which may help you to identified running process easily</a:t>
            </a:r>
          </a:p>
          <a:p>
            <a:pPr fontAlgn="base">
              <a:buNone/>
            </a:pPr>
            <a:r>
              <a:rPr lang="en-US" b="1" dirty="0" smtClean="0"/>
              <a:t>4) Shows Absolute Path of Processes: </a:t>
            </a:r>
            <a:r>
              <a:rPr lang="en-US" dirty="0" smtClean="0"/>
              <a:t>Press ‘c‘ option in running top command, it will display absolute path of running pro</a:t>
            </a:r>
          </a:p>
          <a:p>
            <a:pPr fontAlgn="base">
              <a:buNone/>
            </a:pPr>
            <a:r>
              <a:rPr lang="en-US" b="1" dirty="0" smtClean="0"/>
              <a:t>5) Kill running process:</a:t>
            </a:r>
            <a:r>
              <a:rPr lang="en-US" dirty="0" smtClean="0"/>
              <a:t> You can kill a process after finding PID of process by pressing ‘k‘ option in running top command without exiting from top window as shown below.</a:t>
            </a:r>
          </a:p>
          <a:p>
            <a:pPr fontAlgn="base">
              <a:buNone/>
            </a:pPr>
            <a:r>
              <a:rPr lang="en-US" b="1" dirty="0" smtClean="0"/>
              <a:t>6) Sort by CPU </a:t>
            </a:r>
            <a:r>
              <a:rPr lang="en-US" b="1" dirty="0" err="1" smtClean="0"/>
              <a:t>Utilisation</a:t>
            </a:r>
            <a:r>
              <a:rPr lang="en-US" b="1" dirty="0" smtClean="0"/>
              <a:t>: </a:t>
            </a:r>
            <a:r>
              <a:rPr lang="en-US" dirty="0" smtClean="0"/>
              <a:t>Press (</a:t>
            </a:r>
            <a:r>
              <a:rPr lang="en-US" dirty="0" err="1" smtClean="0"/>
              <a:t>Shift+P</a:t>
            </a:r>
            <a:r>
              <a:rPr lang="en-US" dirty="0" smtClean="0"/>
              <a:t>) to sort processes as per CPU utilization.</a:t>
            </a:r>
          </a:p>
          <a:p>
            <a:pPr fontAlgn="base"/>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960438"/>
          </a:xfrm>
        </p:spPr>
        <p:txBody>
          <a:bodyPr>
            <a:normAutofit fontScale="90000"/>
          </a:bodyPr>
          <a:lstStyle/>
          <a:p>
            <a:pPr algn="l" fontAlgn="base"/>
            <a:r>
              <a:rPr lang="en-US" sz="3600" b="1" dirty="0" smtClean="0"/>
              <a:t>7) Shows top command syntax:</a:t>
            </a:r>
            <a:r>
              <a:rPr lang="en-US" sz="3600" dirty="0" smtClean="0"/>
              <a:t/>
            </a:r>
            <a:br>
              <a:rPr lang="en-US" sz="3600" dirty="0" smtClean="0"/>
            </a:br>
            <a:r>
              <a:rPr lang="en-US" sz="3600" dirty="0" smtClean="0"/>
              <a:t>top -h </a:t>
            </a:r>
            <a:r>
              <a:rPr lang="en-US" dirty="0" smtClean="0"/>
              <a:t/>
            </a:r>
            <a:br>
              <a:rPr lang="en-US" dirty="0" smtClean="0"/>
            </a:br>
            <a:endParaRPr lang="en-US" dirty="0"/>
          </a:p>
        </p:txBody>
      </p:sp>
      <p:pic>
        <p:nvPicPr>
          <p:cNvPr id="19458" name="Picture 2" descr="C:\Users\admin1\Desktop\top-5.png"/>
          <p:cNvPicPr>
            <a:picLocks noGrp="1" noChangeAspect="1" noChangeArrowheads="1"/>
          </p:cNvPicPr>
          <p:nvPr>
            <p:ph idx="1"/>
          </p:nvPr>
        </p:nvPicPr>
        <p:blipFill>
          <a:blip r:embed="rId2"/>
          <a:srcRect/>
          <a:stretch>
            <a:fillRect/>
          </a:stretch>
        </p:blipFill>
        <p:spPr bwMode="auto">
          <a:xfrm>
            <a:off x="381001" y="1828799"/>
            <a:ext cx="8565188" cy="344954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a:xfrm>
            <a:off x="457200" y="381000"/>
            <a:ext cx="8229600" cy="6096000"/>
          </a:xfrm>
        </p:spPr>
        <p:txBody>
          <a:bodyPr>
            <a:normAutofit/>
          </a:bodyPr>
          <a:lstStyle/>
          <a:p>
            <a:pPr fontAlgn="base">
              <a:buNone/>
            </a:pPr>
            <a:endParaRPr lang="en-US" dirty="0" smtClean="0"/>
          </a:p>
          <a:p>
            <a:pPr fontAlgn="base">
              <a:buNone/>
            </a:pPr>
            <a:r>
              <a:rPr lang="en-US" b="1" dirty="0" smtClean="0"/>
              <a:t>8</a:t>
            </a:r>
            <a:r>
              <a:rPr lang="en-US" b="1" dirty="0" smtClean="0"/>
              <a:t>) Batch Mode : </a:t>
            </a:r>
            <a:r>
              <a:rPr lang="en-US" dirty="0" smtClean="0"/>
              <a:t>Send output from top to file or any other programs.</a:t>
            </a:r>
          </a:p>
          <a:p>
            <a:pPr fontAlgn="base">
              <a:buNone/>
            </a:pPr>
            <a:r>
              <a:rPr lang="en-US" dirty="0" smtClean="0"/>
              <a:t>top -b</a:t>
            </a:r>
          </a:p>
          <a:p>
            <a:pPr fontAlgn="base">
              <a:buNone/>
            </a:pPr>
            <a:r>
              <a:rPr lang="en-US" b="1" dirty="0" smtClean="0"/>
              <a:t>9) Secure Mode : </a:t>
            </a:r>
            <a:r>
              <a:rPr lang="en-US" dirty="0" smtClean="0"/>
              <a:t>Use top in Secure mode.</a:t>
            </a:r>
          </a:p>
          <a:p>
            <a:pPr fontAlgn="base">
              <a:buNone/>
            </a:pPr>
            <a:r>
              <a:rPr lang="en-US" dirty="0" smtClean="0"/>
              <a:t>top -s</a:t>
            </a:r>
          </a:p>
          <a:p>
            <a:pPr fontAlgn="base">
              <a:buNone/>
            </a:pPr>
            <a:r>
              <a:rPr lang="en-US" b="1" dirty="0" smtClean="0"/>
              <a:t>10) Command Line :</a:t>
            </a:r>
            <a:r>
              <a:rPr lang="en-US" dirty="0" smtClean="0"/>
              <a:t> The below command starts top with last closed state.</a:t>
            </a:r>
          </a:p>
          <a:p>
            <a:pPr fontAlgn="base">
              <a:buNone/>
            </a:pPr>
            <a:r>
              <a:rPr lang="en-US" dirty="0" smtClean="0"/>
              <a:t>Top </a:t>
            </a:r>
            <a:r>
              <a:rPr lang="en-US" dirty="0" smtClean="0"/>
              <a:t>–c</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44</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top command in Linux with Examples </vt:lpstr>
      <vt:lpstr>Slide 2</vt:lpstr>
      <vt:lpstr>Slide 3</vt:lpstr>
      <vt:lpstr>Slide 4</vt:lpstr>
      <vt:lpstr>2) Display Specific User Process    top -u paras </vt:lpstr>
      <vt:lpstr>Slide 6</vt:lpstr>
      <vt:lpstr>7) Shows top command syntax: top -h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command in Linux with Examples</dc:title>
  <dc:creator>admin1</dc:creator>
  <cp:lastModifiedBy>admin1</cp:lastModifiedBy>
  <cp:revision>1</cp:revision>
  <dcterms:created xsi:type="dcterms:W3CDTF">2006-08-16T00:00:00Z</dcterms:created>
  <dcterms:modified xsi:type="dcterms:W3CDTF">2020-01-17T05:59:50Z</dcterms:modified>
</cp:coreProperties>
</file>