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ED5386-106F-4E22-8493-E00DA02F8392}">
  <a:tblStyle styleId="{8BED5386-106F-4E22-8493-E00DA02F83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6c5cd6d0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6c5cd6d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textlocal.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783325" y="108375"/>
            <a:ext cx="11016900" cy="6749700"/>
          </a:xfrm>
          <a:prstGeom prst="roundRect">
            <a:avLst>
              <a:gd fmla="val 12148" name="adj"/>
            </a:avLst>
          </a:prstGeom>
          <a:solidFill>
            <a:srgbClr val="0B5394"/>
          </a:solidFill>
          <a:ln cap="flat" cmpd="sng" w="9525">
            <a:solidFill>
              <a:srgbClr val="CCCC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 name="Google Shape;85;p13"/>
          <p:cNvSpPr txBox="1"/>
          <p:nvPr>
            <p:ph type="title"/>
          </p:nvPr>
        </p:nvSpPr>
        <p:spPr>
          <a:xfrm>
            <a:off x="1355100" y="-72900"/>
            <a:ext cx="9687600" cy="5282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160"/>
              <a:buFont typeface="Calibri"/>
              <a:buNone/>
            </a:pPr>
            <a:r>
              <a:rPr lang="en-US" sz="2400">
                <a:solidFill>
                  <a:srgbClr val="F3F3F3"/>
                </a:solidFill>
              </a:rPr>
              <a:t>                                       </a:t>
            </a:r>
            <a:r>
              <a:rPr b="1" lang="en-US" sz="2400">
                <a:solidFill>
                  <a:srgbClr val="F3F3F3"/>
                </a:solidFill>
              </a:rPr>
              <a:t>Idea/Approach Details</a:t>
            </a:r>
            <a:br>
              <a:rPr b="1" lang="en-US" sz="2160">
                <a:solidFill>
                  <a:srgbClr val="F3F3F3"/>
                </a:solidFill>
              </a:rPr>
            </a:br>
            <a:br>
              <a:rPr b="1" lang="en-US" sz="2160">
                <a:solidFill>
                  <a:srgbClr val="F3F3F3"/>
                </a:solidFill>
              </a:rPr>
            </a:br>
            <a:endParaRPr b="1" sz="216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b="1" sz="216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b="1" sz="216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b="1" sz="2160">
              <a:solidFill>
                <a:srgbClr val="F3F3F3"/>
              </a:solidFill>
            </a:endParaRPr>
          </a:p>
          <a:p>
            <a:pPr indent="0" lvl="0" marL="0" rtl="0" algn="l">
              <a:lnSpc>
                <a:spcPct val="90000"/>
              </a:lnSpc>
              <a:spcBef>
                <a:spcPts val="0"/>
              </a:spcBef>
              <a:spcAft>
                <a:spcPts val="0"/>
              </a:spcAft>
              <a:buClr>
                <a:schemeClr val="dk1"/>
              </a:buClr>
              <a:buSzPts val="2160"/>
              <a:buFont typeface="Calibri"/>
              <a:buNone/>
            </a:pPr>
            <a:r>
              <a:rPr b="1" lang="en-US" sz="2160">
                <a:solidFill>
                  <a:srgbClr val="F3F3F3"/>
                </a:solidFill>
              </a:rPr>
              <a:t>                                                Approach Details</a:t>
            </a:r>
            <a:endParaRPr b="1" sz="2160">
              <a:solidFill>
                <a:srgbClr val="F3F3F3"/>
              </a:solidFill>
            </a:endParaRPr>
          </a:p>
          <a:p>
            <a:pPr indent="0" lvl="0" marL="0" rtl="0" algn="l">
              <a:lnSpc>
                <a:spcPct val="90000"/>
              </a:lnSpc>
              <a:spcBef>
                <a:spcPts val="0"/>
              </a:spcBef>
              <a:spcAft>
                <a:spcPts val="0"/>
              </a:spcAft>
              <a:buClr>
                <a:schemeClr val="dk1"/>
              </a:buClr>
              <a:buSzPts val="2160"/>
              <a:buFont typeface="Calibri"/>
              <a:buNone/>
            </a:pPr>
            <a:r>
              <a:rPr b="1" lang="en-US" sz="2000">
                <a:solidFill>
                  <a:srgbClr val="F3F3F3"/>
                </a:solidFill>
              </a:rPr>
              <a:t>Ministry/ Organization name:  </a:t>
            </a:r>
            <a:r>
              <a:rPr lang="en-US" sz="2000">
                <a:solidFill>
                  <a:srgbClr val="F3F3F3"/>
                </a:solidFill>
              </a:rPr>
              <a:t>Department Of Science and Technology</a:t>
            </a:r>
            <a:br>
              <a:rPr lang="en-US" sz="2000">
                <a:solidFill>
                  <a:srgbClr val="F3F3F3"/>
                </a:solidFill>
              </a:rPr>
            </a:br>
            <a:r>
              <a:rPr b="1" lang="en-US" sz="2000">
                <a:solidFill>
                  <a:srgbClr val="F3F3F3"/>
                </a:solidFill>
              </a:rPr>
              <a:t>Problem Statement : </a:t>
            </a:r>
            <a:r>
              <a:rPr lang="en-US" sz="2000">
                <a:solidFill>
                  <a:srgbClr val="F3F3F3"/>
                </a:solidFill>
              </a:rPr>
              <a:t>Mobile App for sharing or pooling of transport for agricultural produce to market</a:t>
            </a:r>
            <a:endParaRPr sz="2000">
              <a:solidFill>
                <a:srgbClr val="F3F3F3"/>
              </a:solidFill>
            </a:endParaRPr>
          </a:p>
          <a:p>
            <a:pPr indent="0" lvl="0" marL="0" rtl="0" algn="l">
              <a:lnSpc>
                <a:spcPct val="90000"/>
              </a:lnSpc>
              <a:spcBef>
                <a:spcPts val="0"/>
              </a:spcBef>
              <a:spcAft>
                <a:spcPts val="0"/>
              </a:spcAft>
              <a:buClr>
                <a:schemeClr val="dk1"/>
              </a:buClr>
              <a:buSzPts val="2160"/>
              <a:buFont typeface="Calibri"/>
              <a:buNone/>
            </a:pPr>
            <a:r>
              <a:rPr b="1" lang="en-US" sz="2000">
                <a:solidFill>
                  <a:srgbClr val="F3F3F3"/>
                </a:solidFill>
              </a:rPr>
              <a:t>Team Name : </a:t>
            </a:r>
            <a:r>
              <a:rPr i="1" lang="en-US" sz="2000">
                <a:solidFill>
                  <a:srgbClr val="F3F3F3"/>
                </a:solidFill>
              </a:rPr>
              <a:t>Revenger’s</a:t>
            </a:r>
            <a:br>
              <a:rPr b="1" lang="en-US" sz="2000">
                <a:solidFill>
                  <a:srgbClr val="F3F3F3"/>
                </a:solidFill>
              </a:rPr>
            </a:br>
            <a:r>
              <a:rPr b="1" lang="en-US" sz="2000">
                <a:solidFill>
                  <a:srgbClr val="F3F3F3"/>
                </a:solidFill>
              </a:rPr>
              <a:t>Team Leader Name : </a:t>
            </a:r>
            <a:r>
              <a:rPr lang="en-US" sz="2000">
                <a:solidFill>
                  <a:srgbClr val="F3F3F3"/>
                </a:solidFill>
              </a:rPr>
              <a:t>Ajinkya Taranekar</a:t>
            </a:r>
            <a:r>
              <a:rPr b="1" lang="en-US" sz="2000">
                <a:solidFill>
                  <a:srgbClr val="F3F3F3"/>
                </a:solidFill>
              </a:rPr>
              <a:t>			PSID: PR424</a:t>
            </a:r>
            <a:endParaRPr b="1" sz="20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b="1" sz="1000">
              <a:solidFill>
                <a:srgbClr val="F3F3F3"/>
              </a:solidFill>
            </a:endParaRPr>
          </a:p>
          <a:p>
            <a:pPr indent="0" lvl="0" marL="0" rtl="0" algn="l">
              <a:lnSpc>
                <a:spcPct val="90000"/>
              </a:lnSpc>
              <a:spcBef>
                <a:spcPts val="0"/>
              </a:spcBef>
              <a:spcAft>
                <a:spcPts val="0"/>
              </a:spcAft>
              <a:buClr>
                <a:schemeClr val="dk1"/>
              </a:buClr>
              <a:buSzPts val="2160"/>
              <a:buFont typeface="Calibri"/>
              <a:buNone/>
            </a:pPr>
            <a:r>
              <a:rPr b="1" lang="en-US" sz="2000">
                <a:solidFill>
                  <a:srgbClr val="F3F3F3"/>
                </a:solidFill>
              </a:rPr>
              <a:t>Abstract:-</a:t>
            </a:r>
            <a:endParaRPr b="1" sz="2000">
              <a:solidFill>
                <a:srgbClr val="F3F3F3"/>
              </a:solidFill>
            </a:endParaRPr>
          </a:p>
          <a:p>
            <a:pPr indent="0" lvl="0" marL="0" rtl="0" algn="l">
              <a:lnSpc>
                <a:spcPct val="90000"/>
              </a:lnSpc>
              <a:spcBef>
                <a:spcPts val="0"/>
              </a:spcBef>
              <a:spcAft>
                <a:spcPts val="0"/>
              </a:spcAft>
              <a:buClr>
                <a:schemeClr val="dk1"/>
              </a:buClr>
              <a:buSzPts val="2160"/>
              <a:buFont typeface="Calibri"/>
              <a:buNone/>
            </a:pPr>
            <a:r>
              <a:rPr lang="en-US" sz="1800">
                <a:solidFill>
                  <a:srgbClr val="F3F3F3"/>
                </a:solidFill>
              </a:rPr>
              <a:t>For the scope of this project, the plausible features to implement in order to what is available in the market are:</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Clr>
                <a:schemeClr val="dk1"/>
              </a:buClr>
              <a:buSzPts val="2160"/>
              <a:buFont typeface="Calibri"/>
              <a:buNone/>
            </a:pPr>
            <a:r>
              <a:t/>
            </a:r>
            <a:endParaRPr sz="1800">
              <a:solidFill>
                <a:srgbClr val="F3F3F3"/>
              </a:solidFill>
            </a:endParaRPr>
          </a:p>
          <a:p>
            <a:pPr indent="0" lvl="0" marL="0" rtl="0" algn="l">
              <a:lnSpc>
                <a:spcPct val="90000"/>
              </a:lnSpc>
              <a:spcBef>
                <a:spcPts val="0"/>
              </a:spcBef>
              <a:spcAft>
                <a:spcPts val="0"/>
              </a:spcAft>
              <a:buNone/>
            </a:pPr>
            <a:r>
              <a:t/>
            </a:r>
            <a:endParaRPr sz="2160">
              <a:solidFill>
                <a:srgbClr val="F3F3F3"/>
              </a:solidFill>
            </a:endParaRPr>
          </a:p>
        </p:txBody>
      </p:sp>
      <p:pic>
        <p:nvPicPr>
          <p:cNvPr id="86" name="Google Shape;86;p13"/>
          <p:cNvPicPr preferRelativeResize="0"/>
          <p:nvPr/>
        </p:nvPicPr>
        <p:blipFill>
          <a:blip r:embed="rId3">
            <a:alphaModFix/>
          </a:blip>
          <a:stretch>
            <a:fillRect/>
          </a:stretch>
        </p:blipFill>
        <p:spPr>
          <a:xfrm>
            <a:off x="1520050" y="3543525"/>
            <a:ext cx="6438048" cy="3223900"/>
          </a:xfrm>
          <a:prstGeom prst="rect">
            <a:avLst/>
          </a:prstGeom>
          <a:noFill/>
          <a:ln>
            <a:noFill/>
          </a:ln>
        </p:spPr>
      </p:pic>
      <p:sp>
        <p:nvSpPr>
          <p:cNvPr id="87" name="Google Shape;87;p13"/>
          <p:cNvSpPr txBox="1"/>
          <p:nvPr/>
        </p:nvSpPr>
        <p:spPr>
          <a:xfrm>
            <a:off x="8218825" y="4307075"/>
            <a:ext cx="3000000" cy="1696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800">
                <a:solidFill>
                  <a:srgbClr val="F3F3F3"/>
                </a:solidFill>
                <a:latin typeface="Calibri"/>
                <a:ea typeface="Calibri"/>
                <a:cs typeface="Calibri"/>
                <a:sym typeface="Calibri"/>
              </a:rPr>
              <a:t>A scheduler will generate an optimised chart based on input, which will bring profit both to the transporter and reduce the cost of  transportation.</a:t>
            </a:r>
            <a:r>
              <a:rPr lang="en-US" sz="2160">
                <a:solidFill>
                  <a:srgbClr val="F3F3F3"/>
                </a:solidFill>
                <a:latin typeface="Calibri"/>
                <a:ea typeface="Calibri"/>
                <a:cs typeface="Calibri"/>
                <a:sym typeface="Calibri"/>
              </a:rPr>
              <a:t> </a:t>
            </a:r>
            <a:endParaRPr sz="2160">
              <a:solidFill>
                <a:srgbClr val="F3F3F3"/>
              </a:solidFill>
              <a:latin typeface="Calibri"/>
              <a:ea typeface="Calibri"/>
              <a:cs typeface="Calibri"/>
              <a:sym typeface="Calibri"/>
            </a:endParaRPr>
          </a:p>
          <a:p>
            <a:pPr indent="0" lvl="0" marL="0" rtl="0" algn="l">
              <a:lnSpc>
                <a:spcPct val="90000"/>
              </a:lnSpc>
              <a:spcBef>
                <a:spcPts val="0"/>
              </a:spcBef>
              <a:spcAft>
                <a:spcPts val="0"/>
              </a:spcAft>
              <a:buNone/>
            </a:pPr>
            <a:r>
              <a:t/>
            </a:r>
            <a:endParaRPr sz="2160">
              <a:solidFill>
                <a:srgbClr val="F3F3F3"/>
              </a:solidFill>
              <a:latin typeface="Calibri"/>
              <a:ea typeface="Calibri"/>
              <a:cs typeface="Calibri"/>
              <a:sym typeface="Calibri"/>
            </a:endParaRPr>
          </a:p>
          <a:p>
            <a:pPr indent="0" lvl="0" marL="0" rtl="0" algn="l">
              <a:lnSpc>
                <a:spcPct val="90000"/>
              </a:lnSpc>
              <a:spcBef>
                <a:spcPts val="0"/>
              </a:spcBef>
              <a:spcAft>
                <a:spcPts val="0"/>
              </a:spcAft>
              <a:buNone/>
            </a:pPr>
            <a:r>
              <a:rPr lang="en-US" sz="1600">
                <a:solidFill>
                  <a:srgbClr val="F3F3F3"/>
                </a:solidFill>
                <a:latin typeface="Calibri"/>
                <a:ea typeface="Calibri"/>
                <a:cs typeface="Calibri"/>
                <a:sym typeface="Calibri"/>
              </a:rPr>
              <a:t>ETA -Estimated Time OF Arrival</a:t>
            </a:r>
            <a:endParaRPr sz="1600">
              <a:solidFill>
                <a:srgbClr val="F3F3F3"/>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22299" l="0" r="0" t="-2427"/>
          <a:stretch/>
        </p:blipFill>
        <p:spPr>
          <a:xfrm>
            <a:off x="0" y="87122"/>
            <a:ext cx="1899775" cy="2807700"/>
          </a:xfrm>
          <a:prstGeom prst="rect">
            <a:avLst/>
          </a:prstGeom>
          <a:noFill/>
          <a:ln cap="flat" cmpd="sng" w="9525">
            <a:solidFill>
              <a:schemeClr val="dk2"/>
            </a:solidFill>
            <a:prstDash val="solid"/>
            <a:round/>
            <a:headEnd len="sm" w="sm" type="none"/>
            <a:tailEnd len="sm" w="sm" type="none"/>
          </a:ln>
        </p:spPr>
      </p:pic>
      <p:pic>
        <p:nvPicPr>
          <p:cNvPr id="93" name="Google Shape;93;p14"/>
          <p:cNvPicPr preferRelativeResize="0"/>
          <p:nvPr/>
        </p:nvPicPr>
        <p:blipFill rotWithShape="1">
          <a:blip r:embed="rId4">
            <a:alphaModFix/>
          </a:blip>
          <a:srcRect b="21627" l="0" r="0" t="13013"/>
          <a:stretch/>
        </p:blipFill>
        <p:spPr>
          <a:xfrm>
            <a:off x="10059513" y="3652025"/>
            <a:ext cx="1962150" cy="2807700"/>
          </a:xfrm>
          <a:prstGeom prst="rect">
            <a:avLst/>
          </a:prstGeom>
          <a:noFill/>
          <a:ln cap="flat" cmpd="sng" w="9525">
            <a:solidFill>
              <a:schemeClr val="dk2"/>
            </a:solidFill>
            <a:prstDash val="solid"/>
            <a:round/>
            <a:headEnd len="sm" w="sm" type="none"/>
            <a:tailEnd len="sm" w="sm" type="none"/>
          </a:ln>
        </p:spPr>
      </p:pic>
      <p:pic>
        <p:nvPicPr>
          <p:cNvPr id="94" name="Google Shape;94;p14"/>
          <p:cNvPicPr preferRelativeResize="0"/>
          <p:nvPr/>
        </p:nvPicPr>
        <p:blipFill>
          <a:blip r:embed="rId5">
            <a:alphaModFix/>
          </a:blip>
          <a:stretch>
            <a:fillRect/>
          </a:stretch>
        </p:blipFill>
        <p:spPr>
          <a:xfrm>
            <a:off x="10007125" y="213000"/>
            <a:ext cx="2066925" cy="3238500"/>
          </a:xfrm>
          <a:prstGeom prst="rect">
            <a:avLst/>
          </a:prstGeom>
          <a:noFill/>
          <a:ln cap="flat" cmpd="sng" w="9525">
            <a:solidFill>
              <a:schemeClr val="dk2"/>
            </a:solidFill>
            <a:prstDash val="solid"/>
            <a:round/>
            <a:headEnd len="sm" w="sm" type="none"/>
            <a:tailEnd len="sm" w="sm" type="none"/>
          </a:ln>
        </p:spPr>
      </p:pic>
      <p:pic>
        <p:nvPicPr>
          <p:cNvPr id="95" name="Google Shape;95;p14"/>
          <p:cNvPicPr preferRelativeResize="0"/>
          <p:nvPr/>
        </p:nvPicPr>
        <p:blipFill>
          <a:blip r:embed="rId6">
            <a:alphaModFix/>
          </a:blip>
          <a:stretch>
            <a:fillRect/>
          </a:stretch>
        </p:blipFill>
        <p:spPr>
          <a:xfrm>
            <a:off x="44838" y="3046215"/>
            <a:ext cx="1810100" cy="3707610"/>
          </a:xfrm>
          <a:prstGeom prst="rect">
            <a:avLst/>
          </a:prstGeom>
          <a:noFill/>
          <a:ln cap="flat" cmpd="sng" w="9525">
            <a:solidFill>
              <a:schemeClr val="dk2"/>
            </a:solidFill>
            <a:prstDash val="solid"/>
            <a:round/>
            <a:headEnd len="sm" w="sm" type="none"/>
            <a:tailEnd len="sm" w="sm" type="none"/>
          </a:ln>
        </p:spPr>
      </p:pic>
      <p:sp>
        <p:nvSpPr>
          <p:cNvPr id="96" name="Google Shape;96;p14"/>
          <p:cNvSpPr txBox="1"/>
          <p:nvPr/>
        </p:nvSpPr>
        <p:spPr>
          <a:xfrm>
            <a:off x="2115900" y="161800"/>
            <a:ext cx="7692000" cy="10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rgbClr val="0B5394"/>
                </a:solidFill>
                <a:latin typeface="Calibri"/>
                <a:ea typeface="Calibri"/>
                <a:cs typeface="Calibri"/>
                <a:sym typeface="Calibri"/>
              </a:rPr>
              <a:t>App Flow</a:t>
            </a:r>
            <a:endParaRPr sz="6000">
              <a:solidFill>
                <a:srgbClr val="0B5394"/>
              </a:solidFill>
              <a:latin typeface="Calibri"/>
              <a:ea typeface="Calibri"/>
              <a:cs typeface="Calibri"/>
              <a:sym typeface="Calibri"/>
            </a:endParaRPr>
          </a:p>
        </p:txBody>
      </p:sp>
      <p:pic>
        <p:nvPicPr>
          <p:cNvPr id="97" name="Google Shape;97;p14"/>
          <p:cNvPicPr preferRelativeResize="0"/>
          <p:nvPr/>
        </p:nvPicPr>
        <p:blipFill>
          <a:blip r:embed="rId7">
            <a:alphaModFix/>
          </a:blip>
          <a:stretch>
            <a:fillRect/>
          </a:stretch>
        </p:blipFill>
        <p:spPr>
          <a:xfrm>
            <a:off x="2052175" y="1351075"/>
            <a:ext cx="7802550" cy="39858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p:nvPr/>
        </p:nvSpPr>
        <p:spPr>
          <a:xfrm>
            <a:off x="5604975" y="0"/>
            <a:ext cx="6493800" cy="6798300"/>
          </a:xfrm>
          <a:prstGeom prst="roundRect">
            <a:avLst>
              <a:gd fmla="val 7760" name="adj"/>
            </a:avLst>
          </a:prstGeom>
          <a:solidFill>
            <a:srgbClr val="0B5394"/>
          </a:soli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1600">
                <a:solidFill>
                  <a:srgbClr val="F3F3F3"/>
                </a:solidFill>
                <a:latin typeface="Calibri"/>
                <a:ea typeface="Calibri"/>
                <a:cs typeface="Calibri"/>
                <a:sym typeface="Calibri"/>
              </a:rPr>
              <a:t>  </a:t>
            </a:r>
            <a:r>
              <a:rPr b="1" lang="en-US" sz="1600" u="sng">
                <a:solidFill>
                  <a:srgbClr val="F3F3F3"/>
                </a:solidFill>
                <a:latin typeface="Calibri"/>
                <a:ea typeface="Calibri"/>
                <a:cs typeface="Calibri"/>
                <a:sym typeface="Calibri"/>
              </a:rPr>
              <a:t>Solution:-</a:t>
            </a:r>
            <a:endParaRPr b="1" sz="1600" u="sng">
              <a:solidFill>
                <a:srgbClr val="F3F3F3"/>
              </a:solidFill>
              <a:latin typeface="Calibri"/>
              <a:ea typeface="Calibri"/>
              <a:cs typeface="Calibri"/>
              <a:sym typeface="Calibri"/>
            </a:endParaRPr>
          </a:p>
          <a:p>
            <a:pPr indent="-228600" lvl="0" marL="285750" rtl="0" algn="l">
              <a:lnSpc>
                <a:spcPct val="115000"/>
              </a:lnSpc>
              <a:spcBef>
                <a:spcPts val="0"/>
              </a:spcBef>
              <a:spcAft>
                <a:spcPts val="0"/>
              </a:spcAft>
              <a:buNone/>
            </a:pPr>
            <a:r>
              <a:rPr lang="en-US" sz="1600">
                <a:solidFill>
                  <a:srgbClr val="F3F3F3"/>
                </a:solidFill>
                <a:latin typeface="Calibri"/>
                <a:ea typeface="Calibri"/>
                <a:cs typeface="Calibri"/>
                <a:sym typeface="Calibri"/>
              </a:rPr>
              <a:t>We are providing the solution for both farmer and driver as:-</a:t>
            </a:r>
            <a:endParaRPr sz="1600">
              <a:solidFill>
                <a:srgbClr val="F3F3F3"/>
              </a:solidFill>
              <a:latin typeface="Calibri"/>
              <a:ea typeface="Calibri"/>
              <a:cs typeface="Calibri"/>
              <a:sym typeface="Calibri"/>
            </a:endParaRPr>
          </a:p>
          <a:p>
            <a:pPr indent="-330200" lvl="0" marL="457200" rtl="0" algn="l">
              <a:lnSpc>
                <a:spcPct val="115000"/>
              </a:lnSpc>
              <a:spcBef>
                <a:spcPts val="0"/>
              </a:spcBef>
              <a:spcAft>
                <a:spcPts val="0"/>
              </a:spcAft>
              <a:buClr>
                <a:srgbClr val="F3F3F3"/>
              </a:buClr>
              <a:buSzPts val="1600"/>
              <a:buFont typeface="Calibri"/>
              <a:buChar char="●"/>
            </a:pPr>
            <a:r>
              <a:rPr b="1" lang="en-US" sz="1600">
                <a:solidFill>
                  <a:srgbClr val="F3F3F3"/>
                </a:solidFill>
                <a:latin typeface="Calibri"/>
                <a:ea typeface="Calibri"/>
                <a:cs typeface="Calibri"/>
                <a:sym typeface="Calibri"/>
              </a:rPr>
              <a:t>Online mode:-</a:t>
            </a:r>
            <a:r>
              <a:rPr lang="en-US" sz="1600">
                <a:solidFill>
                  <a:srgbClr val="F3F3F3"/>
                </a:solidFill>
                <a:latin typeface="Calibri"/>
                <a:ea typeface="Calibri"/>
                <a:cs typeface="Calibri"/>
                <a:sym typeface="Calibri"/>
              </a:rPr>
              <a:t> Registration and Booking can be done through app.</a:t>
            </a:r>
            <a:endParaRPr sz="1600">
              <a:solidFill>
                <a:srgbClr val="F3F3F3"/>
              </a:solidFill>
              <a:latin typeface="Calibri"/>
              <a:ea typeface="Calibri"/>
              <a:cs typeface="Calibri"/>
              <a:sym typeface="Calibri"/>
            </a:endParaRPr>
          </a:p>
          <a:p>
            <a:pPr indent="-330200" lvl="0" marL="457200" rtl="0" algn="l">
              <a:lnSpc>
                <a:spcPct val="115000"/>
              </a:lnSpc>
              <a:spcBef>
                <a:spcPts val="0"/>
              </a:spcBef>
              <a:spcAft>
                <a:spcPts val="0"/>
              </a:spcAft>
              <a:buClr>
                <a:srgbClr val="F3F3F3"/>
              </a:buClr>
              <a:buSzPts val="1600"/>
              <a:buFont typeface="Calibri"/>
              <a:buChar char="●"/>
            </a:pPr>
            <a:r>
              <a:rPr b="1" lang="en-US" sz="1600">
                <a:solidFill>
                  <a:srgbClr val="F3F3F3"/>
                </a:solidFill>
                <a:latin typeface="Calibri"/>
                <a:ea typeface="Calibri"/>
                <a:cs typeface="Calibri"/>
                <a:sym typeface="Calibri"/>
              </a:rPr>
              <a:t>Simplified UI :</a:t>
            </a:r>
            <a:r>
              <a:rPr lang="en-US" sz="1600">
                <a:solidFill>
                  <a:srgbClr val="F3F3F3"/>
                </a:solidFill>
                <a:latin typeface="Calibri"/>
                <a:ea typeface="Calibri"/>
                <a:cs typeface="Calibri"/>
                <a:sym typeface="Calibri"/>
              </a:rPr>
              <a:t>-As the stakeholders are farmers and transporters</a:t>
            </a:r>
            <a:r>
              <a:rPr b="1" lang="en-US" sz="1600">
                <a:solidFill>
                  <a:srgbClr val="F3F3F3"/>
                </a:solidFill>
                <a:latin typeface="Calibri"/>
                <a:ea typeface="Calibri"/>
                <a:cs typeface="Calibri"/>
                <a:sym typeface="Calibri"/>
              </a:rPr>
              <a:t>, </a:t>
            </a:r>
            <a:r>
              <a:rPr lang="en-US" sz="1600">
                <a:solidFill>
                  <a:srgbClr val="F3F3F3"/>
                </a:solidFill>
                <a:latin typeface="Calibri"/>
                <a:ea typeface="Calibri"/>
                <a:cs typeface="Calibri"/>
                <a:sym typeface="Calibri"/>
              </a:rPr>
              <a:t>we have simplified UI to such an extent,so that anyone can easily understand and navigate through app. </a:t>
            </a:r>
            <a:endParaRPr sz="1600">
              <a:solidFill>
                <a:srgbClr val="F3F3F3"/>
              </a:solidFill>
              <a:latin typeface="Calibri"/>
              <a:ea typeface="Calibri"/>
              <a:cs typeface="Calibri"/>
              <a:sym typeface="Calibri"/>
            </a:endParaRPr>
          </a:p>
          <a:p>
            <a:pPr indent="-330200" lvl="0" marL="457200" rtl="0" algn="l">
              <a:lnSpc>
                <a:spcPct val="115000"/>
              </a:lnSpc>
              <a:spcBef>
                <a:spcPts val="0"/>
              </a:spcBef>
              <a:spcAft>
                <a:spcPts val="0"/>
              </a:spcAft>
              <a:buClr>
                <a:srgbClr val="F3F3F3"/>
              </a:buClr>
              <a:buSzPts val="1600"/>
              <a:buFont typeface="Calibri"/>
              <a:buChar char="●"/>
            </a:pPr>
            <a:r>
              <a:rPr b="1" lang="en-US" sz="1600">
                <a:solidFill>
                  <a:srgbClr val="F3F3F3"/>
                </a:solidFill>
                <a:latin typeface="Calibri"/>
                <a:ea typeface="Calibri"/>
                <a:cs typeface="Calibri"/>
                <a:sym typeface="Calibri"/>
              </a:rPr>
              <a:t>Sorting of goods:-</a:t>
            </a:r>
            <a:r>
              <a:rPr lang="en-US" sz="1600">
                <a:solidFill>
                  <a:srgbClr val="F3F3F3"/>
                </a:solidFill>
                <a:latin typeface="Calibri"/>
                <a:ea typeface="Calibri"/>
                <a:cs typeface="Calibri"/>
                <a:sym typeface="Calibri"/>
              </a:rPr>
              <a:t> Fruits/Vegetables... will get higher priority for </a:t>
            </a:r>
            <a:r>
              <a:rPr i="1" lang="en-US" sz="1600">
                <a:solidFill>
                  <a:srgbClr val="F3F3F3"/>
                </a:solidFill>
                <a:latin typeface="Calibri"/>
                <a:ea typeface="Calibri"/>
                <a:cs typeface="Calibri"/>
                <a:sym typeface="Calibri"/>
              </a:rPr>
              <a:t>delivery</a:t>
            </a:r>
            <a:r>
              <a:rPr lang="en-US" sz="1600">
                <a:solidFill>
                  <a:srgbClr val="F3F3F3"/>
                </a:solidFill>
                <a:latin typeface="Calibri"/>
                <a:ea typeface="Calibri"/>
                <a:cs typeface="Calibri"/>
                <a:sym typeface="Calibri"/>
              </a:rPr>
              <a:t>.</a:t>
            </a:r>
            <a:endParaRPr sz="1600">
              <a:solidFill>
                <a:srgbClr val="F3F3F3"/>
              </a:solidFill>
              <a:latin typeface="Calibri"/>
              <a:ea typeface="Calibri"/>
              <a:cs typeface="Calibri"/>
              <a:sym typeface="Calibri"/>
            </a:endParaRPr>
          </a:p>
          <a:p>
            <a:pPr indent="0" lvl="0" marL="457200" rtl="0" algn="l">
              <a:lnSpc>
                <a:spcPct val="115000"/>
              </a:lnSpc>
              <a:spcBef>
                <a:spcPts val="0"/>
              </a:spcBef>
              <a:spcAft>
                <a:spcPts val="0"/>
              </a:spcAft>
              <a:buNone/>
            </a:pPr>
            <a:r>
              <a:rPr lang="en-US" sz="1600">
                <a:solidFill>
                  <a:srgbClr val="F3F3F3"/>
                </a:solidFill>
                <a:latin typeface="Calibri"/>
                <a:ea typeface="Calibri"/>
                <a:cs typeface="Calibri"/>
                <a:sym typeface="Calibri"/>
              </a:rPr>
              <a:t>According to the type of good, the Scheduler will schedule the chart for the transporter. </a:t>
            </a:r>
            <a:endParaRPr sz="1600">
              <a:solidFill>
                <a:srgbClr val="F3F3F3"/>
              </a:solidFill>
              <a:latin typeface="Calibri"/>
              <a:ea typeface="Calibri"/>
              <a:cs typeface="Calibri"/>
              <a:sym typeface="Calibri"/>
            </a:endParaRPr>
          </a:p>
          <a:p>
            <a:pPr indent="-330200" lvl="0" marL="457200" rtl="0" algn="l">
              <a:lnSpc>
                <a:spcPct val="115000"/>
              </a:lnSpc>
              <a:spcBef>
                <a:spcPts val="0"/>
              </a:spcBef>
              <a:spcAft>
                <a:spcPts val="0"/>
              </a:spcAft>
              <a:buClr>
                <a:srgbClr val="F3F3F3"/>
              </a:buClr>
              <a:buSzPts val="1600"/>
              <a:buFont typeface="Calibri"/>
              <a:buChar char="●"/>
            </a:pPr>
            <a:r>
              <a:rPr b="1" lang="en-US" sz="1600">
                <a:solidFill>
                  <a:srgbClr val="F3F3F3"/>
                </a:solidFill>
                <a:latin typeface="Calibri"/>
                <a:ea typeface="Calibri"/>
                <a:cs typeface="Calibri"/>
                <a:sym typeface="Calibri"/>
              </a:rPr>
              <a:t>Routing :- </a:t>
            </a:r>
            <a:r>
              <a:rPr lang="en-US" sz="1600">
                <a:solidFill>
                  <a:srgbClr val="F3F3F3"/>
                </a:solidFill>
                <a:latin typeface="Calibri"/>
                <a:ea typeface="Calibri"/>
                <a:cs typeface="Calibri"/>
                <a:sym typeface="Calibri"/>
              </a:rPr>
              <a:t>Most appropriate route will be found using </a:t>
            </a:r>
            <a:r>
              <a:rPr b="1" lang="en-US" sz="1600">
                <a:solidFill>
                  <a:srgbClr val="F3F3F3"/>
                </a:solidFill>
                <a:latin typeface="Calibri"/>
                <a:ea typeface="Calibri"/>
                <a:cs typeface="Calibri"/>
                <a:sym typeface="Calibri"/>
              </a:rPr>
              <a:t>TomTom Routing API.</a:t>
            </a:r>
            <a:r>
              <a:rPr lang="en-US" sz="1600">
                <a:solidFill>
                  <a:srgbClr val="F3F3F3"/>
                </a:solidFill>
                <a:latin typeface="Calibri"/>
                <a:ea typeface="Calibri"/>
                <a:cs typeface="Calibri"/>
                <a:sym typeface="Calibri"/>
              </a:rPr>
              <a:t> </a:t>
            </a:r>
            <a:endParaRPr sz="1600">
              <a:solidFill>
                <a:srgbClr val="F3F3F3"/>
              </a:solidFill>
              <a:latin typeface="Calibri"/>
              <a:ea typeface="Calibri"/>
              <a:cs typeface="Calibri"/>
              <a:sym typeface="Calibri"/>
            </a:endParaRPr>
          </a:p>
          <a:p>
            <a:pPr indent="-330200" lvl="0" marL="457200" rtl="0" algn="l">
              <a:lnSpc>
                <a:spcPct val="115000"/>
              </a:lnSpc>
              <a:spcBef>
                <a:spcPts val="0"/>
              </a:spcBef>
              <a:spcAft>
                <a:spcPts val="0"/>
              </a:spcAft>
              <a:buClr>
                <a:srgbClr val="F3F3F3"/>
              </a:buClr>
              <a:buSzPts val="1600"/>
              <a:buFont typeface="Calibri"/>
              <a:buChar char="●"/>
            </a:pPr>
            <a:r>
              <a:rPr b="1" lang="en-US" sz="1600">
                <a:solidFill>
                  <a:srgbClr val="F3F3F3"/>
                </a:solidFill>
                <a:latin typeface="Calibri"/>
                <a:ea typeface="Calibri"/>
                <a:cs typeface="Calibri"/>
                <a:sym typeface="Calibri"/>
              </a:rPr>
              <a:t>Tracking :- </a:t>
            </a:r>
            <a:r>
              <a:rPr lang="en-US" sz="1600">
                <a:solidFill>
                  <a:srgbClr val="F3F3F3"/>
                </a:solidFill>
                <a:latin typeface="Calibri"/>
                <a:ea typeface="Calibri"/>
                <a:cs typeface="Calibri"/>
                <a:sym typeface="Calibri"/>
              </a:rPr>
              <a:t>Done using optimised solution of GPS positioning.</a:t>
            </a:r>
            <a:endParaRPr sz="1600">
              <a:solidFill>
                <a:srgbClr val="F3F3F3"/>
              </a:solidFill>
              <a:latin typeface="Calibri"/>
              <a:ea typeface="Calibri"/>
              <a:cs typeface="Calibri"/>
              <a:sym typeface="Calibri"/>
            </a:endParaRPr>
          </a:p>
          <a:p>
            <a:pPr indent="0" lvl="0" marL="457200" rtl="0" algn="l">
              <a:lnSpc>
                <a:spcPct val="115000"/>
              </a:lnSpc>
              <a:spcBef>
                <a:spcPts val="0"/>
              </a:spcBef>
              <a:spcAft>
                <a:spcPts val="0"/>
              </a:spcAft>
              <a:buNone/>
            </a:pPr>
            <a:r>
              <a:t/>
            </a:r>
            <a:endParaRPr b="1" sz="1600">
              <a:solidFill>
                <a:srgbClr val="F3F3F3"/>
              </a:solidFill>
              <a:latin typeface="Calibri"/>
              <a:ea typeface="Calibri"/>
              <a:cs typeface="Calibri"/>
              <a:sym typeface="Calibri"/>
            </a:endParaRPr>
          </a:p>
        </p:txBody>
      </p:sp>
      <p:sp>
        <p:nvSpPr>
          <p:cNvPr id="103" name="Google Shape;103;p15"/>
          <p:cNvSpPr/>
          <p:nvPr/>
        </p:nvSpPr>
        <p:spPr>
          <a:xfrm>
            <a:off x="104650" y="4575100"/>
            <a:ext cx="5385600" cy="2223000"/>
          </a:xfrm>
          <a:prstGeom prst="roundRect">
            <a:avLst>
              <a:gd fmla="val 12744" name="adj"/>
            </a:avLst>
          </a:prstGeom>
          <a:solidFill>
            <a:srgbClr val="0B5394"/>
          </a:soli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Calibri"/>
              <a:buNone/>
            </a:pPr>
            <a:r>
              <a:rPr b="1" i="0" lang="en-US" u="sng" cap="none" strike="noStrike">
                <a:solidFill>
                  <a:srgbClr val="F3F3F3"/>
                </a:solidFill>
                <a:latin typeface="Calibri"/>
                <a:ea typeface="Calibri"/>
                <a:cs typeface="Calibri"/>
                <a:sym typeface="Calibri"/>
              </a:rPr>
              <a:t>Dependencies</a:t>
            </a:r>
            <a:r>
              <a:rPr b="1" lang="en-US" u="sng">
                <a:solidFill>
                  <a:srgbClr val="F3F3F3"/>
                </a:solidFill>
                <a:latin typeface="Calibri"/>
                <a:ea typeface="Calibri"/>
                <a:cs typeface="Calibri"/>
                <a:sym typeface="Calibri"/>
              </a:rPr>
              <a:t>:-</a:t>
            </a:r>
            <a:endParaRPr b="1" u="sng">
              <a:solidFill>
                <a:srgbClr val="F3F3F3"/>
              </a:solidFill>
              <a:latin typeface="Calibri"/>
              <a:ea typeface="Calibri"/>
              <a:cs typeface="Calibri"/>
              <a:sym typeface="Calibri"/>
            </a:endParaRPr>
          </a:p>
          <a:p>
            <a:pPr indent="-317500" lvl="0" marL="457200" rtl="0" algn="l">
              <a:lnSpc>
                <a:spcPct val="115000"/>
              </a:lnSpc>
              <a:spcBef>
                <a:spcPts val="0"/>
              </a:spcBef>
              <a:spcAft>
                <a:spcPts val="0"/>
              </a:spcAft>
              <a:buClr>
                <a:srgbClr val="F3F3F3"/>
              </a:buClr>
              <a:buSzPts val="1400"/>
              <a:buFont typeface="Times New Roman"/>
              <a:buChar char="●"/>
            </a:pPr>
            <a:r>
              <a:rPr b="1" lang="en-US">
                <a:solidFill>
                  <a:srgbClr val="F3F3F3"/>
                </a:solidFill>
                <a:latin typeface="Times New Roman"/>
                <a:ea typeface="Times New Roman"/>
                <a:cs typeface="Times New Roman"/>
                <a:sym typeface="Times New Roman"/>
              </a:rPr>
              <a:t>TomTom Developers API :- https://developer.tomtom.com/</a:t>
            </a:r>
            <a:endParaRPr>
              <a:solidFill>
                <a:srgbClr val="F3F3F3"/>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3F3F3"/>
              </a:buClr>
              <a:buSzPts val="1400"/>
              <a:buFont typeface="Times New Roman"/>
              <a:buChar char="●"/>
            </a:pPr>
            <a:r>
              <a:rPr b="1" lang="en-US">
                <a:solidFill>
                  <a:srgbClr val="F3F3F3"/>
                </a:solidFill>
                <a:latin typeface="Times New Roman"/>
                <a:ea typeface="Times New Roman"/>
                <a:cs typeface="Times New Roman"/>
                <a:sym typeface="Times New Roman"/>
              </a:rPr>
              <a:t>MongoDB - https://www.mongodb.com/cloud/atlas</a:t>
            </a:r>
            <a:endParaRPr>
              <a:solidFill>
                <a:srgbClr val="F3F3F3"/>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3F3F3"/>
              </a:buClr>
              <a:buSzPts val="1400"/>
              <a:buFont typeface="Times New Roman"/>
              <a:buChar char="●"/>
            </a:pPr>
            <a:r>
              <a:rPr b="1" lang="en-US">
                <a:solidFill>
                  <a:srgbClr val="F3F3F3"/>
                </a:solidFill>
                <a:latin typeface="Times New Roman"/>
                <a:ea typeface="Times New Roman"/>
                <a:cs typeface="Times New Roman"/>
                <a:sym typeface="Times New Roman"/>
              </a:rPr>
              <a:t>Text Local API - </a:t>
            </a:r>
            <a:r>
              <a:rPr lang="en-US" sz="1300" u="sng">
                <a:solidFill>
                  <a:srgbClr val="FFFFFF"/>
                </a:solidFill>
                <a:hlinkClick r:id="rId3"/>
              </a:rPr>
              <a:t>https://www.textlocal.in/</a:t>
            </a:r>
            <a:endParaRPr sz="1600">
              <a:solidFill>
                <a:srgbClr val="FFFFFF"/>
              </a:solidFill>
              <a:latin typeface="Times New Roman"/>
              <a:ea typeface="Times New Roman"/>
              <a:cs typeface="Times New Roman"/>
              <a:sym typeface="Times New Roman"/>
            </a:endParaRPr>
          </a:p>
        </p:txBody>
      </p:sp>
      <p:sp>
        <p:nvSpPr>
          <p:cNvPr id="104" name="Google Shape;104;p15"/>
          <p:cNvSpPr/>
          <p:nvPr/>
        </p:nvSpPr>
        <p:spPr>
          <a:xfrm>
            <a:off x="131675" y="1664825"/>
            <a:ext cx="5385600" cy="2532900"/>
          </a:xfrm>
          <a:prstGeom prst="roundRect">
            <a:avLst>
              <a:gd fmla="val 16667" name="adj"/>
            </a:avLst>
          </a:prstGeom>
          <a:solidFill>
            <a:srgbClr val="0B5394"/>
          </a:soli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b="1" lang="en-US" sz="1300">
                <a:solidFill>
                  <a:srgbClr val="F3F3F3"/>
                </a:solidFill>
                <a:latin typeface="Calibri"/>
                <a:ea typeface="Calibri"/>
                <a:cs typeface="Calibri"/>
                <a:sym typeface="Calibri"/>
              </a:rPr>
              <a:t>Technology Stack:-</a:t>
            </a:r>
            <a:endParaRPr b="1" sz="1300">
              <a:solidFill>
                <a:srgbClr val="F3F3F3"/>
              </a:solidFill>
              <a:latin typeface="Calibri"/>
              <a:ea typeface="Calibri"/>
              <a:cs typeface="Calibri"/>
              <a:sym typeface="Calibri"/>
            </a:endParaRPr>
          </a:p>
          <a:p>
            <a:pPr indent="0" lvl="0" marL="0" rtl="0" algn="l">
              <a:spcBef>
                <a:spcPts val="0"/>
              </a:spcBef>
              <a:spcAft>
                <a:spcPts val="0"/>
              </a:spcAft>
              <a:buNone/>
            </a:pPr>
            <a:r>
              <a:t/>
            </a:r>
            <a:endParaRPr b="1">
              <a:solidFill>
                <a:srgbClr val="F3F3F3"/>
              </a:solidFill>
              <a:latin typeface="Calibri"/>
              <a:ea typeface="Calibri"/>
              <a:cs typeface="Calibri"/>
              <a:sym typeface="Calibri"/>
            </a:endParaRPr>
          </a:p>
          <a:p>
            <a:pPr indent="0" lvl="0" marL="0" rtl="0" algn="l">
              <a:spcBef>
                <a:spcPts val="0"/>
              </a:spcBef>
              <a:spcAft>
                <a:spcPts val="0"/>
              </a:spcAft>
              <a:buNone/>
            </a:pPr>
            <a:r>
              <a:t/>
            </a:r>
            <a:endParaRPr b="1">
              <a:solidFill>
                <a:srgbClr val="F3F3F3"/>
              </a:solidFill>
              <a:latin typeface="Calibri"/>
              <a:ea typeface="Calibri"/>
              <a:cs typeface="Calibri"/>
              <a:sym typeface="Calibri"/>
            </a:endParaRPr>
          </a:p>
          <a:p>
            <a:pPr indent="0" lvl="0" marL="0" rtl="0" algn="l">
              <a:spcBef>
                <a:spcPts val="0"/>
              </a:spcBef>
              <a:spcAft>
                <a:spcPts val="0"/>
              </a:spcAft>
              <a:buNone/>
            </a:pPr>
            <a:r>
              <a:t/>
            </a:r>
            <a:endParaRPr b="1">
              <a:solidFill>
                <a:srgbClr val="F3F3F3"/>
              </a:solidFill>
              <a:latin typeface="Calibri"/>
              <a:ea typeface="Calibri"/>
              <a:cs typeface="Calibri"/>
              <a:sym typeface="Calibri"/>
            </a:endParaRPr>
          </a:p>
          <a:p>
            <a:pPr indent="0" lvl="0" marL="0" rtl="0" algn="l">
              <a:spcBef>
                <a:spcPts val="0"/>
              </a:spcBef>
              <a:spcAft>
                <a:spcPts val="0"/>
              </a:spcAft>
              <a:buNone/>
            </a:pPr>
            <a:r>
              <a:t/>
            </a:r>
            <a:endParaRPr b="1">
              <a:solidFill>
                <a:srgbClr val="F3F3F3"/>
              </a:solidFill>
              <a:latin typeface="Calibri"/>
              <a:ea typeface="Calibri"/>
              <a:cs typeface="Calibri"/>
              <a:sym typeface="Calibri"/>
            </a:endParaRPr>
          </a:p>
          <a:p>
            <a:pPr indent="0" lvl="0" marL="0" rtl="0" algn="l">
              <a:spcBef>
                <a:spcPts val="0"/>
              </a:spcBef>
              <a:spcAft>
                <a:spcPts val="0"/>
              </a:spcAft>
              <a:buNone/>
            </a:pPr>
            <a:r>
              <a:t/>
            </a:r>
            <a:endParaRPr b="1">
              <a:solidFill>
                <a:srgbClr val="F3F3F3"/>
              </a:solidFill>
              <a:latin typeface="Calibri"/>
              <a:ea typeface="Calibri"/>
              <a:cs typeface="Calibri"/>
              <a:sym typeface="Calibri"/>
            </a:endParaRPr>
          </a:p>
          <a:p>
            <a:pPr indent="0" lvl="0" marL="0" rtl="0" algn="l">
              <a:spcBef>
                <a:spcPts val="0"/>
              </a:spcBef>
              <a:spcAft>
                <a:spcPts val="0"/>
              </a:spcAft>
              <a:buNone/>
            </a:pPr>
            <a:r>
              <a:t/>
            </a:r>
            <a:endParaRPr b="1">
              <a:solidFill>
                <a:srgbClr val="F3F3F3"/>
              </a:solidFill>
              <a:latin typeface="Calibri"/>
              <a:ea typeface="Calibri"/>
              <a:cs typeface="Calibri"/>
              <a:sym typeface="Calibri"/>
            </a:endParaRPr>
          </a:p>
          <a:p>
            <a:pPr indent="0" lvl="0" marL="0" rtl="0" algn="l">
              <a:spcBef>
                <a:spcPts val="0"/>
              </a:spcBef>
              <a:spcAft>
                <a:spcPts val="0"/>
              </a:spcAft>
              <a:buNone/>
            </a:pPr>
            <a:r>
              <a:t/>
            </a:r>
            <a:endParaRPr b="1">
              <a:solidFill>
                <a:srgbClr val="F3F3F3"/>
              </a:solidFill>
              <a:latin typeface="Calibri"/>
              <a:ea typeface="Calibri"/>
              <a:cs typeface="Calibri"/>
              <a:sym typeface="Calibri"/>
            </a:endParaRPr>
          </a:p>
          <a:p>
            <a:pPr indent="0" lvl="0" marL="0" rtl="0" algn="l">
              <a:spcBef>
                <a:spcPts val="0"/>
              </a:spcBef>
              <a:spcAft>
                <a:spcPts val="0"/>
              </a:spcAft>
              <a:buNone/>
            </a:pPr>
            <a:r>
              <a:t/>
            </a:r>
            <a:endParaRPr b="1">
              <a:solidFill>
                <a:srgbClr val="F3F3F3"/>
              </a:solidFill>
              <a:latin typeface="Calibri"/>
              <a:ea typeface="Calibri"/>
              <a:cs typeface="Calibri"/>
              <a:sym typeface="Calibri"/>
            </a:endParaRPr>
          </a:p>
          <a:p>
            <a:pPr indent="0" lvl="0" marL="0" rtl="0" algn="l">
              <a:spcBef>
                <a:spcPts val="0"/>
              </a:spcBef>
              <a:spcAft>
                <a:spcPts val="0"/>
              </a:spcAft>
              <a:buClr>
                <a:schemeClr val="dk1"/>
              </a:buClr>
              <a:buSzPts val="2800"/>
              <a:buFont typeface="Calibri"/>
              <a:buNone/>
            </a:pPr>
            <a:r>
              <a:t/>
            </a:r>
            <a:endParaRPr b="1">
              <a:solidFill>
                <a:srgbClr val="F3F3F3"/>
              </a:solidFill>
              <a:latin typeface="Calibri"/>
              <a:ea typeface="Calibri"/>
              <a:cs typeface="Calibri"/>
              <a:sym typeface="Calibri"/>
            </a:endParaRPr>
          </a:p>
        </p:txBody>
      </p:sp>
      <p:graphicFrame>
        <p:nvGraphicFramePr>
          <p:cNvPr id="105" name="Google Shape;105;p15"/>
          <p:cNvGraphicFramePr/>
          <p:nvPr/>
        </p:nvGraphicFramePr>
        <p:xfrm>
          <a:off x="251650" y="2201463"/>
          <a:ext cx="3000000" cy="3000000"/>
        </p:xfrm>
        <a:graphic>
          <a:graphicData uri="http://schemas.openxmlformats.org/drawingml/2006/table">
            <a:tbl>
              <a:tblPr>
                <a:noFill/>
                <a:tableStyleId>{8BED5386-106F-4E22-8493-E00DA02F8392}</a:tableStyleId>
              </a:tblPr>
              <a:tblGrid>
                <a:gridCol w="425150"/>
                <a:gridCol w="1955950"/>
                <a:gridCol w="2764550"/>
              </a:tblGrid>
              <a:tr h="301675">
                <a:tc>
                  <a:txBody>
                    <a:bodyPr/>
                    <a:lstStyle/>
                    <a:p>
                      <a:pPr indent="0" lvl="0" marL="0" rtl="0" algn="l">
                        <a:spcBef>
                          <a:spcPts val="0"/>
                        </a:spcBef>
                        <a:spcAft>
                          <a:spcPts val="0"/>
                        </a:spcAft>
                        <a:buNone/>
                      </a:pPr>
                      <a:r>
                        <a:t/>
                      </a:r>
                      <a:endParaRPr sz="1000">
                        <a:solidFill>
                          <a:srgbClr val="EFEFEF"/>
                        </a:solidFill>
                      </a:endParaRPr>
                    </a:p>
                  </a:txBody>
                  <a:tcPr marT="91425" marB="91425" marR="91425" marL="91425"/>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Frontend</a:t>
                      </a:r>
                      <a:endParaRPr b="1" sz="1000">
                        <a:solidFill>
                          <a:srgbClr val="EFEFE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Backend-</a:t>
                      </a:r>
                      <a:endParaRPr sz="1000">
                        <a:solidFill>
                          <a:srgbClr val="EFEFEF"/>
                        </a:solidFill>
                        <a:latin typeface="Times New Roman"/>
                        <a:ea typeface="Times New Roman"/>
                        <a:cs typeface="Times New Roman"/>
                        <a:sym typeface="Times New Roman"/>
                      </a:endParaRPr>
                    </a:p>
                  </a:txBody>
                  <a:tcPr marT="91425" marB="91425" marR="91425" marL="91425"/>
                </a:tc>
              </a:tr>
              <a:tr h="301675">
                <a:tc>
                  <a:txBody>
                    <a:bodyPr/>
                    <a:lstStyle/>
                    <a:p>
                      <a:pPr indent="0" lvl="0" marL="0" rtl="0" algn="l">
                        <a:spcBef>
                          <a:spcPts val="0"/>
                        </a:spcBef>
                        <a:spcAft>
                          <a:spcPts val="0"/>
                        </a:spcAft>
                        <a:buNone/>
                      </a:pPr>
                      <a:r>
                        <a:rPr lang="en-US" sz="1000">
                          <a:solidFill>
                            <a:srgbClr val="EFEFEF"/>
                          </a:solidFill>
                        </a:rPr>
                        <a:t>1</a:t>
                      </a:r>
                      <a:endParaRPr sz="1000">
                        <a:solidFill>
                          <a:srgbClr val="EFEFEF"/>
                        </a:solidFill>
                      </a:endParaRPr>
                    </a:p>
                  </a:txBody>
                  <a:tcPr marT="91425" marB="91425" marR="91425" marL="91425"/>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IDE </a:t>
                      </a:r>
                      <a:r>
                        <a:rPr lang="en-US" sz="1000">
                          <a:solidFill>
                            <a:srgbClr val="EFEFEF"/>
                          </a:solidFill>
                          <a:latin typeface="Times New Roman"/>
                          <a:ea typeface="Times New Roman"/>
                          <a:cs typeface="Times New Roman"/>
                          <a:sym typeface="Times New Roman"/>
                        </a:rPr>
                        <a:t>– VS Code</a:t>
                      </a:r>
                      <a:endParaRPr sz="1000">
                        <a:solidFill>
                          <a:srgbClr val="EFEFE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IDE </a:t>
                      </a:r>
                      <a:r>
                        <a:rPr lang="en-US" sz="1000">
                          <a:solidFill>
                            <a:srgbClr val="EFEFEF"/>
                          </a:solidFill>
                          <a:latin typeface="Times New Roman"/>
                          <a:ea typeface="Times New Roman"/>
                          <a:cs typeface="Times New Roman"/>
                          <a:sym typeface="Times New Roman"/>
                        </a:rPr>
                        <a:t>- VS Code</a:t>
                      </a:r>
                      <a:endParaRPr sz="1000">
                        <a:solidFill>
                          <a:srgbClr val="EFEFEF"/>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01675">
                <a:tc>
                  <a:txBody>
                    <a:bodyPr/>
                    <a:lstStyle/>
                    <a:p>
                      <a:pPr indent="0" lvl="0" marL="0" rtl="0" algn="l">
                        <a:spcBef>
                          <a:spcPts val="0"/>
                        </a:spcBef>
                        <a:spcAft>
                          <a:spcPts val="0"/>
                        </a:spcAft>
                        <a:buNone/>
                      </a:pPr>
                      <a:r>
                        <a:rPr lang="en-US" sz="1000">
                          <a:solidFill>
                            <a:srgbClr val="EFEFEF"/>
                          </a:solidFill>
                        </a:rPr>
                        <a:t>2</a:t>
                      </a:r>
                      <a:endParaRPr sz="1000">
                        <a:solidFill>
                          <a:srgbClr val="EFEFEF"/>
                        </a:solidFill>
                      </a:endParaRPr>
                    </a:p>
                  </a:txBody>
                  <a:tcPr marT="91425" marB="91425" marR="91425" marL="91425"/>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Build System</a:t>
                      </a:r>
                      <a:r>
                        <a:rPr lang="en-US" sz="1000">
                          <a:solidFill>
                            <a:srgbClr val="EFEFEF"/>
                          </a:solidFill>
                          <a:latin typeface="Times New Roman"/>
                          <a:ea typeface="Times New Roman"/>
                          <a:cs typeface="Times New Roman"/>
                          <a:sym typeface="Times New Roman"/>
                        </a:rPr>
                        <a:t> – Gradle</a:t>
                      </a:r>
                      <a:endParaRPr sz="1000">
                        <a:solidFill>
                          <a:srgbClr val="EFEFEF"/>
                        </a:solidFill>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Database </a:t>
                      </a:r>
                      <a:r>
                        <a:rPr lang="en-US" sz="1000">
                          <a:solidFill>
                            <a:srgbClr val="EFEFEF"/>
                          </a:solidFill>
                          <a:latin typeface="Times New Roman"/>
                          <a:ea typeface="Times New Roman"/>
                          <a:cs typeface="Times New Roman"/>
                          <a:sym typeface="Times New Roman"/>
                        </a:rPr>
                        <a:t>– MongoDB</a:t>
                      </a:r>
                      <a:endParaRPr sz="1000">
                        <a:solidFill>
                          <a:srgbClr val="EFEFE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725">
                <a:tc>
                  <a:txBody>
                    <a:bodyPr/>
                    <a:lstStyle/>
                    <a:p>
                      <a:pPr indent="0" lvl="0" marL="0" rtl="0" algn="l">
                        <a:spcBef>
                          <a:spcPts val="0"/>
                        </a:spcBef>
                        <a:spcAft>
                          <a:spcPts val="0"/>
                        </a:spcAft>
                        <a:buNone/>
                      </a:pPr>
                      <a:r>
                        <a:rPr lang="en-US" sz="1000">
                          <a:solidFill>
                            <a:srgbClr val="EFEFEF"/>
                          </a:solidFill>
                        </a:rPr>
                        <a:t>3</a:t>
                      </a:r>
                      <a:endParaRPr sz="1000">
                        <a:solidFill>
                          <a:srgbClr val="EFEFEF"/>
                        </a:solidFill>
                      </a:endParaRPr>
                    </a:p>
                  </a:txBody>
                  <a:tcPr marT="91425" marB="91425" marR="91425" marL="91425"/>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UI Designing</a:t>
                      </a:r>
                      <a:r>
                        <a:rPr lang="en-US" sz="1000">
                          <a:solidFill>
                            <a:srgbClr val="EFEFEF"/>
                          </a:solidFill>
                          <a:latin typeface="Times New Roman"/>
                          <a:ea typeface="Times New Roman"/>
                          <a:cs typeface="Times New Roman"/>
                          <a:sym typeface="Times New Roman"/>
                        </a:rPr>
                        <a:t> – Figma</a:t>
                      </a:r>
                      <a:endParaRPr sz="1000">
                        <a:solidFill>
                          <a:srgbClr val="EFEFEF"/>
                        </a:solidFill>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TextLocal API (for SMS)</a:t>
                      </a:r>
                      <a:endParaRPr sz="1000">
                        <a:solidFill>
                          <a:srgbClr val="EFEFE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675">
                <a:tc>
                  <a:txBody>
                    <a:bodyPr/>
                    <a:lstStyle/>
                    <a:p>
                      <a:pPr indent="0" lvl="0" marL="0" rtl="0" algn="l">
                        <a:spcBef>
                          <a:spcPts val="0"/>
                        </a:spcBef>
                        <a:spcAft>
                          <a:spcPts val="0"/>
                        </a:spcAft>
                        <a:buNone/>
                      </a:pPr>
                      <a:r>
                        <a:rPr lang="en-US" sz="1000">
                          <a:solidFill>
                            <a:srgbClr val="EFEFEF"/>
                          </a:solidFill>
                        </a:rPr>
                        <a:t>4</a:t>
                      </a:r>
                      <a:endParaRPr sz="1000">
                        <a:solidFill>
                          <a:srgbClr val="EFEFEF"/>
                        </a:solidFill>
                      </a:endParaRPr>
                    </a:p>
                  </a:txBody>
                  <a:tcPr marT="91425" marB="91425" marR="91425" marL="91425"/>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Framework</a:t>
                      </a:r>
                      <a:r>
                        <a:rPr lang="en-US" sz="1000">
                          <a:solidFill>
                            <a:srgbClr val="EFEFEF"/>
                          </a:solidFill>
                          <a:latin typeface="Times New Roman"/>
                          <a:ea typeface="Times New Roman"/>
                          <a:cs typeface="Times New Roman"/>
                          <a:sym typeface="Times New Roman"/>
                        </a:rPr>
                        <a:t> - React Native</a:t>
                      </a:r>
                      <a:endParaRPr sz="1000">
                        <a:solidFill>
                          <a:srgbClr val="EFEFEF"/>
                        </a:solidFill>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sz="1000">
                          <a:solidFill>
                            <a:srgbClr val="EFEFEF"/>
                          </a:solidFill>
                          <a:latin typeface="Times New Roman"/>
                          <a:ea typeface="Times New Roman"/>
                          <a:cs typeface="Times New Roman"/>
                          <a:sym typeface="Times New Roman"/>
                        </a:rPr>
                        <a:t>Node JS + Express</a:t>
                      </a:r>
                      <a:endParaRPr b="1" sz="1000">
                        <a:solidFill>
                          <a:srgbClr val="EFEFE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6" name="Google Shape;106;p15"/>
          <p:cNvSpPr/>
          <p:nvPr/>
        </p:nvSpPr>
        <p:spPr>
          <a:xfrm>
            <a:off x="145725" y="79125"/>
            <a:ext cx="5385600" cy="1248900"/>
          </a:xfrm>
          <a:prstGeom prst="roundRect">
            <a:avLst>
              <a:gd fmla="val 16667" name="adj"/>
            </a:avLst>
          </a:prstGeom>
          <a:solidFill>
            <a:srgbClr val="0B5394"/>
          </a:soli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u="sng">
                <a:solidFill>
                  <a:srgbClr val="F3F3F3"/>
                </a:solidFill>
                <a:latin typeface="Calibri"/>
                <a:ea typeface="Calibri"/>
                <a:cs typeface="Calibri"/>
                <a:sym typeface="Calibri"/>
              </a:rPr>
              <a:t>Use case:-</a:t>
            </a:r>
            <a:endParaRPr b="1" u="sng">
              <a:solidFill>
                <a:srgbClr val="F3F3F3"/>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F3F3F3"/>
                </a:solidFill>
                <a:latin typeface="Calibri"/>
                <a:ea typeface="Calibri"/>
                <a:cs typeface="Calibri"/>
                <a:sym typeface="Calibri"/>
              </a:rPr>
              <a:t>The App will provide a platform for interaction of both farmer and transporter. Such that, both parties will get more profit. Along, with this the truck pooling will ensure the pollution check and minimum fuel utilisation.</a:t>
            </a:r>
            <a:endParaRPr b="1">
              <a:solidFill>
                <a:srgbClr val="F3F3F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