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9" r:id="rId3"/>
    <p:sldId id="380" r:id="rId4"/>
    <p:sldId id="263"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2" r:id="rId37"/>
    <p:sldId id="413" r:id="rId38"/>
    <p:sldId id="414" r:id="rId39"/>
    <p:sldId id="415" r:id="rId40"/>
    <p:sldId id="416" r:id="rId41"/>
    <p:sldId id="417" r:id="rId42"/>
    <p:sldId id="418" r:id="rId43"/>
    <p:sldId id="419" r:id="rId44"/>
    <p:sldId id="420" r:id="rId45"/>
    <p:sldId id="421" r:id="rId46"/>
    <p:sldId id="422" r:id="rId47"/>
    <p:sldId id="423" r:id="rId48"/>
    <p:sldId id="424" r:id="rId49"/>
    <p:sldId id="425" r:id="rId50"/>
    <p:sldId id="426" r:id="rId51"/>
    <p:sldId id="427" r:id="rId52"/>
    <p:sldId id="428" r:id="rId53"/>
    <p:sldId id="429" r:id="rId54"/>
    <p:sldId id="430" r:id="rId55"/>
    <p:sldId id="431" r:id="rId56"/>
    <p:sldId id="432" r:id="rId57"/>
    <p:sldId id="433" r:id="rId58"/>
    <p:sldId id="434" r:id="rId59"/>
    <p:sldId id="435" r:id="rId60"/>
    <p:sldId id="436" r:id="rId61"/>
    <p:sldId id="437" r:id="rId62"/>
    <p:sldId id="438" r:id="rId63"/>
    <p:sldId id="439" r:id="rId64"/>
    <p:sldId id="440" r:id="rId65"/>
    <p:sldId id="441" r:id="rId66"/>
    <p:sldId id="442" r:id="rId67"/>
    <p:sldId id="443" r:id="rId68"/>
    <p:sldId id="444" r:id="rId69"/>
    <p:sldId id="445" r:id="rId70"/>
    <p:sldId id="44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AE0D9E-C62A-4E87-BF20-756C7F50826A}"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280723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E0D9E-C62A-4E87-BF20-756C7F50826A}"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408886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E0D9E-C62A-4E87-BF20-756C7F50826A}"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358370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E0D9E-C62A-4E87-BF20-756C7F50826A}"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279209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AE0D9E-C62A-4E87-BF20-756C7F50826A}"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70288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AE0D9E-C62A-4E87-BF20-756C7F50826A}"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143107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AE0D9E-C62A-4E87-BF20-756C7F50826A}" type="datetimeFigureOut">
              <a:rPr lang="en-US" smtClean="0"/>
              <a:t>11/17/2019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332889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AE0D9E-C62A-4E87-BF20-756C7F50826A}" type="datetimeFigureOut">
              <a:rPr lang="en-US" smtClean="0"/>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871730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E0D9E-C62A-4E87-BF20-756C7F50826A}" type="datetimeFigureOut">
              <a:rPr lang="en-US" smtClean="0"/>
              <a:t>11/17/2019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3593393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AE0D9E-C62A-4E87-BF20-756C7F50826A}"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23837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AE0D9E-C62A-4E87-BF20-756C7F50826A}"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229041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E0D9E-C62A-4E87-BF20-756C7F50826A}" type="datetimeFigureOut">
              <a:rPr lang="en-US" smtClean="0"/>
              <a:t>11/17/2019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84905-8248-46AC-9455-46FDA9A0B85E}" type="slidenum">
              <a:rPr lang="en-US" smtClean="0"/>
              <a:t>‹#›</a:t>
            </a:fld>
            <a:endParaRPr lang="en-US"/>
          </a:p>
        </p:txBody>
      </p:sp>
    </p:spTree>
    <p:extLst>
      <p:ext uri="{BB962C8B-B14F-4D97-AF65-F5344CB8AC3E}">
        <p14:creationId xmlns:p14="http://schemas.microsoft.com/office/powerpoint/2010/main" val="4011216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15.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38.emf"/><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6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7.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2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6.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7.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8.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18" Type="http://schemas.openxmlformats.org/officeDocument/2006/relationships/image" Target="../media/image107.png"/><Relationship Id="rId3" Type="http://schemas.openxmlformats.org/officeDocument/2006/relationships/image" Target="../media/image92.png"/><Relationship Id="rId7" Type="http://schemas.openxmlformats.org/officeDocument/2006/relationships/image" Target="../media/image96.png"/><Relationship Id="rId12" Type="http://schemas.openxmlformats.org/officeDocument/2006/relationships/image" Target="../media/image101.png"/><Relationship Id="rId17" Type="http://schemas.openxmlformats.org/officeDocument/2006/relationships/image" Target="../media/image106.png"/><Relationship Id="rId2" Type="http://schemas.openxmlformats.org/officeDocument/2006/relationships/image" Target="../media/image91.png"/><Relationship Id="rId16" Type="http://schemas.openxmlformats.org/officeDocument/2006/relationships/image" Target="../media/image105.png"/><Relationship Id="rId1" Type="http://schemas.openxmlformats.org/officeDocument/2006/relationships/slideLayout" Target="../slideLayouts/slideLayout7.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png"/><Relationship Id="rId15" Type="http://schemas.openxmlformats.org/officeDocument/2006/relationships/image" Target="../media/image104.png"/><Relationship Id="rId10" Type="http://schemas.openxmlformats.org/officeDocument/2006/relationships/image" Target="../media/image99.png"/><Relationship Id="rId4" Type="http://schemas.openxmlformats.org/officeDocument/2006/relationships/image" Target="../media/image93.png"/><Relationship Id="rId9" Type="http://schemas.openxmlformats.org/officeDocument/2006/relationships/image" Target="../media/image98.png"/><Relationship Id="rId14" Type="http://schemas.openxmlformats.org/officeDocument/2006/relationships/image" Target="../media/image103.png"/></Relationships>
</file>

<file path=ppt/slides/_rels/slide52.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9.png"/><Relationship Id="rId18" Type="http://schemas.openxmlformats.org/officeDocument/2006/relationships/image" Target="../media/image124.png"/><Relationship Id="rId3" Type="http://schemas.openxmlformats.org/officeDocument/2006/relationships/image" Target="../media/image109.png"/><Relationship Id="rId7" Type="http://schemas.openxmlformats.org/officeDocument/2006/relationships/image" Target="../media/image113.png"/><Relationship Id="rId12" Type="http://schemas.openxmlformats.org/officeDocument/2006/relationships/image" Target="../media/image118.png"/><Relationship Id="rId17" Type="http://schemas.openxmlformats.org/officeDocument/2006/relationships/image" Target="../media/image123.png"/><Relationship Id="rId2" Type="http://schemas.openxmlformats.org/officeDocument/2006/relationships/image" Target="../media/image108.png"/><Relationship Id="rId16" Type="http://schemas.openxmlformats.org/officeDocument/2006/relationships/image" Target="../media/image122.png"/><Relationship Id="rId20" Type="http://schemas.openxmlformats.org/officeDocument/2006/relationships/image" Target="../media/image126.png"/><Relationship Id="rId1" Type="http://schemas.openxmlformats.org/officeDocument/2006/relationships/slideLayout" Target="../slideLayouts/slideLayout7.xml"/><Relationship Id="rId6" Type="http://schemas.openxmlformats.org/officeDocument/2006/relationships/image" Target="../media/image112.png"/><Relationship Id="rId11" Type="http://schemas.openxmlformats.org/officeDocument/2006/relationships/image" Target="../media/image117.png"/><Relationship Id="rId5" Type="http://schemas.openxmlformats.org/officeDocument/2006/relationships/image" Target="../media/image111.png"/><Relationship Id="rId15" Type="http://schemas.openxmlformats.org/officeDocument/2006/relationships/image" Target="../media/image121.png"/><Relationship Id="rId10" Type="http://schemas.openxmlformats.org/officeDocument/2006/relationships/image" Target="../media/image116.png"/><Relationship Id="rId19" Type="http://schemas.openxmlformats.org/officeDocument/2006/relationships/image" Target="../media/image125.png"/><Relationship Id="rId4" Type="http://schemas.openxmlformats.org/officeDocument/2006/relationships/image" Target="../media/image110.png"/><Relationship Id="rId9" Type="http://schemas.openxmlformats.org/officeDocument/2006/relationships/image" Target="../media/image115.png"/><Relationship Id="rId14" Type="http://schemas.openxmlformats.org/officeDocument/2006/relationships/image" Target="../media/image120.png"/></Relationships>
</file>

<file path=ppt/slides/_rels/slide53.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3" Type="http://schemas.openxmlformats.org/officeDocument/2006/relationships/image" Target="../media/image128.png"/><Relationship Id="rId7" Type="http://schemas.openxmlformats.org/officeDocument/2006/relationships/image" Target="../media/image132.png"/><Relationship Id="rId12" Type="http://schemas.openxmlformats.org/officeDocument/2006/relationships/image" Target="../media/image137.png"/><Relationship Id="rId17" Type="http://schemas.openxmlformats.org/officeDocument/2006/relationships/image" Target="../media/image142.png"/><Relationship Id="rId2" Type="http://schemas.openxmlformats.org/officeDocument/2006/relationships/image" Target="../media/image127.png"/><Relationship Id="rId16" Type="http://schemas.openxmlformats.org/officeDocument/2006/relationships/image" Target="../media/image141.png"/><Relationship Id="rId1" Type="http://schemas.openxmlformats.org/officeDocument/2006/relationships/slideLayout" Target="../slideLayouts/slideLayout7.xml"/><Relationship Id="rId6" Type="http://schemas.openxmlformats.org/officeDocument/2006/relationships/image" Target="../media/image131.png"/><Relationship Id="rId11" Type="http://schemas.openxmlformats.org/officeDocument/2006/relationships/image" Target="../media/image136.png"/><Relationship Id="rId5" Type="http://schemas.openxmlformats.org/officeDocument/2006/relationships/image" Target="../media/image130.png"/><Relationship Id="rId15" Type="http://schemas.openxmlformats.org/officeDocument/2006/relationships/image" Target="../media/image140.png"/><Relationship Id="rId10" Type="http://schemas.openxmlformats.org/officeDocument/2006/relationships/image" Target="../media/image135.png"/><Relationship Id="rId4" Type="http://schemas.openxmlformats.org/officeDocument/2006/relationships/image" Target="../media/image129.png"/><Relationship Id="rId9" Type="http://schemas.openxmlformats.org/officeDocument/2006/relationships/image" Target="../media/image134.png"/><Relationship Id="rId14" Type="http://schemas.openxmlformats.org/officeDocument/2006/relationships/image" Target="../media/image139.png"/></Relationships>
</file>

<file path=ppt/slides/_rels/slide54.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image" Target="../media/image144.png"/><Relationship Id="rId7" Type="http://schemas.openxmlformats.org/officeDocument/2006/relationships/image" Target="../media/image148.png"/><Relationship Id="rId2" Type="http://schemas.openxmlformats.org/officeDocument/2006/relationships/image" Target="../media/image143.png"/><Relationship Id="rId1" Type="http://schemas.openxmlformats.org/officeDocument/2006/relationships/slideLayout" Target="../slideLayouts/slideLayout7.xml"/><Relationship Id="rId6" Type="http://schemas.openxmlformats.org/officeDocument/2006/relationships/image" Target="../media/image147.png"/><Relationship Id="rId5" Type="http://schemas.openxmlformats.org/officeDocument/2006/relationships/image" Target="../media/image146.png"/><Relationship Id="rId10" Type="http://schemas.openxmlformats.org/officeDocument/2006/relationships/image" Target="../media/image151.png"/><Relationship Id="rId4" Type="http://schemas.openxmlformats.org/officeDocument/2006/relationships/image" Target="../media/image145.png"/><Relationship Id="rId9" Type="http://schemas.openxmlformats.org/officeDocument/2006/relationships/image" Target="../media/image150.png"/></Relationships>
</file>

<file path=ppt/slides/_rels/slide55.xml.rels><?xml version="1.0" encoding="UTF-8" standalone="yes"?>
<Relationships xmlns="http://schemas.openxmlformats.org/package/2006/relationships"><Relationship Id="rId8" Type="http://schemas.openxmlformats.org/officeDocument/2006/relationships/image" Target="../media/image92.JPG"/><Relationship Id="rId13" Type="http://schemas.openxmlformats.org/officeDocument/2006/relationships/image" Target="../media/image163.png"/><Relationship Id="rId18" Type="http://schemas.openxmlformats.org/officeDocument/2006/relationships/image" Target="../media/image168.png"/><Relationship Id="rId3" Type="http://schemas.openxmlformats.org/officeDocument/2006/relationships/image" Target="../media/image153.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 Type="http://schemas.openxmlformats.org/officeDocument/2006/relationships/image" Target="../media/image152.png"/><Relationship Id="rId16" Type="http://schemas.openxmlformats.org/officeDocument/2006/relationships/image" Target="../media/image166.png"/><Relationship Id="rId1" Type="http://schemas.openxmlformats.org/officeDocument/2006/relationships/slideLayout" Target="../slideLayouts/slideLayout7.xml"/><Relationship Id="rId6" Type="http://schemas.openxmlformats.org/officeDocument/2006/relationships/image" Target="../media/image156.png"/><Relationship Id="rId11" Type="http://schemas.openxmlformats.org/officeDocument/2006/relationships/image" Target="../media/image161.png"/><Relationship Id="rId5" Type="http://schemas.openxmlformats.org/officeDocument/2006/relationships/image" Target="../media/image155.png"/><Relationship Id="rId15" Type="http://schemas.openxmlformats.org/officeDocument/2006/relationships/image" Target="../media/image165.png"/><Relationship Id="rId10" Type="http://schemas.openxmlformats.org/officeDocument/2006/relationships/image" Target="../media/image160.png"/><Relationship Id="rId19" Type="http://schemas.openxmlformats.org/officeDocument/2006/relationships/image" Target="../media/image169.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s>
</file>

<file path=ppt/slides/_rels/slide56.xml.rels><?xml version="1.0" encoding="UTF-8" standalone="yes"?>
<Relationships xmlns="http://schemas.openxmlformats.org/package/2006/relationships"><Relationship Id="rId3" Type="http://schemas.openxmlformats.org/officeDocument/2006/relationships/image" Target="../media/image171.png"/><Relationship Id="rId7" Type="http://schemas.openxmlformats.org/officeDocument/2006/relationships/image" Target="../media/image175.png"/><Relationship Id="rId2" Type="http://schemas.openxmlformats.org/officeDocument/2006/relationships/image" Target="../media/image170.png"/><Relationship Id="rId1" Type="http://schemas.openxmlformats.org/officeDocument/2006/relationships/slideLayout" Target="../slideLayouts/slideLayout7.xml"/><Relationship Id="rId6" Type="http://schemas.openxmlformats.org/officeDocument/2006/relationships/image" Target="../media/image174.png"/><Relationship Id="rId5" Type="http://schemas.openxmlformats.org/officeDocument/2006/relationships/image" Target="../media/image173.png"/><Relationship Id="rId4" Type="http://schemas.openxmlformats.org/officeDocument/2006/relationships/image" Target="../media/image172.png"/></Relationships>
</file>

<file path=ppt/slides/_rels/slide57.xml.rels><?xml version="1.0" encoding="UTF-8" standalone="yes"?>
<Relationships xmlns="http://schemas.openxmlformats.org/package/2006/relationships"><Relationship Id="rId8" Type="http://schemas.openxmlformats.org/officeDocument/2006/relationships/image" Target="../media/image182.png"/><Relationship Id="rId3" Type="http://schemas.openxmlformats.org/officeDocument/2006/relationships/image" Target="../media/image177.png"/><Relationship Id="rId7" Type="http://schemas.openxmlformats.org/officeDocument/2006/relationships/image" Target="../media/image181.png"/><Relationship Id="rId2" Type="http://schemas.openxmlformats.org/officeDocument/2006/relationships/image" Target="../media/image176.png"/><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9.png"/><Relationship Id="rId4" Type="http://schemas.openxmlformats.org/officeDocument/2006/relationships/image" Target="../media/image178.png"/></Relationships>
</file>

<file path=ppt/slides/_rels/slide58.xml.rels><?xml version="1.0" encoding="UTF-8" standalone="yes"?>
<Relationships xmlns="http://schemas.openxmlformats.org/package/2006/relationships"><Relationship Id="rId8" Type="http://schemas.openxmlformats.org/officeDocument/2006/relationships/image" Target="../media/image189.png"/><Relationship Id="rId3" Type="http://schemas.openxmlformats.org/officeDocument/2006/relationships/image" Target="../media/image184.png"/><Relationship Id="rId7" Type="http://schemas.openxmlformats.org/officeDocument/2006/relationships/image" Target="../media/image188.png"/><Relationship Id="rId2" Type="http://schemas.openxmlformats.org/officeDocument/2006/relationships/image" Target="../media/image183.png"/><Relationship Id="rId1" Type="http://schemas.openxmlformats.org/officeDocument/2006/relationships/slideLayout" Target="../slideLayouts/slideLayout7.xml"/><Relationship Id="rId6" Type="http://schemas.openxmlformats.org/officeDocument/2006/relationships/image" Target="../media/image187.png"/><Relationship Id="rId11" Type="http://schemas.openxmlformats.org/officeDocument/2006/relationships/image" Target="../media/image192.png"/><Relationship Id="rId5" Type="http://schemas.openxmlformats.org/officeDocument/2006/relationships/image" Target="../media/image186.png"/><Relationship Id="rId10" Type="http://schemas.openxmlformats.org/officeDocument/2006/relationships/image" Target="../media/image191.png"/><Relationship Id="rId4" Type="http://schemas.openxmlformats.org/officeDocument/2006/relationships/image" Target="../media/image185.png"/><Relationship Id="rId9" Type="http://schemas.openxmlformats.org/officeDocument/2006/relationships/image" Target="../media/image190.png"/></Relationships>
</file>

<file path=ppt/slides/_rels/slide59.xml.rels><?xml version="1.0" encoding="UTF-8" standalone="yes"?>
<Relationships xmlns="http://schemas.openxmlformats.org/package/2006/relationships"><Relationship Id="rId8" Type="http://schemas.openxmlformats.org/officeDocument/2006/relationships/image" Target="../media/image199.png"/><Relationship Id="rId13" Type="http://schemas.openxmlformats.org/officeDocument/2006/relationships/image" Target="../media/image204.png"/><Relationship Id="rId18" Type="http://schemas.openxmlformats.org/officeDocument/2006/relationships/image" Target="../media/image209.png"/><Relationship Id="rId3" Type="http://schemas.openxmlformats.org/officeDocument/2006/relationships/image" Target="../media/image194.png"/><Relationship Id="rId21" Type="http://schemas.openxmlformats.org/officeDocument/2006/relationships/image" Target="../media/image212.png"/><Relationship Id="rId7" Type="http://schemas.openxmlformats.org/officeDocument/2006/relationships/image" Target="../media/image198.png"/><Relationship Id="rId12" Type="http://schemas.openxmlformats.org/officeDocument/2006/relationships/image" Target="../media/image203.png"/><Relationship Id="rId17" Type="http://schemas.openxmlformats.org/officeDocument/2006/relationships/image" Target="../media/image208.png"/><Relationship Id="rId2" Type="http://schemas.openxmlformats.org/officeDocument/2006/relationships/image" Target="../media/image193.png"/><Relationship Id="rId16" Type="http://schemas.openxmlformats.org/officeDocument/2006/relationships/image" Target="../media/image207.png"/><Relationship Id="rId20" Type="http://schemas.openxmlformats.org/officeDocument/2006/relationships/image" Target="../media/image211.png"/><Relationship Id="rId1" Type="http://schemas.openxmlformats.org/officeDocument/2006/relationships/slideLayout" Target="../slideLayouts/slideLayout7.xml"/><Relationship Id="rId6" Type="http://schemas.openxmlformats.org/officeDocument/2006/relationships/image" Target="../media/image197.png"/><Relationship Id="rId11" Type="http://schemas.openxmlformats.org/officeDocument/2006/relationships/image" Target="../media/image202.png"/><Relationship Id="rId5" Type="http://schemas.openxmlformats.org/officeDocument/2006/relationships/image" Target="../media/image196.png"/><Relationship Id="rId15" Type="http://schemas.openxmlformats.org/officeDocument/2006/relationships/image" Target="../media/image206.png"/><Relationship Id="rId10" Type="http://schemas.openxmlformats.org/officeDocument/2006/relationships/image" Target="../media/image201.png"/><Relationship Id="rId19" Type="http://schemas.openxmlformats.org/officeDocument/2006/relationships/image" Target="../media/image210.png"/><Relationship Id="rId4" Type="http://schemas.openxmlformats.org/officeDocument/2006/relationships/image" Target="../media/image195.png"/><Relationship Id="rId9" Type="http://schemas.openxmlformats.org/officeDocument/2006/relationships/image" Target="../media/image200.png"/><Relationship Id="rId14" Type="http://schemas.openxmlformats.org/officeDocument/2006/relationships/image" Target="../media/image205.pn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158.png"/><Relationship Id="rId3" Type="http://schemas.openxmlformats.org/officeDocument/2006/relationships/image" Target="../media/image214.png"/><Relationship Id="rId7" Type="http://schemas.openxmlformats.org/officeDocument/2006/relationships/image" Target="../media/image218.png"/><Relationship Id="rId2" Type="http://schemas.openxmlformats.org/officeDocument/2006/relationships/image" Target="../media/image213.png"/><Relationship Id="rId1" Type="http://schemas.openxmlformats.org/officeDocument/2006/relationships/slideLayout" Target="../slideLayouts/slideLayout7.xml"/><Relationship Id="rId6" Type="http://schemas.openxmlformats.org/officeDocument/2006/relationships/image" Target="../media/image217.png"/><Relationship Id="rId11" Type="http://schemas.openxmlformats.org/officeDocument/2006/relationships/image" Target="../media/image222.png"/><Relationship Id="rId5" Type="http://schemas.openxmlformats.org/officeDocument/2006/relationships/image" Target="../media/image216.png"/><Relationship Id="rId10" Type="http://schemas.openxmlformats.org/officeDocument/2006/relationships/image" Target="../media/image221.png"/><Relationship Id="rId4" Type="http://schemas.openxmlformats.org/officeDocument/2006/relationships/image" Target="../media/image215.png"/><Relationship Id="rId9" Type="http://schemas.openxmlformats.org/officeDocument/2006/relationships/image" Target="../media/image220.png"/></Relationships>
</file>

<file path=ppt/slides/_rels/slide61.xml.rels><?xml version="1.0" encoding="UTF-8" standalone="yes"?>
<Relationships xmlns="http://schemas.openxmlformats.org/package/2006/relationships"><Relationship Id="rId8" Type="http://schemas.openxmlformats.org/officeDocument/2006/relationships/image" Target="../media/image227.png"/><Relationship Id="rId13" Type="http://schemas.openxmlformats.org/officeDocument/2006/relationships/image" Target="../media/image232.png"/><Relationship Id="rId18" Type="http://schemas.openxmlformats.org/officeDocument/2006/relationships/image" Target="../media/image237.png"/><Relationship Id="rId3" Type="http://schemas.openxmlformats.org/officeDocument/2006/relationships/image" Target="../media/image219.png"/><Relationship Id="rId7" Type="http://schemas.openxmlformats.org/officeDocument/2006/relationships/image" Target="../media/image226.png"/><Relationship Id="rId12" Type="http://schemas.openxmlformats.org/officeDocument/2006/relationships/image" Target="../media/image231.png"/><Relationship Id="rId17" Type="http://schemas.openxmlformats.org/officeDocument/2006/relationships/image" Target="../media/image236.png"/><Relationship Id="rId2" Type="http://schemas.openxmlformats.org/officeDocument/2006/relationships/image" Target="../media/image93.emf"/><Relationship Id="rId16" Type="http://schemas.openxmlformats.org/officeDocument/2006/relationships/image" Target="../media/image235.png"/><Relationship Id="rId1" Type="http://schemas.openxmlformats.org/officeDocument/2006/relationships/slideLayout" Target="../slideLayouts/slideLayout7.xml"/><Relationship Id="rId6" Type="http://schemas.openxmlformats.org/officeDocument/2006/relationships/image" Target="../media/image225.png"/><Relationship Id="rId11" Type="http://schemas.openxmlformats.org/officeDocument/2006/relationships/image" Target="../media/image230.png"/><Relationship Id="rId5" Type="http://schemas.openxmlformats.org/officeDocument/2006/relationships/image" Target="../media/image224.png"/><Relationship Id="rId15" Type="http://schemas.openxmlformats.org/officeDocument/2006/relationships/image" Target="../media/image234.png"/><Relationship Id="rId10" Type="http://schemas.openxmlformats.org/officeDocument/2006/relationships/image" Target="../media/image229.png"/><Relationship Id="rId19" Type="http://schemas.openxmlformats.org/officeDocument/2006/relationships/image" Target="../media/image238.png"/><Relationship Id="rId4" Type="http://schemas.openxmlformats.org/officeDocument/2006/relationships/image" Target="../media/image223.png"/><Relationship Id="rId9" Type="http://schemas.openxmlformats.org/officeDocument/2006/relationships/image" Target="../media/image228.png"/><Relationship Id="rId14" Type="http://schemas.openxmlformats.org/officeDocument/2006/relationships/image" Target="../media/image233.png"/></Relationships>
</file>

<file path=ppt/slides/_rels/slide62.xml.rels><?xml version="1.0" encoding="UTF-8" standalone="yes"?>
<Relationships xmlns="http://schemas.openxmlformats.org/package/2006/relationships"><Relationship Id="rId8" Type="http://schemas.openxmlformats.org/officeDocument/2006/relationships/image" Target="../media/image244.png"/><Relationship Id="rId3" Type="http://schemas.openxmlformats.org/officeDocument/2006/relationships/image" Target="../media/image239.png"/><Relationship Id="rId7" Type="http://schemas.openxmlformats.org/officeDocument/2006/relationships/image" Target="../media/image243.png"/><Relationship Id="rId2" Type="http://schemas.openxmlformats.org/officeDocument/2006/relationships/image" Target="../media/image94.jpg"/><Relationship Id="rId1" Type="http://schemas.openxmlformats.org/officeDocument/2006/relationships/slideLayout" Target="../slideLayouts/slideLayout7.xml"/><Relationship Id="rId6" Type="http://schemas.openxmlformats.org/officeDocument/2006/relationships/image" Target="../media/image242.png"/><Relationship Id="rId5" Type="http://schemas.openxmlformats.org/officeDocument/2006/relationships/image" Target="../media/image241.png"/><Relationship Id="rId10" Type="http://schemas.openxmlformats.org/officeDocument/2006/relationships/image" Target="../media/image246.png"/><Relationship Id="rId4" Type="http://schemas.openxmlformats.org/officeDocument/2006/relationships/image" Target="../media/image240.png"/><Relationship Id="rId9" Type="http://schemas.openxmlformats.org/officeDocument/2006/relationships/image" Target="../media/image245.png"/></Relationships>
</file>

<file path=ppt/slides/_rels/slide63.xml.rels><?xml version="1.0" encoding="UTF-8" standalone="yes"?>
<Relationships xmlns="http://schemas.openxmlformats.org/package/2006/relationships"><Relationship Id="rId8" Type="http://schemas.openxmlformats.org/officeDocument/2006/relationships/image" Target="../media/image253.png"/><Relationship Id="rId13" Type="http://schemas.openxmlformats.org/officeDocument/2006/relationships/image" Target="../media/image258.png"/><Relationship Id="rId18" Type="http://schemas.openxmlformats.org/officeDocument/2006/relationships/image" Target="../media/image263.png"/><Relationship Id="rId3" Type="http://schemas.openxmlformats.org/officeDocument/2006/relationships/image" Target="../media/image248.png"/><Relationship Id="rId7" Type="http://schemas.openxmlformats.org/officeDocument/2006/relationships/image" Target="../media/image252.png"/><Relationship Id="rId12" Type="http://schemas.openxmlformats.org/officeDocument/2006/relationships/image" Target="../media/image257.png"/><Relationship Id="rId17" Type="http://schemas.openxmlformats.org/officeDocument/2006/relationships/image" Target="../media/image262.png"/><Relationship Id="rId2" Type="http://schemas.openxmlformats.org/officeDocument/2006/relationships/image" Target="../media/image247.png"/><Relationship Id="rId16" Type="http://schemas.openxmlformats.org/officeDocument/2006/relationships/image" Target="../media/image261.png"/><Relationship Id="rId1" Type="http://schemas.openxmlformats.org/officeDocument/2006/relationships/slideLayout" Target="../slideLayouts/slideLayout7.xml"/><Relationship Id="rId6" Type="http://schemas.openxmlformats.org/officeDocument/2006/relationships/image" Target="../media/image251.png"/><Relationship Id="rId11" Type="http://schemas.openxmlformats.org/officeDocument/2006/relationships/image" Target="../media/image256.png"/><Relationship Id="rId5" Type="http://schemas.openxmlformats.org/officeDocument/2006/relationships/image" Target="../media/image250.png"/><Relationship Id="rId15" Type="http://schemas.openxmlformats.org/officeDocument/2006/relationships/image" Target="../media/image260.png"/><Relationship Id="rId10" Type="http://schemas.openxmlformats.org/officeDocument/2006/relationships/image" Target="../media/image255.png"/><Relationship Id="rId4" Type="http://schemas.openxmlformats.org/officeDocument/2006/relationships/image" Target="../media/image249.png"/><Relationship Id="rId9" Type="http://schemas.openxmlformats.org/officeDocument/2006/relationships/image" Target="../media/image254.png"/><Relationship Id="rId14" Type="http://schemas.openxmlformats.org/officeDocument/2006/relationships/image" Target="../media/image259.png"/></Relationships>
</file>

<file path=ppt/slides/_rels/slide64.xml.rels><?xml version="1.0" encoding="UTF-8" standalone="yes"?>
<Relationships xmlns="http://schemas.openxmlformats.org/package/2006/relationships"><Relationship Id="rId8" Type="http://schemas.openxmlformats.org/officeDocument/2006/relationships/image" Target="../media/image270.png"/><Relationship Id="rId13" Type="http://schemas.openxmlformats.org/officeDocument/2006/relationships/image" Target="../media/image275.png"/><Relationship Id="rId18" Type="http://schemas.openxmlformats.org/officeDocument/2006/relationships/image" Target="../media/image280.png"/><Relationship Id="rId26" Type="http://schemas.openxmlformats.org/officeDocument/2006/relationships/image" Target="../media/image288.png"/><Relationship Id="rId3" Type="http://schemas.openxmlformats.org/officeDocument/2006/relationships/image" Target="../media/image265.png"/><Relationship Id="rId21" Type="http://schemas.openxmlformats.org/officeDocument/2006/relationships/image" Target="../media/image283.png"/><Relationship Id="rId7" Type="http://schemas.openxmlformats.org/officeDocument/2006/relationships/image" Target="../media/image269.png"/><Relationship Id="rId12" Type="http://schemas.openxmlformats.org/officeDocument/2006/relationships/image" Target="../media/image274.png"/><Relationship Id="rId17" Type="http://schemas.openxmlformats.org/officeDocument/2006/relationships/image" Target="../media/image279.png"/><Relationship Id="rId25" Type="http://schemas.openxmlformats.org/officeDocument/2006/relationships/image" Target="../media/image287.png"/><Relationship Id="rId2" Type="http://schemas.openxmlformats.org/officeDocument/2006/relationships/image" Target="../media/image264.png"/><Relationship Id="rId16" Type="http://schemas.openxmlformats.org/officeDocument/2006/relationships/image" Target="../media/image278.png"/><Relationship Id="rId20" Type="http://schemas.openxmlformats.org/officeDocument/2006/relationships/image" Target="../media/image282.png"/><Relationship Id="rId29" Type="http://schemas.openxmlformats.org/officeDocument/2006/relationships/image" Target="../media/image291.png"/><Relationship Id="rId1" Type="http://schemas.openxmlformats.org/officeDocument/2006/relationships/slideLayout" Target="../slideLayouts/slideLayout7.xml"/><Relationship Id="rId6" Type="http://schemas.openxmlformats.org/officeDocument/2006/relationships/image" Target="../media/image268.png"/><Relationship Id="rId11" Type="http://schemas.openxmlformats.org/officeDocument/2006/relationships/image" Target="../media/image273.png"/><Relationship Id="rId24" Type="http://schemas.openxmlformats.org/officeDocument/2006/relationships/image" Target="../media/image286.png"/><Relationship Id="rId5" Type="http://schemas.openxmlformats.org/officeDocument/2006/relationships/image" Target="../media/image267.png"/><Relationship Id="rId15" Type="http://schemas.openxmlformats.org/officeDocument/2006/relationships/image" Target="../media/image277.png"/><Relationship Id="rId23" Type="http://schemas.openxmlformats.org/officeDocument/2006/relationships/image" Target="../media/image285.png"/><Relationship Id="rId28" Type="http://schemas.openxmlformats.org/officeDocument/2006/relationships/image" Target="../media/image290.png"/><Relationship Id="rId10" Type="http://schemas.openxmlformats.org/officeDocument/2006/relationships/image" Target="../media/image272.png"/><Relationship Id="rId19" Type="http://schemas.openxmlformats.org/officeDocument/2006/relationships/image" Target="../media/image281.png"/><Relationship Id="rId4" Type="http://schemas.openxmlformats.org/officeDocument/2006/relationships/image" Target="../media/image266.png"/><Relationship Id="rId9" Type="http://schemas.openxmlformats.org/officeDocument/2006/relationships/image" Target="../media/image271.png"/><Relationship Id="rId14" Type="http://schemas.openxmlformats.org/officeDocument/2006/relationships/image" Target="../media/image276.png"/><Relationship Id="rId22" Type="http://schemas.openxmlformats.org/officeDocument/2006/relationships/image" Target="../media/image284.png"/><Relationship Id="rId27" Type="http://schemas.openxmlformats.org/officeDocument/2006/relationships/image" Target="../media/image289.png"/><Relationship Id="rId30" Type="http://schemas.openxmlformats.org/officeDocument/2006/relationships/image" Target="../media/image292.png"/></Relationships>
</file>

<file path=ppt/slides/_rels/slide65.xml.rels><?xml version="1.0" encoding="UTF-8" standalone="yes"?>
<Relationships xmlns="http://schemas.openxmlformats.org/package/2006/relationships"><Relationship Id="rId2" Type="http://schemas.openxmlformats.org/officeDocument/2006/relationships/image" Target="../media/image29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295.png"/><Relationship Id="rId7" Type="http://schemas.openxmlformats.org/officeDocument/2006/relationships/image" Target="../media/image299.png"/><Relationship Id="rId2" Type="http://schemas.openxmlformats.org/officeDocument/2006/relationships/image" Target="../media/image294.png"/><Relationship Id="rId1" Type="http://schemas.openxmlformats.org/officeDocument/2006/relationships/slideLayout" Target="../slideLayouts/slideLayout7.xml"/><Relationship Id="rId6" Type="http://schemas.openxmlformats.org/officeDocument/2006/relationships/image" Target="../media/image298.png"/><Relationship Id="rId11" Type="http://schemas.openxmlformats.org/officeDocument/2006/relationships/image" Target="../media/image303.png"/><Relationship Id="rId5" Type="http://schemas.openxmlformats.org/officeDocument/2006/relationships/image" Target="../media/image297.png"/><Relationship Id="rId10" Type="http://schemas.openxmlformats.org/officeDocument/2006/relationships/image" Target="../media/image302.png"/><Relationship Id="rId4" Type="http://schemas.openxmlformats.org/officeDocument/2006/relationships/image" Target="../media/image296.png"/><Relationship Id="rId9" Type="http://schemas.openxmlformats.org/officeDocument/2006/relationships/image" Target="../media/image301.png"/></Relationships>
</file>

<file path=ppt/slides/_rels/slide68.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15.png"/><Relationship Id="rId18" Type="http://schemas.openxmlformats.org/officeDocument/2006/relationships/image" Target="../media/image320.png"/><Relationship Id="rId3" Type="http://schemas.openxmlformats.org/officeDocument/2006/relationships/image" Target="../media/image305.png"/><Relationship Id="rId21" Type="http://schemas.openxmlformats.org/officeDocument/2006/relationships/image" Target="../media/image323.png"/><Relationship Id="rId7" Type="http://schemas.openxmlformats.org/officeDocument/2006/relationships/image" Target="../media/image309.png"/><Relationship Id="rId12" Type="http://schemas.openxmlformats.org/officeDocument/2006/relationships/image" Target="../media/image314.png"/><Relationship Id="rId17" Type="http://schemas.openxmlformats.org/officeDocument/2006/relationships/image" Target="../media/image319.png"/><Relationship Id="rId2" Type="http://schemas.openxmlformats.org/officeDocument/2006/relationships/image" Target="../media/image304.png"/><Relationship Id="rId16" Type="http://schemas.openxmlformats.org/officeDocument/2006/relationships/image" Target="../media/image318.png"/><Relationship Id="rId20" Type="http://schemas.openxmlformats.org/officeDocument/2006/relationships/image" Target="../media/image322.png"/><Relationship Id="rId1" Type="http://schemas.openxmlformats.org/officeDocument/2006/relationships/slideLayout" Target="../slideLayouts/slideLayout7.xml"/><Relationship Id="rId6" Type="http://schemas.openxmlformats.org/officeDocument/2006/relationships/image" Target="../media/image308.png"/><Relationship Id="rId11" Type="http://schemas.openxmlformats.org/officeDocument/2006/relationships/image" Target="../media/image313.png"/><Relationship Id="rId5" Type="http://schemas.openxmlformats.org/officeDocument/2006/relationships/image" Target="../media/image307.png"/><Relationship Id="rId15" Type="http://schemas.openxmlformats.org/officeDocument/2006/relationships/image" Target="../media/image317.png"/><Relationship Id="rId10" Type="http://schemas.openxmlformats.org/officeDocument/2006/relationships/image" Target="../media/image312.png"/><Relationship Id="rId19" Type="http://schemas.openxmlformats.org/officeDocument/2006/relationships/image" Target="../media/image321.png"/><Relationship Id="rId4" Type="http://schemas.openxmlformats.org/officeDocument/2006/relationships/image" Target="../media/image306.png"/><Relationship Id="rId9" Type="http://schemas.openxmlformats.org/officeDocument/2006/relationships/image" Target="../media/image311.png"/><Relationship Id="rId14" Type="http://schemas.openxmlformats.org/officeDocument/2006/relationships/image" Target="../media/image316.png"/><Relationship Id="rId22" Type="http://schemas.openxmlformats.org/officeDocument/2006/relationships/image" Target="../media/image324.png"/></Relationships>
</file>

<file path=ppt/slides/_rels/slide6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8" Type="http://schemas.openxmlformats.org/officeDocument/2006/relationships/image" Target="../media/image332.png"/><Relationship Id="rId3" Type="http://schemas.openxmlformats.org/officeDocument/2006/relationships/image" Target="../media/image327.png"/><Relationship Id="rId7" Type="http://schemas.openxmlformats.org/officeDocument/2006/relationships/image" Target="../media/image331.png"/><Relationship Id="rId2" Type="http://schemas.openxmlformats.org/officeDocument/2006/relationships/image" Target="../media/image326.png"/><Relationship Id="rId1" Type="http://schemas.openxmlformats.org/officeDocument/2006/relationships/slideLayout" Target="../slideLayouts/slideLayout7.xml"/><Relationship Id="rId6" Type="http://schemas.openxmlformats.org/officeDocument/2006/relationships/image" Target="../media/image330.png"/><Relationship Id="rId5" Type="http://schemas.openxmlformats.org/officeDocument/2006/relationships/image" Target="../media/image329.png"/><Relationship Id="rId4" Type="http://schemas.openxmlformats.org/officeDocument/2006/relationships/image" Target="../media/image328.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1.JP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857" y="154937"/>
            <a:ext cx="10173148" cy="1323439"/>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Deep Learning Specialization by deeplearning.ai</a:t>
            </a:r>
            <a:endParaRPr lang="en-US"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40733" y="1419764"/>
            <a:ext cx="9265395"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Course 1- Neural Networks and Deep Learning </a:t>
            </a:r>
            <a:endParaRPr lang="en-US" sz="3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52558" y="2472883"/>
            <a:ext cx="9196252"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Week 1- Introduction to Deep Learning </a:t>
            </a:r>
            <a:endParaRPr lang="en-US" sz="32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263753" y="4617061"/>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1.1. What is a neural network ? </a:t>
            </a:r>
            <a:endParaRPr lang="en-US" sz="28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00675" y="5092085"/>
            <a:ext cx="11534274" cy="1569660"/>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Neural networks are a model inspired by how the brain works. Similar to neurons in the brain, our “mathematical neurons” are also, intuitively, connected to each other; they take inputs (dendrites), do some simple computation on them and produce outputs (axons). </a:t>
            </a: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Let us start with a simple neural network:  </a:t>
            </a:r>
            <a:endParaRPr lang="en-US" sz="2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39810" y="3052530"/>
            <a:ext cx="11095139"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AI is the new Electricity </a:t>
            </a:r>
          </a:p>
          <a:p>
            <a:pPr marL="285750" indent="-285750" algn="just">
              <a:buFont typeface="Arial" panose="020B0604020202020204" pitchFamily="34" charset="0"/>
              <a:buChar char="•"/>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Electricity had once transformed countless industries: transportation, manufacturing, healthcare, communications and more. </a:t>
            </a:r>
          </a:p>
          <a:p>
            <a:pPr marL="285750" indent="-285750" algn="just">
              <a:buFont typeface="Arial" panose="020B0604020202020204" pitchFamily="34" charset="0"/>
              <a:buChar char="•"/>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AI will now bring about an equally big transformation </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4963" y="45007"/>
            <a:ext cx="1568918" cy="1568918"/>
          </a:xfrm>
          <a:prstGeom prst="rect">
            <a:avLst/>
          </a:prstGeom>
        </p:spPr>
      </p:pic>
    </p:spTree>
    <p:extLst>
      <p:ext uri="{BB962C8B-B14F-4D97-AF65-F5344CB8AC3E}">
        <p14:creationId xmlns:p14="http://schemas.microsoft.com/office/powerpoint/2010/main" val="1802326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4610" y="114321"/>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2.3. Logistic Regression Cost Function </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1026" y="763373"/>
            <a:ext cx="11534274" cy="83099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To train the parameters w and b of the logistic regression model you need to define a cost function. </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1818041" y="1720202"/>
                <a:ext cx="7949390" cy="648575"/>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i="1">
                                  <a:latin typeface="Cambria Math" panose="02040503050406030204" pitchFamily="18" charset="0"/>
                                  <a:ea typeface="Calibri" panose="020F0502020204030204" pitchFamily="34" charset="0"/>
                                  <a:cs typeface="Times New Roman" panose="02020603050405020304" pitchFamily="18" charset="0"/>
                                </a:rPr>
                              </m:ctrlPr>
                            </m:accPr>
                            <m:e>
                              <m:r>
                                <a:rPr lang="en-US" sz="2400" i="1">
                                  <a:latin typeface="Cambria Math" panose="02040503050406030204" pitchFamily="18" charset="0"/>
                                  <a:ea typeface="Calibri" panose="020F0502020204030204" pitchFamily="34" charset="0"/>
                                  <a:cs typeface="Times New Roman" panose="02020603050405020304" pitchFamily="18" charset="0"/>
                                </a:rPr>
                                <m:t>𝑦</m:t>
                              </m:r>
                            </m:e>
                          </m:acc>
                        </m:e>
                        <m: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𝑖</m:t>
                          </m:r>
                          <m:r>
                            <a:rPr lang="en-US" sz="2400" i="1">
                              <a:latin typeface="Cambria Math" panose="02040503050406030204" pitchFamily="18" charset="0"/>
                              <a:ea typeface="Calibri" panose="020F0502020204030204" pitchFamily="34" charset="0"/>
                              <a:cs typeface="Times New Roman" panose="02020603050405020304" pitchFamily="18" charset="0"/>
                            </a:rPr>
                            <m:t>)</m:t>
                          </m:r>
                        </m:sup>
                      </m:s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𝜎</m:t>
                      </m:r>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𝑤</m:t>
                              </m:r>
                            </m:e>
                            <m:sup>
                              <m:r>
                                <a:rPr lang="en-US" sz="2400" i="1">
                                  <a:latin typeface="Cambria Math" panose="02040503050406030204" pitchFamily="18" charset="0"/>
                                  <a:ea typeface="Calibri" panose="020F0502020204030204" pitchFamily="34" charset="0"/>
                                  <a:cs typeface="Times New Roman" panose="02020603050405020304" pitchFamily="18" charset="0"/>
                                </a:rPr>
                                <m:t>𝑇</m:t>
                              </m:r>
                            </m:sup>
                          </m:sSup>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𝑥</m:t>
                              </m:r>
                            </m:e>
                            <m:sup>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𝑖</m:t>
                                  </m:r>
                                </m:e>
                              </m:d>
                            </m:sup>
                          </m:s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𝑏</m:t>
                          </m:r>
                        </m:e>
                      </m:d>
                      <m:r>
                        <a:rPr lang="en-US" sz="2400" i="1">
                          <a:latin typeface="Cambria Math" panose="02040503050406030204" pitchFamily="18" charset="0"/>
                          <a:ea typeface="Calibri" panose="020F0502020204030204" pitchFamily="34" charset="0"/>
                          <a:cs typeface="Times New Roman" panose="02020603050405020304" pitchFamily="18" charset="0"/>
                        </a:rPr>
                        <m:t> </m:t>
                      </m:r>
                      <m:r>
                        <a:rPr lang="en-US" sz="2400" i="1">
                          <a:latin typeface="Cambria Math" panose="02040503050406030204" pitchFamily="18" charset="0"/>
                          <a:ea typeface="Calibri" panose="020F0502020204030204" pitchFamily="34" charset="0"/>
                          <a:cs typeface="Times New Roman" panose="02020603050405020304" pitchFamily="18" charset="0"/>
                        </a:rPr>
                        <m:t>𝑓𝑜𝑟</m:t>
                      </m:r>
                      <m:r>
                        <a:rPr lang="en-US" sz="2400" i="1">
                          <a:latin typeface="Cambria Math" panose="02040503050406030204" pitchFamily="18" charset="0"/>
                          <a:ea typeface="Calibri" panose="020F0502020204030204" pitchFamily="34" charset="0"/>
                          <a:cs typeface="Times New Roman" panose="02020603050405020304" pitchFamily="18" charset="0"/>
                        </a:rPr>
                        <m:t> </m:t>
                      </m:r>
                      <m:r>
                        <a:rPr lang="en-US" sz="2400" i="1">
                          <a:latin typeface="Cambria Math" panose="02040503050406030204" pitchFamily="18" charset="0"/>
                          <a:ea typeface="Calibri" panose="020F0502020204030204" pitchFamily="34" charset="0"/>
                          <a:cs typeface="Times New Roman" panose="02020603050405020304" pitchFamily="18" charset="0"/>
                        </a:rPr>
                        <m:t>𝑡h𝑒</m:t>
                      </m:r>
                      <m:r>
                        <a:rPr lang="en-US" sz="2400" i="1">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𝑖</m:t>
                          </m:r>
                        </m:e>
                        <m:sup>
                          <m:r>
                            <a:rPr lang="en-US" sz="2400" i="1">
                              <a:latin typeface="Cambria Math" panose="02040503050406030204" pitchFamily="18" charset="0"/>
                              <a:ea typeface="Calibri" panose="020F0502020204030204" pitchFamily="34" charset="0"/>
                              <a:cs typeface="Times New Roman" panose="02020603050405020304" pitchFamily="18" charset="0"/>
                            </a:rPr>
                            <m:t>𝑡h</m:t>
                          </m:r>
                        </m:sup>
                      </m:sSup>
                      <m:r>
                        <a:rPr lang="en-US" sz="2400" i="1">
                          <a:latin typeface="Cambria Math" panose="02040503050406030204" pitchFamily="18" charset="0"/>
                          <a:ea typeface="Calibri" panose="020F0502020204030204" pitchFamily="34" charset="0"/>
                          <a:cs typeface="Times New Roman" panose="02020603050405020304" pitchFamily="18" charset="0"/>
                        </a:rPr>
                        <m:t>𝑡𝑟𝑎𝑖𝑛𝑖𝑛𝑔</m:t>
                      </m:r>
                      <m:r>
                        <a:rPr lang="en-US" sz="2400" i="1">
                          <a:latin typeface="Cambria Math" panose="02040503050406030204" pitchFamily="18" charset="0"/>
                          <a:ea typeface="Calibri" panose="020F0502020204030204" pitchFamily="34" charset="0"/>
                          <a:cs typeface="Times New Roman" panose="02020603050405020304" pitchFamily="18" charset="0"/>
                        </a:rPr>
                        <m:t> </m:t>
                      </m:r>
                      <m:r>
                        <a:rPr lang="en-US" sz="2400" i="1">
                          <a:latin typeface="Cambria Math" panose="02040503050406030204" pitchFamily="18" charset="0"/>
                          <a:ea typeface="Calibri" panose="020F0502020204030204" pitchFamily="34" charset="0"/>
                          <a:cs typeface="Times New Roman" panose="02020603050405020304" pitchFamily="18" charset="0"/>
                        </a:rPr>
                        <m:t>𝑒𝑥𝑎𝑚𝑝𝑙𝑒</m:t>
                      </m:r>
                    </m:oMath>
                  </m:oMathPara>
                </a14:m>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818041" y="1720202"/>
                <a:ext cx="7949390" cy="6485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398167" y="2839419"/>
                <a:ext cx="7550079" cy="516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𝐺𝑖𝑣𝑒𝑛</m:t>
                      </m:r>
                      <m:r>
                        <a:rPr lang="en-US" sz="2400" i="0">
                          <a:latin typeface="Cambria Math" panose="02040503050406030204" pitchFamily="18" charset="0"/>
                        </a:rPr>
                        <m:t> </m:t>
                      </m:r>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d>
                                    <m:dPr>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d>
                                    <m:dPr>
                                      <m:ctrlPr>
                                        <a:rPr lang="en-US" sz="2400" i="1">
                                          <a:latin typeface="Cambria Math" panose="02040503050406030204" pitchFamily="18" charset="0"/>
                                        </a:rPr>
                                      </m:ctrlPr>
                                    </m:dPr>
                                    <m:e>
                                      <m:r>
                                        <a:rPr lang="en-US" sz="2400" i="0">
                                          <a:latin typeface="Cambria Math" panose="02040503050406030204" pitchFamily="18" charset="0"/>
                                        </a:rPr>
                                        <m:t>1</m:t>
                                      </m:r>
                                    </m:e>
                                  </m:d>
                                </m:sup>
                              </m:sSup>
                            </m:e>
                          </m:d>
                          <m:r>
                            <a:rPr lang="en-US" sz="2400" i="0">
                              <a:latin typeface="Cambria Math" panose="02040503050406030204" pitchFamily="18" charset="0"/>
                            </a:rPr>
                            <m:t>, ……., </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d>
                                    <m:dPr>
                                      <m:ctrlPr>
                                        <a:rPr lang="en-US" sz="2400" i="1">
                                          <a:latin typeface="Cambria Math" panose="02040503050406030204" pitchFamily="18" charset="0"/>
                                        </a:rPr>
                                      </m:ctrlPr>
                                    </m:dPr>
                                    <m:e>
                                      <m:r>
                                        <a:rPr lang="en-US" sz="2400" i="1">
                                          <a:latin typeface="Cambria Math" panose="02040503050406030204" pitchFamily="18" charset="0"/>
                                        </a:rPr>
                                        <m:t>𝑚</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d>
                                    <m:dPr>
                                      <m:ctrlPr>
                                        <a:rPr lang="en-US" sz="2400" i="1">
                                          <a:latin typeface="Cambria Math" panose="02040503050406030204" pitchFamily="18" charset="0"/>
                                        </a:rPr>
                                      </m:ctrlPr>
                                    </m:dPr>
                                    <m:e>
                                      <m:r>
                                        <a:rPr lang="en-US" sz="2400" i="1">
                                          <a:latin typeface="Cambria Math" panose="02040503050406030204" pitchFamily="18" charset="0"/>
                                        </a:rPr>
                                        <m:t>𝑚</m:t>
                                      </m:r>
                                    </m:e>
                                  </m:d>
                                </m:sup>
                              </m:sSup>
                            </m:e>
                          </m:d>
                        </m:e>
                      </m:d>
                      <m:r>
                        <a:rPr lang="en-US" sz="2400" i="0">
                          <a:latin typeface="Cambria Math" panose="02040503050406030204" pitchFamily="18" charset="0"/>
                        </a:rPr>
                        <m:t>, </m:t>
                      </m:r>
                      <m:r>
                        <a:rPr lang="en-US" sz="2400" i="1">
                          <a:latin typeface="Cambria Math" panose="02040503050406030204" pitchFamily="18" charset="0"/>
                        </a:rPr>
                        <m:t>𝑤𝑎𝑛𝑡</m:t>
                      </m:r>
                      <m:r>
                        <a:rPr lang="en-US" sz="2400" i="0">
                          <a:latin typeface="Cambria Math" panose="02040503050406030204" pitchFamily="18" charset="0"/>
                        </a:rPr>
                        <m:t> </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r>
                        <a:rPr lang="en-US" sz="2400" i="0">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1398167" y="2839419"/>
                <a:ext cx="7550079" cy="51629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847504" y="3576172"/>
                <a:ext cx="10697993" cy="1352550"/>
              </a:xfrm>
              <a:prstGeom prst="rect">
                <a:avLst/>
              </a:prstGeom>
            </p:spPr>
            <p:txBody>
              <a:bodyPr wrap="none">
                <a:spAutoFit/>
              </a:bodyPr>
              <a:lstStyle/>
              <a:p>
                <a:pPr algn="ctr"/>
                <a14:m>
                  <m:oMath xmlns:m="http://schemas.openxmlformats.org/officeDocument/2006/math">
                    <m:r>
                      <a:rPr lang="en-US" sz="2400" b="1" i="1">
                        <a:latin typeface="Cambria Math" panose="02040503050406030204" pitchFamily="18" charset="0"/>
                      </a:rPr>
                      <m:t>𝑳𝒐𝒔𝒔</m:t>
                    </m:r>
                    <m:r>
                      <a:rPr lang="en-US" sz="2400" b="1" i="0">
                        <a:latin typeface="Cambria Math" panose="02040503050406030204" pitchFamily="18" charset="0"/>
                      </a:rPr>
                      <m:t> </m:t>
                    </m:r>
                    <m:d>
                      <m:dPr>
                        <m:ctrlPr>
                          <a:rPr lang="en-US" sz="2400" b="1" i="1">
                            <a:latin typeface="Cambria Math" panose="02040503050406030204" pitchFamily="18" charset="0"/>
                          </a:rPr>
                        </m:ctrlPr>
                      </m:dPr>
                      <m:e>
                        <m:r>
                          <a:rPr lang="en-US" sz="2400" b="1" i="1">
                            <a:latin typeface="Cambria Math" panose="02040503050406030204" pitchFamily="18" charset="0"/>
                          </a:rPr>
                          <m:t>𝒆𝒓𝒓𝒐𝒓</m:t>
                        </m:r>
                      </m:e>
                    </m:d>
                    <m:r>
                      <a:rPr lang="en-US" sz="2400" b="1" i="1">
                        <a:latin typeface="Cambria Math" panose="02040503050406030204" pitchFamily="18" charset="0"/>
                      </a:rPr>
                      <m:t>𝒇𝒖𝒏𝒄𝒕𝒊𝒐𝒏</m:t>
                    </m:r>
                    <m:r>
                      <a:rPr lang="en-US" sz="2400" i="0">
                        <a:latin typeface="Cambria Math" panose="02040503050406030204" pitchFamily="18" charset="0"/>
                      </a:rPr>
                      <m:t>:</m:t>
                    </m:r>
                    <m:r>
                      <a:rPr lang="en-US" sz="2400" i="1">
                        <a:latin typeface="Cambria Math" panose="02040503050406030204" pitchFamily="18" charset="0"/>
                      </a:rPr>
                      <m:t>𝐿</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0">
                            <a:latin typeface="Cambria Math" panose="02040503050406030204" pitchFamily="18" charset="0"/>
                          </a:rPr>
                          <m:t>,</m:t>
                        </m:r>
                        <m:r>
                          <a:rPr lang="en-US" sz="2400" i="1">
                            <a:latin typeface="Cambria Math" panose="02040503050406030204" pitchFamily="18" charset="0"/>
                          </a:rPr>
                          <m:t>𝑦</m:t>
                        </m:r>
                      </m:e>
                    </m:d>
                    <m:r>
                      <a:rPr lang="en-US" sz="2400" i="0">
                        <a:latin typeface="Cambria Math" panose="02040503050406030204" pitchFamily="18" charset="0"/>
                      </a:rPr>
                      <m:t>= </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0">
                            <a:latin typeface="Cambria Math" panose="02040503050406030204" pitchFamily="18" charset="0"/>
                          </a:rPr>
                          <m:t>2</m:t>
                        </m:r>
                      </m:den>
                    </m:f>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0">
                                <a:latin typeface="Cambria Math" panose="02040503050406030204" pitchFamily="18" charset="0"/>
                              </a:rPr>
                              <m:t>−</m:t>
                            </m:r>
                            <m:r>
                              <a:rPr lang="en-US" sz="2400" i="1">
                                <a:latin typeface="Cambria Math" panose="02040503050406030204" pitchFamily="18" charset="0"/>
                              </a:rPr>
                              <m:t>𝑦</m:t>
                            </m:r>
                          </m:e>
                        </m:d>
                      </m:e>
                      <m:sup>
                        <m:r>
                          <a:rPr lang="en-US" sz="2400" i="0">
                            <a:latin typeface="Cambria Math" panose="02040503050406030204" pitchFamily="18" charset="0"/>
                          </a:rPr>
                          <m:t>2</m:t>
                        </m:r>
                      </m:sup>
                    </m:sSup>
                  </m:oMath>
                </a14:m>
                <a:r>
                  <a:rPr lang="en-US" sz="2400" dirty="0" smtClean="0">
                    <a:latin typeface="Times New Roman" panose="02020603050405020304" pitchFamily="18" charset="0"/>
                    <a:cs typeface="Times New Roman" panose="02020603050405020304" pitchFamily="18" charset="0"/>
                  </a:rPr>
                  <a:t> </a:t>
                </a:r>
              </a:p>
              <a:p>
                <a:pPr algn="just"/>
                <a:r>
                  <a:rPr lang="en-US" sz="2400" dirty="0" smtClean="0">
                    <a:latin typeface="Times New Roman" panose="02020603050405020304" pitchFamily="18" charset="0"/>
                    <a:cs typeface="Times New Roman" panose="02020603050405020304" pitchFamily="18" charset="0"/>
                  </a:rPr>
                  <a:t>is used to measure  how good is y. But we will use another loss function because this </a:t>
                </a:r>
              </a:p>
              <a:p>
                <a:pPr algn="just"/>
                <a:r>
                  <a:rPr lang="en-US" sz="2400" dirty="0" smtClean="0">
                    <a:latin typeface="Times New Roman" panose="02020603050405020304" pitchFamily="18" charset="0"/>
                    <a:cs typeface="Times New Roman" panose="02020603050405020304" pitchFamily="18" charset="0"/>
                  </a:rPr>
                  <a:t>function (squared error) makes gradient descent not work well.</a:t>
                </a:r>
                <a:endParaRPr lang="en-US" sz="2400" dirty="0">
                  <a:latin typeface="Times New Roman" panose="02020603050405020304" pitchFamily="18"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847504" y="3576172"/>
                <a:ext cx="10697993" cy="1352550"/>
              </a:xfrm>
              <a:prstGeom prst="rect">
                <a:avLst/>
              </a:prstGeom>
              <a:blipFill>
                <a:blip r:embed="rId4"/>
                <a:stretch>
                  <a:fillRect l="-855" b="-9459"/>
                </a:stretch>
              </a:blipFill>
            </p:spPr>
            <p:txBody>
              <a:bodyPr/>
              <a:lstStyle/>
              <a:p>
                <a:r>
                  <a:rPr lang="en-US">
                    <a:noFill/>
                  </a:rPr>
                  <a:t> </a:t>
                </a:r>
              </a:p>
            </p:txBody>
          </p:sp>
        </mc:Fallback>
      </mc:AlternateContent>
      <p:sp>
        <p:nvSpPr>
          <p:cNvPr id="8" name="Rectangle 7"/>
          <p:cNvSpPr/>
          <p:nvPr/>
        </p:nvSpPr>
        <p:spPr>
          <a:xfrm>
            <a:off x="4236257" y="2495145"/>
            <a:ext cx="1409424" cy="388696"/>
          </a:xfrm>
          <a:prstGeom prst="rect">
            <a:avLst/>
          </a:prstGeom>
        </p:spPr>
        <p:txBody>
          <a:bodyPr wrap="none">
            <a:spAutoFit/>
          </a:bodyPr>
          <a:lstStyle/>
          <a:p>
            <a:pPr algn="ctr">
              <a:lnSpc>
                <a:spcPct val="107000"/>
              </a:lnSpc>
              <a:spcAft>
                <a:spcPts val="800"/>
              </a:spcAft>
            </a:pPr>
            <a:r>
              <a:rPr lang="en-US" dirty="0">
                <a:latin typeface="Times New Roman" panose="02020603050405020304" pitchFamily="18" charset="0"/>
                <a:ea typeface="Times New Roman" panose="02020603050405020304" pitchFamily="18" charset="0"/>
                <a:cs typeface="Arial" panose="020B0604020202020204" pitchFamily="34" charset="0"/>
              </a:rPr>
              <a:t> </a:t>
            </a:r>
            <a:r>
              <a:rPr lang="en-US" i="1" dirty="0">
                <a:solidFill>
                  <a:srgbClr val="0070C0"/>
                </a:solidFill>
                <a:latin typeface="Times New Roman" panose="02020603050405020304" pitchFamily="18" charset="0"/>
                <a:ea typeface="Times New Roman" panose="02020603050405020304" pitchFamily="18" charset="0"/>
                <a:cs typeface="Arial" panose="020B0604020202020204" pitchFamily="34" charset="0"/>
              </a:rPr>
              <a:t>Training set </a:t>
            </a:r>
            <a:endParaRPr lang="en-US" i="1" dirty="0">
              <a:solidFill>
                <a:srgbClr val="0070C0"/>
              </a:solidFill>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Rectangle 8"/>
              <p:cNvSpPr/>
              <p:nvPr/>
            </p:nvSpPr>
            <p:spPr>
              <a:xfrm>
                <a:off x="508209" y="5146438"/>
                <a:ext cx="1111990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𝐿</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0">
                              <a:latin typeface="Cambria Math" panose="02040503050406030204" pitchFamily="18" charset="0"/>
                            </a:rPr>
                            <m:t>,</m:t>
                          </m:r>
                          <m:r>
                            <a:rPr lang="en-US" sz="2400" i="1">
                              <a:latin typeface="Cambria Math" panose="02040503050406030204" pitchFamily="18" charset="0"/>
                            </a:rPr>
                            <m:t>𝑦</m:t>
                          </m:r>
                        </m:e>
                      </m:d>
                      <m:r>
                        <a:rPr lang="en-US" sz="2400" i="0">
                          <a:latin typeface="Cambria Math" panose="02040503050406030204" pitchFamily="18" charset="0"/>
                        </a:rPr>
                        <m:t>=−(</m:t>
                      </m:r>
                      <m:r>
                        <a:rPr lang="en-US" sz="2400" i="1">
                          <a:latin typeface="Cambria Math" panose="02040503050406030204" pitchFamily="18" charset="0"/>
                        </a:rPr>
                        <m:t>𝑦</m:t>
                      </m:r>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log</m:t>
                          </m:r>
                        </m:fName>
                        <m:e>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d>
                        </m:e>
                      </m:func>
                      <m:r>
                        <a:rPr lang="en-US" sz="2400" i="0">
                          <a:latin typeface="Cambria Math" panose="02040503050406030204" pitchFamily="18" charset="0"/>
                        </a:rPr>
                        <m:t>+</m:t>
                      </m:r>
                      <m:d>
                        <m:dPr>
                          <m:ctrlPr>
                            <a:rPr lang="en-US" sz="2400" i="1">
                              <a:latin typeface="Cambria Math" panose="02040503050406030204" pitchFamily="18" charset="0"/>
                            </a:rPr>
                          </m:ctrlPr>
                        </m:dPr>
                        <m:e>
                          <m:r>
                            <a:rPr lang="en-US" sz="2400" i="0">
                              <a:latin typeface="Cambria Math" panose="02040503050406030204" pitchFamily="18" charset="0"/>
                            </a:rPr>
                            <m:t>1−</m:t>
                          </m:r>
                          <m:r>
                            <a:rPr lang="en-US" sz="2400" i="1">
                              <a:latin typeface="Cambria Math" panose="02040503050406030204" pitchFamily="18" charset="0"/>
                            </a:rPr>
                            <m:t>𝑦</m:t>
                          </m:r>
                        </m:e>
                      </m:d>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log</m:t>
                          </m:r>
                        </m:fName>
                        <m:e>
                          <m:d>
                            <m:dPr>
                              <m:ctrlPr>
                                <a:rPr lang="en-US" sz="2400" i="1">
                                  <a:latin typeface="Cambria Math" panose="02040503050406030204" pitchFamily="18" charset="0"/>
                                </a:rPr>
                              </m:ctrlPr>
                            </m:dPr>
                            <m:e>
                              <m:r>
                                <a:rPr lang="en-US" sz="2400" i="0">
                                  <a:latin typeface="Cambria Math" panose="02040503050406030204" pitchFamily="18" charset="0"/>
                                </a:rPr>
                                <m:t>1−</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0">
                                  <a:latin typeface="Cambria Math" panose="02040503050406030204" pitchFamily="18" charset="0"/>
                                </a:rPr>
                                <m:t>)</m:t>
                              </m:r>
                            </m:e>
                          </m:d>
                        </m:e>
                      </m:func>
                      <m:r>
                        <a:rPr lang="en-US" sz="2400" i="0">
                          <a:latin typeface="Cambria Math" panose="02040503050406030204" pitchFamily="18" charset="0"/>
                        </a:rPr>
                        <m:t> </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508209" y="5146438"/>
                <a:ext cx="11119907" cy="461665"/>
              </a:xfrm>
              <a:prstGeom prst="rect">
                <a:avLst/>
              </a:prstGeom>
              <a:blipFill>
                <a:blip r:embed="rId5"/>
                <a:stretch>
                  <a:fillRect t="-3947" b="-17105"/>
                </a:stretch>
              </a:blipFill>
            </p:spPr>
            <p:txBody>
              <a:bodyPr/>
              <a:lstStyle/>
              <a:p>
                <a:r>
                  <a:rPr lang="en-US">
                    <a:noFill/>
                  </a:rPr>
                  <a:t> </a:t>
                </a:r>
              </a:p>
            </p:txBody>
          </p:sp>
        </mc:Fallback>
      </mc:AlternateContent>
      <p:sp>
        <p:nvSpPr>
          <p:cNvPr id="10" name="TextBox 9"/>
          <p:cNvSpPr txBox="1"/>
          <p:nvPr/>
        </p:nvSpPr>
        <p:spPr>
          <a:xfrm>
            <a:off x="3726055" y="5888958"/>
            <a:ext cx="9214212" cy="461665"/>
          </a:xfrm>
          <a:prstGeom prst="rect">
            <a:avLst/>
          </a:prstGeom>
          <a:noFill/>
        </p:spPr>
        <p:txBody>
          <a:bodyPr wrap="square" rtlCol="0">
            <a:spAutoFit/>
          </a:bodyPr>
          <a:lstStyle/>
          <a:p>
            <a:pPr algn="just"/>
            <a:r>
              <a:rPr lang="en-US" sz="2400" dirty="0" smtClean="0">
                <a:solidFill>
                  <a:srgbClr val="0070C0"/>
                </a:solidFill>
                <a:latin typeface="Times New Roman" panose="02020603050405020304" pitchFamily="18" charset="0"/>
                <a:cs typeface="Times New Roman" panose="02020603050405020304" pitchFamily="18" charset="0"/>
              </a:rPr>
              <a:t>We need to be as small as possible </a:t>
            </a:r>
            <a:endParaRPr lang="en-US" sz="2400" dirty="0">
              <a:solidFill>
                <a:srgbClr val="0070C0"/>
              </a:solidFill>
              <a:latin typeface="Times New Roman" panose="02020603050405020304" pitchFamily="18" charset="0"/>
              <a:cs typeface="Times New Roman" panose="02020603050405020304" pitchFamily="18" charset="0"/>
            </a:endParaRPr>
          </a:p>
        </p:txBody>
      </p:sp>
      <p:cxnSp>
        <p:nvCxnSpPr>
          <p:cNvPr id="12" name="Elbow Connector 11"/>
          <p:cNvCxnSpPr/>
          <p:nvPr/>
        </p:nvCxnSpPr>
        <p:spPr>
          <a:xfrm rot="16200000" flipH="1">
            <a:off x="3314575" y="5673417"/>
            <a:ext cx="457200" cy="365760"/>
          </a:xfrm>
          <a:prstGeom prst="bentConnector3">
            <a:avLst>
              <a:gd name="adj1" fmla="val 10114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307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0" y="269638"/>
                <a:ext cx="1111990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𝐿</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0">
                              <a:latin typeface="Cambria Math" panose="02040503050406030204" pitchFamily="18" charset="0"/>
                            </a:rPr>
                            <m:t>,</m:t>
                          </m:r>
                          <m:r>
                            <a:rPr lang="en-US" sz="2400" i="1">
                              <a:latin typeface="Cambria Math" panose="02040503050406030204" pitchFamily="18" charset="0"/>
                            </a:rPr>
                            <m:t>𝑦</m:t>
                          </m:r>
                        </m:e>
                      </m:d>
                      <m:r>
                        <a:rPr lang="en-US" sz="2400" i="0">
                          <a:latin typeface="Cambria Math" panose="02040503050406030204" pitchFamily="18" charset="0"/>
                        </a:rPr>
                        <m:t>=−(</m:t>
                      </m:r>
                      <m:r>
                        <a:rPr lang="en-US" sz="2400" i="1">
                          <a:latin typeface="Cambria Math" panose="02040503050406030204" pitchFamily="18" charset="0"/>
                        </a:rPr>
                        <m:t>𝑦</m:t>
                      </m:r>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log</m:t>
                          </m:r>
                        </m:fName>
                        <m:e>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d>
                        </m:e>
                      </m:func>
                      <m:r>
                        <a:rPr lang="en-US" sz="2400" i="0">
                          <a:latin typeface="Cambria Math" panose="02040503050406030204" pitchFamily="18" charset="0"/>
                        </a:rPr>
                        <m:t>+</m:t>
                      </m:r>
                      <m:d>
                        <m:dPr>
                          <m:ctrlPr>
                            <a:rPr lang="en-US" sz="2400" i="1">
                              <a:latin typeface="Cambria Math" panose="02040503050406030204" pitchFamily="18" charset="0"/>
                            </a:rPr>
                          </m:ctrlPr>
                        </m:dPr>
                        <m:e>
                          <m:r>
                            <a:rPr lang="en-US" sz="2400" i="0">
                              <a:latin typeface="Cambria Math" panose="02040503050406030204" pitchFamily="18" charset="0"/>
                            </a:rPr>
                            <m:t>1−</m:t>
                          </m:r>
                          <m:r>
                            <a:rPr lang="en-US" sz="2400" i="1">
                              <a:latin typeface="Cambria Math" panose="02040503050406030204" pitchFamily="18" charset="0"/>
                            </a:rPr>
                            <m:t>𝑦</m:t>
                          </m:r>
                        </m:e>
                      </m:d>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log</m:t>
                          </m:r>
                        </m:fName>
                        <m:e>
                          <m:d>
                            <m:dPr>
                              <m:ctrlPr>
                                <a:rPr lang="en-US" sz="2400" i="1">
                                  <a:latin typeface="Cambria Math" panose="02040503050406030204" pitchFamily="18" charset="0"/>
                                </a:rPr>
                              </m:ctrlPr>
                            </m:dPr>
                            <m:e>
                              <m:r>
                                <a:rPr lang="en-US" sz="2400" i="0">
                                  <a:latin typeface="Cambria Math" panose="02040503050406030204" pitchFamily="18" charset="0"/>
                                </a:rPr>
                                <m:t>1−</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0">
                                  <a:latin typeface="Cambria Math" panose="02040503050406030204" pitchFamily="18" charset="0"/>
                                </a:rPr>
                                <m:t>)</m:t>
                              </m:r>
                            </m:e>
                          </m:d>
                        </m:e>
                      </m:func>
                      <m:r>
                        <a:rPr lang="en-US" sz="2400" i="0">
                          <a:latin typeface="Cambria Math" panose="02040503050406030204" pitchFamily="18" charset="0"/>
                        </a:rPr>
                        <m:t> </m:t>
                      </m:r>
                    </m:oMath>
                  </m:oMathPara>
                </a14:m>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0" y="269638"/>
                <a:ext cx="11119907" cy="461665"/>
              </a:xfrm>
              <a:prstGeom prst="rect">
                <a:avLst/>
              </a:prstGeom>
              <a:blipFill>
                <a:blip r:embed="rId2"/>
                <a:stretch>
                  <a:fillRect t="-3947"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97305" y="1127890"/>
                <a:ext cx="11119907" cy="461665"/>
              </a:xfrm>
              <a:prstGeom prst="rect">
                <a:avLst/>
              </a:prstGeom>
            </p:spPr>
            <p:txBody>
              <a:bodyPr wrap="square">
                <a:spAutoFit/>
              </a:bodyPr>
              <a:lstStyle/>
              <a:p>
                <a:pPr marL="457200" indent="-457200">
                  <a:buFont typeface="Wingdings" panose="05000000000000000000" pitchFamily="2" charset="2"/>
                  <a:buChar char="Ø"/>
                </a:pPr>
                <a14:m>
                  <m:oMath xmlns:m="http://schemas.openxmlformats.org/officeDocument/2006/math">
                    <m:r>
                      <a:rPr lang="en-US" sz="2400" b="0" i="1" smtClean="0">
                        <a:latin typeface="Cambria Math" panose="02040503050406030204" pitchFamily="18" charset="0"/>
                      </a:rPr>
                      <m:t>𝐼𝑓</m:t>
                    </m:r>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=1: </m:t>
                    </m:r>
                    <m:r>
                      <a:rPr lang="en-US" sz="2400" i="1">
                        <a:latin typeface="Cambria Math" panose="02040503050406030204" pitchFamily="18" charset="0"/>
                      </a:rPr>
                      <m:t>𝐿</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0">
                            <a:latin typeface="Cambria Math" panose="02040503050406030204" pitchFamily="18" charset="0"/>
                          </a:rPr>
                          <m:t>,</m:t>
                        </m:r>
                        <m:r>
                          <a:rPr lang="en-US" sz="2400" i="1">
                            <a:latin typeface="Cambria Math" panose="02040503050406030204" pitchFamily="18" charset="0"/>
                          </a:rPr>
                          <m:t>𝑦</m:t>
                        </m:r>
                      </m:e>
                    </m:d>
                    <m:r>
                      <a:rPr lang="en-US" sz="2400" i="0">
                        <a:latin typeface="Cambria Math" panose="02040503050406030204" pitchFamily="18" charset="0"/>
                      </a:rPr>
                      <m:t>=</m:t>
                    </m:r>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d>
                      </m:e>
                    </m:func>
                  </m:oMath>
                </a14:m>
                <a:endParaRPr lang="en-US" sz="2400" dirty="0" smtClean="0"/>
              </a:p>
            </p:txBody>
          </p:sp>
        </mc:Choice>
        <mc:Fallback xmlns="">
          <p:sp>
            <p:nvSpPr>
              <p:cNvPr id="3" name="Rectangle 2"/>
              <p:cNvSpPr>
                <a:spLocks noRot="1" noChangeAspect="1" noMove="1" noResize="1" noEditPoints="1" noAdjustHandles="1" noChangeArrowheads="1" noChangeShapeType="1" noTextEdit="1"/>
              </p:cNvSpPr>
              <p:nvPr/>
            </p:nvSpPr>
            <p:spPr>
              <a:xfrm>
                <a:off x="497305" y="1127890"/>
                <a:ext cx="11119907" cy="461665"/>
              </a:xfrm>
              <a:prstGeom prst="rect">
                <a:avLst/>
              </a:prstGeom>
              <a:blipFill>
                <a:blip r:embed="rId3"/>
                <a:stretch>
                  <a:fillRect l="-768" t="-6579" b="-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97304" y="1724532"/>
                <a:ext cx="11119907" cy="461665"/>
              </a:xfrm>
              <a:prstGeom prst="rect">
                <a:avLst/>
              </a:prstGeom>
            </p:spPr>
            <p:txBody>
              <a:bodyPr wrap="square">
                <a:spAutoFit/>
              </a:bodyPr>
              <a:lstStyle/>
              <a:p>
                <a:pPr marL="457200" indent="-457200">
                  <a:buFont typeface="Wingdings" panose="05000000000000000000" pitchFamily="2" charset="2"/>
                  <a:buChar char="Ø"/>
                </a:pPr>
                <a14:m>
                  <m:oMath xmlns:m="http://schemas.openxmlformats.org/officeDocument/2006/math">
                    <m:r>
                      <a:rPr lang="en-US" sz="2400" b="0" i="1" smtClean="0">
                        <a:latin typeface="Cambria Math" panose="02040503050406030204" pitchFamily="18" charset="0"/>
                      </a:rPr>
                      <m:t>𝐼𝑓</m:t>
                    </m:r>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=0: </m:t>
                    </m:r>
                    <m:r>
                      <a:rPr lang="en-US" sz="2400" i="1">
                        <a:latin typeface="Cambria Math" panose="02040503050406030204" pitchFamily="18" charset="0"/>
                      </a:rPr>
                      <m:t>𝐿</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0">
                            <a:latin typeface="Cambria Math" panose="02040503050406030204" pitchFamily="18" charset="0"/>
                          </a:rPr>
                          <m:t>,</m:t>
                        </m:r>
                        <m:r>
                          <a:rPr lang="en-US" sz="2400" i="1">
                            <a:latin typeface="Cambria Math" panose="02040503050406030204" pitchFamily="18" charset="0"/>
                          </a:rPr>
                          <m:t>𝑦</m:t>
                        </m:r>
                      </m:e>
                    </m:d>
                    <m:r>
                      <a:rPr lang="en-US" sz="2400" i="0">
                        <a:latin typeface="Cambria Math" panose="02040503050406030204" pitchFamily="18" charset="0"/>
                      </a:rPr>
                      <m:t>=</m:t>
                    </m:r>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r>
                              <a:rPr lang="en-US" sz="2400" b="0" i="1" smtClean="0">
                                <a:latin typeface="Cambria Math" panose="02040503050406030204" pitchFamily="18" charset="0"/>
                              </a:rPr>
                              <m:t>1 − </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d>
                      </m:e>
                    </m:func>
                  </m:oMath>
                </a14:m>
                <a:endParaRPr lang="en-US" sz="2400"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497304" y="1724532"/>
                <a:ext cx="11119907" cy="461665"/>
              </a:xfrm>
              <a:prstGeom prst="rect">
                <a:avLst/>
              </a:prstGeom>
              <a:blipFill>
                <a:blip r:embed="rId4"/>
                <a:stretch>
                  <a:fillRect l="-768" t="-6579" b="-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53955" y="2578553"/>
                <a:ext cx="11833945" cy="615874"/>
              </a:xfrm>
              <a:prstGeom prst="rect">
                <a:avLst/>
              </a:prstGeom>
            </p:spPr>
            <p:txBody>
              <a:bodyPr wrap="none">
                <a:spAutoFit/>
              </a:bodyPr>
              <a:lstStyle/>
              <a:p>
                <a14:m>
                  <m:oMath xmlns:m="http://schemas.openxmlformats.org/officeDocument/2006/math">
                    <m:r>
                      <a:rPr lang="en-US" sz="2400" b="1" i="1">
                        <a:latin typeface="Cambria Math" panose="02040503050406030204" pitchFamily="18" charset="0"/>
                      </a:rPr>
                      <m:t>𝑪𝒐𝒔𝒕</m:t>
                    </m:r>
                    <m:r>
                      <a:rPr lang="en-US" sz="2400" b="1" i="0">
                        <a:latin typeface="Cambria Math" panose="02040503050406030204" pitchFamily="18" charset="0"/>
                      </a:rPr>
                      <m:t> </m:t>
                    </m:r>
                    <m:r>
                      <a:rPr lang="en-US" sz="2400" b="1" i="1">
                        <a:latin typeface="Cambria Math" panose="02040503050406030204" pitchFamily="18" charset="0"/>
                      </a:rPr>
                      <m:t>𝑭𝒖𝒏𝒄𝒕𝒊𝒐𝒏</m:t>
                    </m:r>
                    <m:r>
                      <a:rPr lang="en-US" sz="2400" b="1" i="0">
                        <a:latin typeface="Cambria Math" panose="02040503050406030204" pitchFamily="18" charset="0"/>
                      </a:rPr>
                      <m:t>: </m:t>
                    </m:r>
                    <m:r>
                      <a:rPr lang="en-US" sz="2400" i="1">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𝑤</m:t>
                        </m:r>
                        <m:r>
                          <a:rPr lang="en-US" sz="2400" i="0">
                            <a:latin typeface="Cambria Math" panose="02040503050406030204" pitchFamily="18" charset="0"/>
                          </a:rPr>
                          <m:t>,</m:t>
                        </m:r>
                        <m:r>
                          <a:rPr lang="en-US" sz="2400" i="1">
                            <a:latin typeface="Cambria Math" panose="02040503050406030204" pitchFamily="18" charset="0"/>
                          </a:rPr>
                          <m:t>𝑏</m:t>
                        </m:r>
                      </m:e>
                    </m:d>
                    <m:r>
                      <a:rPr lang="en-US" sz="2400" i="0">
                        <a:latin typeface="Cambria Math" panose="02040503050406030204" pitchFamily="18" charset="0"/>
                      </a:rPr>
                      <m:t>= </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𝑚</m:t>
                        </m:r>
                      </m:den>
                    </m:f>
                    <m:r>
                      <a:rPr lang="en-US" sz="2400" i="0">
                        <a:latin typeface="Cambria Math" panose="02040503050406030204" pitchFamily="18" charset="0"/>
                      </a:rPr>
                      <m:t> </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=1</m:t>
                        </m:r>
                      </m:sub>
                      <m:sup>
                        <m:r>
                          <a:rPr lang="en-US" sz="2400" i="1">
                            <a:latin typeface="Cambria Math" panose="02040503050406030204" pitchFamily="18" charset="0"/>
                          </a:rPr>
                          <m:t>𝑚</m:t>
                        </m:r>
                      </m:sup>
                      <m:e>
                        <m:r>
                          <a:rPr lang="en-US" sz="2400" i="1">
                            <a:latin typeface="Cambria Math" panose="02040503050406030204" pitchFamily="18" charset="0"/>
                          </a:rPr>
                          <m:t>𝐿</m:t>
                        </m:r>
                        <m:r>
                          <a:rPr lang="en-US" sz="2400" i="0">
                            <a:latin typeface="Cambria Math" panose="02040503050406030204" pitchFamily="18" charset="0"/>
                          </a:rPr>
                          <m:t>(</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e>
                    </m:nary>
                    <m:r>
                      <a:rPr lang="en-US" sz="2400" i="0">
                        <a:latin typeface="Cambria Math" panose="02040503050406030204" pitchFamily="18" charset="0"/>
                      </a:rPr>
                      <m:t>) </m:t>
                    </m:r>
                  </m:oMath>
                </a14:m>
                <a:r>
                  <a:rPr lang="en-US" sz="2400" dirty="0" smtClean="0"/>
                  <a:t>= - </a:t>
                </a:r>
                <a14:m>
                  <m:oMath xmlns:m="http://schemas.openxmlformats.org/officeDocument/2006/math">
                    <m:f>
                      <m:fPr>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i="1">
                            <a:latin typeface="Cambria Math" panose="02040503050406030204" pitchFamily="18" charset="0"/>
                          </a:rPr>
                          <m:t>𝑚</m:t>
                        </m:r>
                      </m:den>
                    </m:f>
                    <m:r>
                      <a:rPr lang="en-US" sz="2400">
                        <a:latin typeface="Cambria Math" panose="02040503050406030204" pitchFamily="18" charset="0"/>
                      </a:rPr>
                      <m:t> </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a:latin typeface="Cambria Math" panose="02040503050406030204" pitchFamily="18" charset="0"/>
                          </a:rPr>
                          <m:t>=1</m:t>
                        </m:r>
                      </m:sub>
                      <m:sup>
                        <m:r>
                          <a:rPr lang="en-US" sz="2400" i="1">
                            <a:latin typeface="Cambria Math" panose="02040503050406030204" pitchFamily="18" charset="0"/>
                          </a:rPr>
                          <m:t>𝑚</m:t>
                        </m:r>
                      </m:sup>
                      <m:e>
                        <m:r>
                          <a:rPr lang="en-US" sz="2400">
                            <a:latin typeface="Cambria Math" panose="02040503050406030204" pitchFamily="18" charset="0"/>
                          </a:rPr>
                          <m:t>(</m:t>
                        </m:r>
                        <m:r>
                          <a:rPr lang="en-US" sz="2400" i="1">
                            <a:latin typeface="Cambria Math" panose="02040503050406030204" pitchFamily="18" charset="0"/>
                          </a:rPr>
                          <m:t>𝑦</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d>
                          </m:e>
                        </m:func>
                        <m:r>
                          <a:rPr lang="en-US" sz="2400">
                            <a:latin typeface="Cambria Math" panose="02040503050406030204" pitchFamily="18" charset="0"/>
                          </a:rPr>
                          <m:t>+</m:t>
                        </m:r>
                        <m:d>
                          <m:dPr>
                            <m:ctrlPr>
                              <a:rPr lang="en-US" sz="2400" i="1">
                                <a:latin typeface="Cambria Math" panose="02040503050406030204" pitchFamily="18" charset="0"/>
                              </a:rPr>
                            </m:ctrlPr>
                          </m:dPr>
                          <m:e>
                            <m:r>
                              <a:rPr lang="en-US" sz="2400">
                                <a:latin typeface="Cambria Math" panose="02040503050406030204" pitchFamily="18" charset="0"/>
                              </a:rPr>
                              <m:t>1−</m:t>
                            </m:r>
                            <m:r>
                              <a:rPr lang="en-US" sz="2400" i="1">
                                <a:latin typeface="Cambria Math" panose="02040503050406030204" pitchFamily="18" charset="0"/>
                              </a:rPr>
                              <m:t>𝑦</m:t>
                            </m:r>
                          </m:e>
                        </m:d>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r>
                                  <a:rPr lang="en-US" sz="2400">
                                    <a:latin typeface="Cambria Math" panose="02040503050406030204" pitchFamily="18" charset="0"/>
                                  </a:rPr>
                                  <m:t>1−</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a:latin typeface="Cambria Math" panose="02040503050406030204" pitchFamily="18" charset="0"/>
                                  </a:rPr>
                                  <m:t>)</m:t>
                                </m:r>
                              </m:e>
                            </m:d>
                          </m:e>
                        </m:func>
                      </m:e>
                    </m:nary>
                  </m:oMath>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153955" y="2578553"/>
                <a:ext cx="11833945" cy="615874"/>
              </a:xfrm>
              <a:prstGeom prst="rect">
                <a:avLst/>
              </a:prstGeom>
              <a:blipFill>
                <a:blip r:embed="rId5"/>
                <a:stretch>
                  <a:fillRect b="-99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90120" y="3586783"/>
                <a:ext cx="11534274" cy="2358338"/>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     The loss function computes the error for a single training example, the cost function is the average of the loss function of the entire training set. </a:t>
                </a:r>
              </a:p>
              <a:p>
                <a:pPr algn="just"/>
                <a:r>
                  <a:rPr lang="en-US" sz="2400" dirty="0" smtClean="0">
                    <a:latin typeface="Times New Roman" panose="02020603050405020304" pitchFamily="18" charset="0"/>
                    <a:cs typeface="Times New Roman" panose="02020603050405020304" pitchFamily="18" charset="0"/>
                  </a:rPr>
                  <a:t>     The loss function measures how well your algorithm outputs </a:t>
                </a:r>
                <a14:m>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oMath>
                </a14:m>
                <a:r>
                  <a:rPr lang="en-US" sz="2400" dirty="0" smtClean="0">
                    <a:latin typeface="Times New Roman" panose="02020603050405020304" pitchFamily="18" charset="0"/>
                    <a:cs typeface="Times New Roman" panose="02020603050405020304" pitchFamily="18" charset="0"/>
                  </a:rPr>
                  <a:t> on each of the training examples compared to the ground true label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oMath>
                </a14:m>
                <a:r>
                  <a:rPr lang="en-US" sz="2400" dirty="0" smtClean="0">
                    <a:latin typeface="Times New Roman" panose="02020603050405020304" pitchFamily="18" charset="0"/>
                    <a:cs typeface="Times New Roman" panose="02020603050405020304" pitchFamily="18" charset="0"/>
                  </a:rPr>
                  <a:t> on each of the training examples. </a:t>
                </a:r>
              </a:p>
              <a:p>
                <a:pPr algn="just"/>
                <a:r>
                  <a:rPr lang="en-US" sz="2400" dirty="0" smtClean="0">
                    <a:latin typeface="Times New Roman" panose="02020603050405020304" pitchFamily="18" charset="0"/>
                    <a:cs typeface="Times New Roman" panose="02020603050405020304" pitchFamily="18" charset="0"/>
                  </a:rPr>
                  <a:t>     The cost function measures how well your parameters w and b are doing on the training set. </a:t>
                </a:r>
                <a:endParaRPr lang="en-US" sz="2400"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90120" y="3586783"/>
                <a:ext cx="11534274" cy="2358338"/>
              </a:xfrm>
              <a:prstGeom prst="rect">
                <a:avLst/>
              </a:prstGeom>
              <a:blipFill>
                <a:blip r:embed="rId6"/>
                <a:stretch>
                  <a:fillRect l="-846" t="-2067" r="-793" b="-4910"/>
                </a:stretch>
              </a:blipFill>
            </p:spPr>
            <p:txBody>
              <a:bodyPr/>
              <a:lstStyle/>
              <a:p>
                <a:r>
                  <a:rPr lang="en-US">
                    <a:noFill/>
                  </a:rPr>
                  <a:t> </a:t>
                </a:r>
              </a:p>
            </p:txBody>
          </p:sp>
        </mc:Fallback>
      </mc:AlternateContent>
    </p:spTree>
    <p:extLst>
      <p:ext uri="{BB962C8B-B14F-4D97-AF65-F5344CB8AC3E}">
        <p14:creationId xmlns:p14="http://schemas.microsoft.com/office/powerpoint/2010/main" val="3821404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4610" y="114321"/>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2.4. Gradient Descent </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1026" y="763373"/>
            <a:ext cx="11534274" cy="83099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The gradient descent algorithm is used to train or to learn, the parameters x and b on your training set. </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180624" y="1363537"/>
            <a:ext cx="7551545" cy="461665"/>
          </a:xfrm>
          <a:prstGeom prst="rect">
            <a:avLst/>
          </a:prstGeom>
          <a:noFill/>
        </p:spPr>
        <p:txBody>
          <a:bodyPr wrap="square" rtlCol="0">
            <a:spAutoFit/>
          </a:bodyPr>
          <a:lstStyle/>
          <a:p>
            <a:pPr algn="just"/>
            <a:r>
              <a:rPr lang="en-US" sz="2400" dirty="0" smtClean="0">
                <a:solidFill>
                  <a:srgbClr val="0070C0"/>
                </a:solidFill>
                <a:latin typeface="Times New Roman" panose="02020603050405020304" pitchFamily="18" charset="0"/>
                <a:cs typeface="Times New Roman" panose="02020603050405020304" pitchFamily="18" charset="0"/>
              </a:rPr>
              <a:t>Want to find w, b that minimize J(w, b)</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01026" y="1825202"/>
            <a:ext cx="11534274" cy="1200329"/>
          </a:xfrm>
          <a:prstGeom prst="rect">
            <a:avLst/>
          </a:prstGeom>
          <a:noFill/>
        </p:spPr>
        <p:txBody>
          <a:bodyPr wrap="square" rtlCol="0">
            <a:spAutoFit/>
          </a:bodyPr>
          <a:lstStyle/>
          <a:p>
            <a:pPr marL="342900" indent="-342900" algn="just">
              <a:buFontTx/>
              <a:buChar char="-"/>
            </a:pPr>
            <a:r>
              <a:rPr lang="en-US" sz="2400" dirty="0" smtClean="0">
                <a:latin typeface="Times New Roman" panose="02020603050405020304" pitchFamily="18" charset="0"/>
                <a:cs typeface="Times New Roman" panose="02020603050405020304" pitchFamily="18" charset="0"/>
              </a:rPr>
              <a:t>Initial point on the graph J(w, b).</a:t>
            </a:r>
          </a:p>
          <a:p>
            <a:pPr marL="342900" indent="-342900" algn="just">
              <a:buFontTx/>
              <a:buChar char="-"/>
            </a:pPr>
            <a:r>
              <a:rPr lang="en-US" sz="2400" dirty="0" smtClean="0">
                <a:latin typeface="Times New Roman" panose="02020603050405020304" pitchFamily="18" charset="0"/>
                <a:cs typeface="Times New Roman" panose="02020603050405020304" pitchFamily="18" charset="0"/>
              </a:rPr>
              <a:t>Gradient descent takes a step in the steepest downhill direction until finally converge to this global optimum. </a:t>
            </a:r>
            <a:endParaRPr lang="en-US"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01026" y="3466468"/>
            <a:ext cx="11534274" cy="156966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More formally, gradient descent is an optimization algorithm used to minimize some function by iteratively moving the direction of the steepest descent as defined by the negative of the gradient. In neural networks, we use gradient descent to update the weights of our model.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703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68967" y="114168"/>
                <a:ext cx="3416969" cy="159601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rPr>
                        <m:t>𝑅𝑒𝑝𝑒𝑎𝑡</m:t>
                      </m:r>
                      <m:r>
                        <a:rPr lang="en-US" sz="2800" i="0">
                          <a:latin typeface="Cambria Math" panose="02040503050406030204" pitchFamily="18" charset="0"/>
                        </a:rPr>
                        <m:t> {</m:t>
                      </m:r>
                    </m:oMath>
                  </m:oMathPara>
                </a14:m>
                <a:endParaRPr lang="en-US" sz="2800" i="0" dirty="0" smtClean="0">
                  <a:latin typeface="Cambria Math" panose="02040503050406030204" pitchFamily="18" charset="0"/>
                </a:endParaRPr>
              </a:p>
              <a:p>
                <a:r>
                  <a:rPr lang="en-US" sz="2800" dirty="0" smtClean="0"/>
                  <a:t>    </a:t>
                </a:r>
                <a14:m>
                  <m:oMath xmlns:m="http://schemas.openxmlformats.org/officeDocument/2006/math">
                    <m:r>
                      <a:rPr lang="en-US" sz="2800" i="0">
                        <a:latin typeface="Cambria Math" panose="02040503050406030204" pitchFamily="18" charset="0"/>
                      </a:rPr>
                      <m:t>  </m:t>
                    </m:r>
                    <m:r>
                      <a:rPr lang="en-US" sz="2800" i="1">
                        <a:latin typeface="Cambria Math" panose="02040503050406030204" pitchFamily="18" charset="0"/>
                      </a:rPr>
                      <m:t>𝑤</m:t>
                    </m:r>
                    <m:r>
                      <a:rPr lang="en-US" sz="2800" i="0">
                        <a:latin typeface="Cambria Math" panose="02040503050406030204" pitchFamily="18" charset="0"/>
                      </a:rPr>
                      <m:t>≔</m:t>
                    </m:r>
                    <m:r>
                      <a:rPr lang="en-US" sz="2800" i="1">
                        <a:latin typeface="Cambria Math" panose="02040503050406030204" pitchFamily="18" charset="0"/>
                      </a:rPr>
                      <m:t>𝑤</m:t>
                    </m:r>
                    <m:r>
                      <a:rPr lang="en-US" sz="2800" b="0" i="0" smtClean="0">
                        <a:latin typeface="Cambria Math" panose="02040503050406030204" pitchFamily="18" charset="0"/>
                      </a:rPr>
                      <m:t> </m:t>
                    </m:r>
                    <m:r>
                      <a:rPr lang="en-US" sz="2800" i="0">
                        <a:latin typeface="Cambria Math" panose="02040503050406030204" pitchFamily="18" charset="0"/>
                      </a:rPr>
                      <m:t>− ∝</m:t>
                    </m:r>
                    <m:f>
                      <m:fPr>
                        <m:ctrlPr>
                          <a:rPr lang="en-US" sz="2800" i="1">
                            <a:latin typeface="Cambria Math" panose="02040503050406030204" pitchFamily="18" charset="0"/>
                          </a:rPr>
                        </m:ctrlPr>
                      </m:fPr>
                      <m:num>
                        <m:d>
                          <m:dPr>
                            <m:begChr m:val=""/>
                            <m:ctrlPr>
                              <a:rPr lang="en-US" sz="2800" i="1">
                                <a:latin typeface="Cambria Math" panose="02040503050406030204" pitchFamily="18" charset="0"/>
                              </a:rPr>
                            </m:ctrlPr>
                          </m:dPr>
                          <m:e>
                            <m:r>
                              <a:rPr lang="en-US" sz="2800" i="1">
                                <a:latin typeface="Cambria Math" panose="02040503050406030204" pitchFamily="18" charset="0"/>
                              </a:rPr>
                              <m:t>𝑑𝐽</m:t>
                            </m:r>
                            <m:r>
                              <a:rPr lang="en-US" sz="2800" i="0">
                                <a:latin typeface="Cambria Math" panose="02040503050406030204" pitchFamily="18" charset="0"/>
                              </a:rPr>
                              <m:t>(</m:t>
                            </m:r>
                            <m:r>
                              <a:rPr lang="en-US" sz="2800" i="1">
                                <a:latin typeface="Cambria Math" panose="02040503050406030204" pitchFamily="18" charset="0"/>
                              </a:rPr>
                              <m:t>𝑤</m:t>
                            </m:r>
                          </m:e>
                        </m:d>
                      </m:num>
                      <m:den>
                        <m:r>
                          <a:rPr lang="en-US" sz="2800" i="1">
                            <a:latin typeface="Cambria Math" panose="02040503050406030204" pitchFamily="18" charset="0"/>
                          </a:rPr>
                          <m:t>𝑑𝑤</m:t>
                        </m:r>
                      </m:den>
                    </m:f>
                  </m:oMath>
                </a14:m>
                <a:endParaRPr lang="en-US" sz="2800" dirty="0" smtClean="0"/>
              </a:p>
              <a:p>
                <a:r>
                  <a:rPr lang="en-US" sz="2800" dirty="0" smtClean="0"/>
                  <a:t>} </a:t>
                </a:r>
                <a:endParaRPr lang="en-US" sz="2800" dirty="0"/>
              </a:p>
            </p:txBody>
          </p:sp>
        </mc:Choice>
        <mc:Fallback xmlns="">
          <p:sp>
            <p:nvSpPr>
              <p:cNvPr id="2" name="Rectangle 1"/>
              <p:cNvSpPr>
                <a:spLocks noRot="1" noChangeAspect="1" noMove="1" noResize="1" noEditPoints="1" noAdjustHandles="1" noChangeArrowheads="1" noChangeShapeType="1" noTextEdit="1"/>
              </p:cNvSpPr>
              <p:nvPr/>
            </p:nvSpPr>
            <p:spPr>
              <a:xfrm>
                <a:off x="368967" y="114168"/>
                <a:ext cx="3416969" cy="1596014"/>
              </a:xfrm>
              <a:prstGeom prst="rect">
                <a:avLst/>
              </a:prstGeom>
              <a:blipFill>
                <a:blip r:embed="rId2"/>
                <a:stretch>
                  <a:fillRect l="-3750" b="-9924"/>
                </a:stretch>
              </a:blipFill>
            </p:spPr>
            <p:txBody>
              <a:bodyPr/>
              <a:lstStyle/>
              <a:p>
                <a:r>
                  <a:rPr lang="en-US">
                    <a:noFill/>
                  </a:rPr>
                  <a:t> </a:t>
                </a:r>
              </a:p>
            </p:txBody>
          </p:sp>
        </mc:Fallback>
      </mc:AlternateContent>
      <p:cxnSp>
        <p:nvCxnSpPr>
          <p:cNvPr id="3" name="Elbow Connector 2"/>
          <p:cNvCxnSpPr/>
          <p:nvPr/>
        </p:nvCxnSpPr>
        <p:spPr>
          <a:xfrm rot="16200000" flipH="1">
            <a:off x="2512470" y="1165585"/>
            <a:ext cx="457200" cy="365760"/>
          </a:xfrm>
          <a:prstGeom prst="bentConnector3">
            <a:avLst>
              <a:gd name="adj1" fmla="val 10114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977788" y="1348465"/>
            <a:ext cx="8732949" cy="830997"/>
          </a:xfrm>
          <a:prstGeom prst="rect">
            <a:avLst/>
          </a:prstGeom>
          <a:noFill/>
        </p:spPr>
        <p:txBody>
          <a:bodyPr wrap="square" rtlCol="0">
            <a:spAutoFit/>
          </a:bodyPr>
          <a:lstStyle/>
          <a:p>
            <a:pPr algn="just"/>
            <a:r>
              <a:rPr lang="en-US" sz="2400" dirty="0" smtClean="0">
                <a:solidFill>
                  <a:srgbClr val="0070C0"/>
                </a:solidFill>
                <a:latin typeface="Times New Roman" panose="02020603050405020304" pitchFamily="18" charset="0"/>
                <a:cs typeface="Times New Roman" panose="02020603050405020304" pitchFamily="18" charset="0"/>
              </a:rPr>
              <a:t>Learning rate: it controls how big a step we take on each iteration or gradient descent  </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6" name="Left Bracket 5"/>
          <p:cNvSpPr/>
          <p:nvPr/>
        </p:nvSpPr>
        <p:spPr>
          <a:xfrm flipH="1">
            <a:off x="3314836" y="549623"/>
            <a:ext cx="240632" cy="72510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602003" y="443729"/>
            <a:ext cx="8732949" cy="830997"/>
          </a:xfrm>
          <a:prstGeom prst="rect">
            <a:avLst/>
          </a:prstGeom>
          <a:noFill/>
        </p:spPr>
        <p:txBody>
          <a:bodyPr wrap="square" rtlCol="0">
            <a:spAutoFit/>
          </a:bodyPr>
          <a:lstStyle/>
          <a:p>
            <a:pPr algn="just"/>
            <a:r>
              <a:rPr lang="en-US" sz="2400" dirty="0" smtClean="0">
                <a:solidFill>
                  <a:srgbClr val="0070C0"/>
                </a:solidFill>
                <a:latin typeface="Times New Roman" panose="02020603050405020304" pitchFamily="18" charset="0"/>
                <a:cs typeface="Times New Roman" panose="02020603050405020304" pitchFamily="18" charset="0"/>
              </a:rPr>
              <a:t>The change you want to make to the parameter w</a:t>
            </a:r>
          </a:p>
          <a:p>
            <a:pPr algn="just"/>
            <a:r>
              <a:rPr lang="en-US" sz="2400" dirty="0" smtClean="0">
                <a:solidFill>
                  <a:srgbClr val="0070C0"/>
                </a:solidFill>
                <a:latin typeface="Times New Roman" panose="02020603050405020304" pitchFamily="18" charset="0"/>
                <a:cs typeface="Times New Roman" panose="02020603050405020304" pitchFamily="18" charset="0"/>
              </a:rPr>
              <a:t>Slope of the tangent on J(w)</a:t>
            </a:r>
            <a:endParaRPr lang="en-US" sz="2400" dirty="0">
              <a:solidFill>
                <a:srgbClr val="0070C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17887" r="7235" b="6998"/>
          <a:stretch/>
        </p:blipFill>
        <p:spPr>
          <a:xfrm>
            <a:off x="1219200" y="2632180"/>
            <a:ext cx="8935452" cy="422582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2741070" y="4933747"/>
                <a:ext cx="3320697" cy="6299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FF0000"/>
                              </a:solidFill>
                              <a:latin typeface="Cambria Math" panose="02040503050406030204" pitchFamily="18" charset="0"/>
                            </a:rPr>
                          </m:ctrlPr>
                        </m:fPr>
                        <m:num>
                          <m:d>
                            <m:dPr>
                              <m:begChr m:val=""/>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𝑑𝐽</m:t>
                              </m:r>
                              <m:r>
                                <a:rPr lang="en-US" i="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𝑤</m:t>
                              </m:r>
                            </m:e>
                          </m:d>
                        </m:num>
                        <m:den>
                          <m:r>
                            <a:rPr lang="en-US" i="1">
                              <a:solidFill>
                                <a:srgbClr val="FF0000"/>
                              </a:solidFill>
                              <a:latin typeface="Cambria Math" panose="02040503050406030204" pitchFamily="18" charset="0"/>
                            </a:rPr>
                            <m:t>𝑑𝑤</m:t>
                          </m:r>
                        </m:den>
                      </m:f>
                      <m:r>
                        <a:rPr lang="en-US" i="0">
                          <a:solidFill>
                            <a:srgbClr val="FF0000"/>
                          </a:solidFill>
                          <a:latin typeface="Cambria Math" panose="02040503050406030204" pitchFamily="18" charset="0"/>
                        </a:rPr>
                        <m:t>&lt;0 →</m:t>
                      </m:r>
                      <m:r>
                        <a:rPr lang="en-US" i="1">
                          <a:solidFill>
                            <a:srgbClr val="FF0000"/>
                          </a:solidFill>
                          <a:latin typeface="Cambria Math" panose="02040503050406030204" pitchFamily="18" charset="0"/>
                        </a:rPr>
                        <m:t>𝐼𝑛𝑐𝑟𝑒𝑎𝑠𝑖𝑛𝑔</m:t>
                      </m:r>
                      <m:r>
                        <a:rPr lang="en-US" i="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𝑤</m:t>
                      </m:r>
                    </m:oMath>
                  </m:oMathPara>
                </a14:m>
                <a:endParaRPr lang="en-US" dirty="0">
                  <a:solidFill>
                    <a:srgbClr val="FF000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2741070" y="4933747"/>
                <a:ext cx="3320697" cy="62991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698935" y="3712411"/>
                <a:ext cx="3379247" cy="6299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FF0000"/>
                              </a:solidFill>
                              <a:latin typeface="Cambria Math" panose="02040503050406030204" pitchFamily="18" charset="0"/>
                            </a:rPr>
                          </m:ctrlPr>
                        </m:fPr>
                        <m:num>
                          <m:d>
                            <m:dPr>
                              <m:begChr m:val=""/>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𝑑𝐽</m:t>
                              </m:r>
                              <m:r>
                                <a:rPr lang="en-US" i="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𝑤</m:t>
                              </m:r>
                            </m:e>
                          </m:d>
                        </m:num>
                        <m:den>
                          <m:r>
                            <a:rPr lang="en-US" i="1">
                              <a:solidFill>
                                <a:srgbClr val="FF0000"/>
                              </a:solidFill>
                              <a:latin typeface="Cambria Math" panose="02040503050406030204" pitchFamily="18" charset="0"/>
                            </a:rPr>
                            <m:t>𝑑𝑤</m:t>
                          </m:r>
                        </m:den>
                      </m:f>
                      <m:r>
                        <a:rPr lang="en-US" b="0" i="0" smtClean="0">
                          <a:solidFill>
                            <a:srgbClr val="FF0000"/>
                          </a:solidFill>
                          <a:latin typeface="Cambria Math" panose="02040503050406030204" pitchFamily="18" charset="0"/>
                        </a:rPr>
                        <m:t>&gt;</m:t>
                      </m:r>
                      <m:r>
                        <a:rPr lang="en-US" i="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𝐷𝑒𝑐𝑟𝑒𝑎𝑠𝑖𝑛𝑔</m:t>
                      </m:r>
                      <m:r>
                        <a:rPr lang="en-US" i="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𝑤</m:t>
                      </m:r>
                    </m:oMath>
                  </m:oMathPara>
                </a14:m>
                <a:endParaRPr lang="en-US" dirty="0">
                  <a:solidFill>
                    <a:srgbClr val="FF000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7698935" y="3712411"/>
                <a:ext cx="3379247" cy="62991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37990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4610" y="114321"/>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2.5. Intuition about derivatives </a:t>
            </a:r>
            <a:endParaRPr lang="en-US"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58" y="940765"/>
            <a:ext cx="4591958" cy="4463211"/>
          </a:xfrm>
          <a:prstGeom prst="rect">
            <a:avLst/>
          </a:prstGeom>
        </p:spPr>
      </p:pic>
      <p:cxnSp>
        <p:nvCxnSpPr>
          <p:cNvPr id="6" name="Straight Connector 5"/>
          <p:cNvCxnSpPr/>
          <p:nvPr/>
        </p:nvCxnSpPr>
        <p:spPr>
          <a:xfrm flipH="1">
            <a:off x="1042737" y="3769895"/>
            <a:ext cx="1138989"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042737" y="2205789"/>
            <a:ext cx="265176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2045367" y="4888777"/>
            <a:ext cx="465221" cy="369332"/>
          </a:xfrm>
          <a:prstGeom prst="rect">
            <a:avLst/>
          </a:prstGeom>
          <a:noFill/>
        </p:spPr>
        <p:txBody>
          <a:bodyPr wrap="square" rtlCol="0">
            <a:spAutoFit/>
          </a:bodyPr>
          <a:lstStyle/>
          <a:p>
            <a:r>
              <a:rPr lang="en-US" dirty="0" smtClean="0">
                <a:latin typeface="Cambria Math" panose="02040503050406030204" pitchFamily="18" charset="0"/>
                <a:ea typeface="Cambria Math" panose="02040503050406030204" pitchFamily="18" charset="0"/>
              </a:rPr>
              <a:t>2</a:t>
            </a:r>
            <a:endParaRPr lang="en-US" dirty="0">
              <a:latin typeface="Cambria Math" panose="02040503050406030204" pitchFamily="18" charset="0"/>
              <a:ea typeface="Cambria Math" panose="02040503050406030204" pitchFamily="18" charset="0"/>
            </a:endParaRPr>
          </a:p>
        </p:txBody>
      </p:sp>
      <p:sp>
        <p:nvSpPr>
          <p:cNvPr id="9" name="TextBox 8"/>
          <p:cNvSpPr txBox="1"/>
          <p:nvPr/>
        </p:nvSpPr>
        <p:spPr>
          <a:xfrm>
            <a:off x="3449049" y="4904819"/>
            <a:ext cx="1058783" cy="369332"/>
          </a:xfrm>
          <a:prstGeom prst="rect">
            <a:avLst/>
          </a:prstGeom>
          <a:noFill/>
        </p:spPr>
        <p:txBody>
          <a:bodyPr wrap="square" rtlCol="0">
            <a:spAutoFit/>
          </a:bodyPr>
          <a:lstStyle/>
          <a:p>
            <a:r>
              <a:rPr lang="en-US" dirty="0" smtClean="0">
                <a:latin typeface="Cambria Math" panose="02040503050406030204" pitchFamily="18" charset="0"/>
                <a:ea typeface="Cambria Math" panose="02040503050406030204" pitchFamily="18" charset="0"/>
              </a:rPr>
              <a:t>2.001</a:t>
            </a:r>
            <a:endParaRPr lang="en-US" dirty="0">
              <a:latin typeface="Cambria Math" panose="02040503050406030204" pitchFamily="18" charset="0"/>
              <a:ea typeface="Cambria Math" panose="02040503050406030204" pitchFamily="18" charset="0"/>
            </a:endParaRPr>
          </a:p>
        </p:txBody>
      </p:sp>
      <p:sp>
        <p:nvSpPr>
          <p:cNvPr id="10" name="TextBox 9"/>
          <p:cNvSpPr txBox="1"/>
          <p:nvPr/>
        </p:nvSpPr>
        <p:spPr>
          <a:xfrm>
            <a:off x="729914" y="3585919"/>
            <a:ext cx="465221" cy="369332"/>
          </a:xfrm>
          <a:prstGeom prst="rect">
            <a:avLst/>
          </a:prstGeom>
          <a:noFill/>
        </p:spPr>
        <p:txBody>
          <a:bodyPr wrap="square" rtlCol="0">
            <a:spAutoFit/>
          </a:bodyPr>
          <a:lstStyle/>
          <a:p>
            <a:r>
              <a:rPr lang="en-US" dirty="0" smtClean="0">
                <a:latin typeface="Cambria Math" panose="02040503050406030204" pitchFamily="18" charset="0"/>
                <a:ea typeface="Cambria Math" panose="02040503050406030204" pitchFamily="18" charset="0"/>
              </a:rPr>
              <a:t>6</a:t>
            </a:r>
            <a:endParaRPr lang="en-US" dirty="0">
              <a:latin typeface="Cambria Math" panose="02040503050406030204" pitchFamily="18" charset="0"/>
              <a:ea typeface="Cambria Math" panose="02040503050406030204" pitchFamily="18" charset="0"/>
            </a:endParaRPr>
          </a:p>
        </p:txBody>
      </p:sp>
      <p:sp>
        <p:nvSpPr>
          <p:cNvPr id="11" name="TextBox 10"/>
          <p:cNvSpPr txBox="1"/>
          <p:nvPr/>
        </p:nvSpPr>
        <p:spPr>
          <a:xfrm>
            <a:off x="270756" y="2015457"/>
            <a:ext cx="1058783" cy="369332"/>
          </a:xfrm>
          <a:prstGeom prst="rect">
            <a:avLst/>
          </a:prstGeom>
          <a:noFill/>
        </p:spPr>
        <p:txBody>
          <a:bodyPr wrap="square" rtlCol="0">
            <a:spAutoFit/>
          </a:bodyPr>
          <a:lstStyle/>
          <a:p>
            <a:r>
              <a:rPr lang="en-US" dirty="0" smtClean="0">
                <a:latin typeface="Cambria Math" panose="02040503050406030204" pitchFamily="18" charset="0"/>
                <a:ea typeface="Cambria Math" panose="02040503050406030204" pitchFamily="18" charset="0"/>
              </a:rPr>
              <a:t>6.003</a:t>
            </a:r>
            <a:endParaRPr lang="en-US" dirty="0">
              <a:latin typeface="Cambria Math" panose="02040503050406030204" pitchFamily="18" charset="0"/>
              <a:ea typeface="Cambria Math" panose="02040503050406030204" pitchFamily="18" charset="0"/>
            </a:endParaRPr>
          </a:p>
        </p:txBody>
      </p:sp>
      <p:sp>
        <p:nvSpPr>
          <p:cNvPr id="12" name="TextBox 11"/>
          <p:cNvSpPr txBox="1"/>
          <p:nvPr/>
        </p:nvSpPr>
        <p:spPr>
          <a:xfrm>
            <a:off x="2510588" y="3775339"/>
            <a:ext cx="1058783" cy="369332"/>
          </a:xfrm>
          <a:prstGeom prst="rect">
            <a:avLst/>
          </a:prstGeom>
          <a:noFill/>
        </p:spPr>
        <p:txBody>
          <a:bodyPr wrap="square" rtlCol="0">
            <a:spAutoFit/>
          </a:bodyPr>
          <a:lstStyle/>
          <a:p>
            <a:r>
              <a:rPr lang="en-US" dirty="0" smtClean="0">
                <a:latin typeface="Cambria Math" panose="02040503050406030204" pitchFamily="18" charset="0"/>
                <a:ea typeface="Cambria Math" panose="02040503050406030204" pitchFamily="18" charset="0"/>
              </a:rPr>
              <a:t>0.001</a:t>
            </a:r>
            <a:endParaRPr lang="en-US" dirty="0">
              <a:latin typeface="Cambria Math" panose="02040503050406030204" pitchFamily="18" charset="0"/>
              <a:ea typeface="Cambria Math" panose="02040503050406030204" pitchFamily="18" charset="0"/>
            </a:endParaRPr>
          </a:p>
        </p:txBody>
      </p:sp>
      <p:sp>
        <p:nvSpPr>
          <p:cNvPr id="13" name="TextBox 12"/>
          <p:cNvSpPr txBox="1"/>
          <p:nvPr/>
        </p:nvSpPr>
        <p:spPr>
          <a:xfrm>
            <a:off x="3742622" y="2738126"/>
            <a:ext cx="1058783" cy="369332"/>
          </a:xfrm>
          <a:prstGeom prst="rect">
            <a:avLst/>
          </a:prstGeom>
          <a:noFill/>
        </p:spPr>
        <p:txBody>
          <a:bodyPr wrap="square" rtlCol="0">
            <a:spAutoFit/>
          </a:bodyPr>
          <a:lstStyle/>
          <a:p>
            <a:r>
              <a:rPr lang="en-US" dirty="0" smtClean="0">
                <a:latin typeface="Cambria Math" panose="02040503050406030204" pitchFamily="18" charset="0"/>
                <a:ea typeface="Cambria Math" panose="02040503050406030204" pitchFamily="18" charset="0"/>
              </a:rPr>
              <a:t>0.003</a:t>
            </a:r>
            <a:endParaRPr lang="en-US"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4" name="Rectangle 13"/>
              <p:cNvSpPr/>
              <p:nvPr/>
            </p:nvSpPr>
            <p:spPr>
              <a:xfrm>
                <a:off x="6620584" y="1110734"/>
                <a:ext cx="26825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𝑎</m:t>
                      </m:r>
                      <m:r>
                        <a:rPr lang="en-US" sz="2400" i="0">
                          <a:latin typeface="Cambria Math" panose="02040503050406030204" pitchFamily="18" charset="0"/>
                        </a:rPr>
                        <m:t>=2 →</m:t>
                      </m:r>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𝑎</m:t>
                          </m:r>
                        </m:e>
                      </m:d>
                      <m:r>
                        <a:rPr lang="en-US" sz="2400" i="0">
                          <a:latin typeface="Cambria Math" panose="02040503050406030204" pitchFamily="18" charset="0"/>
                        </a:rPr>
                        <m:t>=6</m:t>
                      </m:r>
                    </m:oMath>
                  </m:oMathPara>
                </a14:m>
                <a:endParaRPr lang="en-US" sz="2400" dirty="0"/>
              </a:p>
            </p:txBody>
          </p:sp>
        </mc:Choice>
        <mc:Fallback xmlns="">
          <p:sp>
            <p:nvSpPr>
              <p:cNvPr id="14" name="Rectangle 13"/>
              <p:cNvSpPr>
                <a:spLocks noRot="1" noChangeAspect="1" noMove="1" noResize="1" noEditPoints="1" noAdjustHandles="1" noChangeArrowheads="1" noChangeShapeType="1" noTextEdit="1"/>
              </p:cNvSpPr>
              <p:nvPr/>
            </p:nvSpPr>
            <p:spPr>
              <a:xfrm>
                <a:off x="6620584" y="1110734"/>
                <a:ext cx="2682594" cy="461665"/>
              </a:xfrm>
              <a:prstGeom prst="rect">
                <a:avLst/>
              </a:prstGeom>
              <a:blipFill>
                <a:blip r:embed="rId3"/>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620584" y="1553792"/>
                <a:ext cx="382713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𝑎</m:t>
                      </m:r>
                      <m:r>
                        <a:rPr lang="en-US" sz="2400" i="0">
                          <a:latin typeface="Cambria Math" panose="02040503050406030204" pitchFamily="18" charset="0"/>
                        </a:rPr>
                        <m:t>=2</m:t>
                      </m:r>
                      <m:r>
                        <a:rPr lang="en-US" sz="2400" b="0" i="0" smtClean="0">
                          <a:latin typeface="Cambria Math" panose="02040503050406030204" pitchFamily="18" charset="0"/>
                        </a:rPr>
                        <m:t>.001</m:t>
                      </m:r>
                      <m:r>
                        <a:rPr lang="en-US" sz="2400" i="0">
                          <a:latin typeface="Cambria Math" panose="02040503050406030204" pitchFamily="18" charset="0"/>
                        </a:rPr>
                        <m:t> →</m:t>
                      </m:r>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𝑎</m:t>
                          </m:r>
                        </m:e>
                      </m:d>
                      <m:r>
                        <a:rPr lang="en-US" sz="2400" i="0">
                          <a:latin typeface="Cambria Math" panose="02040503050406030204" pitchFamily="18" charset="0"/>
                        </a:rPr>
                        <m:t>=6</m:t>
                      </m:r>
                      <m:r>
                        <a:rPr lang="en-US" sz="2400" b="0" i="0" smtClean="0">
                          <a:latin typeface="Cambria Math" panose="02040503050406030204" pitchFamily="18" charset="0"/>
                        </a:rPr>
                        <m:t>.003</m:t>
                      </m:r>
                    </m:oMath>
                  </m:oMathPara>
                </a14:m>
                <a:endParaRPr lang="en-US" sz="2400" dirty="0"/>
              </a:p>
            </p:txBody>
          </p:sp>
        </mc:Choice>
        <mc:Fallback xmlns="">
          <p:sp>
            <p:nvSpPr>
              <p:cNvPr id="15" name="Rectangle 14"/>
              <p:cNvSpPr>
                <a:spLocks noRot="1" noChangeAspect="1" noMove="1" noResize="1" noEditPoints="1" noAdjustHandles="1" noChangeArrowheads="1" noChangeShapeType="1" noTextEdit="1"/>
              </p:cNvSpPr>
              <p:nvPr/>
            </p:nvSpPr>
            <p:spPr>
              <a:xfrm>
                <a:off x="6620584" y="1553792"/>
                <a:ext cx="3827138" cy="461665"/>
              </a:xfrm>
              <a:prstGeom prst="rect">
                <a:avLst/>
              </a:prstGeom>
              <a:blipFill>
                <a:blip r:embed="rId4"/>
                <a:stretch>
                  <a:fillRect b="-17105"/>
                </a:stretch>
              </a:blipFill>
            </p:spPr>
            <p:txBody>
              <a:bodyPr/>
              <a:lstStyle/>
              <a:p>
                <a:r>
                  <a:rPr lang="en-US">
                    <a:noFill/>
                  </a:rPr>
                  <a:t> </a:t>
                </a:r>
              </a:p>
            </p:txBody>
          </p:sp>
        </mc:Fallback>
      </mc:AlternateContent>
      <p:sp>
        <p:nvSpPr>
          <p:cNvPr id="16" name="TextBox 15"/>
          <p:cNvSpPr txBox="1"/>
          <p:nvPr/>
        </p:nvSpPr>
        <p:spPr>
          <a:xfrm>
            <a:off x="6060204" y="2458327"/>
            <a:ext cx="4916907" cy="461665"/>
          </a:xfrm>
          <a:prstGeom prst="rect">
            <a:avLst/>
          </a:prstGeom>
          <a:noFill/>
        </p:spPr>
        <p:txBody>
          <a:bodyPr wrap="square" rtlCol="0">
            <a:spAutoFit/>
          </a:bodyPr>
          <a:lstStyle/>
          <a:p>
            <a:pPr algn="just"/>
            <a:r>
              <a:rPr lang="en-US" sz="2400" dirty="0" smtClean="0">
                <a:solidFill>
                  <a:srgbClr val="0070C0"/>
                </a:solidFill>
                <a:latin typeface="Times New Roman" panose="02020603050405020304" pitchFamily="18" charset="0"/>
                <a:cs typeface="Times New Roman" panose="02020603050405020304" pitchFamily="18" charset="0"/>
              </a:rPr>
              <a:t>Slope (derivative) of f(a) at a = 2 is 3</a:t>
            </a:r>
            <a:endParaRPr lang="en-US" sz="2400"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5792736" y="2803828"/>
                <a:ext cx="6096000" cy="1346651"/>
              </a:xfrm>
              <a:prstGeom prst="rect">
                <a:avLst/>
              </a:prstGeom>
            </p:spPr>
            <p:txBody>
              <a:bodyPr>
                <a:spAutoFit/>
              </a:bodyPr>
              <a:lstStyle/>
              <a:p>
                <a:pPr>
                  <a:lnSpc>
                    <a:spcPct val="107000"/>
                  </a:lnSpc>
                  <a:spcAft>
                    <a:spcPts val="800"/>
                  </a:spcAft>
                  <a:tabLst>
                    <a:tab pos="581025" algn="l"/>
                  </a:tabLst>
                </a:pPr>
                <a:r>
                  <a:rPr lang="en-US" dirty="0">
                    <a:latin typeface="Times New Roman" panose="02020603050405020304" pitchFamily="18" charset="0"/>
                    <a:ea typeface="Times New Roman" panose="02020603050405020304" pitchFamily="18" charset="0"/>
                    <a:cs typeface="Arial" panose="020B0604020202020204" pitchFamily="34" charset="0"/>
                  </a:rPr>
                  <a:t> </a:t>
                </a:r>
                <a:endParaRPr lang="en-US" sz="105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latin typeface="Cambria Math" panose="02040503050406030204" pitchFamily="18" charset="0"/>
                              <a:ea typeface="Times New Roman" panose="02020603050405020304" pitchFamily="18" charset="0"/>
                              <a:cs typeface="Times New Roman" panose="02020603050405020304" pitchFamily="18" charset="0"/>
                            </a:rPr>
                            <m:t>h𝑒𝑖𝑔h𝑡</m:t>
                          </m:r>
                        </m:num>
                        <m:den>
                          <m:r>
                            <a:rPr lang="en-US" sz="2400" i="1">
                              <a:latin typeface="Cambria Math" panose="02040503050406030204" pitchFamily="18" charset="0"/>
                              <a:ea typeface="Times New Roman" panose="02020603050405020304" pitchFamily="18" charset="0"/>
                              <a:cs typeface="Times New Roman" panose="02020603050405020304" pitchFamily="18" charset="0"/>
                            </a:rPr>
                            <m:t>𝑤𝑖𝑑𝑡h</m:t>
                          </m:r>
                        </m:den>
                      </m:f>
                      <m:r>
                        <a:rPr lang="en-US" sz="2400" i="1">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latin typeface="Cambria Math" panose="02040503050406030204" pitchFamily="18" charset="0"/>
                              <a:ea typeface="Times New Roman" panose="02020603050405020304" pitchFamily="18" charset="0"/>
                              <a:cs typeface="Times New Roman" panose="02020603050405020304" pitchFamily="18" charset="0"/>
                            </a:rPr>
                            <m:t>0.003</m:t>
                          </m:r>
                        </m:num>
                        <m:den>
                          <m:r>
                            <a:rPr lang="en-US" sz="2400" i="1">
                              <a:latin typeface="Cambria Math" panose="02040503050406030204" pitchFamily="18" charset="0"/>
                              <a:ea typeface="Times New Roman" panose="02020603050405020304" pitchFamily="18" charset="0"/>
                              <a:cs typeface="Times New Roman" panose="02020603050405020304" pitchFamily="18" charset="0"/>
                            </a:rPr>
                            <m:t>0.001</m:t>
                          </m:r>
                        </m:den>
                      </m:f>
                      <m:r>
                        <a:rPr lang="en-US" sz="2400" i="1">
                          <a:latin typeface="Cambria Math" panose="02040503050406030204" pitchFamily="18" charset="0"/>
                          <a:ea typeface="Times New Roman" panose="02020603050405020304" pitchFamily="18" charset="0"/>
                          <a:cs typeface="Times New Roman" panose="02020603050405020304" pitchFamily="18" charset="0"/>
                        </a:rPr>
                        <m:t>=3= </m:t>
                      </m:r>
                      <m:f>
                        <m:f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latin typeface="Cambria Math" panose="02040503050406030204" pitchFamily="18" charset="0"/>
                              <a:ea typeface="Calibri" panose="020F0502020204030204" pitchFamily="34" charset="0"/>
                              <a:cs typeface="Times New Roman" panose="02020603050405020304" pitchFamily="18" charset="0"/>
                            </a:rPr>
                            <m:t>𝑑𝑓</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𝑎</m:t>
                          </m:r>
                          <m:r>
                            <a:rPr lang="en-US" sz="2400" i="1">
                              <a:latin typeface="Cambria Math" panose="02040503050406030204" pitchFamily="18" charset="0"/>
                              <a:ea typeface="Calibri" panose="020F0502020204030204" pitchFamily="34" charset="0"/>
                              <a:cs typeface="Times New Roman" panose="02020603050405020304" pitchFamily="18" charset="0"/>
                            </a:rPr>
                            <m:t>)</m:t>
                          </m:r>
                        </m:num>
                        <m:den>
                          <m:r>
                            <a:rPr lang="en-US" sz="2400" i="1">
                              <a:latin typeface="Cambria Math" panose="02040503050406030204" pitchFamily="18" charset="0"/>
                              <a:ea typeface="Calibri" panose="020F0502020204030204" pitchFamily="34" charset="0"/>
                              <a:cs typeface="Times New Roman" panose="02020603050405020304" pitchFamily="18" charset="0"/>
                            </a:rPr>
                            <m:t>𝑑𝑎</m:t>
                          </m:r>
                        </m:den>
                      </m:f>
                      <m:r>
                        <a:rPr lang="en-US" sz="2400" i="1">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latin typeface="Cambria Math" panose="02040503050406030204" pitchFamily="18" charset="0"/>
                              <a:ea typeface="Times New Roman" panose="02020603050405020304" pitchFamily="18" charset="0"/>
                              <a:cs typeface="Times New Roman" panose="02020603050405020304" pitchFamily="18" charset="0"/>
                            </a:rPr>
                            <m:t>𝑑</m:t>
                          </m:r>
                        </m:num>
                        <m:den>
                          <m:r>
                            <a:rPr lang="en-US" sz="2400" i="1">
                              <a:latin typeface="Cambria Math" panose="02040503050406030204" pitchFamily="18" charset="0"/>
                              <a:ea typeface="Times New Roman" panose="02020603050405020304" pitchFamily="18" charset="0"/>
                              <a:cs typeface="Times New Roman" panose="02020603050405020304" pitchFamily="18" charset="0"/>
                            </a:rPr>
                            <m:t>𝑑𝑎</m:t>
                          </m:r>
                        </m:den>
                      </m:f>
                      <m:r>
                        <a:rPr lang="en-US" sz="2400" i="1">
                          <a:latin typeface="Cambria Math" panose="02040503050406030204" pitchFamily="18" charset="0"/>
                          <a:ea typeface="Times New Roman" panose="02020603050405020304" pitchFamily="18" charset="0"/>
                          <a:cs typeface="Times New Roman" panose="02020603050405020304" pitchFamily="18" charset="0"/>
                        </a:rPr>
                        <m:t>𝑓</m:t>
                      </m:r>
                      <m:r>
                        <a:rPr lang="en-US" sz="2400" i="1">
                          <a:latin typeface="Cambria Math" panose="02040503050406030204" pitchFamily="18" charset="0"/>
                          <a:ea typeface="Times New Roman" panose="02020603050405020304" pitchFamily="18" charset="0"/>
                          <a:cs typeface="Times New Roman" panose="02020603050405020304" pitchFamily="18" charset="0"/>
                        </a:rPr>
                        <m:t>(</m:t>
                      </m:r>
                      <m:r>
                        <a:rPr lang="en-US" sz="2400" i="1">
                          <a:latin typeface="Cambria Math" panose="02040503050406030204" pitchFamily="18" charset="0"/>
                          <a:ea typeface="Times New Roman" panose="02020603050405020304" pitchFamily="18" charset="0"/>
                          <a:cs typeface="Times New Roman" panose="02020603050405020304" pitchFamily="18" charset="0"/>
                        </a:rPr>
                        <m:t>𝑎</m:t>
                      </m:r>
                      <m:r>
                        <a:rPr lang="en-US" sz="2400" i="1">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5792736" y="2803828"/>
                <a:ext cx="6096000" cy="134665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32770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4610" y="114321"/>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2.6. Logistic Regression Gradient Descent </a:t>
            </a:r>
            <a:endParaRPr lang="en-US"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61449" y="1856011"/>
            <a:ext cx="10106916" cy="1095739"/>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1761449" y="2111492"/>
                <a:ext cx="414716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𝑧</m:t>
                      </m:r>
                      <m:r>
                        <a:rPr lang="en-US" sz="3200" i="1" smtClean="0">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𝑤</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𝑤</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2</m:t>
                          </m:r>
                        </m:sub>
                      </m:sSub>
                      <m:r>
                        <a:rPr lang="en-US" sz="3200" b="0" i="0" smtClean="0">
                          <a:latin typeface="Cambria Math" panose="02040503050406030204" pitchFamily="18" charset="0"/>
                        </a:rPr>
                        <m:t>+</m:t>
                      </m:r>
                      <m:r>
                        <m:rPr>
                          <m:sty m:val="p"/>
                        </m:rPr>
                        <a:rPr lang="en-US" sz="3200" b="0" i="0" smtClean="0">
                          <a:latin typeface="Cambria Math" panose="02040503050406030204" pitchFamily="18" charset="0"/>
                        </a:rPr>
                        <m:t>b</m:t>
                      </m:r>
                    </m:oMath>
                  </m:oMathPara>
                </a14:m>
                <a:endParaRPr lang="en-US" sz="3200" dirty="0"/>
              </a:p>
            </p:txBody>
          </p:sp>
        </mc:Choice>
        <mc:Fallback xmlns="">
          <p:sp>
            <p:nvSpPr>
              <p:cNvPr id="5" name="Rectangle 4"/>
              <p:cNvSpPr>
                <a:spLocks noRot="1" noChangeAspect="1" noMove="1" noResize="1" noEditPoints="1" noAdjustHandles="1" noChangeArrowheads="1" noChangeShapeType="1" noTextEdit="1"/>
              </p:cNvSpPr>
              <p:nvPr/>
            </p:nvSpPr>
            <p:spPr>
              <a:xfrm>
                <a:off x="1761449" y="2111492"/>
                <a:ext cx="4147161"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814907" y="2111492"/>
                <a:ext cx="270804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𝑦</m:t>
                          </m:r>
                        </m:e>
                      </m:acc>
                      <m:r>
                        <a:rPr lang="en-US" sz="3200" i="0">
                          <a:latin typeface="Cambria Math" panose="02040503050406030204" pitchFamily="18" charset="0"/>
                        </a:rPr>
                        <m:t>=</m:t>
                      </m:r>
                      <m:r>
                        <a:rPr lang="en-US" sz="3200" i="1">
                          <a:latin typeface="Cambria Math" panose="02040503050406030204" pitchFamily="18" charset="0"/>
                        </a:rPr>
                        <m:t>𝑎</m:t>
                      </m:r>
                      <m:r>
                        <a:rPr lang="en-US" sz="3200" i="0">
                          <a:latin typeface="Cambria Math" panose="02040503050406030204" pitchFamily="18" charset="0"/>
                        </a:rPr>
                        <m:t>=</m:t>
                      </m:r>
                      <m:r>
                        <a:rPr lang="en-US" sz="3200" i="1">
                          <a:latin typeface="Cambria Math" panose="02040503050406030204" pitchFamily="18" charset="0"/>
                        </a:rPr>
                        <m:t>𝜎</m:t>
                      </m:r>
                      <m:d>
                        <m:dPr>
                          <m:ctrlPr>
                            <a:rPr lang="en-US" sz="3200" i="1">
                              <a:latin typeface="Cambria Math" panose="02040503050406030204" pitchFamily="18" charset="0"/>
                            </a:rPr>
                          </m:ctrlPr>
                        </m:dPr>
                        <m:e>
                          <m:r>
                            <a:rPr lang="en-US" sz="3200" i="1">
                              <a:latin typeface="Cambria Math" panose="02040503050406030204" pitchFamily="18" charset="0"/>
                            </a:rPr>
                            <m:t>𝑧</m:t>
                          </m:r>
                        </m:e>
                      </m:d>
                      <m:r>
                        <a:rPr lang="en-US" sz="3200" i="0">
                          <a:latin typeface="Cambria Math" panose="02040503050406030204" pitchFamily="18" charset="0"/>
                        </a:rPr>
                        <m:t> </m:t>
                      </m:r>
                    </m:oMath>
                  </m:oMathPara>
                </a14:m>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6814907" y="2111492"/>
                <a:ext cx="270804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0114332" y="2111491"/>
                <a:ext cx="147271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𝐿</m:t>
                      </m:r>
                      <m:r>
                        <a:rPr lang="en-US" sz="3200" b="0" i="1" smtClean="0">
                          <a:latin typeface="Cambria Math" panose="02040503050406030204" pitchFamily="18" charset="0"/>
                        </a:rPr>
                        <m:t>(</m:t>
                      </m:r>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𝑦</m:t>
                      </m:r>
                      <m:r>
                        <a:rPr lang="en-US" sz="3200" b="0" i="1" smtClean="0">
                          <a:latin typeface="Cambria Math" panose="02040503050406030204" pitchFamily="18" charset="0"/>
                        </a:rPr>
                        <m:t>)</m:t>
                      </m:r>
                    </m:oMath>
                  </m:oMathPara>
                </a14:m>
                <a:endParaRPr lang="en-US" sz="3200" dirty="0"/>
              </a:p>
            </p:txBody>
          </p:sp>
        </mc:Choice>
        <mc:Fallback xmlns="">
          <p:sp>
            <p:nvSpPr>
              <p:cNvPr id="7" name="Rectangle 6"/>
              <p:cNvSpPr>
                <a:spLocks noRot="1" noChangeAspect="1" noMove="1" noResize="1" noEditPoints="1" noAdjustHandles="1" noChangeArrowheads="1" noChangeShapeType="1" noTextEdit="1"/>
              </p:cNvSpPr>
              <p:nvPr/>
            </p:nvSpPr>
            <p:spPr>
              <a:xfrm>
                <a:off x="10114332" y="2111491"/>
                <a:ext cx="1472711"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2086" y="721899"/>
                <a:ext cx="68981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𝑥</m:t>
                          </m:r>
                        </m:e>
                        <m:sub>
                          <m:r>
                            <a:rPr lang="en-US" sz="3600" i="1">
                              <a:latin typeface="Cambria Math" panose="02040503050406030204" pitchFamily="18" charset="0"/>
                              <a:ea typeface="Cambria Math" panose="02040503050406030204" pitchFamily="18" charset="0"/>
                            </a:rPr>
                            <m:t>1</m:t>
                          </m:r>
                        </m:sub>
                      </m:sSub>
                    </m:oMath>
                  </m:oMathPara>
                </a14:m>
                <a:endParaRPr lang="en-US" sz="3600" dirty="0">
                  <a:latin typeface="Cambria Math" panose="02040503050406030204" pitchFamily="18" charset="0"/>
                  <a:ea typeface="Cambria Math"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2086" y="721899"/>
                <a:ext cx="689810"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2086" y="1465160"/>
                <a:ext cx="68981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𝑤</m:t>
                          </m:r>
                        </m:e>
                        <m:sub>
                          <m:r>
                            <a:rPr lang="en-US" sz="3600" i="1">
                              <a:latin typeface="Cambria Math" panose="02040503050406030204" pitchFamily="18" charset="0"/>
                              <a:ea typeface="Cambria Math" panose="02040503050406030204" pitchFamily="18" charset="0"/>
                            </a:rPr>
                            <m:t>1</m:t>
                          </m:r>
                        </m:sub>
                      </m:sSub>
                    </m:oMath>
                  </m:oMathPara>
                </a14:m>
                <a:endParaRPr lang="en-US" sz="3600" dirty="0">
                  <a:latin typeface="Cambria Math" panose="02040503050406030204" pitchFamily="18" charset="0"/>
                  <a:ea typeface="Cambria Math"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2086" y="1465160"/>
                <a:ext cx="689810"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94664" y="2208421"/>
                <a:ext cx="68981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𝑥</m:t>
                          </m:r>
                        </m:e>
                        <m:sub>
                          <m:r>
                            <a:rPr lang="en-US" sz="3600" b="0" i="1" smtClean="0">
                              <a:latin typeface="Cambria Math" panose="02040503050406030204" pitchFamily="18" charset="0"/>
                              <a:ea typeface="Cambria Math" panose="02040503050406030204" pitchFamily="18" charset="0"/>
                            </a:rPr>
                            <m:t>2</m:t>
                          </m:r>
                        </m:sub>
                      </m:sSub>
                    </m:oMath>
                  </m:oMathPara>
                </a14:m>
                <a:endParaRPr lang="en-US" sz="3600" dirty="0">
                  <a:latin typeface="Cambria Math" panose="02040503050406030204" pitchFamily="18" charset="0"/>
                  <a:ea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94664" y="2208421"/>
                <a:ext cx="689810" cy="64633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4664" y="2951682"/>
                <a:ext cx="68981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𝑤</m:t>
                          </m:r>
                        </m:e>
                        <m:sub>
                          <m:r>
                            <a:rPr lang="en-US" sz="3600" i="1">
                              <a:latin typeface="Cambria Math" panose="02040503050406030204" pitchFamily="18" charset="0"/>
                              <a:ea typeface="Cambria Math" panose="02040503050406030204" pitchFamily="18" charset="0"/>
                            </a:rPr>
                            <m:t>1</m:t>
                          </m:r>
                        </m:sub>
                      </m:sSub>
                    </m:oMath>
                  </m:oMathPara>
                </a14:m>
                <a:endParaRPr lang="en-US" sz="3600" dirty="0">
                  <a:latin typeface="Cambria Math" panose="02040503050406030204" pitchFamily="18" charset="0"/>
                  <a:ea typeface="Cambria Math" panose="020405030504060302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4664" y="2951682"/>
                <a:ext cx="689810" cy="64633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4664" y="3694943"/>
                <a:ext cx="68981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𝑏</m:t>
                      </m:r>
                    </m:oMath>
                  </m:oMathPara>
                </a14:m>
                <a:endParaRPr lang="en-US" sz="3600" dirty="0">
                  <a:latin typeface="Cambria Math" panose="02040503050406030204" pitchFamily="18" charset="0"/>
                  <a:ea typeface="Cambria Math"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94664" y="3694943"/>
                <a:ext cx="689810" cy="646331"/>
              </a:xfrm>
              <a:prstGeom prst="rect">
                <a:avLst/>
              </a:prstGeom>
              <a:blipFill>
                <a:blip r:embed="rId10"/>
                <a:stretch>
                  <a:fillRect/>
                </a:stretch>
              </a:blipFill>
            </p:spPr>
            <p:txBody>
              <a:bodyPr/>
              <a:lstStyle/>
              <a:p>
                <a:r>
                  <a:rPr lang="en-US">
                    <a:noFill/>
                  </a:rPr>
                  <a:t> </a:t>
                </a:r>
              </a:p>
            </p:txBody>
          </p:sp>
        </mc:Fallback>
      </mc:AlternateContent>
      <p:cxnSp>
        <p:nvCxnSpPr>
          <p:cNvPr id="14" name="Straight Arrow Connector 13"/>
          <p:cNvCxnSpPr>
            <a:endCxn id="5" idx="1"/>
          </p:cNvCxnSpPr>
          <p:nvPr/>
        </p:nvCxnSpPr>
        <p:spPr>
          <a:xfrm>
            <a:off x="617743" y="1251289"/>
            <a:ext cx="1143706" cy="1152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4" idx="1"/>
          </p:cNvCxnSpPr>
          <p:nvPr/>
        </p:nvCxnSpPr>
        <p:spPr>
          <a:xfrm>
            <a:off x="638531" y="2014562"/>
            <a:ext cx="1122918" cy="38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4" idx="1"/>
          </p:cNvCxnSpPr>
          <p:nvPr/>
        </p:nvCxnSpPr>
        <p:spPr>
          <a:xfrm flipV="1">
            <a:off x="721896" y="2403881"/>
            <a:ext cx="1039553" cy="255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1"/>
          </p:cNvCxnSpPr>
          <p:nvPr/>
        </p:nvCxnSpPr>
        <p:spPr>
          <a:xfrm flipV="1">
            <a:off x="753185" y="2403880"/>
            <a:ext cx="1008264" cy="105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3"/>
            <a:endCxn id="4" idx="1"/>
          </p:cNvCxnSpPr>
          <p:nvPr/>
        </p:nvCxnSpPr>
        <p:spPr>
          <a:xfrm flipV="1">
            <a:off x="784474" y="2403881"/>
            <a:ext cx="976975" cy="1614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3187094" y="3710748"/>
                <a:ext cx="6626750" cy="1261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𝑑𝐿</m:t>
                          </m:r>
                        </m:num>
                        <m:den>
                          <m:r>
                            <a:rPr lang="en-US" sz="4000" i="1">
                              <a:latin typeface="Cambria Math" panose="02040503050406030204" pitchFamily="18" charset="0"/>
                            </a:rPr>
                            <m:t>𝑑𝑧</m:t>
                          </m:r>
                        </m:den>
                      </m:f>
                      <m:r>
                        <a:rPr lang="en-US" sz="4000" i="0">
                          <a:latin typeface="Cambria Math" panose="02040503050406030204" pitchFamily="18" charset="0"/>
                        </a:rPr>
                        <m:t>=</m:t>
                      </m:r>
                      <m:r>
                        <a:rPr lang="en-US" sz="4000" i="1">
                          <a:latin typeface="Cambria Math" panose="02040503050406030204" pitchFamily="18" charset="0"/>
                        </a:rPr>
                        <m:t>𝑑𝑧</m:t>
                      </m:r>
                      <m:r>
                        <a:rPr lang="en-US" sz="4000" i="0">
                          <a:latin typeface="Cambria Math" panose="02040503050406030204" pitchFamily="18" charset="0"/>
                        </a:rPr>
                        <m:t>= </m:t>
                      </m:r>
                      <m:f>
                        <m:fPr>
                          <m:ctrlPr>
                            <a:rPr lang="en-US" sz="4000" i="1">
                              <a:latin typeface="Cambria Math" panose="02040503050406030204" pitchFamily="18" charset="0"/>
                            </a:rPr>
                          </m:ctrlPr>
                        </m:fPr>
                        <m:num>
                          <m:r>
                            <a:rPr lang="en-US" sz="4000" i="1">
                              <a:latin typeface="Cambria Math" panose="02040503050406030204" pitchFamily="18" charset="0"/>
                            </a:rPr>
                            <m:t>𝑑𝐿</m:t>
                          </m:r>
                        </m:num>
                        <m:den>
                          <m:r>
                            <a:rPr lang="en-US" sz="4000" i="1">
                              <a:latin typeface="Cambria Math" panose="02040503050406030204" pitchFamily="18" charset="0"/>
                            </a:rPr>
                            <m:t>𝑑𝑎</m:t>
                          </m:r>
                        </m:den>
                      </m:f>
                      <m:r>
                        <a:rPr lang="en-US" sz="4000" i="0">
                          <a:latin typeface="Cambria Math" panose="02040503050406030204" pitchFamily="18" charset="0"/>
                        </a:rPr>
                        <m:t> </m:t>
                      </m:r>
                      <m:r>
                        <a:rPr lang="en-US" sz="4000" i="1">
                          <a:latin typeface="Cambria Math" panose="02040503050406030204" pitchFamily="18" charset="0"/>
                        </a:rPr>
                        <m:t>𝑥</m:t>
                      </m:r>
                      <m:r>
                        <a:rPr lang="en-US" sz="4000" i="0">
                          <a:latin typeface="Cambria Math" panose="02040503050406030204" pitchFamily="18" charset="0"/>
                        </a:rPr>
                        <m:t> </m:t>
                      </m:r>
                      <m:f>
                        <m:fPr>
                          <m:ctrlPr>
                            <a:rPr lang="en-US" sz="4000" i="1">
                              <a:latin typeface="Cambria Math" panose="02040503050406030204" pitchFamily="18" charset="0"/>
                            </a:rPr>
                          </m:ctrlPr>
                        </m:fPr>
                        <m:num>
                          <m:r>
                            <a:rPr lang="en-US" sz="4000" i="1">
                              <a:latin typeface="Cambria Math" panose="02040503050406030204" pitchFamily="18" charset="0"/>
                            </a:rPr>
                            <m:t>𝑑𝑎</m:t>
                          </m:r>
                        </m:num>
                        <m:den>
                          <m:r>
                            <a:rPr lang="en-US" sz="4000" i="1">
                              <a:latin typeface="Cambria Math" panose="02040503050406030204" pitchFamily="18" charset="0"/>
                            </a:rPr>
                            <m:t>𝑑𝑧</m:t>
                          </m:r>
                        </m:den>
                      </m:f>
                      <m:r>
                        <a:rPr lang="en-US" sz="4000" i="0">
                          <a:latin typeface="Cambria Math" panose="02040503050406030204" pitchFamily="18" charset="0"/>
                        </a:rPr>
                        <m:t>=</m:t>
                      </m:r>
                      <m:r>
                        <a:rPr lang="en-US" sz="4000" i="1">
                          <a:latin typeface="Cambria Math" panose="02040503050406030204" pitchFamily="18" charset="0"/>
                        </a:rPr>
                        <m:t>𝑎</m:t>
                      </m:r>
                      <m:r>
                        <a:rPr lang="en-US" sz="4000" i="0">
                          <a:latin typeface="Cambria Math" panose="02040503050406030204" pitchFamily="18" charset="0"/>
                        </a:rPr>
                        <m:t>−</m:t>
                      </m:r>
                      <m:r>
                        <a:rPr lang="en-US" sz="4000" i="1">
                          <a:latin typeface="Cambria Math" panose="02040503050406030204" pitchFamily="18" charset="0"/>
                        </a:rPr>
                        <m:t>𝑦</m:t>
                      </m:r>
                    </m:oMath>
                  </m:oMathPara>
                </a14:m>
                <a:endParaRPr lang="en-US" sz="4000" dirty="0"/>
              </a:p>
            </p:txBody>
          </p:sp>
        </mc:Choice>
        <mc:Fallback xmlns="">
          <p:sp>
            <p:nvSpPr>
              <p:cNvPr id="26" name="Rectangle 25"/>
              <p:cNvSpPr>
                <a:spLocks noRot="1" noChangeAspect="1" noMove="1" noResize="1" noEditPoints="1" noAdjustHandles="1" noChangeArrowheads="1" noChangeShapeType="1" noTextEdit="1"/>
              </p:cNvSpPr>
              <p:nvPr/>
            </p:nvSpPr>
            <p:spPr>
              <a:xfrm>
                <a:off x="3187094" y="3710748"/>
                <a:ext cx="6626750" cy="1261051"/>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93468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09224" y="0"/>
                <a:ext cx="2284087" cy="10277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𝑺𝒕𝒆𝒑</m:t>
                      </m:r>
                      <m:r>
                        <a:rPr lang="en-US" sz="3200" b="1" i="1" smtClean="0">
                          <a:latin typeface="Cambria Math" panose="02040503050406030204" pitchFamily="18" charset="0"/>
                        </a:rPr>
                        <m:t> </m:t>
                      </m:r>
                      <m:r>
                        <a:rPr lang="en-US" sz="3200" b="1" i="1" smtClean="0">
                          <a:latin typeface="Cambria Math" panose="02040503050406030204" pitchFamily="18" charset="0"/>
                        </a:rPr>
                        <m:t>𝟏</m:t>
                      </m:r>
                      <m:r>
                        <a:rPr lang="en-US" sz="3200" b="1" i="1" smtClean="0">
                          <a:latin typeface="Cambria Math" panose="02040503050406030204" pitchFamily="18" charset="0"/>
                        </a:rPr>
                        <m:t>: </m:t>
                      </m:r>
                      <m:f>
                        <m:fPr>
                          <m:ctrlPr>
                            <a:rPr lang="en-US" sz="3200" b="1" i="1">
                              <a:latin typeface="Cambria Math" panose="02040503050406030204" pitchFamily="18" charset="0"/>
                            </a:rPr>
                          </m:ctrlPr>
                        </m:fPr>
                        <m:num>
                          <m:r>
                            <a:rPr lang="en-US" sz="3200" b="1" i="1">
                              <a:latin typeface="Cambria Math" panose="02040503050406030204" pitchFamily="18" charset="0"/>
                            </a:rPr>
                            <m:t>𝒅𝑳</m:t>
                          </m:r>
                        </m:num>
                        <m:den>
                          <m:r>
                            <a:rPr lang="en-US" sz="3200" b="1" i="1">
                              <a:latin typeface="Cambria Math" panose="02040503050406030204" pitchFamily="18" charset="0"/>
                            </a:rPr>
                            <m:t>𝒅𝒂</m:t>
                          </m:r>
                        </m:den>
                      </m:f>
                    </m:oMath>
                  </m:oMathPara>
                </a14:m>
                <a:endParaRPr lang="en-US" sz="3200" b="1" dirty="0"/>
              </a:p>
            </p:txBody>
          </p:sp>
        </mc:Choice>
        <mc:Fallback xmlns="">
          <p:sp>
            <p:nvSpPr>
              <p:cNvPr id="2" name="Rectangle 1"/>
              <p:cNvSpPr>
                <a:spLocks noRot="1" noChangeAspect="1" noMove="1" noResize="1" noEditPoints="1" noAdjustHandles="1" noChangeArrowheads="1" noChangeShapeType="1" noTextEdit="1"/>
              </p:cNvSpPr>
              <p:nvPr/>
            </p:nvSpPr>
            <p:spPr>
              <a:xfrm>
                <a:off x="309224" y="0"/>
                <a:ext cx="2284087" cy="102771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55997" y="1264249"/>
                <a:ext cx="613829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r>
                        <a:rPr lang="en-US" sz="2400" i="0">
                          <a:latin typeface="Cambria Math" panose="02040503050406030204" pitchFamily="18" charset="0"/>
                        </a:rPr>
                        <m:t>=−(</m:t>
                      </m:r>
                      <m:r>
                        <a:rPr lang="en-US" sz="2400" i="1">
                          <a:latin typeface="Cambria Math" panose="02040503050406030204" pitchFamily="18" charset="0"/>
                        </a:rPr>
                        <m:t>𝑦</m:t>
                      </m:r>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log</m:t>
                          </m:r>
                        </m:fName>
                        <m:e>
                          <m:d>
                            <m:dPr>
                              <m:ctrlPr>
                                <a:rPr lang="en-US" sz="2400" i="1">
                                  <a:latin typeface="Cambria Math" panose="02040503050406030204" pitchFamily="18" charset="0"/>
                                </a:rPr>
                              </m:ctrlPr>
                            </m:dPr>
                            <m:e>
                              <m:r>
                                <a:rPr lang="en-US" sz="2400" b="0" i="1" smtClean="0">
                                  <a:latin typeface="Cambria Math" panose="02040503050406030204" pitchFamily="18" charset="0"/>
                                </a:rPr>
                                <m:t>𝑎</m:t>
                              </m:r>
                            </m:e>
                          </m:d>
                        </m:e>
                      </m:func>
                      <m:r>
                        <a:rPr lang="en-US" sz="2400" i="0">
                          <a:latin typeface="Cambria Math" panose="02040503050406030204" pitchFamily="18" charset="0"/>
                        </a:rPr>
                        <m:t>+</m:t>
                      </m:r>
                      <m:d>
                        <m:dPr>
                          <m:ctrlPr>
                            <a:rPr lang="en-US" sz="2400" i="1">
                              <a:latin typeface="Cambria Math" panose="02040503050406030204" pitchFamily="18" charset="0"/>
                            </a:rPr>
                          </m:ctrlPr>
                        </m:dPr>
                        <m:e>
                          <m:r>
                            <a:rPr lang="en-US" sz="2400" i="0">
                              <a:latin typeface="Cambria Math" panose="02040503050406030204" pitchFamily="18" charset="0"/>
                            </a:rPr>
                            <m:t>1−</m:t>
                          </m:r>
                          <m:r>
                            <a:rPr lang="en-US" sz="2400" i="1">
                              <a:latin typeface="Cambria Math" panose="02040503050406030204" pitchFamily="18" charset="0"/>
                            </a:rPr>
                            <m:t>𝑦</m:t>
                          </m:r>
                        </m:e>
                      </m:d>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log</m:t>
                          </m:r>
                        </m:fName>
                        <m:e>
                          <m:d>
                            <m:dPr>
                              <m:ctrlPr>
                                <a:rPr lang="en-US" sz="2400" i="1">
                                  <a:latin typeface="Cambria Math" panose="02040503050406030204" pitchFamily="18" charset="0"/>
                                </a:rPr>
                              </m:ctrlPr>
                            </m:dPr>
                            <m:e>
                              <m:r>
                                <a:rPr lang="en-US" sz="2400" i="0">
                                  <a:latin typeface="Cambria Math" panose="02040503050406030204" pitchFamily="18" charset="0"/>
                                </a:rPr>
                                <m:t>1−</m:t>
                              </m:r>
                              <m:r>
                                <m:rPr>
                                  <m:sty m:val="p"/>
                                </m:rPr>
                                <a:rPr lang="en-US" sz="2400" b="0" i="0" smtClean="0">
                                  <a:latin typeface="Cambria Math" panose="02040503050406030204" pitchFamily="18" charset="0"/>
                                </a:rPr>
                                <m:t>a</m:t>
                              </m:r>
                              <m:r>
                                <a:rPr lang="en-US" sz="2400" i="0">
                                  <a:latin typeface="Cambria Math" panose="02040503050406030204" pitchFamily="18" charset="0"/>
                                </a:rPr>
                                <m:t>)</m:t>
                              </m:r>
                            </m:e>
                          </m:d>
                        </m:e>
                      </m:func>
                      <m:r>
                        <a:rPr lang="en-US" sz="2400" i="0">
                          <a:latin typeface="Cambria Math" panose="02040503050406030204" pitchFamily="18" charset="0"/>
                        </a:rPr>
                        <m:t> </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155997" y="1264249"/>
                <a:ext cx="6138290" cy="461665"/>
              </a:xfrm>
              <a:prstGeom prst="rect">
                <a:avLst/>
              </a:prstGeom>
              <a:blipFill>
                <a:blip r:embed="rId3"/>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09224" y="1962446"/>
                <a:ext cx="5122621" cy="7936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𝑑𝐿</m:t>
                          </m:r>
                        </m:num>
                        <m:den>
                          <m:r>
                            <a:rPr lang="en-US" sz="2400" i="1">
                              <a:latin typeface="Cambria Math" panose="02040503050406030204" pitchFamily="18" charset="0"/>
                            </a:rPr>
                            <m:t>𝑑𝑎</m:t>
                          </m:r>
                        </m:den>
                      </m:f>
                      <m:r>
                        <a:rPr lang="en-US" sz="2400" i="0">
                          <a:latin typeface="Cambria Math" panose="02040503050406030204" pitchFamily="18" charset="0"/>
                        </a:rPr>
                        <m:t>=−</m:t>
                      </m:r>
                      <m:r>
                        <a:rPr lang="en-US" sz="2400" i="1">
                          <a:latin typeface="Cambria Math" panose="02040503050406030204" pitchFamily="18" charset="0"/>
                        </a:rPr>
                        <m:t>𝑦</m:t>
                      </m:r>
                      <m:r>
                        <a:rPr lang="en-US" sz="2400" i="0">
                          <a:latin typeface="Cambria Math" panose="02040503050406030204" pitchFamily="18" charset="0"/>
                        </a:rPr>
                        <m:t> </m:t>
                      </m:r>
                      <m:r>
                        <a:rPr lang="en-US" sz="2400" i="1">
                          <a:latin typeface="Cambria Math" panose="02040503050406030204" pitchFamily="18" charset="0"/>
                        </a:rPr>
                        <m:t>𝑥</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𝑎</m:t>
                          </m:r>
                        </m:den>
                      </m:f>
                      <m:r>
                        <a:rPr lang="en-US" sz="2400" i="0">
                          <a:latin typeface="Cambria Math" panose="02040503050406030204" pitchFamily="18" charset="0"/>
                        </a:rPr>
                        <m:t>−</m:t>
                      </m:r>
                      <m:d>
                        <m:dPr>
                          <m:ctrlPr>
                            <a:rPr lang="en-US" sz="2400" i="1">
                              <a:latin typeface="Cambria Math" panose="02040503050406030204" pitchFamily="18" charset="0"/>
                            </a:rPr>
                          </m:ctrlPr>
                        </m:dPr>
                        <m:e>
                          <m:r>
                            <a:rPr lang="en-US" sz="2400" i="0">
                              <a:latin typeface="Cambria Math" panose="02040503050406030204" pitchFamily="18" charset="0"/>
                            </a:rPr>
                            <m:t>1−</m:t>
                          </m:r>
                          <m:r>
                            <a:rPr lang="en-US" sz="2400" i="1">
                              <a:latin typeface="Cambria Math" panose="02040503050406030204" pitchFamily="18" charset="0"/>
                            </a:rPr>
                            <m:t>𝑦</m:t>
                          </m:r>
                        </m:e>
                      </m:d>
                      <m:r>
                        <a:rPr lang="en-US" sz="2400" i="0">
                          <a:latin typeface="Cambria Math" panose="02040503050406030204" pitchFamily="18" charset="0"/>
                        </a:rPr>
                        <m:t> </m:t>
                      </m:r>
                      <m:r>
                        <a:rPr lang="en-US" sz="2400" i="1">
                          <a:latin typeface="Cambria Math" panose="02040503050406030204" pitchFamily="18" charset="0"/>
                        </a:rPr>
                        <m:t>𝑥</m:t>
                      </m:r>
                      <m:r>
                        <a:rPr lang="en-US" sz="2400" i="0">
                          <a:latin typeface="Cambria Math" panose="02040503050406030204" pitchFamily="18" charset="0"/>
                        </a:rPr>
                        <m:t> </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0">
                              <a:latin typeface="Cambria Math" panose="02040503050406030204" pitchFamily="18" charset="0"/>
                            </a:rPr>
                            <m:t>1−</m:t>
                          </m:r>
                          <m:r>
                            <a:rPr lang="en-US" sz="2400" i="1">
                              <a:latin typeface="Cambria Math" panose="02040503050406030204" pitchFamily="18" charset="0"/>
                            </a:rPr>
                            <m:t>𝑎</m:t>
                          </m:r>
                        </m:den>
                      </m:f>
                      <m:r>
                        <a:rPr lang="en-US" sz="2400" i="0">
                          <a:latin typeface="Cambria Math" panose="02040503050406030204" pitchFamily="18" charset="0"/>
                        </a:rPr>
                        <m:t> </m:t>
                      </m:r>
                      <m:r>
                        <a:rPr lang="en-US" sz="2400" i="1">
                          <a:latin typeface="Cambria Math" panose="02040503050406030204" pitchFamily="18" charset="0"/>
                        </a:rPr>
                        <m:t>𝑥</m:t>
                      </m:r>
                      <m:r>
                        <a:rPr lang="en-US" sz="2400" i="0">
                          <a:latin typeface="Cambria Math" panose="02040503050406030204" pitchFamily="18" charset="0"/>
                        </a:rPr>
                        <m:t>−1</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09224" y="1962446"/>
                <a:ext cx="5122621" cy="793615"/>
              </a:xfrm>
              <a:prstGeom prst="rect">
                <a:avLst/>
              </a:prstGeom>
              <a:blipFill>
                <a:blip r:embed="rId4"/>
                <a:stretch>
                  <a:fillRect/>
                </a:stretch>
              </a:blipFill>
            </p:spPr>
            <p:txBody>
              <a:bodyPr/>
              <a:lstStyle/>
              <a:p>
                <a:r>
                  <a:rPr lang="en-US">
                    <a:noFill/>
                  </a:rPr>
                  <a:t> </a:t>
                </a:r>
              </a:p>
            </p:txBody>
          </p:sp>
        </mc:Fallback>
      </mc:AlternateContent>
      <p:sp>
        <p:nvSpPr>
          <p:cNvPr id="5" name="TextBox 4"/>
          <p:cNvSpPr txBox="1"/>
          <p:nvPr/>
        </p:nvSpPr>
        <p:spPr>
          <a:xfrm>
            <a:off x="309224" y="3133634"/>
            <a:ext cx="11465681" cy="830997"/>
          </a:xfrm>
          <a:prstGeom prst="rect">
            <a:avLst/>
          </a:prstGeom>
          <a:noFill/>
        </p:spPr>
        <p:txBody>
          <a:bodyPr wrap="square" rtlCol="0">
            <a:spAutoFit/>
          </a:bodyPr>
          <a:lstStyle/>
          <a:p>
            <a:pPr algn="just"/>
            <a:r>
              <a:rPr lang="en-US" sz="2400" dirty="0" smtClean="0">
                <a:solidFill>
                  <a:srgbClr val="0070C0"/>
                </a:solidFill>
                <a:latin typeface="Times New Roman" panose="02020603050405020304" pitchFamily="18" charset="0"/>
                <a:cs typeface="Times New Roman" panose="02020603050405020304" pitchFamily="18" charset="0"/>
              </a:rPr>
              <a:t>Remember that there is an additional -1 in the last term when we take the derivative of </a:t>
            </a:r>
          </a:p>
          <a:p>
            <a:pPr algn="just"/>
            <a:r>
              <a:rPr lang="en-US" sz="2400" dirty="0" smtClean="0">
                <a:solidFill>
                  <a:srgbClr val="0070C0"/>
                </a:solidFill>
                <a:latin typeface="Times New Roman" panose="02020603050405020304" pitchFamily="18" charset="0"/>
                <a:cs typeface="Times New Roman" panose="02020603050405020304" pitchFamily="18" charset="0"/>
              </a:rPr>
              <a:t>(1 – a) with respect to a.   </a:t>
            </a:r>
            <a:endParaRPr lang="en-US" sz="2400"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309224" y="4247330"/>
                <a:ext cx="5882444" cy="671915"/>
              </a:xfrm>
              <a:prstGeom prst="rect">
                <a:avLst/>
              </a:prstGeom>
            </p:spPr>
            <p:txBody>
              <a:bodyPr wrap="none">
                <a:spAutoFit/>
              </a:bodyPr>
              <a:lstStyle/>
              <a:p>
                <a14:m>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𝑑𝐿</m:t>
                        </m:r>
                      </m:num>
                      <m:den>
                        <m:r>
                          <a:rPr lang="en-US" sz="2400" i="1">
                            <a:latin typeface="Cambria Math" panose="02040503050406030204" pitchFamily="18" charset="0"/>
                          </a:rPr>
                          <m:t>𝑑𝑎</m:t>
                        </m:r>
                      </m:den>
                    </m:f>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b="0" i="0" smtClean="0">
                            <a:latin typeface="Cambria Math" panose="02040503050406030204" pitchFamily="18" charset="0"/>
                          </a:rPr>
                          <m:t>− </m:t>
                        </m:r>
                        <m:r>
                          <m:rPr>
                            <m:sty m:val="p"/>
                          </m:rPr>
                          <a:rPr lang="en-US" sz="2400" b="0" i="0" smtClean="0">
                            <a:latin typeface="Cambria Math" panose="02040503050406030204" pitchFamily="18" charset="0"/>
                          </a:rPr>
                          <m:t>y</m:t>
                        </m:r>
                      </m:num>
                      <m:den>
                        <m:r>
                          <a:rPr lang="en-US" sz="2400" i="1">
                            <a:latin typeface="Cambria Math" panose="02040503050406030204" pitchFamily="18" charset="0"/>
                          </a:rPr>
                          <m:t>𝑎</m:t>
                        </m:r>
                      </m:den>
                    </m:f>
                    <m:r>
                      <a:rPr lang="en-US" sz="2400" b="0" i="0" smtClean="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1</m:t>
                        </m:r>
                        <m:r>
                          <a:rPr lang="en-US" sz="2400" b="0" i="1" smtClean="0">
                            <a:latin typeface="Cambria Math" panose="02040503050406030204" pitchFamily="18" charset="0"/>
                          </a:rPr>
                          <m:t> −</m:t>
                        </m:r>
                        <m:r>
                          <a:rPr lang="en-US" sz="2400" b="0" i="1" smtClean="0">
                            <a:latin typeface="Cambria Math" panose="02040503050406030204" pitchFamily="18" charset="0"/>
                          </a:rPr>
                          <m:t>𝑦</m:t>
                        </m:r>
                      </m:num>
                      <m:den>
                        <m:r>
                          <a:rPr lang="en-US" sz="2400" i="0">
                            <a:latin typeface="Cambria Math" panose="02040503050406030204" pitchFamily="18" charset="0"/>
                          </a:rPr>
                          <m:t>1−</m:t>
                        </m:r>
                        <m:r>
                          <a:rPr lang="en-US" sz="2400" i="1">
                            <a:latin typeface="Cambria Math" panose="02040503050406030204" pitchFamily="18" charset="0"/>
                          </a:rPr>
                          <m:t>𝑎</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𝑎𝑦</m:t>
                        </m:r>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 −</m:t>
                        </m:r>
                        <m:r>
                          <a:rPr lang="en-US" sz="2400" b="0" i="1" smtClean="0">
                            <a:latin typeface="Cambria Math" panose="02040503050406030204" pitchFamily="18" charset="0"/>
                          </a:rPr>
                          <m:t>𝑎𝑦</m:t>
                        </m:r>
                      </m:num>
                      <m:den>
                        <m:r>
                          <m:rPr>
                            <m:sty m:val="p"/>
                          </m:rPr>
                          <a:rPr lang="en-US" sz="2400" b="0" i="0" smtClean="0">
                            <a:latin typeface="Cambria Math" panose="02040503050406030204" pitchFamily="18" charset="0"/>
                          </a:rPr>
                          <m:t>a</m:t>
                        </m:r>
                        <m:r>
                          <a:rPr lang="en-US" sz="2400" b="0" i="0" smtClean="0">
                            <a:latin typeface="Cambria Math" panose="02040503050406030204" pitchFamily="18" charset="0"/>
                          </a:rPr>
                          <m:t>(1−</m:t>
                        </m:r>
                        <m:r>
                          <a:rPr lang="en-US" sz="2400" i="1">
                            <a:latin typeface="Cambria Math" panose="02040503050406030204" pitchFamily="18" charset="0"/>
                          </a:rPr>
                          <m:t>𝑎</m:t>
                        </m:r>
                        <m:r>
                          <a:rPr lang="en-US" sz="2400" b="0" i="1" smtClean="0">
                            <a:latin typeface="Cambria Math" panose="02040503050406030204" pitchFamily="18" charset="0"/>
                          </a:rPr>
                          <m:t>)</m:t>
                        </m:r>
                      </m:den>
                    </m:f>
                  </m:oMath>
                </a14:m>
                <a:r>
                  <a:rPr lang="en-US" sz="2400" dirty="0" smtClean="0"/>
                  <a:t>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𝑎</m:t>
                        </m:r>
                        <m:r>
                          <a:rPr lang="en-US" sz="2400" b="0" i="1" smtClean="0">
                            <a:latin typeface="Cambria Math" panose="02040503050406030204" pitchFamily="18" charset="0"/>
                          </a:rPr>
                          <m:t> −</m:t>
                        </m:r>
                        <m:r>
                          <a:rPr lang="en-US" sz="2400" b="0" i="1" smtClean="0">
                            <a:latin typeface="Cambria Math" panose="02040503050406030204" pitchFamily="18" charset="0"/>
                          </a:rPr>
                          <m:t>𝑦</m:t>
                        </m:r>
                      </m:num>
                      <m:den>
                        <m:r>
                          <m:rPr>
                            <m:sty m:val="p"/>
                          </m:rPr>
                          <a:rPr lang="en-US" sz="2400">
                            <a:latin typeface="Cambria Math" panose="02040503050406030204" pitchFamily="18" charset="0"/>
                          </a:rPr>
                          <m:t>a</m:t>
                        </m:r>
                        <m:r>
                          <a:rPr lang="en-US" sz="2400">
                            <a:latin typeface="Cambria Math" panose="02040503050406030204" pitchFamily="18" charset="0"/>
                          </a:rPr>
                          <m:t>(1−</m:t>
                        </m:r>
                        <m:r>
                          <a:rPr lang="en-US" sz="2400" i="1">
                            <a:latin typeface="Cambria Math" panose="02040503050406030204" pitchFamily="18" charset="0"/>
                          </a:rPr>
                          <m:t>𝑎</m:t>
                        </m:r>
                        <m:r>
                          <a:rPr lang="en-US" sz="2400" i="1">
                            <a:latin typeface="Cambria Math" panose="02040503050406030204" pitchFamily="18" charset="0"/>
                          </a:rPr>
                          <m:t>)</m:t>
                        </m:r>
                      </m:den>
                    </m:f>
                  </m:oMath>
                </a14:m>
                <a:r>
                  <a:rPr lang="en-US" sz="2400" dirty="0" smtClean="0"/>
                  <a:t> = da  </a:t>
                </a:r>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309224" y="4247330"/>
                <a:ext cx="5882444" cy="671915"/>
              </a:xfrm>
              <a:prstGeom prst="rect">
                <a:avLst/>
              </a:prstGeom>
              <a:blipFill>
                <a:blip r:embed="rId5"/>
                <a:stretch>
                  <a:fillRect r="-518" b="-1818"/>
                </a:stretch>
              </a:blipFill>
            </p:spPr>
            <p:txBody>
              <a:bodyPr/>
              <a:lstStyle/>
              <a:p>
                <a:r>
                  <a:rPr lang="en-US">
                    <a:noFill/>
                  </a:rPr>
                  <a:t> </a:t>
                </a:r>
              </a:p>
            </p:txBody>
          </p:sp>
        </mc:Fallback>
      </mc:AlternateContent>
    </p:spTree>
    <p:extLst>
      <p:ext uri="{BB962C8B-B14F-4D97-AF65-F5344CB8AC3E}">
        <p14:creationId xmlns:p14="http://schemas.microsoft.com/office/powerpoint/2010/main" val="2037509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09224" y="0"/>
                <a:ext cx="2284087" cy="10277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𝑺𝒕𝒆𝒑</m:t>
                      </m:r>
                      <m:r>
                        <a:rPr lang="en-US" sz="3200" b="1" i="1" smtClean="0">
                          <a:latin typeface="Cambria Math" panose="02040503050406030204" pitchFamily="18" charset="0"/>
                        </a:rPr>
                        <m:t> </m:t>
                      </m:r>
                      <m:r>
                        <a:rPr lang="en-US" sz="3200" b="1" i="1" smtClean="0">
                          <a:latin typeface="Cambria Math" panose="02040503050406030204" pitchFamily="18" charset="0"/>
                        </a:rPr>
                        <m:t>𝟐</m:t>
                      </m:r>
                      <m:r>
                        <a:rPr lang="en-US" sz="3200" b="1" i="1" smtClean="0">
                          <a:latin typeface="Cambria Math" panose="02040503050406030204" pitchFamily="18" charset="0"/>
                        </a:rPr>
                        <m:t>: </m:t>
                      </m:r>
                      <m:f>
                        <m:fPr>
                          <m:ctrlPr>
                            <a:rPr lang="en-US" sz="3200" b="1" i="1">
                              <a:latin typeface="Cambria Math" panose="02040503050406030204" pitchFamily="18" charset="0"/>
                            </a:rPr>
                          </m:ctrlPr>
                        </m:fPr>
                        <m:num>
                          <m:r>
                            <a:rPr lang="en-US" sz="3200" b="1" i="1">
                              <a:latin typeface="Cambria Math" panose="02040503050406030204" pitchFamily="18" charset="0"/>
                            </a:rPr>
                            <m:t>𝒅</m:t>
                          </m:r>
                          <m:r>
                            <a:rPr lang="en-US" sz="3200" b="1" i="1" smtClean="0">
                              <a:latin typeface="Cambria Math" panose="02040503050406030204" pitchFamily="18" charset="0"/>
                            </a:rPr>
                            <m:t>𝒂</m:t>
                          </m:r>
                        </m:num>
                        <m:den>
                          <m:r>
                            <a:rPr lang="en-US" sz="3200" b="1" i="1">
                              <a:latin typeface="Cambria Math" panose="02040503050406030204" pitchFamily="18" charset="0"/>
                            </a:rPr>
                            <m:t>𝒅</m:t>
                          </m:r>
                          <m:r>
                            <a:rPr lang="en-US" sz="3200" b="1" i="1" smtClean="0">
                              <a:latin typeface="Cambria Math" panose="02040503050406030204" pitchFamily="18" charset="0"/>
                            </a:rPr>
                            <m:t>𝒛</m:t>
                          </m:r>
                        </m:den>
                      </m:f>
                    </m:oMath>
                  </m:oMathPara>
                </a14:m>
                <a:endParaRPr lang="en-US" sz="3200" b="1" dirty="0"/>
              </a:p>
            </p:txBody>
          </p:sp>
        </mc:Choice>
        <mc:Fallback xmlns="">
          <p:sp>
            <p:nvSpPr>
              <p:cNvPr id="2" name="Rectangle 1"/>
              <p:cNvSpPr>
                <a:spLocks noRot="1" noChangeAspect="1" noMove="1" noResize="1" noEditPoints="1" noAdjustHandles="1" noChangeArrowheads="1" noChangeShapeType="1" noTextEdit="1"/>
              </p:cNvSpPr>
              <p:nvPr/>
            </p:nvSpPr>
            <p:spPr>
              <a:xfrm>
                <a:off x="309224" y="0"/>
                <a:ext cx="2284087" cy="102771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09224" y="1160340"/>
                <a:ext cx="2254079" cy="11628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𝑑</m:t>
                          </m:r>
                          <m:r>
                            <a:rPr lang="en-US" sz="2400" b="0" i="1" smtClean="0">
                              <a:latin typeface="Cambria Math" panose="02040503050406030204" pitchFamily="18" charset="0"/>
                            </a:rPr>
                            <m:t>𝑎</m:t>
                          </m:r>
                        </m:num>
                        <m:den>
                          <m:r>
                            <a:rPr lang="en-US" sz="2400" i="1">
                              <a:latin typeface="Cambria Math" panose="02040503050406030204" pitchFamily="18" charset="0"/>
                            </a:rPr>
                            <m:t>𝑑</m:t>
                          </m:r>
                          <m:r>
                            <a:rPr lang="en-US" sz="2400" b="0" i="1" smtClean="0">
                              <a:latin typeface="Cambria Math" panose="02040503050406030204" pitchFamily="18" charset="0"/>
                            </a:rPr>
                            <m:t>𝑧</m:t>
                          </m:r>
                        </m:den>
                      </m:f>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𝑑</m:t>
                          </m:r>
                        </m:num>
                        <m:den>
                          <m:r>
                            <a:rPr lang="en-US" sz="2400" i="1">
                              <a:latin typeface="Cambria Math" panose="02040503050406030204" pitchFamily="18" charset="0"/>
                            </a:rPr>
                            <m:t>𝑑𝑧</m:t>
                          </m:r>
                        </m:den>
                      </m:f>
                      <m:r>
                        <a:rPr lang="en-US" sz="2400" i="1">
                          <a:latin typeface="Cambria Math" panose="02040503050406030204" pitchFamily="18" charset="0"/>
                        </a:rPr>
                        <m:t>𝜎</m:t>
                      </m:r>
                      <m:d>
                        <m:dPr>
                          <m:ctrlPr>
                            <a:rPr lang="en-US" sz="2400" i="1">
                              <a:latin typeface="Cambria Math" panose="02040503050406030204" pitchFamily="18" charset="0"/>
                            </a:rPr>
                          </m:ctrlPr>
                        </m:dPr>
                        <m:e>
                          <m:r>
                            <a:rPr lang="en-US" sz="2400" i="1">
                              <a:latin typeface="Cambria Math" panose="02040503050406030204" pitchFamily="18" charset="0"/>
                            </a:rPr>
                            <m:t>𝑧</m:t>
                          </m:r>
                        </m:e>
                      </m:d>
                      <m:r>
                        <a:rPr lang="en-US" sz="2400">
                          <a:latin typeface="Cambria Math" panose="02040503050406030204" pitchFamily="18" charset="0"/>
                        </a:rPr>
                        <m:t> </m:t>
                      </m:r>
                    </m:oMath>
                  </m:oMathPara>
                </a14:m>
                <a:endParaRPr lang="en-US" sz="2400" dirty="0"/>
              </a:p>
              <a:p>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309224" y="1160340"/>
                <a:ext cx="2254079" cy="1162882"/>
              </a:xfrm>
              <a:prstGeom prst="rect">
                <a:avLst/>
              </a:prstGeom>
              <a:blipFill>
                <a:blip r:embed="rId3"/>
                <a:stretch>
                  <a:fillRect/>
                </a:stretch>
              </a:blipFill>
            </p:spPr>
            <p:txBody>
              <a:bodyPr/>
              <a:lstStyle/>
              <a:p>
                <a:r>
                  <a:rPr lang="en-US">
                    <a:noFill/>
                  </a:rPr>
                  <a:t> </a:t>
                </a:r>
              </a:p>
            </p:txBody>
          </p:sp>
        </mc:Fallback>
      </mc:AlternateContent>
      <p:sp>
        <p:nvSpPr>
          <p:cNvPr id="4" name="TextBox 3"/>
          <p:cNvSpPr txBox="1"/>
          <p:nvPr/>
        </p:nvSpPr>
        <p:spPr>
          <a:xfrm>
            <a:off x="429362" y="2040346"/>
            <a:ext cx="11534274" cy="461665"/>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The derivative of a sigmoid has the form: </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429362" y="2621787"/>
                <a:ext cx="3539239" cy="993605"/>
              </a:xfrm>
              <a:prstGeom prst="rect">
                <a:avLst/>
              </a:prstGeom>
            </p:spPr>
            <p:txBody>
              <a:bodyPr wrap="none">
                <a:spAutoFit/>
              </a:bodyPr>
              <a:lstStyle/>
              <a:p>
                <a14:m>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𝑑</m:t>
                        </m:r>
                      </m:num>
                      <m:den>
                        <m:r>
                          <a:rPr lang="en-US" sz="2400" i="1">
                            <a:latin typeface="Cambria Math" panose="02040503050406030204" pitchFamily="18" charset="0"/>
                          </a:rPr>
                          <m:t>𝑑𝑧</m:t>
                        </m:r>
                      </m:den>
                    </m:f>
                    <m:r>
                      <a:rPr lang="en-US" sz="2400" i="1">
                        <a:latin typeface="Cambria Math" panose="02040503050406030204" pitchFamily="18" charset="0"/>
                      </a:rPr>
                      <m:t>𝜎</m:t>
                    </m:r>
                    <m:d>
                      <m:dPr>
                        <m:ctrlPr>
                          <a:rPr lang="en-US" sz="2400" i="1">
                            <a:latin typeface="Cambria Math" panose="02040503050406030204" pitchFamily="18" charset="0"/>
                          </a:rPr>
                        </m:ctrlPr>
                      </m:dPr>
                      <m:e>
                        <m:r>
                          <a:rPr lang="en-US" sz="2400" i="1">
                            <a:latin typeface="Cambria Math" panose="02040503050406030204" pitchFamily="18" charset="0"/>
                          </a:rPr>
                          <m:t>𝑧</m:t>
                        </m:r>
                      </m:e>
                    </m:d>
                    <m:r>
                      <a:rPr lang="en-US" sz="2400" b="0" i="1" smtClean="0">
                        <a:latin typeface="Cambria Math" panose="02040503050406030204" pitchFamily="18" charset="0"/>
                      </a:rPr>
                      <m:t>=</m:t>
                    </m:r>
                    <m:r>
                      <a:rPr lang="en-US" sz="2400" i="1">
                        <a:latin typeface="Cambria Math" panose="02040503050406030204" pitchFamily="18" charset="0"/>
                      </a:rPr>
                      <m:t>𝜎</m:t>
                    </m:r>
                    <m:d>
                      <m:dPr>
                        <m:ctrlPr>
                          <a:rPr lang="en-US" sz="2400" i="1">
                            <a:latin typeface="Cambria Math" panose="02040503050406030204" pitchFamily="18" charset="0"/>
                          </a:rPr>
                        </m:ctrlPr>
                      </m:dPr>
                      <m:e>
                        <m:r>
                          <a:rPr lang="en-US" sz="2400" i="1">
                            <a:latin typeface="Cambria Math" panose="02040503050406030204" pitchFamily="18" charset="0"/>
                          </a:rPr>
                          <m:t>𝑧</m:t>
                        </m:r>
                      </m:e>
                    </m:d>
                  </m:oMath>
                </a14:m>
                <a:r>
                  <a:rPr lang="en-US" sz="2400" dirty="0" smtClean="0"/>
                  <a:t> x (1 - </a:t>
                </a:r>
                <a14:m>
                  <m:oMath xmlns:m="http://schemas.openxmlformats.org/officeDocument/2006/math">
                    <m:r>
                      <a:rPr lang="en-US" sz="2400" i="1">
                        <a:latin typeface="Cambria Math" panose="02040503050406030204" pitchFamily="18" charset="0"/>
                      </a:rPr>
                      <m:t>𝜎</m:t>
                    </m:r>
                    <m:d>
                      <m:dPr>
                        <m:ctrlPr>
                          <a:rPr lang="en-US" sz="2400" i="1">
                            <a:latin typeface="Cambria Math" panose="02040503050406030204" pitchFamily="18" charset="0"/>
                          </a:rPr>
                        </m:ctrlPr>
                      </m:dPr>
                      <m:e>
                        <m:r>
                          <a:rPr lang="en-US" sz="2400" i="1">
                            <a:latin typeface="Cambria Math" panose="02040503050406030204" pitchFamily="18" charset="0"/>
                          </a:rPr>
                          <m:t>𝑧</m:t>
                        </m:r>
                      </m:e>
                    </m:d>
                  </m:oMath>
                </a14:m>
                <a:r>
                  <a:rPr lang="en-US" sz="2400" dirty="0" smtClean="0"/>
                  <a:t>)</a:t>
                </a:r>
                <a:endParaRPr lang="en-US" sz="2400" dirty="0"/>
              </a:p>
              <a:p>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429362" y="2621787"/>
                <a:ext cx="3539239" cy="993605"/>
              </a:xfrm>
              <a:prstGeom prst="rect">
                <a:avLst/>
              </a:prstGeom>
              <a:blipFill>
                <a:blip r:embed="rId4"/>
                <a:stretch>
                  <a:fillRect r="-17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29362" y="3382017"/>
                <a:ext cx="11534274" cy="83099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Recall that </a:t>
                </a:r>
                <a14:m>
                  <m:oMath xmlns:m="http://schemas.openxmlformats.org/officeDocument/2006/math">
                    <m:r>
                      <a:rPr lang="en-US" sz="2400" i="1">
                        <a:latin typeface="Cambria Math" panose="02040503050406030204" pitchFamily="18" charset="0"/>
                      </a:rPr>
                      <m:t>𝜎</m:t>
                    </m:r>
                    <m:d>
                      <m:dPr>
                        <m:ctrlPr>
                          <a:rPr lang="en-US" sz="2400" i="1">
                            <a:latin typeface="Cambria Math" panose="02040503050406030204" pitchFamily="18" charset="0"/>
                          </a:rPr>
                        </m:ctrlPr>
                      </m:dPr>
                      <m:e>
                        <m:r>
                          <a:rPr lang="en-US" sz="2400" i="1">
                            <a:latin typeface="Cambria Math" panose="02040503050406030204" pitchFamily="18" charset="0"/>
                          </a:rPr>
                          <m:t>𝑧</m:t>
                        </m:r>
                      </m:e>
                    </m:d>
                  </m:oMath>
                </a14:m>
                <a:r>
                  <a:rPr lang="en-US" sz="2400" dirty="0" smtClean="0">
                    <a:latin typeface="Times New Roman" panose="02020603050405020304" pitchFamily="18" charset="0"/>
                    <a:cs typeface="Times New Roman" panose="02020603050405020304" pitchFamily="18" charset="0"/>
                  </a:rPr>
                  <a:t> = a, because we defined “a”, the activation, as the output of the sigmoid activation function.  </a:t>
                </a:r>
                <a:endParaRPr lang="en-US" sz="24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29362" y="3382017"/>
                <a:ext cx="11534274" cy="830997"/>
              </a:xfrm>
              <a:prstGeom prst="rect">
                <a:avLst/>
              </a:prstGeom>
              <a:blipFill>
                <a:blip r:embed="rId5"/>
                <a:stretch>
                  <a:fillRect l="-792" t="-5882" r="-79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24227" y="4213014"/>
                <a:ext cx="2160207" cy="7935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𝑑</m:t>
                          </m:r>
                          <m:r>
                            <a:rPr lang="en-US" sz="2400" b="0" i="1" smtClean="0">
                              <a:latin typeface="Cambria Math" panose="02040503050406030204" pitchFamily="18" charset="0"/>
                            </a:rPr>
                            <m:t>𝑎</m:t>
                          </m:r>
                        </m:num>
                        <m:den>
                          <m:r>
                            <a:rPr lang="en-US" sz="2400" i="1">
                              <a:latin typeface="Cambria Math" panose="02040503050406030204" pitchFamily="18" charset="0"/>
                            </a:rPr>
                            <m:t>𝑑</m:t>
                          </m:r>
                          <m:r>
                            <a:rPr lang="en-US" sz="2400" b="0" i="1" smtClean="0">
                              <a:latin typeface="Cambria Math" panose="02040503050406030204" pitchFamily="18" charset="0"/>
                            </a:rPr>
                            <m:t>𝑧</m:t>
                          </m:r>
                        </m:den>
                      </m:f>
                      <m:r>
                        <a:rPr lang="en-US" sz="2400" i="0">
                          <a:latin typeface="Cambria Math" panose="02040503050406030204" pitchFamily="18" charset="0"/>
                        </a:rPr>
                        <m:t>=</m:t>
                      </m:r>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𝑎</m:t>
                          </m:r>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324227" y="4213014"/>
                <a:ext cx="2160207" cy="79355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1961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09224" y="0"/>
                <a:ext cx="2284087" cy="10277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𝑺𝒕𝒆𝒑</m:t>
                      </m:r>
                      <m:r>
                        <a:rPr lang="en-US" sz="3200" b="1" i="1" smtClean="0">
                          <a:latin typeface="Cambria Math" panose="02040503050406030204" pitchFamily="18" charset="0"/>
                        </a:rPr>
                        <m:t> </m:t>
                      </m:r>
                      <m:r>
                        <a:rPr lang="en-US" sz="3200" b="1" i="1" smtClean="0">
                          <a:latin typeface="Cambria Math" panose="02040503050406030204" pitchFamily="18" charset="0"/>
                        </a:rPr>
                        <m:t>𝟑</m:t>
                      </m:r>
                      <m:r>
                        <a:rPr lang="en-US" sz="3200" b="1" i="1" smtClean="0">
                          <a:latin typeface="Cambria Math" panose="02040503050406030204" pitchFamily="18" charset="0"/>
                        </a:rPr>
                        <m:t>: </m:t>
                      </m:r>
                      <m:f>
                        <m:fPr>
                          <m:ctrlPr>
                            <a:rPr lang="en-US" sz="3200" b="1" i="1">
                              <a:latin typeface="Cambria Math" panose="02040503050406030204" pitchFamily="18" charset="0"/>
                            </a:rPr>
                          </m:ctrlPr>
                        </m:fPr>
                        <m:num>
                          <m:r>
                            <a:rPr lang="en-US" sz="3200" b="1" i="1">
                              <a:latin typeface="Cambria Math" panose="02040503050406030204" pitchFamily="18" charset="0"/>
                            </a:rPr>
                            <m:t>𝒅</m:t>
                          </m:r>
                          <m:r>
                            <a:rPr lang="en-US" sz="3200" b="1" i="1" smtClean="0">
                              <a:latin typeface="Cambria Math" panose="02040503050406030204" pitchFamily="18" charset="0"/>
                            </a:rPr>
                            <m:t>𝑳</m:t>
                          </m:r>
                        </m:num>
                        <m:den>
                          <m:r>
                            <a:rPr lang="en-US" sz="3200" b="1" i="1">
                              <a:latin typeface="Cambria Math" panose="02040503050406030204" pitchFamily="18" charset="0"/>
                            </a:rPr>
                            <m:t>𝒅</m:t>
                          </m:r>
                          <m:r>
                            <a:rPr lang="en-US" sz="3200" b="1" i="1" smtClean="0">
                              <a:latin typeface="Cambria Math" panose="02040503050406030204" pitchFamily="18" charset="0"/>
                            </a:rPr>
                            <m:t>𝒛</m:t>
                          </m:r>
                        </m:den>
                      </m:f>
                    </m:oMath>
                  </m:oMathPara>
                </a14:m>
                <a:endParaRPr lang="en-US" sz="3200" b="1" dirty="0"/>
              </a:p>
            </p:txBody>
          </p:sp>
        </mc:Choice>
        <mc:Fallback xmlns="">
          <p:sp>
            <p:nvSpPr>
              <p:cNvPr id="2" name="Rectangle 1"/>
              <p:cNvSpPr>
                <a:spLocks noRot="1" noChangeAspect="1" noMove="1" noResize="1" noEditPoints="1" noAdjustHandles="1" noChangeArrowheads="1" noChangeShapeType="1" noTextEdit="1"/>
              </p:cNvSpPr>
              <p:nvPr/>
            </p:nvSpPr>
            <p:spPr>
              <a:xfrm>
                <a:off x="309224" y="0"/>
                <a:ext cx="2284087" cy="102771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09223" y="1256307"/>
                <a:ext cx="7519323" cy="85908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𝑑𝐿</m:t>
                          </m:r>
                        </m:num>
                        <m:den>
                          <m:r>
                            <a:rPr lang="en-US" sz="2400" i="1">
                              <a:latin typeface="Cambria Math" panose="02040503050406030204" pitchFamily="18" charset="0"/>
                            </a:rPr>
                            <m:t>𝑑𝑧</m:t>
                          </m:r>
                        </m:den>
                      </m:f>
                      <m:r>
                        <a:rPr lang="en-US" sz="2400" i="0">
                          <a:latin typeface="Cambria Math" panose="02040503050406030204" pitchFamily="18" charset="0"/>
                        </a:rPr>
                        <m:t>=</m:t>
                      </m:r>
                      <m:r>
                        <a:rPr lang="en-US" sz="2400" i="1">
                          <a:latin typeface="Cambria Math" panose="02040503050406030204" pitchFamily="18" charset="0"/>
                        </a:rPr>
                        <m:t>𝑑𝑧</m:t>
                      </m:r>
                      <m:r>
                        <a:rPr lang="en-US" sz="2400" i="0">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𝑑𝐿</m:t>
                          </m:r>
                        </m:num>
                        <m:den>
                          <m:r>
                            <a:rPr lang="en-US" sz="2400" i="1">
                              <a:latin typeface="Cambria Math" panose="02040503050406030204" pitchFamily="18" charset="0"/>
                            </a:rPr>
                            <m:t>𝑑𝑎</m:t>
                          </m:r>
                        </m:den>
                      </m:f>
                      <m:r>
                        <a:rPr lang="en-US" sz="2400" i="0">
                          <a:latin typeface="Cambria Math" panose="02040503050406030204" pitchFamily="18" charset="0"/>
                        </a:rPr>
                        <m:t> </m:t>
                      </m:r>
                      <m:r>
                        <a:rPr lang="en-US" sz="2400" i="1">
                          <a:latin typeface="Cambria Math" panose="02040503050406030204" pitchFamily="18" charset="0"/>
                        </a:rPr>
                        <m:t>𝑥</m:t>
                      </m:r>
                      <m:r>
                        <a:rPr lang="en-US" sz="2400" i="0">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𝑑𝑎</m:t>
                          </m:r>
                        </m:num>
                        <m:den>
                          <m:r>
                            <a:rPr lang="en-US" sz="2400" i="1">
                              <a:latin typeface="Cambria Math" panose="02040503050406030204" pitchFamily="18" charset="0"/>
                            </a:rPr>
                            <m:t>𝑑𝑧</m:t>
                          </m:r>
                        </m:den>
                      </m:f>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𝑎</m:t>
                          </m:r>
                          <m:r>
                            <a:rPr lang="en-US" sz="2400" i="1">
                              <a:latin typeface="Cambria Math" panose="02040503050406030204" pitchFamily="18" charset="0"/>
                            </a:rPr>
                            <m:t> −</m:t>
                          </m:r>
                          <m:r>
                            <a:rPr lang="en-US" sz="2400" i="1">
                              <a:latin typeface="Cambria Math" panose="02040503050406030204" pitchFamily="18" charset="0"/>
                            </a:rPr>
                            <m:t>𝑦</m:t>
                          </m:r>
                        </m:num>
                        <m:den>
                          <m:r>
                            <m:rPr>
                              <m:sty m:val="p"/>
                            </m:rPr>
                            <a:rPr lang="en-US" sz="2400">
                              <a:latin typeface="Cambria Math" panose="02040503050406030204" pitchFamily="18" charset="0"/>
                            </a:rPr>
                            <m:t>a</m:t>
                          </m:r>
                          <m:r>
                            <a:rPr lang="en-US" sz="2400">
                              <a:latin typeface="Cambria Math" panose="02040503050406030204" pitchFamily="18" charset="0"/>
                            </a:rPr>
                            <m:t>(1−</m:t>
                          </m:r>
                          <m:r>
                            <a:rPr lang="en-US" sz="2400" i="1">
                              <a:latin typeface="Cambria Math" panose="02040503050406030204" pitchFamily="18" charset="0"/>
                            </a:rPr>
                            <m:t>𝑎</m:t>
                          </m:r>
                          <m:r>
                            <a:rPr lang="en-US" sz="2400" i="1">
                              <a:latin typeface="Cambria Math" panose="02040503050406030204" pitchFamily="18" charset="0"/>
                            </a:rPr>
                            <m:t>)</m:t>
                          </m:r>
                        </m:den>
                      </m:f>
                      <m:r>
                        <a:rPr lang="en-US" sz="2400" b="0" i="1" smtClean="0">
                          <a:latin typeface="Cambria Math" panose="02040503050406030204" pitchFamily="18" charset="0"/>
                        </a:rPr>
                        <m:t> </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𝑎</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i="1">
                              <a:latin typeface="Cambria Math" panose="02040503050406030204" pitchFamily="18" charset="0"/>
                            </a:rPr>
                            <m:t>𝑎</m:t>
                          </m:r>
                          <m:r>
                            <a:rPr lang="en-US" sz="2400" i="0">
                              <a:latin typeface="Cambria Math" panose="02040503050406030204" pitchFamily="18" charset="0"/>
                            </a:rPr>
                            <m:t>−</m:t>
                          </m:r>
                          <m:r>
                            <a:rPr lang="en-US" sz="2400" i="1">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 −</m:t>
                      </m:r>
                      <m:r>
                        <a:rPr lang="en-US" sz="2400" b="0" i="1" smtClean="0">
                          <a:latin typeface="Cambria Math" panose="02040503050406030204" pitchFamily="18" charset="0"/>
                        </a:rPr>
                        <m:t>𝑦</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309223" y="1256307"/>
                <a:ext cx="7519323" cy="85908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09222" y="2759110"/>
                <a:ext cx="2563459" cy="668068"/>
              </a:xfrm>
              <a:prstGeom prst="rect">
                <a:avLst/>
              </a:prstGeom>
            </p:spPr>
            <p:txBody>
              <a:bodyPr wrap="none">
                <a:spAutoFit/>
              </a:bodyPr>
              <a:lstStyle/>
              <a:p>
                <a14:m>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𝑑𝐿</m:t>
                        </m:r>
                      </m:num>
                      <m:den>
                        <m:r>
                          <a:rPr lang="en-US" sz="2400" i="1">
                            <a:latin typeface="Cambria Math" panose="02040503050406030204" pitchFamily="18" charset="0"/>
                          </a:rPr>
                          <m:t>𝑑</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1</m:t>
                            </m:r>
                          </m:sub>
                        </m:sSub>
                      </m:den>
                    </m:f>
                    <m:r>
                      <a:rPr lang="en-US" sz="2400" i="0">
                        <a:latin typeface="Cambria Math" panose="02040503050406030204" pitchFamily="18" charset="0"/>
                      </a:rPr>
                      <m:t>=</m:t>
                    </m:r>
                    <m:r>
                      <a:rPr lang="en-US" sz="2400" b="0" i="1" smtClean="0">
                        <a:latin typeface="Cambria Math" panose="02040503050406030204" pitchFamily="18" charset="0"/>
                      </a:rPr>
                      <m:t>𝑑</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1</m:t>
                        </m:r>
                      </m:sub>
                    </m:sSub>
                  </m:oMath>
                </a14:m>
                <a:r>
                  <a:rPr lang="en-US" sz="2400" dirty="0" smtClean="0"/>
                  <a:t> =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𝑑𝑧</m:t>
                    </m:r>
                    <m:r>
                      <a:rPr lang="en-US" sz="2400" b="0" i="1" smtClean="0">
                        <a:latin typeface="Cambria Math" panose="02040503050406030204" pitchFamily="18" charset="0"/>
                        <a:ea typeface="Cambria Math" panose="02040503050406030204" pitchFamily="18" charset="0"/>
                      </a:rPr>
                      <m:t> </m:t>
                    </m:r>
                  </m:oMath>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09222" y="2759110"/>
                <a:ext cx="2563459" cy="668068"/>
              </a:xfrm>
              <a:prstGeom prst="rect">
                <a:avLst/>
              </a:prstGeom>
              <a:blipFill>
                <a:blip r:embed="rId4"/>
                <a:stretch>
                  <a:fillRect b="-2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09222" y="3655768"/>
                <a:ext cx="2563459" cy="668068"/>
              </a:xfrm>
              <a:prstGeom prst="rect">
                <a:avLst/>
              </a:prstGeom>
            </p:spPr>
            <p:txBody>
              <a:bodyPr wrap="none">
                <a:spAutoFit/>
              </a:bodyPr>
              <a:lstStyle/>
              <a:p>
                <a14:m>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𝑑𝐿</m:t>
                        </m:r>
                      </m:num>
                      <m:den>
                        <m:r>
                          <a:rPr lang="en-US" sz="2400" i="1">
                            <a:latin typeface="Cambria Math" panose="02040503050406030204" pitchFamily="18" charset="0"/>
                          </a:rPr>
                          <m:t>𝑑</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2</m:t>
                            </m:r>
                          </m:sub>
                        </m:sSub>
                      </m:den>
                    </m:f>
                    <m:r>
                      <a:rPr lang="en-US" sz="2400" i="0">
                        <a:latin typeface="Cambria Math" panose="02040503050406030204" pitchFamily="18" charset="0"/>
                      </a:rPr>
                      <m:t>=</m:t>
                    </m:r>
                    <m:r>
                      <a:rPr lang="en-US" sz="2400" b="0" i="1" smtClean="0">
                        <a:latin typeface="Cambria Math" panose="02040503050406030204" pitchFamily="18" charset="0"/>
                      </a:rPr>
                      <m:t>𝑑</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2</m:t>
                        </m:r>
                      </m:sub>
                    </m:sSub>
                  </m:oMath>
                </a14:m>
                <a:r>
                  <a:rPr lang="en-US" sz="2400" dirty="0" smtClean="0"/>
                  <a:t> =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𝑑𝑧</m:t>
                    </m:r>
                    <m:r>
                      <a:rPr lang="en-US" sz="2400" b="0" i="1" smtClean="0">
                        <a:latin typeface="Cambria Math" panose="02040503050406030204" pitchFamily="18" charset="0"/>
                        <a:ea typeface="Cambria Math" panose="02040503050406030204" pitchFamily="18" charset="0"/>
                      </a:rPr>
                      <m:t> </m:t>
                    </m:r>
                  </m:oMath>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09222" y="3655768"/>
                <a:ext cx="2563459" cy="668068"/>
              </a:xfrm>
              <a:prstGeom prst="rect">
                <a:avLst/>
              </a:prstGeom>
              <a:blipFill>
                <a:blip r:embed="rId5"/>
                <a:stretch>
                  <a:fillRect b="-2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09222" y="4644393"/>
                <a:ext cx="1227387" cy="461665"/>
              </a:xfrm>
              <a:prstGeom prst="rect">
                <a:avLst/>
              </a:prstGeom>
            </p:spPr>
            <p:txBody>
              <a:bodyPr wrap="none">
                <a:spAutoFit/>
              </a:bodyPr>
              <a:lstStyle/>
              <a:p>
                <a14:m>
                  <m:oMath xmlns:m="http://schemas.openxmlformats.org/officeDocument/2006/math">
                    <m:r>
                      <a:rPr lang="en-US" sz="2400" b="0" i="1" smtClean="0">
                        <a:latin typeface="Cambria Math" panose="02040503050406030204" pitchFamily="18" charset="0"/>
                      </a:rPr>
                      <m:t>𝑑𝑏</m:t>
                    </m:r>
                  </m:oMath>
                </a14:m>
                <a:r>
                  <a:rPr lang="en-US" sz="2400" dirty="0" smtClean="0"/>
                  <a:t> = </a:t>
                </a:r>
                <a14:m>
                  <m:oMath xmlns:m="http://schemas.openxmlformats.org/officeDocument/2006/math">
                    <m:r>
                      <a:rPr lang="en-US" sz="2400" b="0" i="1" smtClean="0">
                        <a:latin typeface="Cambria Math" panose="02040503050406030204" pitchFamily="18" charset="0"/>
                        <a:ea typeface="Cambria Math" panose="02040503050406030204" pitchFamily="18" charset="0"/>
                      </a:rPr>
                      <m:t>𝑑𝑧</m:t>
                    </m:r>
                    <m:r>
                      <a:rPr lang="en-US" sz="2400" b="0" i="1" smtClean="0">
                        <a:latin typeface="Cambria Math" panose="02040503050406030204" pitchFamily="18" charset="0"/>
                        <a:ea typeface="Cambria Math" panose="02040503050406030204" pitchFamily="18" charset="0"/>
                      </a:rPr>
                      <m:t> </m:t>
                    </m:r>
                  </m:oMath>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309222" y="4644393"/>
                <a:ext cx="1227387" cy="461665"/>
              </a:xfrm>
              <a:prstGeom prst="rect">
                <a:avLst/>
              </a:prstGeom>
              <a:blipFill>
                <a:blip r:embed="rId6"/>
                <a:stretch>
                  <a:fillRect l="-149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347662" y="2862312"/>
                <a:ext cx="25579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1</m:t>
                          </m:r>
                        </m:sub>
                      </m:sSub>
                      <m:r>
                        <a:rPr lang="en-US" sz="2400">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1</m:t>
                          </m:r>
                        </m:sub>
                      </m:sSub>
                      <m:r>
                        <a:rPr lang="en-US" sz="2400">
                          <a:latin typeface="Cambria Math" panose="02040503050406030204" pitchFamily="18" charset="0"/>
                        </a:rPr>
                        <m:t>− ∝</m:t>
                      </m:r>
                      <m:r>
                        <a:rPr lang="en-US" sz="2400" i="1">
                          <a:latin typeface="Cambria Math" panose="02040503050406030204" pitchFamily="18" charset="0"/>
                        </a:rPr>
                        <m:t>𝑑</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1</m:t>
                          </m:r>
                        </m:sub>
                      </m:sSub>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3347662" y="2862312"/>
                <a:ext cx="2557944" cy="461665"/>
              </a:xfrm>
              <a:prstGeom prst="rect">
                <a:avLst/>
              </a:prstGeom>
              <a:blipFill>
                <a:blip r:embed="rId7"/>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347662" y="3758970"/>
                <a:ext cx="257929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2</m:t>
                          </m:r>
                        </m:sub>
                      </m:sSub>
                      <m:r>
                        <a:rPr lang="en-US" sz="2400">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2</m:t>
                          </m:r>
                        </m:sub>
                      </m:sSub>
                      <m:r>
                        <a:rPr lang="en-US" sz="2400">
                          <a:latin typeface="Cambria Math" panose="02040503050406030204" pitchFamily="18" charset="0"/>
                        </a:rPr>
                        <m:t>− ∝</m:t>
                      </m:r>
                      <m:r>
                        <a:rPr lang="en-US" sz="2400" i="1">
                          <a:latin typeface="Cambria Math" panose="02040503050406030204" pitchFamily="18" charset="0"/>
                        </a:rPr>
                        <m:t>𝑑</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2</m:t>
                          </m:r>
                        </m:sub>
                      </m:sSub>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3347662" y="3758970"/>
                <a:ext cx="2579296" cy="461665"/>
              </a:xfrm>
              <a:prstGeom prst="rect">
                <a:avLst/>
              </a:prstGeom>
              <a:blipFill>
                <a:blip r:embed="rId8"/>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347662" y="4655628"/>
                <a:ext cx="20771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𝑏</m:t>
                      </m:r>
                      <m:r>
                        <a:rPr lang="en-US" sz="240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 </m:t>
                      </m:r>
                      <m:r>
                        <a:rPr lang="en-US" sz="2400">
                          <a:latin typeface="Cambria Math" panose="02040503050406030204" pitchFamily="18" charset="0"/>
                        </a:rPr>
                        <m:t>− ∝</m:t>
                      </m:r>
                      <m:r>
                        <a:rPr lang="en-US" sz="2400" i="1">
                          <a:latin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3347662" y="4655628"/>
                <a:ext cx="2077107" cy="461665"/>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51140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4610" y="114321"/>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2.7. Vectorization </a:t>
            </a:r>
            <a:endParaRPr lang="en-US" sz="2800" b="1"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56672" y="863894"/>
            <a:ext cx="9095875"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numpy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np</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np.array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3</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time</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np.random.rand</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1000000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np.random.rand</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1000000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tic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time.time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 = np.dot(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a:t>
            </a:r>
            <a:r>
              <a:rPr kumimoji="0" lang="en-US" altLang="en-US" sz="2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toc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time.time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Vectorized</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version:"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*(toc -tic)) + </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ms</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56672" y="4568122"/>
            <a:ext cx="6702732"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Vectorized</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version: 0.9982585906982422 </a:t>
            </a:r>
            <a:r>
              <a:rPr lang="en-US" sz="2800" dirty="0" err="1" smtClean="0">
                <a:latin typeface="Times New Roman" panose="02020603050405020304" pitchFamily="18" charset="0"/>
                <a:cs typeface="Times New Roman" panose="02020603050405020304" pitchFamily="18" charset="0"/>
              </a:rPr>
              <a:t>ms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6523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63" y="136959"/>
            <a:ext cx="3478932" cy="2291928"/>
          </a:xfrm>
          <a:prstGeom prst="rect">
            <a:avLst/>
          </a:prstGeom>
        </p:spPr>
      </p:pic>
      <p:sp>
        <p:nvSpPr>
          <p:cNvPr id="3" name="TextBox 2"/>
          <p:cNvSpPr txBox="1"/>
          <p:nvPr/>
        </p:nvSpPr>
        <p:spPr>
          <a:xfrm>
            <a:off x="448074" y="2428887"/>
            <a:ext cx="4700337"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Fig 1. </a:t>
            </a:r>
            <a:r>
              <a:rPr lang="en-US" dirty="0" smtClean="0">
                <a:latin typeface="Times New Roman" panose="02020603050405020304" pitchFamily="18" charset="0"/>
                <a:cs typeface="Times New Roman" panose="02020603050405020304" pitchFamily="18" charset="0"/>
              </a:rPr>
              <a:t>Simple input - output only neural network</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074" y="3334753"/>
            <a:ext cx="6217920" cy="2819400"/>
          </a:xfrm>
          <a:prstGeom prst="rect">
            <a:avLst/>
          </a:prstGeom>
        </p:spPr>
      </p:pic>
      <p:sp>
        <p:nvSpPr>
          <p:cNvPr id="5" name="TextBox 4"/>
          <p:cNvSpPr txBox="1"/>
          <p:nvPr/>
        </p:nvSpPr>
        <p:spPr>
          <a:xfrm>
            <a:off x="481263" y="6321355"/>
            <a:ext cx="4700337"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Fig 2. </a:t>
            </a:r>
            <a:r>
              <a:rPr lang="en-US" dirty="0" smtClean="0">
                <a:latin typeface="Times New Roman" panose="02020603050405020304" pitchFamily="18" charset="0"/>
                <a:cs typeface="Times New Roman" panose="02020603050405020304" pitchFamily="18" charset="0"/>
              </a:rPr>
              <a:t>Expanded neural network</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6128083" y="38977"/>
                <a:ext cx="5951621" cy="7294305"/>
              </a:xfrm>
              <a:prstGeom prst="rect">
                <a:avLst/>
              </a:prstGeom>
              <a:noFill/>
            </p:spPr>
            <p:txBody>
              <a:bodyPr wrap="square" rtlCol="0">
                <a:spAutoFit/>
              </a:bodyPr>
              <a:lstStyle/>
              <a:p>
                <a:pPr marL="285750" indent="-285750" algn="just">
                  <a:buFont typeface="Arial" panose="020B0604020202020204" pitchFamily="34" charset="0"/>
                  <a:buChar char="•"/>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b="0" i="0"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2  </m:t>
                        </m:r>
                      </m:sub>
                    </m:sSub>
                  </m:oMath>
                </a14:m>
                <a:r>
                  <a:rPr lang="en-US" sz="2400" dirty="0" smtClean="0">
                    <a:latin typeface="Times New Roman" panose="02020603050405020304" pitchFamily="18" charset="0"/>
                    <a:cs typeface="Times New Roman" panose="02020603050405020304" pitchFamily="18" charset="0"/>
                  </a:rPr>
                  <a:t>are input nodes</a:t>
                </a:r>
              </a:p>
              <a:p>
                <a:pPr marL="285750" indent="-285750" algn="just">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b="0" i="0"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oMath>
                </a14:m>
                <a:r>
                  <a:rPr lang="en-US" sz="2400" dirty="0" smtClean="0">
                    <a:latin typeface="Times New Roman" panose="02020603050405020304" pitchFamily="18" charset="0"/>
                    <a:cs typeface="Times New Roman" panose="02020603050405020304" pitchFamily="18" charset="0"/>
                  </a:rPr>
                  <a:t> represent our weight vectors. Intuitively, these dictate how much influence each of the input features should have in computing the next node. You can think of them as the slope or gradient constant in a linear equation. Weights are the main values our neural network has to “learn”. So initially, we will set them to random values and let the “learning algorithm” of our neural network decide the best weights that result in the correct output. </a:t>
                </a:r>
              </a:p>
              <a:p>
                <a:pPr marL="285750" indent="-285750" algn="just">
                  <a:buFont typeface="Arial" panose="020B0604020202020204" pitchFamily="34" charset="0"/>
                  <a:buChar char="•"/>
                </a:pPr>
                <a14:m>
                  <m:oMath xmlns:m="http://schemas.openxmlformats.org/officeDocument/2006/math">
                    <m:r>
                      <a:rPr lang="en-US" sz="2400" i="1">
                        <a:latin typeface="Cambria Math" panose="02040503050406030204" pitchFamily="18" charset="0"/>
                      </a:rPr>
                      <m:t>𝑧</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b="0" i="0" smtClean="0">
                        <a:latin typeface="Cambria Math" panose="02040503050406030204" pitchFamily="18" charset="0"/>
                      </a:rPr>
                      <m:t> , </m:t>
                    </m:r>
                  </m:oMath>
                </a14:m>
                <a:r>
                  <a:rPr lang="en-US" sz="2400" dirty="0" smtClean="0">
                    <a:latin typeface="Times New Roman" panose="02020603050405020304" pitchFamily="18" charset="0"/>
                    <a:cs typeface="Times New Roman" panose="02020603050405020304" pitchFamily="18" charset="0"/>
                  </a:rPr>
                  <a:t>this node represents a linear function. Simply, it takes all the inputs coming to it and creates a linear equation out of them. </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14:m>
                  <m:oMath xmlns:m="http://schemas.openxmlformats.org/officeDocument/2006/math">
                    <m:r>
                      <a:rPr lang="en-US" sz="2400" i="1">
                        <a:latin typeface="Cambria Math" panose="02040503050406030204" pitchFamily="18" charset="0"/>
                      </a:rPr>
                      <m:t>𝜎</m:t>
                    </m:r>
                    <m:r>
                      <a:rPr lang="en-US" sz="2400" b="0" i="0" smtClean="0">
                        <a:latin typeface="Cambria Math" panose="02040503050406030204" pitchFamily="18" charset="0"/>
                      </a:rPr>
                      <m:t> </m:t>
                    </m:r>
                  </m:oMath>
                </a14:m>
                <a:r>
                  <a:rPr lang="en-US" sz="2400" dirty="0" smtClean="0">
                    <a:latin typeface="Times New Roman" panose="02020603050405020304" pitchFamily="18" charset="0"/>
                    <a:cs typeface="Times New Roman" panose="02020603050405020304" pitchFamily="18" charset="0"/>
                  </a:rPr>
                  <a:t>node takes the input and passes it through the sigmoid function.</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128083" y="38977"/>
                <a:ext cx="5951621" cy="7294305"/>
              </a:xfrm>
              <a:prstGeom prst="rect">
                <a:avLst/>
              </a:prstGeom>
              <a:blipFill>
                <a:blip r:embed="rId4"/>
                <a:stretch>
                  <a:fillRect l="-1331" t="-668" r="-1535"/>
                </a:stretch>
              </a:blipFill>
            </p:spPr>
            <p:txBody>
              <a:bodyPr/>
              <a:lstStyle/>
              <a:p>
                <a:r>
                  <a:rPr lang="en-US">
                    <a:noFill/>
                  </a:rPr>
                  <a:t> </a:t>
                </a:r>
              </a:p>
            </p:txBody>
          </p:sp>
        </mc:Fallback>
      </mc:AlternateContent>
    </p:spTree>
    <p:extLst>
      <p:ext uri="{BB962C8B-B14F-4D97-AF65-F5344CB8AC3E}">
        <p14:creationId xmlns:p14="http://schemas.microsoft.com/office/powerpoint/2010/main" val="1827017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40630" y="339549"/>
            <a:ext cx="8037097" cy="40934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numpy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np</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np.array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3</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time</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 =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b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np.random.rand</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1000000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np.random.rand</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1000000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tic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time.time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for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 </a:t>
            </a: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range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1000000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c += a[</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toc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time.time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"For Loop"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*(toc -tic)) + </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ms</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240630" y="4607913"/>
            <a:ext cx="5093061"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For </a:t>
            </a:r>
            <a:r>
              <a:rPr lang="en-US" sz="2800" dirty="0" smtClean="0">
                <a:latin typeface="Times New Roman" panose="02020603050405020304" pitchFamily="18" charset="0"/>
                <a:cs typeface="Times New Roman" panose="02020603050405020304" pitchFamily="18" charset="0"/>
              </a:rPr>
              <a:t>Loop 622.3413944244385 </a:t>
            </a:r>
            <a:r>
              <a:rPr lang="en-US" sz="2800" dirty="0" err="1" smtClean="0">
                <a:latin typeface="Times New Roman" panose="02020603050405020304" pitchFamily="18" charset="0"/>
                <a:cs typeface="Times New Roman" panose="02020603050405020304" pitchFamily="18" charset="0"/>
              </a:rPr>
              <a:t>ms</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40630" y="5131133"/>
            <a:ext cx="11465681" cy="830997"/>
          </a:xfrm>
          <a:prstGeom prst="rect">
            <a:avLst/>
          </a:prstGeom>
          <a:noFill/>
        </p:spPr>
        <p:txBody>
          <a:bodyPr wrap="square" rtlCol="0">
            <a:spAutoFit/>
          </a:bodyPr>
          <a:lstStyle/>
          <a:p>
            <a:pPr algn="just"/>
            <a:r>
              <a:rPr lang="en-US" sz="2400" dirty="0" smtClean="0">
                <a:solidFill>
                  <a:srgbClr val="0070C0"/>
                </a:solidFill>
                <a:latin typeface="Times New Roman" panose="02020603050405020304" pitchFamily="18" charset="0"/>
                <a:cs typeface="Times New Roman" panose="02020603050405020304" pitchFamily="18" charset="0"/>
              </a:rPr>
              <a:t>We can conclude that the </a:t>
            </a:r>
            <a:r>
              <a:rPr lang="en-US" sz="2400" dirty="0" err="1" smtClean="0">
                <a:solidFill>
                  <a:srgbClr val="0070C0"/>
                </a:solidFill>
                <a:latin typeface="Times New Roman" panose="02020603050405020304" pitchFamily="18" charset="0"/>
                <a:cs typeface="Times New Roman" panose="02020603050405020304" pitchFamily="18" charset="0"/>
              </a:rPr>
              <a:t>vectorised</a:t>
            </a:r>
            <a:r>
              <a:rPr lang="en-US" sz="2400" dirty="0" smtClean="0">
                <a:solidFill>
                  <a:srgbClr val="0070C0"/>
                </a:solidFill>
                <a:latin typeface="Times New Roman" panose="02020603050405020304" pitchFamily="18" charset="0"/>
                <a:cs typeface="Times New Roman" panose="02020603050405020304" pitchFamily="18" charset="0"/>
              </a:rPr>
              <a:t> implementation (for loop) made the computation much faster. So whenever possible, avoid explicit for loops.  </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888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4610" y="114321"/>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2.7. Vectorising Logistic Regression  </a:t>
            </a:r>
            <a:endParaRPr 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292143" y="909848"/>
                <a:ext cx="2666436" cy="4866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ea typeface="Calibri" panose="020F0502020204030204" pitchFamily="34" charset="0"/>
                              <a:cs typeface="Times New Roman" panose="02020603050405020304" pitchFamily="18" charset="0"/>
                            </a:rPr>
                          </m:ctrlPr>
                        </m:sSupPr>
                        <m:e>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𝑧</m:t>
                              </m:r>
                            </m:e>
                            <m:sup>
                              <m:r>
                                <a:rPr lang="en-US" sz="2400" b="0" i="1" smtClean="0">
                                  <a:latin typeface="Cambria Math" panose="02040503050406030204" pitchFamily="18" charset="0"/>
                                  <a:ea typeface="Calibri" panose="020F0502020204030204" pitchFamily="34" charset="0"/>
                                  <a:cs typeface="Times New Roman" panose="02020603050405020304" pitchFamily="18" charset="0"/>
                                </a:rPr>
                                <m:t>(1)</m:t>
                              </m:r>
                            </m:sup>
                          </m:sSup>
                          <m:r>
                            <a:rPr lang="en-US" sz="2400" b="0" i="1" smtClean="0">
                              <a:latin typeface="Cambria Math" panose="02040503050406030204" pitchFamily="18" charset="0"/>
                              <a:ea typeface="Calibri" panose="020F0502020204030204" pitchFamily="34" charset="0"/>
                              <a:cs typeface="Times New Roman" panose="02020603050405020304" pitchFamily="18" charset="0"/>
                            </a:rPr>
                            <m:t>= </m:t>
                          </m:r>
                          <m:r>
                            <a:rPr lang="en-US" sz="2400" i="1">
                              <a:latin typeface="Cambria Math" panose="02040503050406030204" pitchFamily="18" charset="0"/>
                              <a:ea typeface="Calibri" panose="020F0502020204030204" pitchFamily="34" charset="0"/>
                              <a:cs typeface="Times New Roman" panose="02020603050405020304" pitchFamily="18" charset="0"/>
                            </a:rPr>
                            <m:t>𝑤</m:t>
                          </m:r>
                        </m:e>
                        <m:sup>
                          <m:r>
                            <a:rPr lang="en-US" sz="2400" i="1">
                              <a:latin typeface="Cambria Math" panose="02040503050406030204" pitchFamily="18" charset="0"/>
                              <a:ea typeface="Calibri" panose="020F0502020204030204" pitchFamily="34" charset="0"/>
                              <a:cs typeface="Times New Roman" panose="02020603050405020304" pitchFamily="18" charset="0"/>
                            </a:rPr>
                            <m:t>𝑇</m:t>
                          </m:r>
                        </m:sup>
                      </m:sSup>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𝑥</m:t>
                          </m:r>
                        </m:e>
                        <m:sup>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b="0" i="1" smtClean="0">
                                  <a:latin typeface="Cambria Math" panose="02040503050406030204" pitchFamily="18" charset="0"/>
                                  <a:ea typeface="Calibri" panose="020F0502020204030204" pitchFamily="34" charset="0"/>
                                  <a:cs typeface="Times New Roman" panose="02020603050405020304" pitchFamily="18" charset="0"/>
                                </a:rPr>
                                <m:t>1</m:t>
                              </m:r>
                            </m:e>
                          </m:d>
                        </m:sup>
                      </m:s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𝑏</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92143" y="909848"/>
                <a:ext cx="2666436" cy="48667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563698" y="909848"/>
                <a:ext cx="2666436" cy="4866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ea typeface="Calibri" panose="020F0502020204030204" pitchFamily="34" charset="0"/>
                              <a:cs typeface="Times New Roman" panose="02020603050405020304" pitchFamily="18" charset="0"/>
                            </a:rPr>
                          </m:ctrlPr>
                        </m:sSupPr>
                        <m:e>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𝑧</m:t>
                              </m:r>
                            </m:e>
                            <m:sup>
                              <m:r>
                                <a:rPr lang="en-US" sz="2400" b="0" i="1" smtClean="0">
                                  <a:latin typeface="Cambria Math" panose="02040503050406030204" pitchFamily="18" charset="0"/>
                                  <a:ea typeface="Calibri" panose="020F0502020204030204" pitchFamily="34" charset="0"/>
                                  <a:cs typeface="Times New Roman" panose="02020603050405020304" pitchFamily="18" charset="0"/>
                                </a:rPr>
                                <m:t>(2)</m:t>
                              </m:r>
                            </m:sup>
                          </m:sSup>
                          <m:r>
                            <a:rPr lang="en-US" sz="2400" b="0" i="1" smtClean="0">
                              <a:latin typeface="Cambria Math" panose="02040503050406030204" pitchFamily="18" charset="0"/>
                              <a:ea typeface="Calibri" panose="020F0502020204030204" pitchFamily="34" charset="0"/>
                              <a:cs typeface="Times New Roman" panose="02020603050405020304" pitchFamily="18" charset="0"/>
                            </a:rPr>
                            <m:t>= </m:t>
                          </m:r>
                          <m:r>
                            <a:rPr lang="en-US" sz="2400" i="1">
                              <a:latin typeface="Cambria Math" panose="02040503050406030204" pitchFamily="18" charset="0"/>
                              <a:ea typeface="Calibri" panose="020F0502020204030204" pitchFamily="34" charset="0"/>
                              <a:cs typeface="Times New Roman" panose="02020603050405020304" pitchFamily="18" charset="0"/>
                            </a:rPr>
                            <m:t>𝑤</m:t>
                          </m:r>
                        </m:e>
                        <m:sup>
                          <m:r>
                            <a:rPr lang="en-US" sz="2400" i="1">
                              <a:latin typeface="Cambria Math" panose="02040503050406030204" pitchFamily="18" charset="0"/>
                              <a:ea typeface="Calibri" panose="020F0502020204030204" pitchFamily="34" charset="0"/>
                              <a:cs typeface="Times New Roman" panose="02020603050405020304" pitchFamily="18" charset="0"/>
                            </a:rPr>
                            <m:t>𝑇</m:t>
                          </m:r>
                        </m:sup>
                      </m:sSup>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𝑥</m:t>
                          </m:r>
                        </m:e>
                        <m:sup>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b="0" i="1" smtClean="0">
                                  <a:latin typeface="Cambria Math" panose="02040503050406030204" pitchFamily="18" charset="0"/>
                                  <a:ea typeface="Calibri" panose="020F0502020204030204" pitchFamily="34" charset="0"/>
                                  <a:cs typeface="Times New Roman" panose="02020603050405020304" pitchFamily="18" charset="0"/>
                                </a:rPr>
                                <m:t>2</m:t>
                              </m:r>
                            </m:e>
                          </m:d>
                        </m:sup>
                      </m:s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𝑏</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4563698" y="909848"/>
                <a:ext cx="2666436" cy="48667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8835253" y="909848"/>
                <a:ext cx="2666436" cy="4866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ea typeface="Calibri" panose="020F0502020204030204" pitchFamily="34" charset="0"/>
                              <a:cs typeface="Times New Roman" panose="02020603050405020304" pitchFamily="18" charset="0"/>
                            </a:rPr>
                          </m:ctrlPr>
                        </m:sSupPr>
                        <m:e>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𝑧</m:t>
                              </m:r>
                            </m:e>
                            <m:sup>
                              <m:r>
                                <a:rPr lang="en-US" sz="2400" b="0" i="1" smtClean="0">
                                  <a:latin typeface="Cambria Math" panose="02040503050406030204" pitchFamily="18" charset="0"/>
                                  <a:ea typeface="Calibri" panose="020F0502020204030204" pitchFamily="34" charset="0"/>
                                  <a:cs typeface="Times New Roman" panose="02020603050405020304" pitchFamily="18" charset="0"/>
                                </a:rPr>
                                <m:t>(3)</m:t>
                              </m:r>
                            </m:sup>
                          </m:sSup>
                          <m:r>
                            <a:rPr lang="en-US" sz="2400" b="0" i="1" smtClean="0">
                              <a:latin typeface="Cambria Math" panose="02040503050406030204" pitchFamily="18" charset="0"/>
                              <a:ea typeface="Calibri" panose="020F0502020204030204" pitchFamily="34" charset="0"/>
                              <a:cs typeface="Times New Roman" panose="02020603050405020304" pitchFamily="18" charset="0"/>
                            </a:rPr>
                            <m:t>= </m:t>
                          </m:r>
                          <m:r>
                            <a:rPr lang="en-US" sz="2400" i="1">
                              <a:latin typeface="Cambria Math" panose="02040503050406030204" pitchFamily="18" charset="0"/>
                              <a:ea typeface="Calibri" panose="020F0502020204030204" pitchFamily="34" charset="0"/>
                              <a:cs typeface="Times New Roman" panose="02020603050405020304" pitchFamily="18" charset="0"/>
                            </a:rPr>
                            <m:t>𝑤</m:t>
                          </m:r>
                        </m:e>
                        <m:sup>
                          <m:r>
                            <a:rPr lang="en-US" sz="2400" i="1">
                              <a:latin typeface="Cambria Math" panose="02040503050406030204" pitchFamily="18" charset="0"/>
                              <a:ea typeface="Calibri" panose="020F0502020204030204" pitchFamily="34" charset="0"/>
                              <a:cs typeface="Times New Roman" panose="02020603050405020304" pitchFamily="18" charset="0"/>
                            </a:rPr>
                            <m:t>𝑇</m:t>
                          </m:r>
                        </m:sup>
                      </m:sSup>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𝑥</m:t>
                          </m:r>
                        </m:e>
                        <m:sup>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b="0" i="1" smtClean="0">
                                  <a:latin typeface="Cambria Math" panose="02040503050406030204" pitchFamily="18" charset="0"/>
                                  <a:ea typeface="Calibri" panose="020F0502020204030204" pitchFamily="34" charset="0"/>
                                  <a:cs typeface="Times New Roman" panose="02020603050405020304" pitchFamily="18" charset="0"/>
                                </a:rPr>
                                <m:t>3</m:t>
                              </m:r>
                            </m:e>
                          </m:d>
                        </m:sup>
                      </m:s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𝑏</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8835253" y="909848"/>
                <a:ext cx="2666436" cy="4866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06666" y="1410679"/>
                <a:ext cx="2098010" cy="4866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𝑎</m:t>
                          </m:r>
                        </m:e>
                        <m:sup>
                          <m:r>
                            <a:rPr lang="en-US" sz="2400" i="1">
                              <a:latin typeface="Cambria Math" panose="02040503050406030204" pitchFamily="18" charset="0"/>
                              <a:ea typeface="Calibri" panose="020F0502020204030204" pitchFamily="34" charset="0"/>
                              <a:cs typeface="Times New Roman" panose="02020603050405020304" pitchFamily="18" charset="0"/>
                            </a:rPr>
                            <m:t>(1)</m:t>
                          </m:r>
                        </m:sup>
                      </m:s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𝜎</m:t>
                      </m:r>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𝑧</m:t>
                          </m:r>
                        </m:e>
                        <m:sup>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1</m:t>
                              </m:r>
                            </m:e>
                          </m:d>
                        </m:sup>
                      </m:sSup>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406666" y="1410679"/>
                <a:ext cx="2098010" cy="48667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743731" y="1410679"/>
                <a:ext cx="2174954" cy="4932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𝑎</m:t>
                          </m:r>
                        </m:e>
                        <m: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2</m:t>
                          </m:r>
                          <m:r>
                            <a:rPr lang="en-US" sz="2400" i="1">
                              <a:latin typeface="Cambria Math" panose="02040503050406030204" pitchFamily="18" charset="0"/>
                              <a:ea typeface="Calibri" panose="020F0502020204030204" pitchFamily="34" charset="0"/>
                              <a:cs typeface="Times New Roman" panose="02020603050405020304" pitchFamily="18" charset="0"/>
                            </a:rPr>
                            <m:t>)</m:t>
                          </m:r>
                        </m:sup>
                      </m:s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𝜎</m:t>
                      </m:r>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𝑧</m:t>
                          </m:r>
                        </m:e>
                        <m:sup>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b="0" i="1" smtClean="0">
                                  <a:latin typeface="Cambria Math" panose="02040503050406030204" pitchFamily="18" charset="0"/>
                                  <a:ea typeface="Calibri" panose="020F0502020204030204" pitchFamily="34" charset="0"/>
                                  <a:cs typeface="Times New Roman" panose="02020603050405020304" pitchFamily="18" charset="0"/>
                                </a:rPr>
                                <m:t>2</m:t>
                              </m:r>
                            </m:e>
                          </m:d>
                        </m:sup>
                      </m:sSup>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4743731" y="1410679"/>
                <a:ext cx="2174954" cy="4932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9080796" y="1396520"/>
                <a:ext cx="2098010" cy="4866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𝑎</m:t>
                          </m:r>
                        </m:e>
                        <m: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3</m:t>
                          </m:r>
                          <m:r>
                            <a:rPr lang="en-US" sz="2400" i="1">
                              <a:latin typeface="Cambria Math" panose="02040503050406030204" pitchFamily="18" charset="0"/>
                              <a:ea typeface="Calibri" panose="020F0502020204030204" pitchFamily="34" charset="0"/>
                              <a:cs typeface="Times New Roman" panose="02020603050405020304" pitchFamily="18" charset="0"/>
                            </a:rPr>
                            <m:t>)</m:t>
                          </m:r>
                        </m:sup>
                      </m:s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𝜎</m:t>
                      </m:r>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𝑧</m:t>
                          </m:r>
                        </m:e>
                        <m:sup>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b="0" i="1" smtClean="0">
                                  <a:latin typeface="Cambria Math" panose="02040503050406030204" pitchFamily="18" charset="0"/>
                                  <a:ea typeface="Calibri" panose="020F0502020204030204" pitchFamily="34" charset="0"/>
                                  <a:cs typeface="Times New Roman" panose="02020603050405020304" pitchFamily="18" charset="0"/>
                                </a:rPr>
                                <m:t>3</m:t>
                              </m:r>
                            </m:e>
                          </m:d>
                        </m:sup>
                      </m:sSup>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9080796" y="1396520"/>
                <a:ext cx="2098010" cy="48667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250926" y="2296613"/>
                <a:ext cx="7291975" cy="1077218"/>
              </a:xfrm>
              <a:prstGeom prst="rect">
                <a:avLst/>
              </a:prstGeom>
            </p:spPr>
            <p:txBody>
              <a:bodyPr wrap="square">
                <a:spAutoFit/>
              </a:bodyPr>
              <a:lstStyle/>
              <a:p>
                <a14:m>
                  <m:oMath xmlns:m="http://schemas.openxmlformats.org/officeDocument/2006/math">
                    <m:r>
                      <a:rPr lang="en-US" sz="2400" b="1" i="1" smtClean="0">
                        <a:latin typeface="Cambria Math" panose="02040503050406030204" pitchFamily="18" charset="0"/>
                      </a:rPr>
                      <m:t>𝒁</m:t>
                    </m:r>
                    <m:r>
                      <a:rPr lang="en-US" sz="2400" b="1" i="1" smtClean="0">
                        <a:latin typeface="Cambria Math" panose="02040503050406030204" pitchFamily="18" charset="0"/>
                      </a:rPr>
                      <m:t> = </m:t>
                    </m:r>
                    <m:d>
                      <m:dPr>
                        <m:begChr m:val="["/>
                        <m:endChr m:val="]"/>
                        <m:ctrlPr>
                          <a:rPr lang="en-US" sz="2400" b="1" i="1">
                            <a:latin typeface="Cambria Math" panose="02040503050406030204" pitchFamily="18" charset="0"/>
                          </a:rPr>
                        </m:ctrlPr>
                      </m:dPr>
                      <m:e>
                        <m:m>
                          <m:mPr>
                            <m:mcs>
                              <m:mc>
                                <m:mcPr>
                                  <m:count m:val="3"/>
                                  <m:mcJc m:val="center"/>
                                </m:mcPr>
                              </m:mc>
                            </m:mcs>
                            <m:ctrlPr>
                              <a:rPr lang="en-US" sz="2400" b="1" i="1">
                                <a:latin typeface="Cambria Math" panose="02040503050406030204" pitchFamily="18" charset="0"/>
                              </a:rPr>
                            </m:ctrlPr>
                          </m:mPr>
                          <m:mr>
                            <m:e>
                              <m:sSup>
                                <m:sSupPr>
                                  <m:ctrlPr>
                                    <a:rPr lang="en-US" sz="2400" b="1" i="1">
                                      <a:latin typeface="Cambria Math" panose="02040503050406030204" pitchFamily="18" charset="0"/>
                                    </a:rPr>
                                  </m:ctrlPr>
                                </m:sSupPr>
                                <m:e>
                                  <m:r>
                                    <a:rPr lang="en-US" sz="2400" b="1" i="1" smtClean="0">
                                      <a:latin typeface="Cambria Math" panose="02040503050406030204" pitchFamily="18" charset="0"/>
                                    </a:rPr>
                                    <m:t>𝒛</m:t>
                                  </m:r>
                                </m:e>
                                <m:sup>
                                  <m:d>
                                    <m:dPr>
                                      <m:ctrlPr>
                                        <a:rPr lang="en-US" sz="2400" b="1" i="1">
                                          <a:latin typeface="Cambria Math" panose="02040503050406030204" pitchFamily="18" charset="0"/>
                                        </a:rPr>
                                      </m:ctrlPr>
                                    </m:dPr>
                                    <m:e>
                                      <m:r>
                                        <a:rPr lang="en-US" sz="2400" b="1" i="1">
                                          <a:latin typeface="Cambria Math" panose="02040503050406030204" pitchFamily="18" charset="0"/>
                                        </a:rPr>
                                        <m:t>𝟏</m:t>
                                      </m:r>
                                    </m:e>
                                  </m:d>
                                </m:sup>
                              </m:sSup>
                            </m:e>
                            <m:e>
                              <m:m>
                                <m:mPr>
                                  <m:mcs>
                                    <m:mc>
                                      <m:mcPr>
                                        <m:count m:val="3"/>
                                        <m:mcJc m:val="center"/>
                                      </m:mcPr>
                                    </m:mc>
                                  </m:mcs>
                                  <m:ctrlPr>
                                    <a:rPr lang="en-US" sz="2400" b="1" i="1">
                                      <a:latin typeface="Cambria Math" panose="02040503050406030204" pitchFamily="18" charset="0"/>
                                    </a:rPr>
                                  </m:ctrlPr>
                                </m:mPr>
                                <m:mr>
                                  <m:e>
                                    <m:r>
                                      <a:rPr lang="en-US" sz="2400" b="1" i="1">
                                        <a:latin typeface="Cambria Math" panose="02040503050406030204" pitchFamily="18" charset="0"/>
                                      </a:rPr>
                                      <m:t>…</m:t>
                                    </m:r>
                                  </m:e>
                                  <m:e>
                                    <m:r>
                                      <a:rPr lang="en-US" sz="2400" b="1" i="1">
                                        <a:latin typeface="Cambria Math" panose="02040503050406030204" pitchFamily="18" charset="0"/>
                                      </a:rPr>
                                      <m:t>…</m:t>
                                    </m:r>
                                  </m:e>
                                  <m:e>
                                    <m:r>
                                      <a:rPr lang="en-US" sz="2400" b="1" i="1">
                                        <a:latin typeface="Cambria Math" panose="02040503050406030204" pitchFamily="18" charset="0"/>
                                      </a:rPr>
                                      <m:t>…</m:t>
                                    </m:r>
                                  </m:e>
                                </m:mr>
                              </m:m>
                            </m:e>
                            <m:e>
                              <m:sSup>
                                <m:sSupPr>
                                  <m:ctrlPr>
                                    <a:rPr lang="en-US" sz="2400" b="1" i="1">
                                      <a:latin typeface="Cambria Math" panose="02040503050406030204" pitchFamily="18" charset="0"/>
                                    </a:rPr>
                                  </m:ctrlPr>
                                </m:sSupPr>
                                <m:e>
                                  <m:r>
                                    <a:rPr lang="en-US" sz="2400" b="1" i="1" smtClean="0">
                                      <a:latin typeface="Cambria Math" panose="02040503050406030204" pitchFamily="18" charset="0"/>
                                    </a:rPr>
                                    <m:t>𝒛</m:t>
                                  </m:r>
                                </m:e>
                                <m:sup>
                                  <m:d>
                                    <m:dPr>
                                      <m:ctrlPr>
                                        <a:rPr lang="en-US" sz="2400" b="1" i="1">
                                          <a:latin typeface="Cambria Math" panose="02040503050406030204" pitchFamily="18" charset="0"/>
                                        </a:rPr>
                                      </m:ctrlPr>
                                    </m:dPr>
                                    <m:e>
                                      <m:r>
                                        <a:rPr lang="en-US" sz="2400" b="1" i="1">
                                          <a:latin typeface="Cambria Math" panose="02040503050406030204" pitchFamily="18" charset="0"/>
                                        </a:rPr>
                                        <m:t>𝒎</m:t>
                                      </m:r>
                                    </m:e>
                                  </m:d>
                                </m:sup>
                              </m:sSup>
                            </m:e>
                          </m:mr>
                        </m:m>
                      </m:e>
                    </m:d>
                  </m:oMath>
                </a14:m>
                <a:r>
                  <a:rPr lang="en-US" sz="3200" i="1" dirty="0" smtClean="0"/>
                  <a:t> </a:t>
                </a:r>
              </a:p>
              <a:p>
                <a:r>
                  <a:rPr lang="en-US" sz="3200" i="1" dirty="0">
                    <a:latin typeface="Cambria Math" panose="02040503050406030204" pitchFamily="18" charset="0"/>
                    <a:ea typeface="Cambria Math" panose="02040503050406030204" pitchFamily="18" charset="0"/>
                  </a:rPr>
                  <a:t> </a:t>
                </a:r>
                <a:r>
                  <a:rPr lang="en-US" sz="3200" i="1" dirty="0" smtClean="0">
                    <a:latin typeface="Cambria Math" panose="02040503050406030204" pitchFamily="18" charset="0"/>
                    <a:ea typeface="Cambria Math" panose="02040503050406030204" pitchFamily="18" charset="0"/>
                  </a:rPr>
                  <a:t>   </a:t>
                </a:r>
                <a:r>
                  <a:rPr lang="en-US" sz="2400" dirty="0" smtClean="0">
                    <a:latin typeface="Cambria Math" panose="02040503050406030204" pitchFamily="18" charset="0"/>
                    <a:ea typeface="Cambria Math" panose="02040503050406030204" pitchFamily="18" charset="0"/>
                  </a:rPr>
                  <a:t>=</a:t>
                </a:r>
                <a:endParaRPr lang="en-US" sz="2400" dirty="0">
                  <a:latin typeface="Cambria Math" panose="02040503050406030204" pitchFamily="18" charset="0"/>
                  <a:ea typeface="Cambria Math" panose="020405030504060302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2250926" y="2296613"/>
                <a:ext cx="7291975" cy="1077218"/>
              </a:xfrm>
              <a:prstGeom prst="rect">
                <a:avLst/>
              </a:prstGeom>
              <a:blipFill>
                <a:blip r:embed="rId8"/>
                <a:stretch>
                  <a:fillRect b="-102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964472" y="2841827"/>
                <a:ext cx="12286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𝑤</m:t>
                          </m:r>
                        </m:e>
                        <m:sup>
                          <m:r>
                            <a:rPr lang="en-US" sz="2400" i="1">
                              <a:latin typeface="Cambria Math" panose="02040503050406030204" pitchFamily="18" charset="0"/>
                              <a:ea typeface="Calibri" panose="020F0502020204030204" pitchFamily="34" charset="0"/>
                              <a:cs typeface="Times New Roman" panose="02020603050405020304" pitchFamily="18" charset="0"/>
                            </a:rPr>
                            <m:t>𝑇</m:t>
                          </m:r>
                        </m:sup>
                      </m:sSup>
                      <m:r>
                        <a:rPr lang="en-US" sz="2400" b="0" i="1" smtClean="0">
                          <a:latin typeface="Cambria Math" panose="02040503050406030204" pitchFamily="18" charset="0"/>
                          <a:ea typeface="Calibri" panose="020F0502020204030204" pitchFamily="34" charset="0"/>
                          <a:cs typeface="Times New Roman" panose="02020603050405020304" pitchFamily="18" charset="0"/>
                        </a:rPr>
                        <m:t>𝑋</m:t>
                      </m:r>
                      <m:r>
                        <a:rPr lang="en-US" sz="2400" b="0" i="1" smtClean="0">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2964472" y="2841827"/>
                <a:ext cx="1228670"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967383" y="2841827"/>
                <a:ext cx="2786981"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𝑏</m:t>
                                </m:r>
                              </m:e>
                              <m:e>
                                <m:m>
                                  <m:mPr>
                                    <m:mcs>
                                      <m:mc>
                                        <m:mcPr>
                                          <m:count m:val="3"/>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m:t>
                                      </m:r>
                                    </m:e>
                                    <m:e>
                                      <m:r>
                                        <a:rPr lang="en-US" sz="2400" i="1">
                                          <a:latin typeface="Cambria Math" panose="02040503050406030204" pitchFamily="18" charset="0"/>
                                        </a:rPr>
                                        <m:t>…</m:t>
                                      </m:r>
                                    </m:e>
                                    <m:e>
                                      <m:r>
                                        <a:rPr lang="en-US" sz="2400" i="1">
                                          <a:latin typeface="Cambria Math" panose="02040503050406030204" pitchFamily="18" charset="0"/>
                                        </a:rPr>
                                        <m:t>…</m:t>
                                      </m:r>
                                    </m:e>
                                  </m:mr>
                                </m:m>
                              </m:e>
                              <m:e>
                                <m:r>
                                  <a:rPr lang="en-US" sz="2400" b="0" i="1" smtClean="0">
                                    <a:latin typeface="Cambria Math" panose="02040503050406030204" pitchFamily="18" charset="0"/>
                                  </a:rPr>
                                  <m:t>𝑏</m:t>
                                </m:r>
                              </m:e>
                            </m:mr>
                          </m:m>
                        </m:e>
                      </m:d>
                    </m:oMath>
                  </m:oMathPara>
                </a14:m>
                <a:endParaRPr lang="en-US" sz="2400" dirty="0" smtClean="0"/>
              </a:p>
              <a:p>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967383" y="2841827"/>
                <a:ext cx="2786981" cy="830997"/>
              </a:xfrm>
              <a:prstGeom prst="rect">
                <a:avLst/>
              </a:prstGeom>
              <a:blipFill>
                <a:blip r:embed="rId10"/>
                <a:stretch>
                  <a:fillRect/>
                </a:stretch>
              </a:blipFill>
            </p:spPr>
            <p:txBody>
              <a:bodyPr/>
              <a:lstStyle/>
              <a:p>
                <a:r>
                  <a:rPr lang="en-US">
                    <a:noFill/>
                  </a:rPr>
                  <a:t> </a:t>
                </a:r>
              </a:p>
            </p:txBody>
          </p:sp>
        </mc:Fallback>
      </mc:AlternateContent>
      <p:sp>
        <p:nvSpPr>
          <p:cNvPr id="12" name="Rectangle 11"/>
          <p:cNvSpPr/>
          <p:nvPr/>
        </p:nvSpPr>
        <p:spPr>
          <a:xfrm>
            <a:off x="2618939" y="3364281"/>
            <a:ext cx="413896" cy="461665"/>
          </a:xfrm>
          <a:prstGeom prst="rect">
            <a:avLst/>
          </a:prstGeom>
        </p:spPr>
        <p:txBody>
          <a:bodyPr wrap="none">
            <a:spAutoFit/>
          </a:bodyPr>
          <a:lstStyle/>
          <a:p>
            <a:r>
              <a:rPr lang="en-US" sz="2400" dirty="0">
                <a:latin typeface="Cambria Math" panose="02040503050406030204" pitchFamily="18" charset="0"/>
                <a:ea typeface="Cambria Math" panose="02040503050406030204" pitchFamily="18" charset="0"/>
              </a:rPr>
              <a:t>=</a:t>
            </a:r>
          </a:p>
        </p:txBody>
      </p:sp>
      <mc:AlternateContent xmlns:mc="http://schemas.openxmlformats.org/markup-compatibility/2006" xmlns:a14="http://schemas.microsoft.com/office/drawing/2010/main">
        <mc:Choice Requires="a14">
          <p:sp>
            <p:nvSpPr>
              <p:cNvPr id="13" name="Rectangle 12"/>
              <p:cNvSpPr/>
              <p:nvPr/>
            </p:nvSpPr>
            <p:spPr>
              <a:xfrm>
                <a:off x="2883240" y="3326761"/>
                <a:ext cx="5628529"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 </m:t>
                                    </m:r>
                                    <m:r>
                                      <a:rPr lang="en-US" sz="2400" i="1">
                                        <a:latin typeface="Cambria Math" panose="02040503050406030204" pitchFamily="18" charset="0"/>
                                        <a:ea typeface="Calibri" panose="020F0502020204030204" pitchFamily="34" charset="0"/>
                                        <a:cs typeface="Times New Roman" panose="02020603050405020304" pitchFamily="18" charset="0"/>
                                      </a:rPr>
                                      <m:t>𝑤</m:t>
                                    </m:r>
                                  </m:e>
                                  <m:sup>
                                    <m:r>
                                      <a:rPr lang="en-US" sz="2400" i="1">
                                        <a:latin typeface="Cambria Math" panose="02040503050406030204" pitchFamily="18" charset="0"/>
                                        <a:ea typeface="Calibri" panose="020F0502020204030204" pitchFamily="34" charset="0"/>
                                        <a:cs typeface="Times New Roman" panose="02020603050405020304" pitchFamily="18" charset="0"/>
                                      </a:rPr>
                                      <m:t>𝑇</m:t>
                                    </m:r>
                                  </m:sup>
                                </m:sSup>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𝑥</m:t>
                                    </m:r>
                                  </m:e>
                                  <m:sup>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1</m:t>
                                        </m:r>
                                      </m:e>
                                    </m:d>
                                  </m:sup>
                                </m:s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𝑏</m:t>
                                </m:r>
                                <m:r>
                                  <m:rPr>
                                    <m:nor/>
                                  </m:rPr>
                                  <a:rPr lang="en-US" sz="2400" dirty="0"/>
                                  <m:t> </m:t>
                                </m:r>
                              </m:e>
                              <m:e>
                                <m:m>
                                  <m:mPr>
                                    <m:mcs>
                                      <m:mc>
                                        <m:mcPr>
                                          <m:count m:val="3"/>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m:t>
                                      </m:r>
                                    </m:e>
                                    <m:e>
                                      <m:r>
                                        <a:rPr lang="en-US" sz="2400" i="1">
                                          <a:latin typeface="Cambria Math" panose="02040503050406030204" pitchFamily="18" charset="0"/>
                                        </a:rPr>
                                        <m:t>…</m:t>
                                      </m:r>
                                    </m:e>
                                    <m:e>
                                      <m:r>
                                        <a:rPr lang="en-US" sz="2400" i="1">
                                          <a:latin typeface="Cambria Math" panose="02040503050406030204" pitchFamily="18" charset="0"/>
                                        </a:rPr>
                                        <m:t>…</m:t>
                                      </m:r>
                                    </m:e>
                                  </m:mr>
                                </m:m>
                              </m:e>
                              <m:e>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 </m:t>
                                    </m:r>
                                    <m:r>
                                      <a:rPr lang="en-US" sz="2400" i="1">
                                        <a:latin typeface="Cambria Math" panose="02040503050406030204" pitchFamily="18" charset="0"/>
                                        <a:ea typeface="Calibri" panose="020F0502020204030204" pitchFamily="34" charset="0"/>
                                        <a:cs typeface="Times New Roman" panose="02020603050405020304" pitchFamily="18" charset="0"/>
                                      </a:rPr>
                                      <m:t>𝑤</m:t>
                                    </m:r>
                                  </m:e>
                                  <m:sup>
                                    <m:r>
                                      <a:rPr lang="en-US" sz="2400" i="1">
                                        <a:latin typeface="Cambria Math" panose="02040503050406030204" pitchFamily="18" charset="0"/>
                                        <a:ea typeface="Calibri" panose="020F0502020204030204" pitchFamily="34" charset="0"/>
                                        <a:cs typeface="Times New Roman" panose="02020603050405020304" pitchFamily="18" charset="0"/>
                                      </a:rPr>
                                      <m:t>𝑇</m:t>
                                    </m:r>
                                  </m:sup>
                                </m:sSup>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𝑥</m:t>
                                    </m:r>
                                  </m:e>
                                  <m:sup>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𝑚</m:t>
                                        </m:r>
                                      </m:e>
                                    </m:d>
                                  </m:sup>
                                </m:s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𝑏</m:t>
                                </m:r>
                              </m:e>
                            </m:mr>
                          </m:m>
                        </m:e>
                      </m:d>
                    </m:oMath>
                  </m:oMathPara>
                </a14:m>
                <a:endParaRPr lang="en-US" sz="2400" dirty="0" smtClean="0"/>
              </a:p>
              <a:p>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2883240" y="3326761"/>
                <a:ext cx="5628529" cy="830997"/>
              </a:xfrm>
              <a:prstGeom prst="rect">
                <a:avLst/>
              </a:prstGeom>
              <a:blipFill>
                <a:blip r:embed="rId11"/>
                <a:stretch>
                  <a:fillRect/>
                </a:stretch>
              </a:blipFill>
            </p:spPr>
            <p:txBody>
              <a:bodyPr/>
              <a:lstStyle/>
              <a:p>
                <a:r>
                  <a:rPr lang="en-US">
                    <a:noFill/>
                  </a:rPr>
                  <a:t> </a:t>
                </a:r>
              </a:p>
            </p:txBody>
          </p:sp>
        </mc:Fallback>
      </mc:AlternateContent>
      <p:sp>
        <p:nvSpPr>
          <p:cNvPr id="14" name="TextBox 13"/>
          <p:cNvSpPr txBox="1"/>
          <p:nvPr/>
        </p:nvSpPr>
        <p:spPr>
          <a:xfrm>
            <a:off x="292143" y="4043091"/>
            <a:ext cx="11465681" cy="461665"/>
          </a:xfrm>
          <a:prstGeom prst="rect">
            <a:avLst/>
          </a:prstGeom>
          <a:noFill/>
        </p:spPr>
        <p:txBody>
          <a:bodyPr wrap="square" rtlCol="0">
            <a:spAutoFit/>
          </a:bodyPr>
          <a:lstStyle/>
          <a:p>
            <a:pPr algn="just"/>
            <a:r>
              <a:rPr lang="en-US" sz="2400" dirty="0" smtClean="0">
                <a:solidFill>
                  <a:srgbClr val="0070C0"/>
                </a:solidFill>
                <a:latin typeface="Times New Roman" panose="02020603050405020304" pitchFamily="18" charset="0"/>
                <a:cs typeface="Times New Roman" panose="02020603050405020304" pitchFamily="18" charset="0"/>
              </a:rPr>
              <a:t>In Python: Z = np.dot (W.T, X) + b</a:t>
            </a:r>
            <a:endParaRPr lang="en-US" sz="2400"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Rectangle 14"/>
              <p:cNvSpPr/>
              <p:nvPr/>
            </p:nvSpPr>
            <p:spPr>
              <a:xfrm>
                <a:off x="406666" y="4609874"/>
                <a:ext cx="51676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𝑨</m:t>
                      </m:r>
                      <m:r>
                        <a:rPr lang="en-US" sz="2400" b="1" i="1">
                          <a:latin typeface="Cambria Math" panose="02040503050406030204" pitchFamily="18" charset="0"/>
                        </a:rPr>
                        <m:t>= </m:t>
                      </m:r>
                      <m:d>
                        <m:dPr>
                          <m:begChr m:val="["/>
                          <m:endChr m:val="]"/>
                          <m:ctrlPr>
                            <a:rPr lang="en-US" sz="2400" b="1" i="1">
                              <a:latin typeface="Cambria Math" panose="02040503050406030204" pitchFamily="18" charset="0"/>
                            </a:rPr>
                          </m:ctrlPr>
                        </m:dPr>
                        <m:e>
                          <m:m>
                            <m:mPr>
                              <m:mcs>
                                <m:mc>
                                  <m:mcPr>
                                    <m:count m:val="3"/>
                                    <m:mcJc m:val="center"/>
                                  </m:mcPr>
                                </m:mc>
                              </m:mcs>
                              <m:ctrlPr>
                                <a:rPr lang="en-US" sz="2400" b="1" i="1">
                                  <a:latin typeface="Cambria Math" panose="02040503050406030204" pitchFamily="18" charset="0"/>
                                </a:rPr>
                              </m:ctrlPr>
                            </m:mPr>
                            <m:mr>
                              <m:e>
                                <m:sSup>
                                  <m:sSupPr>
                                    <m:ctrlPr>
                                      <a:rPr lang="en-US" sz="2400" b="1" i="1">
                                        <a:latin typeface="Cambria Math" panose="02040503050406030204" pitchFamily="18" charset="0"/>
                                      </a:rPr>
                                    </m:ctrlPr>
                                  </m:sSupPr>
                                  <m:e>
                                    <m:r>
                                      <a:rPr lang="en-US" sz="2400" b="1" i="1" smtClean="0">
                                        <a:latin typeface="Cambria Math" panose="02040503050406030204" pitchFamily="18" charset="0"/>
                                      </a:rPr>
                                      <m:t>𝒂</m:t>
                                    </m:r>
                                  </m:e>
                                  <m:sup>
                                    <m:d>
                                      <m:dPr>
                                        <m:ctrlPr>
                                          <a:rPr lang="en-US" sz="2400" b="1" i="1">
                                            <a:latin typeface="Cambria Math" panose="02040503050406030204" pitchFamily="18" charset="0"/>
                                          </a:rPr>
                                        </m:ctrlPr>
                                      </m:dPr>
                                      <m:e>
                                        <m:r>
                                          <a:rPr lang="en-US" sz="2400" b="1" i="1">
                                            <a:latin typeface="Cambria Math" panose="02040503050406030204" pitchFamily="18" charset="0"/>
                                          </a:rPr>
                                          <m:t>𝟏</m:t>
                                        </m:r>
                                      </m:e>
                                    </m:d>
                                  </m:sup>
                                </m:sSup>
                              </m:e>
                              <m:e>
                                <m:m>
                                  <m:mPr>
                                    <m:mcs>
                                      <m:mc>
                                        <m:mcPr>
                                          <m:count m:val="3"/>
                                          <m:mcJc m:val="center"/>
                                        </m:mcPr>
                                      </m:mc>
                                    </m:mcs>
                                    <m:ctrlPr>
                                      <a:rPr lang="en-US" sz="2400" b="1" i="1">
                                        <a:latin typeface="Cambria Math" panose="02040503050406030204" pitchFamily="18" charset="0"/>
                                      </a:rPr>
                                    </m:ctrlPr>
                                  </m:mPr>
                                  <m:mr>
                                    <m:e>
                                      <m:r>
                                        <a:rPr lang="en-US" sz="2400" b="1" i="1">
                                          <a:latin typeface="Cambria Math" panose="02040503050406030204" pitchFamily="18" charset="0"/>
                                        </a:rPr>
                                        <m:t>…</m:t>
                                      </m:r>
                                    </m:e>
                                    <m:e>
                                      <m:r>
                                        <a:rPr lang="en-US" sz="2400" b="1" i="1">
                                          <a:latin typeface="Cambria Math" panose="02040503050406030204" pitchFamily="18" charset="0"/>
                                        </a:rPr>
                                        <m:t>…</m:t>
                                      </m:r>
                                    </m:e>
                                    <m:e>
                                      <m:r>
                                        <a:rPr lang="en-US" sz="2400" b="1" i="1">
                                          <a:latin typeface="Cambria Math" panose="02040503050406030204" pitchFamily="18" charset="0"/>
                                        </a:rPr>
                                        <m:t>…</m:t>
                                      </m:r>
                                    </m:e>
                                  </m:mr>
                                </m:m>
                              </m:e>
                              <m:e>
                                <m:sSup>
                                  <m:sSupPr>
                                    <m:ctrlPr>
                                      <a:rPr lang="en-US" sz="2400" b="1" i="1">
                                        <a:latin typeface="Cambria Math" panose="02040503050406030204" pitchFamily="18" charset="0"/>
                                      </a:rPr>
                                    </m:ctrlPr>
                                  </m:sSupPr>
                                  <m:e>
                                    <m:r>
                                      <a:rPr lang="en-US" sz="2400" b="1" i="1" smtClean="0">
                                        <a:latin typeface="Cambria Math" panose="02040503050406030204" pitchFamily="18" charset="0"/>
                                      </a:rPr>
                                      <m:t>𝒂</m:t>
                                    </m:r>
                                  </m:e>
                                  <m:sup>
                                    <m:d>
                                      <m:dPr>
                                        <m:ctrlPr>
                                          <a:rPr lang="en-US" sz="2400" b="1" i="1">
                                            <a:latin typeface="Cambria Math" panose="02040503050406030204" pitchFamily="18" charset="0"/>
                                          </a:rPr>
                                        </m:ctrlPr>
                                      </m:dPr>
                                      <m:e>
                                        <m:r>
                                          <a:rPr lang="en-US" sz="2400" b="1" i="1">
                                            <a:latin typeface="Cambria Math" panose="02040503050406030204" pitchFamily="18" charset="0"/>
                                          </a:rPr>
                                          <m:t>𝒎</m:t>
                                        </m:r>
                                      </m:e>
                                    </m:d>
                                  </m:sup>
                                </m:sSup>
                              </m:e>
                            </m:mr>
                          </m:m>
                        </m:e>
                      </m:d>
                      <m:r>
                        <a:rPr lang="en-US" sz="2400" b="1" i="0" smtClean="0">
                          <a:latin typeface="Cambria Math" panose="02040503050406030204" pitchFamily="18" charset="0"/>
                        </a:rPr>
                        <m:t>=</m:t>
                      </m:r>
                      <m:r>
                        <a:rPr lang="en-US" sz="2400" b="1" i="1">
                          <a:latin typeface="Cambria Math" panose="02040503050406030204" pitchFamily="18" charset="0"/>
                          <a:ea typeface="Calibri" panose="020F0502020204030204" pitchFamily="34" charset="0"/>
                          <a:cs typeface="Times New Roman" panose="02020603050405020304" pitchFamily="18" charset="0"/>
                        </a:rPr>
                        <m:t>𝝈</m:t>
                      </m:r>
                      <m:r>
                        <a:rPr lang="en-US" sz="2400" b="1" i="0" smtClean="0">
                          <a:latin typeface="Cambria Math" panose="02040503050406030204" pitchFamily="18" charset="0"/>
                          <a:ea typeface="Calibri" panose="020F0502020204030204" pitchFamily="34" charset="0"/>
                          <a:cs typeface="Times New Roman" panose="02020603050405020304" pitchFamily="18" charset="0"/>
                        </a:rPr>
                        <m:t>(</m:t>
                      </m:r>
                      <m:r>
                        <a:rPr lang="en-US" sz="2400" b="1" i="0" smtClean="0">
                          <a:latin typeface="Cambria Math" panose="02040503050406030204" pitchFamily="18" charset="0"/>
                          <a:ea typeface="Calibri" panose="020F0502020204030204" pitchFamily="34" charset="0"/>
                          <a:cs typeface="Times New Roman" panose="02020603050405020304" pitchFamily="18" charset="0"/>
                        </a:rPr>
                        <m:t>𝐙</m:t>
                      </m:r>
                      <m:r>
                        <a:rPr lang="en-US" sz="2400" b="1" i="0" smtClean="0">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400" b="1" dirty="0"/>
              </a:p>
            </p:txBody>
          </p:sp>
        </mc:Choice>
        <mc:Fallback xmlns="">
          <p:sp>
            <p:nvSpPr>
              <p:cNvPr id="15" name="Rectangle 14"/>
              <p:cNvSpPr>
                <a:spLocks noRot="1" noChangeAspect="1" noMove="1" noResize="1" noEditPoints="1" noAdjustHandles="1" noChangeArrowheads="1" noChangeShapeType="1" noTextEdit="1"/>
              </p:cNvSpPr>
              <p:nvPr/>
            </p:nvSpPr>
            <p:spPr>
              <a:xfrm>
                <a:off x="406666" y="4609874"/>
                <a:ext cx="5167697" cy="461665"/>
              </a:xfrm>
              <a:prstGeom prst="rect">
                <a:avLst/>
              </a:prstGeom>
              <a:blipFill>
                <a:blip r:embed="rId12"/>
                <a:stretch>
                  <a:fillRect r="-472" b="-17105"/>
                </a:stretch>
              </a:blipFill>
            </p:spPr>
            <p:txBody>
              <a:bodyPr/>
              <a:lstStyle/>
              <a:p>
                <a:r>
                  <a:rPr lang="en-US">
                    <a:noFill/>
                  </a:rPr>
                  <a:t> </a:t>
                </a:r>
              </a:p>
            </p:txBody>
          </p:sp>
        </mc:Fallback>
      </mc:AlternateContent>
      <p:sp>
        <p:nvSpPr>
          <p:cNvPr id="16" name="TextBox 15"/>
          <p:cNvSpPr txBox="1"/>
          <p:nvPr/>
        </p:nvSpPr>
        <p:spPr>
          <a:xfrm>
            <a:off x="4193142" y="2173502"/>
            <a:ext cx="1419497" cy="369332"/>
          </a:xfrm>
          <a:prstGeom prst="rect">
            <a:avLst/>
          </a:prstGeom>
          <a:noFill/>
        </p:spPr>
        <p:txBody>
          <a:bodyPr wrap="square" rtlCol="0">
            <a:spAutoFit/>
          </a:bodyPr>
          <a:lstStyle/>
          <a:p>
            <a:r>
              <a:rPr lang="en-US" b="1" dirty="0" smtClean="0">
                <a:solidFill>
                  <a:schemeClr val="accent1">
                    <a:lumMod val="50000"/>
                  </a:schemeClr>
                </a:solidFill>
                <a:latin typeface="Times New Roman" panose="02020603050405020304" pitchFamily="18" charset="0"/>
                <a:cs typeface="Times New Roman" panose="02020603050405020304" pitchFamily="18" charset="0"/>
              </a:rPr>
              <a:t>1 x m</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444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4610" y="114321"/>
            <a:ext cx="9595310"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2.8. Vectorising Logistic Regression’s Gradient Computation  </a:t>
            </a:r>
            <a:endParaRPr 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292143" y="666004"/>
                <a:ext cx="2847703" cy="476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ea typeface="Calibri" panose="020F0502020204030204" pitchFamily="34" charset="0"/>
                              <a:cs typeface="Times New Roman" panose="02020603050405020304" pitchFamily="18" charset="0"/>
                            </a:rPr>
                          </m:ctrlPr>
                        </m:sSupPr>
                        <m:e>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𝑑𝑧</m:t>
                              </m:r>
                            </m:e>
                            <m:sup>
                              <m:r>
                                <a:rPr lang="en-US" sz="2400" b="0" i="1" smtClean="0">
                                  <a:latin typeface="Cambria Math" panose="02040503050406030204" pitchFamily="18" charset="0"/>
                                  <a:ea typeface="Calibri" panose="020F0502020204030204" pitchFamily="34" charset="0"/>
                                  <a:cs typeface="Times New Roman" panose="02020603050405020304" pitchFamily="18" charset="0"/>
                                </a:rPr>
                                <m:t>(1)</m:t>
                              </m:r>
                            </m:sup>
                          </m:sSup>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𝑎</m:t>
                          </m:r>
                        </m:e>
                        <m:sup>
                          <m:r>
                            <a:rPr lang="en-US" sz="2400" b="0" i="1" smtClean="0">
                              <a:latin typeface="Cambria Math" panose="02040503050406030204" pitchFamily="18" charset="0"/>
                              <a:ea typeface="Calibri" panose="020F0502020204030204" pitchFamily="34" charset="0"/>
                              <a:cs typeface="Times New Roman" panose="02020603050405020304" pitchFamily="18" charset="0"/>
                            </a:rPr>
                            <m:t>(1)</m:t>
                          </m:r>
                        </m:sup>
                      </m:sSup>
                      <m:r>
                        <a:rPr lang="en-US" sz="2400" b="0" i="1" smtClean="0">
                          <a:latin typeface="Cambria Math" panose="02040503050406030204" pitchFamily="18" charset="0"/>
                          <a:ea typeface="Calibri" panose="020F0502020204030204" pitchFamily="34" charset="0"/>
                          <a:cs typeface="Times New Roman" panose="02020603050405020304" pitchFamily="18" charset="0"/>
                        </a:rPr>
                        <m:t> − </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𝑦</m:t>
                          </m:r>
                        </m:e>
                        <m:sup>
                          <m:r>
                            <a:rPr lang="en-US" sz="2400" i="1">
                              <a:latin typeface="Cambria Math" panose="02040503050406030204" pitchFamily="18" charset="0"/>
                              <a:ea typeface="Calibri" panose="020F0502020204030204" pitchFamily="34" charset="0"/>
                              <a:cs typeface="Times New Roman" panose="02020603050405020304" pitchFamily="18" charset="0"/>
                            </a:rPr>
                            <m:t>(1)</m:t>
                          </m:r>
                        </m:sup>
                      </m:sSup>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92143" y="666004"/>
                <a:ext cx="2847703" cy="476990"/>
              </a:xfrm>
              <a:prstGeom prst="rect">
                <a:avLst/>
              </a:prstGeo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605754" y="666004"/>
                <a:ext cx="2847703" cy="476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ea typeface="Calibri" panose="020F0502020204030204" pitchFamily="34" charset="0"/>
                              <a:cs typeface="Times New Roman" panose="02020603050405020304" pitchFamily="18" charset="0"/>
                            </a:rPr>
                          </m:ctrlPr>
                        </m:sSupPr>
                        <m:e>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𝑑𝑧</m:t>
                              </m:r>
                            </m:e>
                            <m:sup>
                              <m:r>
                                <a:rPr lang="en-US" sz="2400" b="0" i="1" smtClean="0">
                                  <a:latin typeface="Cambria Math" panose="02040503050406030204" pitchFamily="18" charset="0"/>
                                  <a:ea typeface="Calibri" panose="020F0502020204030204" pitchFamily="34" charset="0"/>
                                  <a:cs typeface="Times New Roman" panose="02020603050405020304" pitchFamily="18" charset="0"/>
                                </a:rPr>
                                <m:t>(2)</m:t>
                              </m:r>
                            </m:sup>
                          </m:sSup>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𝑎</m:t>
                          </m:r>
                        </m:e>
                        <m:sup>
                          <m:r>
                            <a:rPr lang="en-US" sz="2400" b="0" i="1" smtClean="0">
                              <a:latin typeface="Cambria Math" panose="02040503050406030204" pitchFamily="18" charset="0"/>
                              <a:ea typeface="Calibri" panose="020F0502020204030204" pitchFamily="34" charset="0"/>
                              <a:cs typeface="Times New Roman" panose="02020603050405020304" pitchFamily="18" charset="0"/>
                            </a:rPr>
                            <m:t>(2)</m:t>
                          </m:r>
                        </m:sup>
                      </m:sSup>
                      <m:r>
                        <a:rPr lang="en-US" sz="2400" b="0" i="1" smtClean="0">
                          <a:latin typeface="Cambria Math" panose="02040503050406030204" pitchFamily="18" charset="0"/>
                          <a:ea typeface="Calibri" panose="020F0502020204030204" pitchFamily="34" charset="0"/>
                          <a:cs typeface="Times New Roman" panose="02020603050405020304" pitchFamily="18" charset="0"/>
                        </a:rPr>
                        <m:t> − </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𝑦</m:t>
                          </m:r>
                        </m:e>
                        <m: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2</m:t>
                          </m:r>
                          <m:r>
                            <a:rPr lang="en-US" sz="2400" i="1">
                              <a:latin typeface="Cambria Math" panose="02040503050406030204" pitchFamily="18" charset="0"/>
                              <a:ea typeface="Calibri" panose="020F0502020204030204" pitchFamily="34" charset="0"/>
                              <a:cs typeface="Times New Roman" panose="02020603050405020304" pitchFamily="18" charset="0"/>
                            </a:rPr>
                            <m:t>)</m:t>
                          </m:r>
                        </m:sup>
                      </m:sSup>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605754" y="666004"/>
                <a:ext cx="2847703" cy="476990"/>
              </a:xfrm>
              <a:prstGeom prst="rect">
                <a:avLst/>
              </a:prstGeom>
              <a:blipFill>
                <a:blip r:embed="rId3"/>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00852" y="1840544"/>
                <a:ext cx="47093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𝒅𝒁</m:t>
                      </m:r>
                      <m:r>
                        <a:rPr lang="en-US" sz="2400" b="1" i="1">
                          <a:latin typeface="Cambria Math" panose="02040503050406030204" pitchFamily="18" charset="0"/>
                        </a:rPr>
                        <m:t>= </m:t>
                      </m:r>
                      <m:d>
                        <m:dPr>
                          <m:begChr m:val="["/>
                          <m:endChr m:val="]"/>
                          <m:ctrlPr>
                            <a:rPr lang="en-US" sz="2400" b="1" i="1">
                              <a:latin typeface="Cambria Math" panose="02040503050406030204" pitchFamily="18" charset="0"/>
                            </a:rPr>
                          </m:ctrlPr>
                        </m:dPr>
                        <m:e>
                          <m:m>
                            <m:mPr>
                              <m:mcs>
                                <m:mc>
                                  <m:mcPr>
                                    <m:count m:val="3"/>
                                    <m:mcJc m:val="center"/>
                                  </m:mcPr>
                                </m:mc>
                              </m:mcs>
                              <m:ctrlPr>
                                <a:rPr lang="en-US" sz="2400" b="1" i="1">
                                  <a:latin typeface="Cambria Math" panose="02040503050406030204" pitchFamily="18" charset="0"/>
                                </a:rPr>
                              </m:ctrlPr>
                            </m:mPr>
                            <m:mr>
                              <m:e>
                                <m:sSup>
                                  <m:sSupPr>
                                    <m:ctrlPr>
                                      <a:rPr lang="en-US" sz="2400" b="1" i="1">
                                        <a:latin typeface="Cambria Math" panose="02040503050406030204" pitchFamily="18" charset="0"/>
                                      </a:rPr>
                                    </m:ctrlPr>
                                  </m:sSupPr>
                                  <m:e>
                                    <m:r>
                                      <a:rPr lang="en-US" sz="2400" b="1" i="1" smtClean="0">
                                        <a:latin typeface="Cambria Math" panose="02040503050406030204" pitchFamily="18" charset="0"/>
                                      </a:rPr>
                                      <m:t>𝒅𝒛</m:t>
                                    </m:r>
                                  </m:e>
                                  <m:sup>
                                    <m:d>
                                      <m:dPr>
                                        <m:ctrlPr>
                                          <a:rPr lang="en-US" sz="2400" b="1" i="1">
                                            <a:latin typeface="Cambria Math" panose="02040503050406030204" pitchFamily="18" charset="0"/>
                                          </a:rPr>
                                        </m:ctrlPr>
                                      </m:dPr>
                                      <m:e>
                                        <m:r>
                                          <a:rPr lang="en-US" sz="2400" b="1" i="1">
                                            <a:latin typeface="Cambria Math" panose="02040503050406030204" pitchFamily="18" charset="0"/>
                                          </a:rPr>
                                          <m:t>𝟏</m:t>
                                        </m:r>
                                      </m:e>
                                    </m:d>
                                  </m:sup>
                                </m:sSup>
                              </m:e>
                              <m:e>
                                <m:m>
                                  <m:mPr>
                                    <m:mcs>
                                      <m:mc>
                                        <m:mcPr>
                                          <m:count m:val="3"/>
                                          <m:mcJc m:val="center"/>
                                        </m:mcPr>
                                      </m:mc>
                                    </m:mcs>
                                    <m:ctrlPr>
                                      <a:rPr lang="en-US" sz="2400" b="1" i="1">
                                        <a:latin typeface="Cambria Math" panose="02040503050406030204" pitchFamily="18" charset="0"/>
                                      </a:rPr>
                                    </m:ctrlPr>
                                  </m:mPr>
                                  <m:mr>
                                    <m:e>
                                      <m:r>
                                        <a:rPr lang="en-US" sz="2400" b="1" i="1">
                                          <a:latin typeface="Cambria Math" panose="02040503050406030204" pitchFamily="18" charset="0"/>
                                        </a:rPr>
                                        <m:t>…</m:t>
                                      </m:r>
                                    </m:e>
                                    <m:e>
                                      <m:r>
                                        <a:rPr lang="en-US" sz="2400" b="1" i="1">
                                          <a:latin typeface="Cambria Math" panose="02040503050406030204" pitchFamily="18" charset="0"/>
                                        </a:rPr>
                                        <m:t>…</m:t>
                                      </m:r>
                                    </m:e>
                                    <m:e>
                                      <m:r>
                                        <a:rPr lang="en-US" sz="2400" b="1" i="1">
                                          <a:latin typeface="Cambria Math" panose="02040503050406030204" pitchFamily="18" charset="0"/>
                                        </a:rPr>
                                        <m:t>…</m:t>
                                      </m:r>
                                    </m:e>
                                  </m:mr>
                                </m:m>
                              </m:e>
                              <m:e>
                                <m:sSup>
                                  <m:sSupPr>
                                    <m:ctrlPr>
                                      <a:rPr lang="en-US" sz="2400" b="1" i="1">
                                        <a:latin typeface="Cambria Math" panose="02040503050406030204" pitchFamily="18" charset="0"/>
                                      </a:rPr>
                                    </m:ctrlPr>
                                  </m:sSupPr>
                                  <m:e>
                                    <m:r>
                                      <a:rPr lang="en-US" sz="2400" b="1" i="1" smtClean="0">
                                        <a:latin typeface="Cambria Math" panose="02040503050406030204" pitchFamily="18" charset="0"/>
                                      </a:rPr>
                                      <m:t>𝒅𝒛</m:t>
                                    </m:r>
                                  </m:e>
                                  <m:sup>
                                    <m:d>
                                      <m:dPr>
                                        <m:ctrlPr>
                                          <a:rPr lang="en-US" sz="2400" b="1" i="1">
                                            <a:latin typeface="Cambria Math" panose="02040503050406030204" pitchFamily="18" charset="0"/>
                                          </a:rPr>
                                        </m:ctrlPr>
                                      </m:dPr>
                                      <m:e>
                                        <m:r>
                                          <a:rPr lang="en-US" sz="2400" b="1" i="1">
                                            <a:latin typeface="Cambria Math" panose="02040503050406030204" pitchFamily="18" charset="0"/>
                                          </a:rPr>
                                          <m:t>𝒎</m:t>
                                        </m:r>
                                      </m:e>
                                    </m:d>
                                  </m:sup>
                                </m:sSup>
                              </m:e>
                            </m:mr>
                          </m:m>
                        </m:e>
                      </m:d>
                    </m:oMath>
                  </m:oMathPara>
                </a14:m>
                <a:endParaRPr lang="en-US" sz="2400" b="1" dirty="0"/>
              </a:p>
            </p:txBody>
          </p:sp>
        </mc:Choice>
        <mc:Fallback xmlns="">
          <p:sp>
            <p:nvSpPr>
              <p:cNvPr id="5" name="Rectangle 4"/>
              <p:cNvSpPr>
                <a:spLocks noRot="1" noChangeAspect="1" noMove="1" noResize="1" noEditPoints="1" noAdjustHandles="1" noChangeArrowheads="1" noChangeShapeType="1" noTextEdit="1"/>
              </p:cNvSpPr>
              <p:nvPr/>
            </p:nvSpPr>
            <p:spPr>
              <a:xfrm>
                <a:off x="300852" y="1840544"/>
                <a:ext cx="4709302" cy="461665"/>
              </a:xfrm>
              <a:prstGeom prst="rect">
                <a:avLst/>
              </a:prstGeom>
              <a:blipFill>
                <a:blip r:embed="rId4"/>
                <a:stretch>
                  <a:fillRect b="-6579"/>
                </a:stretch>
              </a:blipFill>
            </p:spPr>
            <p:txBody>
              <a:bodyPr/>
              <a:lstStyle/>
              <a:p>
                <a:r>
                  <a:rPr lang="en-US">
                    <a:noFill/>
                  </a:rPr>
                  <a:t> </a:t>
                </a:r>
              </a:p>
            </p:txBody>
          </p:sp>
        </mc:Fallback>
      </mc:AlternateContent>
      <p:sp>
        <p:nvSpPr>
          <p:cNvPr id="6" name="TextBox 5"/>
          <p:cNvSpPr txBox="1"/>
          <p:nvPr/>
        </p:nvSpPr>
        <p:spPr>
          <a:xfrm>
            <a:off x="2593257" y="1681526"/>
            <a:ext cx="1419497" cy="369332"/>
          </a:xfrm>
          <a:prstGeom prst="rect">
            <a:avLst/>
          </a:prstGeom>
          <a:noFill/>
        </p:spPr>
        <p:txBody>
          <a:bodyPr wrap="square" rtlCol="0">
            <a:spAutoFit/>
          </a:bodyPr>
          <a:lstStyle/>
          <a:p>
            <a:r>
              <a:rPr lang="en-US" b="1" dirty="0" smtClean="0">
                <a:solidFill>
                  <a:schemeClr val="accent1">
                    <a:lumMod val="50000"/>
                  </a:schemeClr>
                </a:solidFill>
                <a:latin typeface="Times New Roman" panose="02020603050405020304" pitchFamily="18" charset="0"/>
                <a:cs typeface="Times New Roman" panose="02020603050405020304" pitchFamily="18" charset="0"/>
              </a:rPr>
              <a:t>1 x m</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292143" y="1173697"/>
                <a:ext cx="41588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𝑎</m:t>
                                    </m:r>
                                  </m:e>
                                  <m:sup>
                                    <m:d>
                                      <m:dPr>
                                        <m:ctrlPr>
                                          <a:rPr lang="en-US" sz="2400" i="1">
                                            <a:latin typeface="Cambria Math" panose="02040503050406030204" pitchFamily="18" charset="0"/>
                                          </a:rPr>
                                        </m:ctrlPr>
                                      </m:dPr>
                                      <m:e>
                                        <m:r>
                                          <a:rPr lang="en-US" sz="2400" b="0" i="1">
                                            <a:latin typeface="Cambria Math" panose="02040503050406030204" pitchFamily="18" charset="0"/>
                                          </a:rPr>
                                          <m:t>1</m:t>
                                        </m:r>
                                      </m:e>
                                    </m:d>
                                  </m:sup>
                                </m:sSup>
                              </m:e>
                              <m:e>
                                <m:m>
                                  <m:mPr>
                                    <m:mcs>
                                      <m:mc>
                                        <m:mcPr>
                                          <m:count m:val="3"/>
                                          <m:mcJc m:val="center"/>
                                        </m:mcPr>
                                      </m:mc>
                                    </m:mcs>
                                    <m:ctrlPr>
                                      <a:rPr lang="en-US" sz="2400" i="1">
                                        <a:latin typeface="Cambria Math" panose="02040503050406030204" pitchFamily="18" charset="0"/>
                                      </a:rPr>
                                    </m:ctrlPr>
                                  </m:mPr>
                                  <m:mr>
                                    <m:e>
                                      <m:r>
                                        <a:rPr lang="en-US" sz="2400" b="0" i="1">
                                          <a:latin typeface="Cambria Math" panose="02040503050406030204" pitchFamily="18" charset="0"/>
                                        </a:rPr>
                                        <m:t>…</m:t>
                                      </m:r>
                                    </m:e>
                                    <m:e>
                                      <m:r>
                                        <a:rPr lang="en-US" sz="2400" b="0" i="1">
                                          <a:latin typeface="Cambria Math" panose="02040503050406030204" pitchFamily="18" charset="0"/>
                                        </a:rPr>
                                        <m:t>…</m:t>
                                      </m:r>
                                    </m:e>
                                    <m:e>
                                      <m:r>
                                        <a:rPr lang="en-US" sz="2400" b="0" i="1">
                                          <a:latin typeface="Cambria Math" panose="02040503050406030204" pitchFamily="18" charset="0"/>
                                        </a:rPr>
                                        <m:t>…</m:t>
                                      </m:r>
                                    </m:e>
                                  </m:mr>
                                </m:m>
                              </m:e>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𝑎</m:t>
                                    </m:r>
                                  </m:e>
                                  <m:sup>
                                    <m:d>
                                      <m:dPr>
                                        <m:ctrlPr>
                                          <a:rPr lang="en-US" sz="2400" i="1">
                                            <a:latin typeface="Cambria Math" panose="02040503050406030204" pitchFamily="18" charset="0"/>
                                          </a:rPr>
                                        </m:ctrlPr>
                                      </m:dPr>
                                      <m:e>
                                        <m:r>
                                          <a:rPr lang="en-US" sz="2400" b="0" i="1">
                                            <a:latin typeface="Cambria Math" panose="02040503050406030204" pitchFamily="18" charset="0"/>
                                          </a:rPr>
                                          <m:t>𝑚</m:t>
                                        </m:r>
                                      </m:e>
                                    </m:d>
                                  </m:sup>
                                </m:sSup>
                              </m:e>
                            </m:mr>
                          </m:m>
                        </m:e>
                      </m:d>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292143" y="1173697"/>
                <a:ext cx="4158895"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721937" y="1173697"/>
                <a:ext cx="4168770" cy="4838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r>
                        <a:rPr lang="en-US" sz="2400" b="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i="1">
                                            <a:latin typeface="Cambria Math" panose="02040503050406030204" pitchFamily="18" charset="0"/>
                                          </a:rPr>
                                        </m:ctrlPr>
                                      </m:dPr>
                                      <m:e>
                                        <m:r>
                                          <a:rPr lang="en-US" sz="2400" b="0" i="1">
                                            <a:latin typeface="Cambria Math" panose="02040503050406030204" pitchFamily="18" charset="0"/>
                                          </a:rPr>
                                          <m:t>1</m:t>
                                        </m:r>
                                      </m:e>
                                    </m:d>
                                  </m:sup>
                                </m:sSup>
                              </m:e>
                              <m:e>
                                <m:m>
                                  <m:mPr>
                                    <m:mcs>
                                      <m:mc>
                                        <m:mcPr>
                                          <m:count m:val="3"/>
                                          <m:mcJc m:val="center"/>
                                        </m:mcPr>
                                      </m:mc>
                                    </m:mcs>
                                    <m:ctrlPr>
                                      <a:rPr lang="en-US" sz="2400" i="1">
                                        <a:latin typeface="Cambria Math" panose="02040503050406030204" pitchFamily="18" charset="0"/>
                                      </a:rPr>
                                    </m:ctrlPr>
                                  </m:mPr>
                                  <m:mr>
                                    <m:e>
                                      <m:r>
                                        <a:rPr lang="en-US" sz="2400" b="0" i="1">
                                          <a:latin typeface="Cambria Math" panose="02040503050406030204" pitchFamily="18" charset="0"/>
                                        </a:rPr>
                                        <m:t>…</m:t>
                                      </m:r>
                                    </m:e>
                                    <m:e>
                                      <m:r>
                                        <a:rPr lang="en-US" sz="2400" b="0" i="1">
                                          <a:latin typeface="Cambria Math" panose="02040503050406030204" pitchFamily="18" charset="0"/>
                                        </a:rPr>
                                        <m:t>…</m:t>
                                      </m:r>
                                    </m:e>
                                    <m:e>
                                      <m:r>
                                        <a:rPr lang="en-US" sz="2400" b="0" i="1">
                                          <a:latin typeface="Cambria Math" panose="02040503050406030204" pitchFamily="18" charset="0"/>
                                        </a:rPr>
                                        <m:t>…</m:t>
                                      </m:r>
                                    </m:e>
                                  </m:mr>
                                </m:m>
                              </m:e>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i="1">
                                            <a:latin typeface="Cambria Math" panose="02040503050406030204" pitchFamily="18" charset="0"/>
                                          </a:rPr>
                                        </m:ctrlPr>
                                      </m:dPr>
                                      <m:e>
                                        <m:r>
                                          <a:rPr lang="en-US" sz="2400" b="0" i="1">
                                            <a:latin typeface="Cambria Math" panose="02040503050406030204" pitchFamily="18" charset="0"/>
                                          </a:rPr>
                                          <m:t>𝑚</m:t>
                                        </m:r>
                                      </m:e>
                                    </m:d>
                                  </m:sup>
                                </m:sSup>
                              </m:e>
                            </m:mr>
                          </m:m>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5721937" y="1173697"/>
                <a:ext cx="4168770" cy="483850"/>
              </a:xfrm>
              <a:prstGeom prst="rect">
                <a:avLst/>
              </a:prstGeom>
              <a:blipFill>
                <a:blip r:embed="rId6"/>
                <a:stretch>
                  <a:fillRect b="-126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779060" y="2444169"/>
                <a:ext cx="5989396" cy="4741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𝑎</m:t>
                                    </m:r>
                                  </m:e>
                                  <m:sup>
                                    <m:r>
                                      <a:rPr lang="en-US" sz="2400" i="1">
                                        <a:latin typeface="Cambria Math" panose="02040503050406030204" pitchFamily="18" charset="0"/>
                                        <a:ea typeface="Calibri" panose="020F0502020204030204" pitchFamily="34" charset="0"/>
                                        <a:cs typeface="Times New Roman" panose="02020603050405020304" pitchFamily="18" charset="0"/>
                                      </a:rPr>
                                      <m:t>(1)</m:t>
                                    </m:r>
                                  </m:sup>
                                </m:sSup>
                                <m:r>
                                  <a:rPr lang="en-US" sz="2400" i="1">
                                    <a:latin typeface="Cambria Math" panose="02040503050406030204" pitchFamily="18" charset="0"/>
                                    <a:ea typeface="Calibri" panose="020F0502020204030204" pitchFamily="34" charset="0"/>
                                    <a:cs typeface="Times New Roman" panose="02020603050405020304" pitchFamily="18" charset="0"/>
                                  </a:rPr>
                                  <m:t> − </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𝑦</m:t>
                                    </m:r>
                                  </m:e>
                                  <m:sup>
                                    <m:r>
                                      <a:rPr lang="en-US" sz="2400" i="1">
                                        <a:latin typeface="Cambria Math" panose="02040503050406030204" pitchFamily="18" charset="0"/>
                                        <a:ea typeface="Calibri" panose="020F0502020204030204" pitchFamily="34" charset="0"/>
                                        <a:cs typeface="Times New Roman" panose="02020603050405020304" pitchFamily="18" charset="0"/>
                                      </a:rPr>
                                      <m:t>(1)</m:t>
                                    </m:r>
                                  </m:sup>
                                </m:sSup>
                              </m:e>
                              <m:e>
                                <m:m>
                                  <m:mPr>
                                    <m:mcs>
                                      <m:mc>
                                        <m:mcPr>
                                          <m:count m:val="3"/>
                                          <m:mcJc m:val="center"/>
                                        </m:mcPr>
                                      </m:mc>
                                    </m:mcs>
                                    <m:ctrlPr>
                                      <a:rPr lang="en-US" sz="2400" i="1">
                                        <a:latin typeface="Cambria Math" panose="02040503050406030204" pitchFamily="18" charset="0"/>
                                      </a:rPr>
                                    </m:ctrlPr>
                                  </m:mPr>
                                  <m:mr>
                                    <m:e>
                                      <m:r>
                                        <a:rPr lang="en-US" sz="2400" b="0" i="1">
                                          <a:latin typeface="Cambria Math" panose="02040503050406030204" pitchFamily="18" charset="0"/>
                                        </a:rPr>
                                        <m:t>…</m:t>
                                      </m:r>
                                    </m:e>
                                    <m:e>
                                      <m:r>
                                        <a:rPr lang="en-US" sz="2400" b="0" i="1">
                                          <a:latin typeface="Cambria Math" panose="02040503050406030204" pitchFamily="18" charset="0"/>
                                        </a:rPr>
                                        <m:t>…</m:t>
                                      </m:r>
                                    </m:e>
                                    <m:e>
                                      <m:r>
                                        <a:rPr lang="en-US" sz="2400" b="0" i="1">
                                          <a:latin typeface="Cambria Math" panose="02040503050406030204" pitchFamily="18" charset="0"/>
                                        </a:rPr>
                                        <m:t>…</m:t>
                                      </m:r>
                                    </m:e>
                                  </m:mr>
                                </m:m>
                              </m:e>
                              <m:e>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𝑎</m:t>
                                    </m:r>
                                  </m:e>
                                  <m: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𝑚</m:t>
                                    </m:r>
                                    <m:r>
                                      <a:rPr lang="en-US" sz="2400" i="1">
                                        <a:latin typeface="Cambria Math" panose="02040503050406030204" pitchFamily="18" charset="0"/>
                                        <a:ea typeface="Calibri" panose="020F0502020204030204" pitchFamily="34" charset="0"/>
                                        <a:cs typeface="Times New Roman" panose="02020603050405020304" pitchFamily="18" charset="0"/>
                                      </a:rPr>
                                      <m:t>)</m:t>
                                    </m:r>
                                  </m:sup>
                                </m:sSup>
                                <m:r>
                                  <a:rPr lang="en-US" sz="2400" i="1">
                                    <a:latin typeface="Cambria Math" panose="02040503050406030204" pitchFamily="18" charset="0"/>
                                    <a:ea typeface="Calibri" panose="020F0502020204030204" pitchFamily="34" charset="0"/>
                                    <a:cs typeface="Times New Roman" panose="02020603050405020304" pitchFamily="18" charset="0"/>
                                  </a:rPr>
                                  <m:t> − </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𝑦</m:t>
                                    </m:r>
                                  </m:e>
                                  <m: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𝑚</m:t>
                                    </m:r>
                                    <m:r>
                                      <a:rPr lang="en-US" sz="2400" i="1">
                                        <a:latin typeface="Cambria Math" panose="02040503050406030204" pitchFamily="18" charset="0"/>
                                        <a:ea typeface="Calibri" panose="020F0502020204030204" pitchFamily="34" charset="0"/>
                                        <a:cs typeface="Times New Roman" panose="02020603050405020304" pitchFamily="18" charset="0"/>
                                      </a:rPr>
                                      <m:t>)</m:t>
                                    </m:r>
                                  </m:sup>
                                </m:sSup>
                              </m:e>
                            </m:mr>
                          </m:m>
                        </m:e>
                      </m:d>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779060" y="2444169"/>
                <a:ext cx="5989396" cy="474169"/>
              </a:xfrm>
              <a:prstGeom prst="rect">
                <a:avLst/>
              </a:prstGeom>
              <a:blipFill>
                <a:blip r:embed="rId7"/>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076620" y="3545841"/>
                <a:ext cx="4753674" cy="337156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en-US" sz="2400" i="1" smtClean="0">
                              <a:latin typeface="Cambria Math" panose="02040503050406030204" pitchFamily="18" charset="0"/>
                              <a:ea typeface="Calibri" panose="020F0502020204030204" pitchFamily="34" charset="0"/>
                              <a:cs typeface="Times New Roman" panose="02020603050405020304" pitchFamily="18" charset="0"/>
                            </a:rPr>
                          </m:ctrlPr>
                        </m:sSupPr>
                        <m:e>
                          <m:r>
                            <a:rPr lang="en-US" sz="2400" i="1" smtClean="0">
                              <a:latin typeface="Cambria Math" panose="02040503050406030204" pitchFamily="18" charset="0"/>
                              <a:ea typeface="Calibri" panose="020F0502020204030204" pitchFamily="34" charset="0"/>
                              <a:cs typeface="Times New Roman" panose="02020603050405020304" pitchFamily="18" charset="0"/>
                            </a:rPr>
                            <m:t>𝑍</m:t>
                          </m:r>
                          <m:r>
                            <a:rPr lang="en-US" sz="2400" b="0" i="1" smtClean="0">
                              <a:latin typeface="Cambria Math" panose="02040503050406030204" pitchFamily="18" charset="0"/>
                              <a:ea typeface="Calibri" panose="020F0502020204030204" pitchFamily="34" charset="0"/>
                              <a:cs typeface="Times New Roman" panose="02020603050405020304" pitchFamily="18" charset="0"/>
                            </a:rPr>
                            <m:t>= </m:t>
                          </m:r>
                          <m:r>
                            <a:rPr lang="en-US" sz="2400" i="1">
                              <a:latin typeface="Cambria Math" panose="02040503050406030204" pitchFamily="18" charset="0"/>
                              <a:ea typeface="Calibri" panose="020F0502020204030204" pitchFamily="34" charset="0"/>
                              <a:cs typeface="Times New Roman" panose="02020603050405020304" pitchFamily="18" charset="0"/>
                            </a:rPr>
                            <m:t>𝑤</m:t>
                          </m:r>
                        </m:e>
                        <m:sup>
                          <m:r>
                            <a:rPr lang="en-US" sz="2400" i="1">
                              <a:latin typeface="Cambria Math" panose="02040503050406030204" pitchFamily="18" charset="0"/>
                              <a:ea typeface="Calibri" panose="020F0502020204030204" pitchFamily="34" charset="0"/>
                              <a:cs typeface="Times New Roman" panose="02020603050405020304" pitchFamily="18" charset="0"/>
                            </a:rPr>
                            <m:t>𝑇</m:t>
                          </m:r>
                        </m:sup>
                      </m:sSup>
                      <m:r>
                        <a:rPr lang="en-US" sz="2400" i="1" smtClean="0">
                          <a:latin typeface="Cambria Math" panose="02040503050406030204" pitchFamily="18" charset="0"/>
                          <a:ea typeface="Calibri" panose="020F0502020204030204" pitchFamily="34" charset="0"/>
                          <a:cs typeface="Times New Roman" panose="02020603050405020304" pitchFamily="18" charset="0"/>
                        </a:rPr>
                        <m:t>𝑋</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𝑏</m:t>
                      </m:r>
                      <m:r>
                        <m:rPr>
                          <m:nor/>
                        </m:rPr>
                        <a:rPr lang="en-US" sz="2400" dirty="0">
                          <a:latin typeface="Cambria Math" panose="02040503050406030204" pitchFamily="18" charset="0"/>
                          <a:ea typeface="Cambria Math" panose="02040503050406030204" pitchFamily="18" charset="0"/>
                        </a:rPr>
                        <m:t>= </m:t>
                      </m:r>
                      <m:r>
                        <m:rPr>
                          <m:nor/>
                        </m:rPr>
                        <a:rPr lang="en-US" sz="2400" dirty="0">
                          <a:latin typeface="Cambria Math" panose="02040503050406030204" pitchFamily="18" charset="0"/>
                          <a:ea typeface="Cambria Math" panose="02040503050406030204" pitchFamily="18" charset="0"/>
                        </a:rPr>
                        <m:t>np</m:t>
                      </m:r>
                      <m:r>
                        <m:rPr>
                          <m:nor/>
                        </m:rPr>
                        <a:rPr lang="en-US" sz="2400" dirty="0">
                          <a:latin typeface="Cambria Math" panose="02040503050406030204" pitchFamily="18" charset="0"/>
                          <a:ea typeface="Cambria Math" panose="02040503050406030204" pitchFamily="18" charset="0"/>
                        </a:rPr>
                        <m:t>.</m:t>
                      </m:r>
                      <m:r>
                        <m:rPr>
                          <m:nor/>
                        </m:rPr>
                        <a:rPr lang="en-US" sz="2400" dirty="0">
                          <a:latin typeface="Cambria Math" panose="02040503050406030204" pitchFamily="18" charset="0"/>
                          <a:ea typeface="Cambria Math" panose="02040503050406030204" pitchFamily="18" charset="0"/>
                        </a:rPr>
                        <m:t>dot</m:t>
                      </m:r>
                      <m:r>
                        <m:rPr>
                          <m:nor/>
                        </m:rPr>
                        <a:rPr lang="en-US" sz="2400" dirty="0">
                          <a:latin typeface="Cambria Math" panose="02040503050406030204" pitchFamily="18" charset="0"/>
                          <a:ea typeface="Cambria Math" panose="02040503050406030204" pitchFamily="18" charset="0"/>
                        </a:rPr>
                        <m:t>(</m:t>
                      </m:r>
                      <m:r>
                        <m:rPr>
                          <m:nor/>
                        </m:rPr>
                        <a:rPr lang="en-US" sz="2400" dirty="0">
                          <a:latin typeface="Cambria Math" panose="02040503050406030204" pitchFamily="18" charset="0"/>
                          <a:ea typeface="Cambria Math" panose="02040503050406030204" pitchFamily="18" charset="0"/>
                        </a:rPr>
                        <m:t>W</m:t>
                      </m:r>
                      <m:r>
                        <m:rPr>
                          <m:nor/>
                        </m:rPr>
                        <a:rPr lang="en-US" sz="2400" dirty="0">
                          <a:latin typeface="Cambria Math" panose="02040503050406030204" pitchFamily="18" charset="0"/>
                          <a:ea typeface="Cambria Math" panose="02040503050406030204" pitchFamily="18" charset="0"/>
                        </a:rPr>
                        <m:t>.</m:t>
                      </m:r>
                      <m:r>
                        <m:rPr>
                          <m:nor/>
                        </m:rPr>
                        <a:rPr lang="en-US" sz="2400" dirty="0">
                          <a:latin typeface="Cambria Math" panose="02040503050406030204" pitchFamily="18" charset="0"/>
                          <a:ea typeface="Cambria Math" panose="02040503050406030204" pitchFamily="18" charset="0"/>
                        </a:rPr>
                        <m:t>T</m:t>
                      </m:r>
                      <m:r>
                        <m:rPr>
                          <m:nor/>
                        </m:rPr>
                        <a:rPr lang="en-US" sz="2400" dirty="0">
                          <a:latin typeface="Cambria Math" panose="02040503050406030204" pitchFamily="18" charset="0"/>
                          <a:ea typeface="Cambria Math" panose="02040503050406030204" pitchFamily="18" charset="0"/>
                        </a:rPr>
                        <m:t>, </m:t>
                      </m:r>
                      <m:r>
                        <m:rPr>
                          <m:nor/>
                        </m:rPr>
                        <a:rPr lang="en-US" sz="2400" dirty="0">
                          <a:latin typeface="Cambria Math" panose="02040503050406030204" pitchFamily="18" charset="0"/>
                          <a:ea typeface="Cambria Math" panose="02040503050406030204" pitchFamily="18" charset="0"/>
                        </a:rPr>
                        <m:t>X</m:t>
                      </m:r>
                      <m:r>
                        <m:rPr>
                          <m:nor/>
                        </m:rPr>
                        <a:rPr lang="en-US" sz="2400" dirty="0">
                          <a:latin typeface="Cambria Math" panose="02040503050406030204" pitchFamily="18" charset="0"/>
                          <a:ea typeface="Cambria Math" panose="02040503050406030204" pitchFamily="18" charset="0"/>
                        </a:rPr>
                        <m:t>) + </m:t>
                      </m:r>
                      <m:r>
                        <m:rPr>
                          <m:nor/>
                        </m:rPr>
                        <a:rPr lang="en-US" sz="2400" dirty="0">
                          <a:latin typeface="Cambria Math" panose="02040503050406030204" pitchFamily="18" charset="0"/>
                          <a:ea typeface="Cambria Math" panose="02040503050406030204" pitchFamily="18" charset="0"/>
                        </a:rPr>
                        <m:t>b</m:t>
                      </m:r>
                    </m:oMath>
                  </m:oMathPara>
                </a14:m>
                <a:endParaRPr lang="en-US" sz="2400" b="0" dirty="0" smtClean="0">
                  <a:ea typeface="Calibri" panose="020F0502020204030204" pitchFamily="34" charset="0"/>
                  <a:cs typeface="Times New Roman" panose="02020603050405020304" pitchFamily="18" charset="0"/>
                </a:endParaRPr>
              </a:p>
              <a:p>
                <a:r>
                  <a:rPr lang="en-US" sz="2400" i="1" dirty="0" smtClean="0">
                    <a:latin typeface="Cambria Math" panose="02040503050406030204" pitchFamily="18" charset="0"/>
                    <a:ea typeface="Cambria Math" panose="02040503050406030204" pitchFamily="18" charset="0"/>
                  </a:rPr>
                  <a:t>A =  </a:t>
                </a:r>
                <a14:m>
                  <m:oMath xmlns:m="http://schemas.openxmlformats.org/officeDocument/2006/math">
                    <m:r>
                      <a:rPr lang="en-US" sz="2400" b="0" i="1">
                        <a:latin typeface="Cambria Math" panose="02040503050406030204" pitchFamily="18" charset="0"/>
                        <a:ea typeface="Cambria Math" panose="02040503050406030204" pitchFamily="18" charset="0"/>
                        <a:cs typeface="Times New Roman" panose="02020603050405020304" pitchFamily="18" charset="0"/>
                      </a:rPr>
                      <m:t>𝜎</m:t>
                    </m:r>
                    <m:r>
                      <a:rPr lang="en-US" sz="2400" b="0" i="1">
                        <a:latin typeface="Cambria Math" panose="02040503050406030204" pitchFamily="18" charset="0"/>
                        <a:ea typeface="Cambria Math" panose="02040503050406030204" pitchFamily="18" charset="0"/>
                        <a:cs typeface="Times New Roman" panose="02020603050405020304" pitchFamily="18" charset="0"/>
                      </a:rPr>
                      <m:t>(</m:t>
                    </m:r>
                    <m:r>
                      <a:rPr lang="en-US" sz="2400" b="0" i="1">
                        <a:latin typeface="Cambria Math" panose="02040503050406030204" pitchFamily="18" charset="0"/>
                        <a:ea typeface="Cambria Math" panose="02040503050406030204" pitchFamily="18" charset="0"/>
                        <a:cs typeface="Times New Roman" panose="02020603050405020304" pitchFamily="18" charset="0"/>
                      </a:rPr>
                      <m:t>𝑍</m:t>
                    </m:r>
                    <m:r>
                      <a:rPr lang="en-US" sz="2400" b="0" i="1">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400" i="1" dirty="0">
                  <a:latin typeface="Cambria Math" panose="02040503050406030204" pitchFamily="18" charset="0"/>
                  <a:ea typeface="Cambria Math" panose="02040503050406030204" pitchFamily="18" charset="0"/>
                </a:endParaRPr>
              </a:p>
              <a:p>
                <a14:m>
                  <m:oMath xmlns:m="http://schemas.openxmlformats.org/officeDocument/2006/math">
                    <m:r>
                      <a:rPr lang="en-US" sz="2400" b="0" i="1">
                        <a:latin typeface="Cambria Math" panose="02040503050406030204" pitchFamily="18" charset="0"/>
                      </a:rPr>
                      <m:t>𝑑𝑍</m:t>
                    </m:r>
                  </m:oMath>
                </a14:m>
                <a:r>
                  <a:rPr lang="en-US" sz="2400" i="1" dirty="0" smtClean="0">
                    <a:latin typeface="Cambria Math" panose="02040503050406030204" pitchFamily="18" charset="0"/>
                    <a:ea typeface="Cambria Math" panose="02040503050406030204" pitchFamily="18" charset="0"/>
                  </a:rPr>
                  <a:t> = A – Y </a:t>
                </a:r>
              </a:p>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𝑑</m:t>
                      </m:r>
                      <m:r>
                        <a:rPr lang="en-US" sz="2400" b="0" i="1" smtClean="0">
                          <a:latin typeface="Cambria Math" panose="02040503050406030204" pitchFamily="18" charset="0"/>
                        </a:rPr>
                        <m:t>𝑊</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 </m:t>
                      </m:r>
                      <m:r>
                        <a:rPr lang="en-US" sz="2400" b="0" i="1" smtClean="0">
                          <a:latin typeface="Cambria Math" panose="02040503050406030204" pitchFamily="18" charset="0"/>
                        </a:rPr>
                        <m:t>𝑥</m:t>
                      </m:r>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r>
                            <a:rPr lang="en-US" sz="2400" b="0" i="1">
                              <a:latin typeface="Cambria Math" panose="02040503050406030204" pitchFamily="18" charset="0"/>
                            </a:rPr>
                            <m:t>𝑑</m:t>
                          </m:r>
                          <m:r>
                            <a:rPr lang="en-US" sz="2400" b="0" i="1" smtClean="0">
                              <a:latin typeface="Cambria Math" panose="02040503050406030204" pitchFamily="18" charset="0"/>
                            </a:rPr>
                            <m:t>𝑍</m:t>
                          </m:r>
                        </m:e>
                        <m:sup>
                          <m:d>
                            <m:dPr>
                              <m:ctrlPr>
                                <a:rPr lang="en-US" sz="2400" i="1">
                                  <a:latin typeface="Cambria Math" panose="02040503050406030204" pitchFamily="18" charset="0"/>
                                </a:rPr>
                              </m:ctrlPr>
                            </m:dPr>
                            <m:e>
                              <m:r>
                                <a:rPr lang="en-US" sz="2400" b="0" i="1" smtClean="0">
                                  <a:latin typeface="Cambria Math" panose="02040503050406030204" pitchFamily="18" charset="0"/>
                                </a:rPr>
                                <m:t>𝑇</m:t>
                              </m:r>
                            </m:e>
                          </m:d>
                        </m:sup>
                      </m:sSup>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𝑑</m:t>
                      </m:r>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𝑛𝑝</m:t>
                      </m:r>
                      <m:r>
                        <a:rPr lang="en-US" sz="2400" b="0" i="1" smtClean="0">
                          <a:latin typeface="Cambria Math" panose="02040503050406030204" pitchFamily="18" charset="0"/>
                        </a:rPr>
                        <m:t>.</m:t>
                      </m:r>
                      <m:r>
                        <a:rPr lang="en-US" sz="2400" b="0" i="1" smtClean="0">
                          <a:latin typeface="Cambria Math" panose="02040503050406030204" pitchFamily="18" charset="0"/>
                        </a:rPr>
                        <m:t>𝑠𝑢𝑚</m:t>
                      </m:r>
                      <m:d>
                        <m:dPr>
                          <m:ctrlPr>
                            <a:rPr lang="en-US" sz="2400" b="0" i="1" smtClean="0">
                              <a:latin typeface="Cambria Math" panose="02040503050406030204" pitchFamily="18" charset="0"/>
                            </a:rPr>
                          </m:ctrlPr>
                        </m:dPr>
                        <m:e>
                          <m:r>
                            <a:rPr lang="en-US" sz="2400" i="1">
                              <a:latin typeface="Cambria Math" panose="02040503050406030204" pitchFamily="18" charset="0"/>
                            </a:rPr>
                            <m:t>𝑑</m:t>
                          </m:r>
                          <m:r>
                            <a:rPr lang="en-US" sz="2400" b="0" i="1" smtClean="0">
                              <a:latin typeface="Cambria Math" panose="02040503050406030204" pitchFamily="18" charset="0"/>
                            </a:rPr>
                            <m:t>𝑍</m:t>
                          </m:r>
                        </m:e>
                      </m:d>
                    </m:oMath>
                  </m:oMathPara>
                </a14:m>
                <a:endParaRPr lang="en-US" sz="2400" i="1" dirty="0" smtClean="0">
                  <a:latin typeface="Cambria Math" panose="02040503050406030204" pitchFamily="18" charset="0"/>
                  <a:ea typeface="Cambria Math" panose="02040503050406030204" pitchFamily="18" charset="0"/>
                </a:endParaRPr>
              </a:p>
              <a:p>
                <a:r>
                  <a:rPr lang="en-US" sz="2400" i="1" dirty="0">
                    <a:latin typeface="Cambria Math" panose="02040503050406030204" pitchFamily="18" charset="0"/>
                    <a:ea typeface="Cambria Math" panose="02040503050406030204" pitchFamily="18" charset="0"/>
                  </a:rPr>
                  <a:t>w</a:t>
                </a:r>
                <a:r>
                  <a:rPr lang="en-US" sz="2400" i="1" dirty="0" smtClean="0">
                    <a:latin typeface="Cambria Math" panose="02040503050406030204" pitchFamily="18" charset="0"/>
                    <a:ea typeface="Cambria Math" panose="02040503050406030204" pitchFamily="18" charset="0"/>
                  </a:rPr>
                  <a:t>= w– </a:t>
                </a:r>
                <a14:m>
                  <m:oMath xmlns:m="http://schemas.openxmlformats.org/officeDocument/2006/math">
                    <m:r>
                      <a:rPr lang="en-US" sz="2400">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rPr>
                      <m:t>𝑑</m:t>
                    </m:r>
                    <m:r>
                      <a:rPr lang="en-US" sz="2400" b="0" i="1" smtClean="0">
                        <a:latin typeface="Cambria Math" panose="02040503050406030204" pitchFamily="18" charset="0"/>
                      </a:rPr>
                      <m:t>𝑤</m:t>
                    </m:r>
                  </m:oMath>
                </a14:m>
                <a:endParaRPr lang="en-US" sz="2400" i="1" dirty="0">
                  <a:latin typeface="Cambria Math" panose="02040503050406030204" pitchFamily="18" charset="0"/>
                  <a:ea typeface="Cambria Math" panose="02040503050406030204" pitchFamily="18" charset="0"/>
                </a:endParaRPr>
              </a:p>
              <a:p>
                <a:r>
                  <a:rPr lang="en-US" sz="2400" i="1" dirty="0">
                    <a:latin typeface="Cambria Math" panose="02040503050406030204" pitchFamily="18" charset="0"/>
                    <a:ea typeface="Cambria Math" panose="02040503050406030204" pitchFamily="18" charset="0"/>
                  </a:rPr>
                  <a:t>b</a:t>
                </a:r>
                <a:r>
                  <a:rPr lang="en-US" sz="2400" i="1" dirty="0" smtClean="0">
                    <a:latin typeface="Cambria Math" panose="02040503050406030204" pitchFamily="18" charset="0"/>
                    <a:ea typeface="Cambria Math" panose="02040503050406030204" pitchFamily="18" charset="0"/>
                  </a:rPr>
                  <a:t>= b– </a:t>
                </a:r>
                <a14:m>
                  <m:oMath xmlns:m="http://schemas.openxmlformats.org/officeDocument/2006/math">
                    <m:r>
                      <a:rPr lang="en-US" sz="2400">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rPr>
                      <m:t>𝑑</m:t>
                    </m:r>
                    <m:r>
                      <a:rPr lang="en-US" sz="2400" b="0" i="1" smtClean="0">
                        <a:latin typeface="Cambria Math" panose="02040503050406030204" pitchFamily="18" charset="0"/>
                      </a:rPr>
                      <m:t>𝑏</m:t>
                    </m:r>
                  </m:oMath>
                </a14:m>
                <a:endParaRPr lang="en-US" sz="2400" i="1" dirty="0">
                  <a:latin typeface="Cambria Math" panose="02040503050406030204" pitchFamily="18" charset="0"/>
                  <a:ea typeface="Cambria Math" panose="02040503050406030204" pitchFamily="18" charset="0"/>
                </a:endParaRPr>
              </a:p>
              <a:p>
                <a:endParaRPr lang="en-US" sz="2400" i="1" dirty="0">
                  <a:latin typeface="Cambria Math" panose="02040503050406030204" pitchFamily="18" charset="0"/>
                  <a:ea typeface="Cambria Math" panose="020405030504060302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4076620" y="3545841"/>
                <a:ext cx="4753674" cy="3371564"/>
              </a:xfrm>
              <a:prstGeom prst="rect">
                <a:avLst/>
              </a:prstGeom>
              <a:blipFill>
                <a:blip r:embed="rId8"/>
                <a:stretch>
                  <a:fillRect l="-2051"/>
                </a:stretch>
              </a:blipFill>
            </p:spPr>
            <p:txBody>
              <a:bodyPr/>
              <a:lstStyle/>
              <a:p>
                <a:r>
                  <a:rPr lang="en-US">
                    <a:noFill/>
                  </a:rPr>
                  <a:t> </a:t>
                </a:r>
              </a:p>
            </p:txBody>
          </p:sp>
        </mc:Fallback>
      </mc:AlternateContent>
      <p:sp>
        <p:nvSpPr>
          <p:cNvPr id="11" name="TextBox 10"/>
          <p:cNvSpPr txBox="1"/>
          <p:nvPr/>
        </p:nvSpPr>
        <p:spPr>
          <a:xfrm>
            <a:off x="4012754" y="2901179"/>
            <a:ext cx="5751605" cy="461665"/>
          </a:xfrm>
          <a:prstGeom prst="rect">
            <a:avLst/>
          </a:prstGeom>
          <a:noFill/>
        </p:spPr>
        <p:txBody>
          <a:bodyPr wrap="square" rtlCol="0">
            <a:spAutoFit/>
          </a:bodyPr>
          <a:lstStyle/>
          <a:p>
            <a:r>
              <a:rPr lang="en-US" sz="2400" u="sng" dirty="0" err="1" smtClean="0">
                <a:latin typeface="Times New Roman" panose="02020603050405020304" pitchFamily="18" charset="0"/>
                <a:cs typeface="Times New Roman" panose="02020603050405020304" pitchFamily="18" charset="0"/>
              </a:rPr>
              <a:t>Vectorized</a:t>
            </a:r>
            <a:r>
              <a:rPr lang="en-US" sz="2400" u="sng" dirty="0" smtClean="0">
                <a:latin typeface="Times New Roman" panose="02020603050405020304" pitchFamily="18" charset="0"/>
                <a:cs typeface="Times New Roman" panose="02020603050405020304" pitchFamily="18" charset="0"/>
              </a:rPr>
              <a:t> Implementation </a:t>
            </a:r>
            <a:endParaRPr lang="en-US"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469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4610" y="114321"/>
            <a:ext cx="9595310"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2.9. Broadcasting in Python </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1026" y="763373"/>
            <a:ext cx="11534274" cy="3046988"/>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The term broadcasting describes how </a:t>
            </a:r>
            <a:r>
              <a:rPr lang="en-US" sz="2400" dirty="0" err="1" smtClean="0">
                <a:latin typeface="Times New Roman" panose="02020603050405020304" pitchFamily="18" charset="0"/>
                <a:cs typeface="Times New Roman" panose="02020603050405020304" pitchFamily="18" charset="0"/>
              </a:rPr>
              <a:t>NumPy</a:t>
            </a:r>
            <a:r>
              <a:rPr lang="en-US" sz="2400" dirty="0" smtClean="0">
                <a:latin typeface="Times New Roman" panose="02020603050405020304" pitchFamily="18" charset="0"/>
                <a:cs typeface="Times New Roman" panose="02020603050405020304" pitchFamily="18" charset="0"/>
              </a:rPr>
              <a:t> treats arrays with different shapes during arithmetic operations. Subject to certain constraints, the smaller array is “broadcast” across the larger array so that they have compatible shapes. Broadcasting provides a means of vectorising array operations so that looping occurs in C instead of Python. It does this without making needless copies of data and usually leads to efficient algorithm implementations. </a:t>
            </a:r>
          </a:p>
          <a:p>
            <a:pPr algn="just"/>
            <a:r>
              <a:rPr lang="en-US" sz="2400" dirty="0" err="1" smtClean="0">
                <a:latin typeface="Times New Roman" panose="02020603050405020304" pitchFamily="18" charset="0"/>
                <a:cs typeface="Times New Roman" panose="02020603050405020304" pitchFamily="18" charset="0"/>
              </a:rPr>
              <a:t>NumPy</a:t>
            </a:r>
            <a:r>
              <a:rPr lang="en-US" sz="2400" dirty="0" smtClean="0">
                <a:latin typeface="Times New Roman" panose="02020603050405020304" pitchFamily="18" charset="0"/>
                <a:cs typeface="Times New Roman" panose="02020603050405020304" pitchFamily="18" charset="0"/>
              </a:rPr>
              <a:t> operations are usually done on pairs of arrays on an element-by-element basis. In this simplest case, the two arrays must have exactly the same shape. </a:t>
            </a:r>
          </a:p>
        </p:txBody>
      </p:sp>
      <p:sp>
        <p:nvSpPr>
          <p:cNvPr id="4" name="Rectangle 1"/>
          <p:cNvSpPr>
            <a:spLocks noChangeArrowheads="1"/>
          </p:cNvSpPr>
          <p:nvPr/>
        </p:nvSpPr>
        <p:spPr bwMode="auto">
          <a:xfrm>
            <a:off x="424541" y="3936193"/>
            <a:ext cx="3869871"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numpy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np</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np.array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3</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np.array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(a*b)</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414243" y="5399705"/>
            <a:ext cx="1043876" cy="461665"/>
          </a:xfrm>
          <a:prstGeom prst="rect">
            <a:avLst/>
          </a:prstGeom>
        </p:spPr>
        <p:txBody>
          <a:bodyPr wrap="none">
            <a:spAutoFit/>
          </a:bodyPr>
          <a:lstStyle/>
          <a:p>
            <a:r>
              <a:rPr lang="en-US" sz="2400" dirty="0">
                <a:latin typeface="Cambria Math" panose="02040503050406030204" pitchFamily="18" charset="0"/>
                <a:ea typeface="Cambria Math" panose="02040503050406030204" pitchFamily="18" charset="0"/>
              </a:rPr>
              <a:t>[2 4 6]</a:t>
            </a:r>
          </a:p>
        </p:txBody>
      </p:sp>
    </p:spTree>
    <p:extLst>
      <p:ext uri="{BB962C8B-B14F-4D97-AF65-F5344CB8AC3E}">
        <p14:creationId xmlns:p14="http://schemas.microsoft.com/office/powerpoint/2010/main" val="3710658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32593"/>
            <a:ext cx="11642272" cy="1200329"/>
          </a:xfrm>
          <a:prstGeom prst="rect">
            <a:avLst/>
          </a:prstGeom>
        </p:spPr>
        <p:txBody>
          <a:bodyPr wrap="square">
            <a:spAutoFit/>
          </a:bodyPr>
          <a:lstStyle/>
          <a:p>
            <a:pPr algn="just"/>
            <a:r>
              <a:rPr lang="en-US" sz="2400" dirty="0" err="1">
                <a:latin typeface="Times New Roman" panose="02020603050405020304" pitchFamily="18" charset="0"/>
                <a:cs typeface="Times New Roman" panose="02020603050405020304" pitchFamily="18" charset="0"/>
              </a:rPr>
              <a:t>NumPy’s</a:t>
            </a:r>
            <a:r>
              <a:rPr lang="en-US" sz="2400" dirty="0">
                <a:latin typeface="Times New Roman" panose="02020603050405020304" pitchFamily="18" charset="0"/>
                <a:cs typeface="Times New Roman" panose="02020603050405020304" pitchFamily="18" charset="0"/>
              </a:rPr>
              <a:t> broadcasting rule relaxes this constraint when the array’s shapes meet certain constraints. The simplest broadcasting example occurs when an array and a scalar value are combined in an operation:  </a:t>
            </a:r>
          </a:p>
        </p:txBody>
      </p:sp>
      <p:sp>
        <p:nvSpPr>
          <p:cNvPr id="3" name="Rectangle 1"/>
          <p:cNvSpPr>
            <a:spLocks noChangeArrowheads="1"/>
          </p:cNvSpPr>
          <p:nvPr/>
        </p:nvSpPr>
        <p:spPr bwMode="auto">
          <a:xfrm>
            <a:off x="228600" y="1575295"/>
            <a:ext cx="3429000"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numpy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np</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np.array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3</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 =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b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(a*b)</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28600" y="3041107"/>
            <a:ext cx="1043876" cy="461665"/>
          </a:xfrm>
          <a:prstGeom prst="rect">
            <a:avLst/>
          </a:prstGeom>
        </p:spPr>
        <p:txBody>
          <a:bodyPr wrap="none">
            <a:spAutoFit/>
          </a:bodyPr>
          <a:lstStyle/>
          <a:p>
            <a:r>
              <a:rPr lang="en-US" sz="2400" dirty="0">
                <a:latin typeface="Cambria Math" panose="02040503050406030204" pitchFamily="18" charset="0"/>
                <a:ea typeface="Cambria Math" panose="02040503050406030204" pitchFamily="18" charset="0"/>
              </a:rPr>
              <a:t>[2 4 6]</a:t>
            </a:r>
          </a:p>
        </p:txBody>
      </p:sp>
      <p:sp>
        <p:nvSpPr>
          <p:cNvPr id="5" name="Rectangle 4"/>
          <p:cNvSpPr/>
          <p:nvPr/>
        </p:nvSpPr>
        <p:spPr>
          <a:xfrm>
            <a:off x="228600" y="3645145"/>
            <a:ext cx="11642272" cy="2308324"/>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The result is equivalent to the previous example where b was an array. We can think of the scalar b being stretched during the arithmetic operation into an array with the same shape as a. The new elements in b are simply copies of the original scalar. The stretching analogy is only conceptual. </a:t>
            </a:r>
            <a:r>
              <a:rPr lang="en-US" sz="2400" dirty="0" err="1" smtClean="0">
                <a:latin typeface="Times New Roman" panose="02020603050405020304" pitchFamily="18" charset="0"/>
                <a:cs typeface="Times New Roman" panose="02020603050405020304" pitchFamily="18" charset="0"/>
              </a:rPr>
              <a:t>NumPy</a:t>
            </a:r>
            <a:r>
              <a:rPr lang="en-US" sz="2400" dirty="0" smtClean="0">
                <a:latin typeface="Times New Roman" panose="02020603050405020304" pitchFamily="18" charset="0"/>
                <a:cs typeface="Times New Roman" panose="02020603050405020304" pitchFamily="18" charset="0"/>
              </a:rPr>
              <a:t> is smart enough to use the original scalar value without actually making copies, so that broadcasting operations are as memory and computationally efficient as possible.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099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4610" y="114321"/>
            <a:ext cx="10284376"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Assignment 1: Logistic Regression with a Neural Network mindset </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1026" y="975645"/>
            <a:ext cx="11534274" cy="341632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You will build a logistic regression classifier to recognize cats. This assignment will step you through how to do this with a Neural Network mindset, and so will also hone your intuitions about deep learning. </a:t>
            </a:r>
          </a:p>
          <a:p>
            <a:pPr algn="just"/>
            <a:r>
              <a:rPr lang="en-US" sz="2400" dirty="0" smtClean="0">
                <a:latin typeface="Times New Roman" panose="02020603050405020304" pitchFamily="18" charset="0"/>
                <a:cs typeface="Times New Roman" panose="02020603050405020304" pitchFamily="18" charset="0"/>
              </a:rPr>
              <a:t>You will learn to: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Build the general architecture of a learning algorithm, including: </a:t>
            </a:r>
          </a:p>
          <a:p>
            <a:pPr marL="342900" indent="-342900" algn="just">
              <a:buFontTx/>
              <a:buChar char="-"/>
            </a:pPr>
            <a:r>
              <a:rPr lang="en-US" sz="2400" dirty="0" smtClean="0">
                <a:latin typeface="Times New Roman" panose="02020603050405020304" pitchFamily="18" charset="0"/>
                <a:cs typeface="Times New Roman" panose="02020603050405020304" pitchFamily="18" charset="0"/>
              </a:rPr>
              <a:t>Initializing parameters </a:t>
            </a:r>
          </a:p>
          <a:p>
            <a:pPr marL="342900" indent="-342900" algn="just">
              <a:buFontTx/>
              <a:buChar char="-"/>
            </a:pPr>
            <a:r>
              <a:rPr lang="en-US" sz="2400" dirty="0" smtClean="0">
                <a:latin typeface="Times New Roman" panose="02020603050405020304" pitchFamily="18" charset="0"/>
                <a:cs typeface="Times New Roman" panose="02020603050405020304" pitchFamily="18" charset="0"/>
              </a:rPr>
              <a:t>Calculating the cost function and its gradient </a:t>
            </a:r>
          </a:p>
          <a:p>
            <a:pPr marL="342900" indent="-342900" algn="just">
              <a:buFontTx/>
              <a:buChar char="-"/>
            </a:pPr>
            <a:r>
              <a:rPr lang="en-US" sz="2400" dirty="0" smtClean="0">
                <a:latin typeface="Times New Roman" panose="02020603050405020304" pitchFamily="18" charset="0"/>
                <a:cs typeface="Times New Roman" panose="02020603050405020304" pitchFamily="18" charset="0"/>
              </a:rPr>
              <a:t>Using an optimization algorithm (gradient descent)</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Gather all three functions above into a main model function, in the right order. </a:t>
            </a:r>
          </a:p>
        </p:txBody>
      </p:sp>
    </p:spTree>
    <p:extLst>
      <p:ext uri="{BB962C8B-B14F-4D97-AF65-F5344CB8AC3E}">
        <p14:creationId xmlns:p14="http://schemas.microsoft.com/office/powerpoint/2010/main" val="1298925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867" y="195963"/>
            <a:ext cx="9196252"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1. Packages </a:t>
            </a:r>
            <a:endParaRPr lang="en-US"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12867" y="657628"/>
            <a:ext cx="11534274" cy="1938992"/>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The packages needed for this assignment are: </a:t>
            </a:r>
          </a:p>
          <a:p>
            <a:pPr marL="342900" indent="-342900" algn="just">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numpy</a:t>
            </a:r>
            <a:r>
              <a:rPr lang="en-US" sz="2400" dirty="0" smtClean="0">
                <a:latin typeface="Times New Roman" panose="02020603050405020304" pitchFamily="18" charset="0"/>
                <a:cs typeface="Times New Roman" panose="02020603050405020304" pitchFamily="18" charset="0"/>
              </a:rPr>
              <a:t> is the fundamental package for scientific computing with python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h5py is a common package to interact with a dataset that is stored on an H5 file. </a:t>
            </a:r>
          </a:p>
          <a:p>
            <a:pPr marL="342900" indent="-342900" algn="just">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matplotlib</a:t>
            </a:r>
            <a:r>
              <a:rPr lang="en-US" sz="2400" dirty="0" smtClean="0">
                <a:latin typeface="Times New Roman" panose="02020603050405020304" pitchFamily="18" charset="0"/>
                <a:cs typeface="Times New Roman" panose="02020603050405020304" pitchFamily="18" charset="0"/>
              </a:rPr>
              <a:t> is a famous library to plot graphs in </a:t>
            </a:r>
            <a:r>
              <a:rPr lang="en-US" sz="2400" dirty="0" err="1" smtClean="0">
                <a:latin typeface="Times New Roman" panose="02020603050405020304" pitchFamily="18" charset="0"/>
                <a:cs typeface="Times New Roman" panose="02020603050405020304" pitchFamily="18" charset="0"/>
              </a:rPr>
              <a:t>Pyhton</a:t>
            </a:r>
            <a:r>
              <a:rPr lang="en-US" sz="2400" dirty="0" smtClean="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PIL and </a:t>
            </a:r>
            <a:r>
              <a:rPr lang="en-US" sz="2400" dirty="0" err="1" smtClean="0">
                <a:latin typeface="Times New Roman" panose="02020603050405020304" pitchFamily="18" charset="0"/>
                <a:cs typeface="Times New Roman" panose="02020603050405020304" pitchFamily="18" charset="0"/>
              </a:rPr>
              <a:t>scipy</a:t>
            </a:r>
            <a:r>
              <a:rPr lang="en-US" sz="2400" dirty="0" smtClean="0">
                <a:latin typeface="Times New Roman" panose="02020603050405020304" pitchFamily="18" charset="0"/>
                <a:cs typeface="Times New Roman" panose="02020603050405020304" pitchFamily="18" charset="0"/>
              </a:rPr>
              <a:t> are used here to test your model with your own picture at the end  </a:t>
            </a:r>
          </a:p>
        </p:txBody>
      </p:sp>
      <p:sp>
        <p:nvSpPr>
          <p:cNvPr id="4" name="Rectangle 1"/>
          <p:cNvSpPr>
            <a:spLocks noChangeArrowheads="1"/>
          </p:cNvSpPr>
          <p:nvPr/>
        </p:nvSpPr>
        <p:spPr bwMode="auto">
          <a:xfrm>
            <a:off x="312867" y="2893445"/>
            <a:ext cx="7492190"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numpy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np</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matplotlib.pyplot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h5py</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scipy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from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PIL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Image</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from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scipy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ndimage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from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lr_utils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load_dataset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39996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867" y="195963"/>
            <a:ext cx="9196252"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2. Overview of the Problem set </a:t>
            </a:r>
            <a:endParaRPr lang="en-US"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12867" y="657628"/>
            <a:ext cx="11534274" cy="1938992"/>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Problem Statement: You are given a dataset (“data.h5”) containing: </a:t>
            </a:r>
          </a:p>
          <a:p>
            <a:pPr marL="342900" indent="-342900" algn="just">
              <a:buFontTx/>
              <a:buChar char="-"/>
            </a:pPr>
            <a:r>
              <a:rPr lang="en-US" sz="2400" dirty="0" smtClean="0">
                <a:latin typeface="Times New Roman" panose="02020603050405020304" pitchFamily="18" charset="0"/>
                <a:cs typeface="Times New Roman" panose="02020603050405020304" pitchFamily="18" charset="0"/>
              </a:rPr>
              <a:t>A training set of </a:t>
            </a:r>
            <a:r>
              <a:rPr lang="en-US" sz="2400" dirty="0" err="1" smtClean="0">
                <a:latin typeface="Times New Roman" panose="02020603050405020304" pitchFamily="18" charset="0"/>
                <a:cs typeface="Times New Roman" panose="02020603050405020304" pitchFamily="18" charset="0"/>
              </a:rPr>
              <a:t>m_train</a:t>
            </a:r>
            <a:r>
              <a:rPr lang="en-US" sz="2400" dirty="0" smtClean="0">
                <a:latin typeface="Times New Roman" panose="02020603050405020304" pitchFamily="18" charset="0"/>
                <a:cs typeface="Times New Roman" panose="02020603050405020304" pitchFamily="18" charset="0"/>
              </a:rPr>
              <a:t> images labeled as cat (y = 1) or non-cat (y = 0) </a:t>
            </a:r>
          </a:p>
          <a:p>
            <a:pPr marL="342900" indent="-342900" algn="just">
              <a:buFontTx/>
              <a:buChar char="-"/>
            </a:pPr>
            <a:r>
              <a:rPr lang="en-US" sz="2400" dirty="0" smtClean="0">
                <a:latin typeface="Times New Roman" panose="02020603050405020304" pitchFamily="18" charset="0"/>
                <a:cs typeface="Times New Roman" panose="02020603050405020304" pitchFamily="18" charset="0"/>
              </a:rPr>
              <a:t>A test set of </a:t>
            </a:r>
            <a:r>
              <a:rPr lang="en-US" sz="2400" dirty="0" err="1" smtClean="0">
                <a:latin typeface="Times New Roman" panose="02020603050405020304" pitchFamily="18" charset="0"/>
                <a:cs typeface="Times New Roman" panose="02020603050405020304" pitchFamily="18" charset="0"/>
              </a:rPr>
              <a:t>m_test</a:t>
            </a:r>
            <a:r>
              <a:rPr lang="en-US" sz="2400" dirty="0" smtClean="0">
                <a:latin typeface="Times New Roman" panose="02020603050405020304" pitchFamily="18" charset="0"/>
                <a:cs typeface="Times New Roman" panose="02020603050405020304" pitchFamily="18" charset="0"/>
              </a:rPr>
              <a:t> images labeled as cat or non-cat </a:t>
            </a:r>
          </a:p>
          <a:p>
            <a:pPr marL="342900" indent="-342900" algn="just">
              <a:buFontTx/>
              <a:buChar char="-"/>
            </a:pPr>
            <a:r>
              <a:rPr lang="en-US" sz="2400" dirty="0" smtClean="0">
                <a:latin typeface="Times New Roman" panose="02020603050405020304" pitchFamily="18" charset="0"/>
                <a:cs typeface="Times New Roman" panose="02020603050405020304" pitchFamily="18" charset="0"/>
              </a:rPr>
              <a:t>Each image is of shape (</a:t>
            </a:r>
            <a:r>
              <a:rPr lang="en-US" sz="2400" dirty="0" err="1" smtClean="0">
                <a:latin typeface="Times New Roman" panose="02020603050405020304" pitchFamily="18" charset="0"/>
                <a:cs typeface="Times New Roman" panose="02020603050405020304" pitchFamily="18" charset="0"/>
              </a:rPr>
              <a:t>num_px</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num_px</a:t>
            </a:r>
            <a:r>
              <a:rPr lang="en-US" sz="2400" dirty="0" smtClean="0">
                <a:latin typeface="Times New Roman" panose="02020603050405020304" pitchFamily="18" charset="0"/>
                <a:cs typeface="Times New Roman" panose="02020603050405020304" pitchFamily="18" charset="0"/>
              </a:rPr>
              <a:t>, 3) where 3 is for the 3 channels (RGB). Thus, each image is square (height = </a:t>
            </a:r>
            <a:r>
              <a:rPr lang="en-US" sz="2400" dirty="0" err="1" smtClean="0">
                <a:latin typeface="Times New Roman" panose="02020603050405020304" pitchFamily="18" charset="0"/>
                <a:cs typeface="Times New Roman" panose="02020603050405020304" pitchFamily="18" charset="0"/>
              </a:rPr>
              <a:t>num_px</a:t>
            </a:r>
            <a:r>
              <a:rPr lang="en-US" sz="2400" dirty="0" smtClean="0">
                <a:latin typeface="Times New Roman" panose="02020603050405020304" pitchFamily="18" charset="0"/>
                <a:cs typeface="Times New Roman" panose="02020603050405020304" pitchFamily="18" charset="0"/>
              </a:rPr>
              <a:t>) and (width = </a:t>
            </a:r>
            <a:r>
              <a:rPr lang="en-US" sz="2400" dirty="0" err="1" smtClean="0">
                <a:latin typeface="Times New Roman" panose="02020603050405020304" pitchFamily="18" charset="0"/>
                <a:cs typeface="Times New Roman" panose="02020603050405020304" pitchFamily="18" charset="0"/>
              </a:rPr>
              <a:t>num_px</a:t>
            </a:r>
            <a:r>
              <a:rPr lang="en-US" sz="2400" dirty="0" smtClean="0">
                <a:latin typeface="Times New Roman" panose="02020603050405020304" pitchFamily="18" charset="0"/>
                <a:cs typeface="Times New Roman" panose="02020603050405020304" pitchFamily="18" charset="0"/>
              </a:rPr>
              <a:t>) </a:t>
            </a:r>
          </a:p>
        </p:txBody>
      </p:sp>
      <p:sp>
        <p:nvSpPr>
          <p:cNvPr id="4" name="Rectangle 3"/>
          <p:cNvSpPr>
            <a:spLocks noChangeArrowheads="1"/>
          </p:cNvSpPr>
          <p:nvPr/>
        </p:nvSpPr>
        <p:spPr bwMode="auto">
          <a:xfrm>
            <a:off x="90139" y="2596620"/>
            <a:ext cx="11979729" cy="40934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Loading the data (cat/non-cat)</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train_dataset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h5py.File(</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'C:/Users/HP/Downloads/train_catvnoncat.h5'</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train_set_x_orig</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np.array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train_dataset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train_set_x</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train_set_y_orig</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np.array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train_dataset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train_set_y</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test_dataset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h5py.File(</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'C:/Users/HP/Downloads/test_catvnoncat.h5'</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test_set_x_orig</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np.array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test_dataset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test_set_x</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test_set_y_orig</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np.array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test_dataset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test_set_y</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classes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np.array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test_dataset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list_classes</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train_set_y_orig.reshape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train_set_y_orig.shape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test_set_y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test_set_y_orig.reshape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test_set_y_orig.shape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6091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726873"/>
            <a:ext cx="4572000" cy="3429000"/>
          </a:xfrm>
          <a:prstGeom prst="rect">
            <a:avLst/>
          </a:prstGeom>
        </p:spPr>
      </p:pic>
      <p:sp>
        <p:nvSpPr>
          <p:cNvPr id="4" name="Rectangle 2"/>
          <p:cNvSpPr>
            <a:spLocks noChangeArrowheads="1"/>
          </p:cNvSpPr>
          <p:nvPr/>
        </p:nvSpPr>
        <p:spPr bwMode="auto">
          <a:xfrm>
            <a:off x="228600" y="1286902"/>
            <a:ext cx="11821886"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Example of</a:t>
            </a:r>
            <a:r>
              <a:rPr kumimoji="0" lang="en-US" altLang="en-US" sz="2000" b="0" i="0" u="none" strike="noStrike" cap="none" normalizeH="0" dirty="0" smtClean="0">
                <a:ln>
                  <a:noFill/>
                </a:ln>
                <a:solidFill>
                  <a:srgbClr val="A9B7C6"/>
                </a:solidFill>
                <a:effectLst/>
                <a:latin typeface="Courier New" panose="02070309020205020404" pitchFamily="49" charset="0"/>
                <a:cs typeface="Courier New" panose="02070309020205020404" pitchFamily="49" charset="0"/>
              </a:rPr>
              <a:t> a picture </a:t>
            </a:r>
            <a:endPar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index =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25</a:t>
            </a:r>
            <a:b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plt.imshow</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train_set_x_orig</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[index])</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"y =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index]) + </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it is a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classes[</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np.squeeze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index])].decode(</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"utf-8"</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"'picture."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228600" y="86573"/>
            <a:ext cx="11465681" cy="1200329"/>
          </a:xfrm>
          <a:prstGeom prst="rect">
            <a:avLst/>
          </a:prstGeom>
          <a:noFill/>
        </p:spPr>
        <p:txBody>
          <a:bodyPr wrap="square" rtlCol="0">
            <a:spAutoFit/>
          </a:bodyPr>
          <a:lstStyle/>
          <a:p>
            <a:pPr algn="just"/>
            <a:r>
              <a:rPr lang="en-US" sz="2400" dirty="0" smtClean="0">
                <a:solidFill>
                  <a:srgbClr val="0070C0"/>
                </a:solidFill>
                <a:latin typeface="Times New Roman" panose="02020603050405020304" pitchFamily="18" charset="0"/>
                <a:cs typeface="Times New Roman" panose="02020603050405020304" pitchFamily="18" charset="0"/>
              </a:rPr>
              <a:t>We added “_</a:t>
            </a:r>
            <a:r>
              <a:rPr lang="en-US" sz="2400" dirty="0" err="1" smtClean="0">
                <a:solidFill>
                  <a:srgbClr val="0070C0"/>
                </a:solidFill>
                <a:latin typeface="Times New Roman" panose="02020603050405020304" pitchFamily="18" charset="0"/>
                <a:cs typeface="Times New Roman" panose="02020603050405020304" pitchFamily="18" charset="0"/>
              </a:rPr>
              <a:t>orig</a:t>
            </a:r>
            <a:r>
              <a:rPr lang="en-US" sz="2400" dirty="0" smtClean="0">
                <a:solidFill>
                  <a:srgbClr val="0070C0"/>
                </a:solidFill>
                <a:latin typeface="Times New Roman" panose="02020603050405020304" pitchFamily="18" charset="0"/>
                <a:cs typeface="Times New Roman" panose="02020603050405020304" pitchFamily="18" charset="0"/>
              </a:rPr>
              <a:t>” at the end of image datasets (train and test) because we are going to preprocess them. After preprocessing, we will end up with </a:t>
            </a:r>
            <a:r>
              <a:rPr lang="en-US" sz="2400" dirty="0" err="1" smtClean="0">
                <a:solidFill>
                  <a:srgbClr val="0070C0"/>
                </a:solidFill>
                <a:latin typeface="Times New Roman" panose="02020603050405020304" pitchFamily="18" charset="0"/>
                <a:cs typeface="Times New Roman" panose="02020603050405020304" pitchFamily="18" charset="0"/>
              </a:rPr>
              <a:t>train_set_x</a:t>
            </a:r>
            <a:r>
              <a:rPr lang="en-US" sz="2400" dirty="0" smtClean="0">
                <a:solidFill>
                  <a:srgbClr val="0070C0"/>
                </a:solidFill>
                <a:latin typeface="Times New Roman" panose="02020603050405020304" pitchFamily="18" charset="0"/>
                <a:cs typeface="Times New Roman" panose="02020603050405020304" pitchFamily="18" charset="0"/>
              </a:rPr>
              <a:t> and </a:t>
            </a:r>
            <a:r>
              <a:rPr lang="en-US" sz="2400" dirty="0" err="1" smtClean="0">
                <a:solidFill>
                  <a:srgbClr val="0070C0"/>
                </a:solidFill>
                <a:latin typeface="Times New Roman" panose="02020603050405020304" pitchFamily="18" charset="0"/>
                <a:cs typeface="Times New Roman" panose="02020603050405020304" pitchFamily="18" charset="0"/>
              </a:rPr>
              <a:t>test_set_x</a:t>
            </a:r>
            <a:r>
              <a:rPr lang="en-US" sz="2400" dirty="0" smtClean="0">
                <a:solidFill>
                  <a:srgbClr val="0070C0"/>
                </a:solidFill>
                <a:latin typeface="Times New Roman" panose="02020603050405020304" pitchFamily="18" charset="0"/>
                <a:cs typeface="Times New Roman" panose="02020603050405020304" pitchFamily="18" charset="0"/>
              </a:rPr>
              <a:t> (the labels of </a:t>
            </a:r>
            <a:r>
              <a:rPr lang="en-US" sz="2400" dirty="0" err="1" smtClean="0">
                <a:solidFill>
                  <a:srgbClr val="0070C0"/>
                </a:solidFill>
                <a:latin typeface="Times New Roman" panose="02020603050405020304" pitchFamily="18" charset="0"/>
                <a:cs typeface="Times New Roman" panose="02020603050405020304" pitchFamily="18" charset="0"/>
              </a:rPr>
              <a:t>train_set_y</a:t>
            </a:r>
            <a:r>
              <a:rPr lang="en-US" sz="2400" dirty="0" smtClean="0">
                <a:solidFill>
                  <a:srgbClr val="0070C0"/>
                </a:solidFill>
                <a:latin typeface="Times New Roman" panose="02020603050405020304" pitchFamily="18" charset="0"/>
                <a:cs typeface="Times New Roman" panose="02020603050405020304" pitchFamily="18" charset="0"/>
              </a:rPr>
              <a:t>, and </a:t>
            </a:r>
            <a:r>
              <a:rPr lang="en-US" sz="2400" dirty="0" err="1" smtClean="0">
                <a:solidFill>
                  <a:srgbClr val="0070C0"/>
                </a:solidFill>
                <a:latin typeface="Times New Roman" panose="02020603050405020304" pitchFamily="18" charset="0"/>
                <a:cs typeface="Times New Roman" panose="02020603050405020304" pitchFamily="18" charset="0"/>
              </a:rPr>
              <a:t>test_set_y</a:t>
            </a:r>
            <a:r>
              <a:rPr lang="en-US" sz="2400" dirty="0" smtClean="0">
                <a:solidFill>
                  <a:srgbClr val="0070C0"/>
                </a:solidFill>
                <a:latin typeface="Times New Roman" panose="02020603050405020304" pitchFamily="18" charset="0"/>
                <a:cs typeface="Times New Roman" panose="02020603050405020304" pitchFamily="18" charset="0"/>
              </a:rPr>
              <a:t> do not need preprocessing)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6" name="Rectangle 5"/>
          <p:cNvSpPr/>
          <p:nvPr/>
        </p:nvSpPr>
        <p:spPr>
          <a:xfrm>
            <a:off x="996544" y="6155873"/>
            <a:ext cx="3520516" cy="461665"/>
          </a:xfrm>
          <a:prstGeom prst="rect">
            <a:avLst/>
          </a:prstGeom>
        </p:spPr>
        <p:txBody>
          <a:bodyPr wrap="none">
            <a:spAutoFit/>
          </a:bodyPr>
          <a:lstStyle/>
          <a:p>
            <a:r>
              <a:rPr lang="en-GB" sz="2400" dirty="0">
                <a:latin typeface="Times New Roman" panose="02020603050405020304" pitchFamily="18" charset="0"/>
                <a:cs typeface="Times New Roman" panose="02020603050405020304" pitchFamily="18" charset="0"/>
              </a:rPr>
              <a:t>y = [1] , it is a </a:t>
            </a:r>
            <a:r>
              <a:rPr lang="en-GB" sz="2400" dirty="0" smtClean="0">
                <a:latin typeface="Times New Roman" panose="02020603050405020304" pitchFamily="18" charset="0"/>
                <a:cs typeface="Times New Roman" panose="02020603050405020304" pitchFamily="18" charset="0"/>
              </a:rPr>
              <a:t>'cat‘ picture</a:t>
            </a:r>
            <a:r>
              <a:rPr lang="en-GB"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2999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86573"/>
            <a:ext cx="11465681" cy="1200329"/>
          </a:xfrm>
          <a:prstGeom prst="rect">
            <a:avLst/>
          </a:prstGeom>
          <a:noFill/>
        </p:spPr>
        <p:txBody>
          <a:bodyPr wrap="square" rtlCol="0">
            <a:spAutoFit/>
          </a:bodyPr>
          <a:lstStyle/>
          <a:p>
            <a:pPr algn="just"/>
            <a:r>
              <a:rPr lang="en-US" sz="2400" dirty="0" smtClean="0">
                <a:solidFill>
                  <a:srgbClr val="0070C0"/>
                </a:solidFill>
                <a:latin typeface="Times New Roman" panose="02020603050405020304" pitchFamily="18" charset="0"/>
                <a:cs typeface="Times New Roman" panose="02020603050405020304" pitchFamily="18" charset="0"/>
              </a:rPr>
              <a:t>Many software bugs in deep learning come from having matrix/vector dimensions that does not fit. If you can keep your matrix/vector dimensions straight you will go a long way toward eliminating many bugs. </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28600" y="1479789"/>
            <a:ext cx="11465681"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m_train</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train_set_x_orig.shape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m_test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test_set_x_orig.shape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num_px</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train_set_x_orig.shape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"Number of training examples: </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m_train</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m_train</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"Number of test examples: </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m_test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m_test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"Height/Width of each image: </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num_px</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num_px</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28600" y="3611668"/>
            <a:ext cx="6096000" cy="1200329"/>
          </a:xfrm>
          <a:prstGeom prst="rect">
            <a:avLst/>
          </a:prstGeom>
        </p:spPr>
        <p:txBody>
          <a:bodyPr>
            <a:spAutoFit/>
          </a:bodyPr>
          <a:lstStyle/>
          <a:p>
            <a:r>
              <a:rPr lang="en-GB" sz="2400" dirty="0">
                <a:latin typeface="Times New Roman" panose="02020603050405020304" pitchFamily="18" charset="0"/>
                <a:cs typeface="Times New Roman" panose="02020603050405020304" pitchFamily="18" charset="0"/>
              </a:rPr>
              <a:t>Number of training examples: </a:t>
            </a:r>
            <a:r>
              <a:rPr lang="en-GB" sz="2400" dirty="0" err="1">
                <a:latin typeface="Times New Roman" panose="02020603050405020304" pitchFamily="18" charset="0"/>
                <a:cs typeface="Times New Roman" panose="02020603050405020304" pitchFamily="18" charset="0"/>
              </a:rPr>
              <a:t>m_train</a:t>
            </a:r>
            <a:r>
              <a:rPr lang="en-GB" sz="2400" dirty="0">
                <a:latin typeface="Times New Roman" panose="02020603050405020304" pitchFamily="18" charset="0"/>
                <a:cs typeface="Times New Roman" panose="02020603050405020304" pitchFamily="18" charset="0"/>
              </a:rPr>
              <a:t> = 209</a:t>
            </a:r>
          </a:p>
          <a:p>
            <a:r>
              <a:rPr lang="en-GB" sz="2400" dirty="0">
                <a:latin typeface="Times New Roman" panose="02020603050405020304" pitchFamily="18" charset="0"/>
                <a:cs typeface="Times New Roman" panose="02020603050405020304" pitchFamily="18" charset="0"/>
              </a:rPr>
              <a:t>Number of test examples: </a:t>
            </a:r>
            <a:r>
              <a:rPr lang="en-GB" sz="2400" dirty="0" err="1">
                <a:latin typeface="Times New Roman" panose="02020603050405020304" pitchFamily="18" charset="0"/>
                <a:cs typeface="Times New Roman" panose="02020603050405020304" pitchFamily="18" charset="0"/>
              </a:rPr>
              <a:t>m_test</a:t>
            </a:r>
            <a:r>
              <a:rPr lang="en-GB" sz="2400" dirty="0">
                <a:latin typeface="Times New Roman" panose="02020603050405020304" pitchFamily="18" charset="0"/>
                <a:cs typeface="Times New Roman" panose="02020603050405020304" pitchFamily="18" charset="0"/>
              </a:rPr>
              <a:t> = 50</a:t>
            </a:r>
          </a:p>
          <a:p>
            <a:r>
              <a:rPr lang="en-GB" sz="2400" dirty="0">
                <a:latin typeface="Times New Roman" panose="02020603050405020304" pitchFamily="18" charset="0"/>
                <a:cs typeface="Times New Roman" panose="02020603050405020304" pitchFamily="18" charset="0"/>
              </a:rPr>
              <a:t>Height/Width of each image: </a:t>
            </a:r>
            <a:r>
              <a:rPr lang="en-GB" sz="2400" dirty="0" err="1">
                <a:latin typeface="Times New Roman" panose="02020603050405020304" pitchFamily="18" charset="0"/>
                <a:cs typeface="Times New Roman" panose="02020603050405020304" pitchFamily="18" charset="0"/>
              </a:rPr>
              <a:t>num_px</a:t>
            </a:r>
            <a:r>
              <a:rPr lang="en-GB" sz="2400" dirty="0">
                <a:latin typeface="Times New Roman" panose="02020603050405020304" pitchFamily="18" charset="0"/>
                <a:cs typeface="Times New Roman" panose="02020603050405020304" pitchFamily="18" charset="0"/>
              </a:rPr>
              <a:t> = 64</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28600" y="5004884"/>
            <a:ext cx="11534274" cy="156966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For convenience, you should now reshape images of shape (</a:t>
            </a:r>
            <a:r>
              <a:rPr lang="en-US" sz="2400" dirty="0" err="1" smtClean="0">
                <a:latin typeface="Times New Roman" panose="02020603050405020304" pitchFamily="18" charset="0"/>
                <a:cs typeface="Times New Roman" panose="02020603050405020304" pitchFamily="18" charset="0"/>
              </a:rPr>
              <a:t>num_px</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num_px</a:t>
            </a:r>
            <a:r>
              <a:rPr lang="en-US" sz="2400" dirty="0" smtClean="0">
                <a:latin typeface="Times New Roman" panose="02020603050405020304" pitchFamily="18" charset="0"/>
                <a:cs typeface="Times New Roman" panose="02020603050405020304" pitchFamily="18" charset="0"/>
              </a:rPr>
              <a:t>, 3) in a </a:t>
            </a:r>
            <a:r>
              <a:rPr lang="en-US" sz="2400" dirty="0" err="1" smtClean="0">
                <a:latin typeface="Times New Roman" panose="02020603050405020304" pitchFamily="18" charset="0"/>
                <a:cs typeface="Times New Roman" panose="02020603050405020304" pitchFamily="18" charset="0"/>
              </a:rPr>
              <a:t>numpy</a:t>
            </a:r>
            <a:r>
              <a:rPr lang="en-US" sz="2400" dirty="0" smtClean="0">
                <a:latin typeface="Times New Roman" panose="02020603050405020304" pitchFamily="18" charset="0"/>
                <a:cs typeface="Times New Roman" panose="02020603050405020304" pitchFamily="18" charset="0"/>
              </a:rPr>
              <a:t> array of shape (</a:t>
            </a:r>
            <a:r>
              <a:rPr lang="en-US" sz="2400" dirty="0" err="1" smtClean="0">
                <a:latin typeface="Times New Roman" panose="02020603050405020304" pitchFamily="18" charset="0"/>
                <a:cs typeface="Times New Roman" panose="02020603050405020304" pitchFamily="18" charset="0"/>
              </a:rPr>
              <a:t>num_px</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num_px</a:t>
            </a:r>
            <a:r>
              <a:rPr lang="en-US" sz="2400" dirty="0" smtClean="0">
                <a:latin typeface="Times New Roman" panose="02020603050405020304" pitchFamily="18" charset="0"/>
                <a:cs typeface="Times New Roman" panose="02020603050405020304" pitchFamily="18" charset="0"/>
              </a:rPr>
              <a:t>*3, 1). After this, our training (and test) dataset is a </a:t>
            </a:r>
            <a:r>
              <a:rPr lang="en-US" sz="2400" dirty="0" err="1" smtClean="0">
                <a:latin typeface="Times New Roman" panose="02020603050405020304" pitchFamily="18" charset="0"/>
                <a:cs typeface="Times New Roman" panose="02020603050405020304" pitchFamily="18" charset="0"/>
              </a:rPr>
              <a:t>numpy</a:t>
            </a:r>
            <a:r>
              <a:rPr lang="en-US" sz="2400" dirty="0" smtClean="0">
                <a:latin typeface="Times New Roman" panose="02020603050405020304" pitchFamily="18" charset="0"/>
                <a:cs typeface="Times New Roman" panose="02020603050405020304" pitchFamily="18" charset="0"/>
              </a:rPr>
              <a:t> array where each column represents a flattened image. There should be </a:t>
            </a:r>
            <a:r>
              <a:rPr lang="en-US" sz="2400" dirty="0" err="1" smtClean="0">
                <a:latin typeface="Times New Roman" panose="02020603050405020304" pitchFamily="18" charset="0"/>
                <a:cs typeface="Times New Roman" panose="02020603050405020304" pitchFamily="18" charset="0"/>
              </a:rPr>
              <a:t>m_train</a:t>
            </a:r>
            <a:r>
              <a:rPr lang="en-US" sz="2400" dirty="0" smtClean="0">
                <a:latin typeface="Times New Roman" panose="02020603050405020304" pitchFamily="18" charset="0"/>
                <a:cs typeface="Times New Roman" panose="02020603050405020304" pitchFamily="18" charset="0"/>
              </a:rPr>
              <a:t> (respectively </a:t>
            </a:r>
            <a:r>
              <a:rPr lang="en-US" sz="2400" dirty="0" err="1" smtClean="0">
                <a:latin typeface="Times New Roman" panose="02020603050405020304" pitchFamily="18" charset="0"/>
                <a:cs typeface="Times New Roman" panose="02020603050405020304" pitchFamily="18" charset="0"/>
              </a:rPr>
              <a:t>m_test</a:t>
            </a:r>
            <a:r>
              <a:rPr lang="en-US" sz="2400" dirty="0" smtClean="0">
                <a:latin typeface="Times New Roman" panose="02020603050405020304" pitchFamily="18" charset="0"/>
                <a:cs typeface="Times New Roman" panose="02020603050405020304" pitchFamily="18" charset="0"/>
              </a:rPr>
              <a:t>) columns. </a:t>
            </a:r>
          </a:p>
        </p:txBody>
      </p:sp>
    </p:spTree>
    <p:extLst>
      <p:ext uri="{BB962C8B-B14F-4D97-AF65-F5344CB8AC3E}">
        <p14:creationId xmlns:p14="http://schemas.microsoft.com/office/powerpoint/2010/main" val="1051234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421" y="0"/>
            <a:ext cx="3970538" cy="2647025"/>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7178959" y="874431"/>
                <a:ext cx="2760949" cy="9089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𝜎</m:t>
                      </m:r>
                      <m:d>
                        <m:dPr>
                          <m:ctrlPr>
                            <a:rPr lang="en-US" sz="2800" i="1">
                              <a:latin typeface="Cambria Math" panose="02040503050406030204" pitchFamily="18" charset="0"/>
                            </a:rPr>
                          </m:ctrlPr>
                        </m:dPr>
                        <m:e>
                          <m:r>
                            <a:rPr lang="en-US" sz="2800" i="1">
                              <a:latin typeface="Cambria Math" panose="02040503050406030204" pitchFamily="18" charset="0"/>
                            </a:rPr>
                            <m:t>𝑧</m:t>
                          </m:r>
                        </m:e>
                      </m:d>
                      <m:r>
                        <a:rPr lang="en-US" sz="2800" i="0">
                          <a:latin typeface="Cambria Math" panose="02040503050406030204" pitchFamily="18" charset="0"/>
                        </a:rPr>
                        <m:t>= </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0">
                              <a:latin typeface="Cambria Math" panose="02040503050406030204" pitchFamily="18" charset="0"/>
                            </a:rPr>
                            <m:t>1+ </m:t>
                          </m:r>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0">
                                  <a:latin typeface="Cambria Math" panose="02040503050406030204" pitchFamily="18" charset="0"/>
                                </a:rPr>
                                <m:t>−</m:t>
                              </m:r>
                              <m:r>
                                <a:rPr lang="en-US" sz="2800" i="1">
                                  <a:latin typeface="Cambria Math" panose="02040503050406030204" pitchFamily="18" charset="0"/>
                                </a:rPr>
                                <m:t>𝑧</m:t>
                              </m:r>
                            </m:sup>
                          </m:sSup>
                        </m:den>
                      </m:f>
                    </m:oMath>
                  </m:oMathPara>
                </a14:m>
                <a:endParaRPr lang="en-US" sz="2800" dirty="0"/>
              </a:p>
            </p:txBody>
          </p:sp>
        </mc:Choice>
        <mc:Fallback xmlns="">
          <p:sp>
            <p:nvSpPr>
              <p:cNvPr id="3" name="Rectangle 2"/>
              <p:cNvSpPr>
                <a:spLocks noRot="1" noChangeAspect="1" noMove="1" noResize="1" noEditPoints="1" noAdjustHandles="1" noChangeArrowheads="1" noChangeShapeType="1" noTextEdit="1"/>
              </p:cNvSpPr>
              <p:nvPr/>
            </p:nvSpPr>
            <p:spPr>
              <a:xfrm>
                <a:off x="7178959" y="874431"/>
                <a:ext cx="2760949" cy="908967"/>
              </a:xfrm>
              <a:prstGeom prst="rect">
                <a:avLst/>
              </a:prstGeom>
              <a:blipFill>
                <a:blip r:embed="rId3"/>
                <a:stretch>
                  <a:fillRect/>
                </a:stretch>
              </a:blipFill>
            </p:spPr>
            <p:txBody>
              <a:bodyPr/>
              <a:lstStyle/>
              <a:p>
                <a:r>
                  <a:rPr lang="en-US">
                    <a:noFill/>
                  </a:rPr>
                  <a:t> </a:t>
                </a:r>
              </a:p>
            </p:txBody>
          </p:sp>
        </mc:Fallback>
      </mc:AlternateContent>
      <p:sp>
        <p:nvSpPr>
          <p:cNvPr id="4" name="TextBox 3"/>
          <p:cNvSpPr txBox="1"/>
          <p:nvPr/>
        </p:nvSpPr>
        <p:spPr>
          <a:xfrm>
            <a:off x="3570338" y="2617985"/>
            <a:ext cx="4700337"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Fig 3. </a:t>
            </a:r>
            <a:r>
              <a:rPr lang="en-US" dirty="0" smtClean="0">
                <a:latin typeface="Times New Roman" panose="02020603050405020304" pitchFamily="18" charset="0"/>
                <a:cs typeface="Times New Roman" panose="02020603050405020304" pitchFamily="18" charset="0"/>
              </a:rPr>
              <a:t>Sigmoid activation function </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76463" y="3008657"/>
            <a:ext cx="11723005" cy="1200329"/>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Sigmoid is one of the many “activations functions” used in neural network. The job of an activation function is to change the input to a different range. For example, </a:t>
            </a:r>
            <a:r>
              <a:rPr lang="en-GB" sz="2400" dirty="0">
                <a:latin typeface="Times New Roman" panose="02020603050405020304" pitchFamily="18" charset="0"/>
                <a:cs typeface="Times New Roman" panose="02020603050405020304" pitchFamily="18" charset="0"/>
              </a:rPr>
              <a:t> if z &gt; 2 then, σ(z) ≈ 1 and similarly, if z &lt; -2 then, σ(z) ≈ </a:t>
            </a:r>
            <a:r>
              <a:rPr lang="en-GB" sz="2400" dirty="0" smtClean="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199" y="4161951"/>
            <a:ext cx="2926139" cy="2278618"/>
          </a:xfrm>
          <a:prstGeom prst="rect">
            <a:avLst/>
          </a:prstGeom>
        </p:spPr>
      </p:pic>
      <p:sp>
        <p:nvSpPr>
          <p:cNvPr id="7" name="TextBox 6"/>
          <p:cNvSpPr txBox="1"/>
          <p:nvPr/>
        </p:nvSpPr>
        <p:spPr>
          <a:xfrm>
            <a:off x="690779" y="6440569"/>
            <a:ext cx="4700337"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Fig4. </a:t>
            </a:r>
            <a:r>
              <a:rPr lang="en-US" dirty="0" err="1" smtClean="0">
                <a:latin typeface="Times New Roman" panose="02020603050405020304" pitchFamily="18" charset="0"/>
                <a:cs typeface="Times New Roman" panose="02020603050405020304" pitchFamily="18" charset="0"/>
              </a:rPr>
              <a:t>ReLU</a:t>
            </a:r>
            <a:r>
              <a:rPr lang="en-US" dirty="0" smtClean="0">
                <a:latin typeface="Times New Roman" panose="02020603050405020304" pitchFamily="18" charset="0"/>
                <a:cs typeface="Times New Roman" panose="02020603050405020304" pitchFamily="18" charset="0"/>
              </a:rPr>
              <a:t> activation function </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093178" y="4230327"/>
            <a:ext cx="7251032" cy="1200329"/>
          </a:xfrm>
          <a:prstGeom prst="rect">
            <a:avLst/>
          </a:prstGeom>
          <a:noFill/>
        </p:spPr>
        <p:txBody>
          <a:bodyPr wrap="square" rtlCol="0">
            <a:spAutoFit/>
          </a:bodyPr>
          <a:lstStyle/>
          <a:p>
            <a:pPr algn="just"/>
            <a:r>
              <a:rPr lang="en-US" sz="2400" dirty="0" err="1" smtClean="0">
                <a:latin typeface="Times New Roman" panose="02020603050405020304" pitchFamily="18" charset="0"/>
                <a:cs typeface="Times New Roman" panose="02020603050405020304" pitchFamily="18" charset="0"/>
              </a:rPr>
              <a:t>ReLU</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stands for Rectified Linear Unit is another type of activation function. It is the most commonly activation function in neural networks, especially in CNNS.  </a:t>
            </a:r>
            <a:endParaRPr lang="en-US"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093178" y="5550568"/>
            <a:ext cx="7251032" cy="830997"/>
          </a:xfrm>
          <a:prstGeom prst="rect">
            <a:avLst/>
          </a:prstGeom>
          <a:noFill/>
        </p:spPr>
        <p:txBody>
          <a:bodyPr wrap="square" rtlCol="0">
            <a:spAutoFit/>
          </a:bodyPr>
          <a:lstStyle/>
          <a:p>
            <a:pPr algn="just"/>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By switching from the sigmoid function to the </a:t>
            </a:r>
            <a:r>
              <a:rPr lang="en-US" sz="2400" dirty="0" err="1" smtClean="0">
                <a:solidFill>
                  <a:schemeClr val="accent1">
                    <a:lumMod val="75000"/>
                  </a:schemeClr>
                </a:solidFill>
                <a:latin typeface="Times New Roman" panose="02020603050405020304" pitchFamily="18" charset="0"/>
                <a:cs typeface="Times New Roman" panose="02020603050405020304" pitchFamily="18" charset="0"/>
              </a:rPr>
              <a:t>ReLU</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function, we help the gradient descent run much faster. </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6659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2271" y="199171"/>
            <a:ext cx="11718471"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Reshape the training and test examples</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train_set_x_flatten</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train_set_x_orig.reshape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train_set_x_orig.shape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train_set_x_orig.shape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3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test_set_x_flatten</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test_set_x_orig.reshape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test_set_x_orig.shape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test_set_x_orig.shape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3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train_set_x_flatten</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shape: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train_set_x_flatten.shape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train_set_y</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shape: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train_set_y.shape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test_set_x_flatten</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shape: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test_set_x_flatten.shape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test_set_y</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shape: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test_set_y.shape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"sanity check after reshaping: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train_set_x_flatten</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5</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212271" y="3392465"/>
            <a:ext cx="6096000" cy="1938992"/>
          </a:xfrm>
          <a:prstGeom prst="rect">
            <a:avLst/>
          </a:prstGeom>
        </p:spPr>
        <p:txBody>
          <a:bodyPr>
            <a:spAutoFit/>
          </a:bodyPr>
          <a:lstStyle/>
          <a:p>
            <a:r>
              <a:rPr lang="en-GB" sz="2400" dirty="0" err="1">
                <a:latin typeface="Times New Roman" panose="02020603050405020304" pitchFamily="18" charset="0"/>
                <a:cs typeface="Times New Roman" panose="02020603050405020304" pitchFamily="18" charset="0"/>
              </a:rPr>
              <a:t>train_set_x_flatten</a:t>
            </a:r>
            <a:r>
              <a:rPr lang="en-GB" sz="2400" dirty="0">
                <a:latin typeface="Times New Roman" panose="02020603050405020304" pitchFamily="18" charset="0"/>
                <a:cs typeface="Times New Roman" panose="02020603050405020304" pitchFamily="18" charset="0"/>
              </a:rPr>
              <a:t> shape: (12288, 209)</a:t>
            </a:r>
          </a:p>
          <a:p>
            <a:r>
              <a:rPr lang="en-GB" sz="2400" dirty="0" err="1">
                <a:latin typeface="Times New Roman" panose="02020603050405020304" pitchFamily="18" charset="0"/>
                <a:cs typeface="Times New Roman" panose="02020603050405020304" pitchFamily="18" charset="0"/>
              </a:rPr>
              <a:t>train_set_y</a:t>
            </a:r>
            <a:r>
              <a:rPr lang="en-GB" sz="2400" dirty="0">
                <a:latin typeface="Times New Roman" panose="02020603050405020304" pitchFamily="18" charset="0"/>
                <a:cs typeface="Times New Roman" panose="02020603050405020304" pitchFamily="18" charset="0"/>
              </a:rPr>
              <a:t> shape: (1, 209)</a:t>
            </a:r>
          </a:p>
          <a:p>
            <a:r>
              <a:rPr lang="en-GB" sz="2400" dirty="0" err="1">
                <a:latin typeface="Times New Roman" panose="02020603050405020304" pitchFamily="18" charset="0"/>
                <a:cs typeface="Times New Roman" panose="02020603050405020304" pitchFamily="18" charset="0"/>
              </a:rPr>
              <a:t>test_set_x_flatten</a:t>
            </a:r>
            <a:r>
              <a:rPr lang="en-GB" sz="2400" dirty="0">
                <a:latin typeface="Times New Roman" panose="02020603050405020304" pitchFamily="18" charset="0"/>
                <a:cs typeface="Times New Roman" panose="02020603050405020304" pitchFamily="18" charset="0"/>
              </a:rPr>
              <a:t> shape: (12288, 50)</a:t>
            </a:r>
          </a:p>
          <a:p>
            <a:r>
              <a:rPr lang="en-GB" sz="2400" dirty="0" err="1">
                <a:latin typeface="Times New Roman" panose="02020603050405020304" pitchFamily="18" charset="0"/>
                <a:cs typeface="Times New Roman" panose="02020603050405020304" pitchFamily="18" charset="0"/>
              </a:rPr>
              <a:t>test_set_y</a:t>
            </a:r>
            <a:r>
              <a:rPr lang="en-GB" sz="2400" dirty="0">
                <a:latin typeface="Times New Roman" panose="02020603050405020304" pitchFamily="18" charset="0"/>
                <a:cs typeface="Times New Roman" panose="02020603050405020304" pitchFamily="18" charset="0"/>
              </a:rPr>
              <a:t> shape: (1, 50)</a:t>
            </a:r>
          </a:p>
          <a:p>
            <a:r>
              <a:rPr lang="en-GB" sz="2400" dirty="0">
                <a:latin typeface="Times New Roman" panose="02020603050405020304" pitchFamily="18" charset="0"/>
                <a:cs typeface="Times New Roman" panose="02020603050405020304" pitchFamily="18" charset="0"/>
              </a:rPr>
              <a:t>sanity check after reshaping: [17 71 49 38 70]</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7485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53270"/>
            <a:ext cx="11534274" cy="341632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To represent color images, the red, green, and blue channels (RGB) must be specified for each pixel, and so the pixel value is actually a vector of three numbers ranging from 0 to 255. </a:t>
            </a: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One common preprocessing step in machine learning is to center and standardize your dataset, meaning that you subtract the mean of the whole </a:t>
            </a:r>
            <a:r>
              <a:rPr lang="en-US" sz="2400" dirty="0" err="1" smtClean="0">
                <a:latin typeface="Times New Roman" panose="02020603050405020304" pitchFamily="18" charset="0"/>
                <a:cs typeface="Times New Roman" panose="02020603050405020304" pitchFamily="18" charset="0"/>
              </a:rPr>
              <a:t>numpy</a:t>
            </a:r>
            <a:r>
              <a:rPr lang="en-US" sz="2400" dirty="0" smtClean="0">
                <a:latin typeface="Times New Roman" panose="02020603050405020304" pitchFamily="18" charset="0"/>
                <a:cs typeface="Times New Roman" panose="02020603050405020304" pitchFamily="18" charset="0"/>
              </a:rPr>
              <a:t> array from each example, and then divide each example by the standard deviation of the whole </a:t>
            </a:r>
            <a:r>
              <a:rPr lang="en-US" sz="2400" dirty="0" err="1" smtClean="0">
                <a:latin typeface="Times New Roman" panose="02020603050405020304" pitchFamily="18" charset="0"/>
                <a:cs typeface="Times New Roman" panose="02020603050405020304" pitchFamily="18" charset="0"/>
              </a:rPr>
              <a:t>numpy</a:t>
            </a:r>
            <a:r>
              <a:rPr lang="en-US" sz="2400" dirty="0" smtClean="0">
                <a:latin typeface="Times New Roman" panose="02020603050405020304" pitchFamily="18" charset="0"/>
                <a:cs typeface="Times New Roman" panose="02020603050405020304" pitchFamily="18" charset="0"/>
              </a:rPr>
              <a:t> array. But for pictures datasets, it is simpler and more convenient and works almost as well as to divide every row of the dataset by 255 (the maximum value of a pixel channel). </a:t>
            </a:r>
          </a:p>
          <a:p>
            <a:pPr algn="just"/>
            <a:endParaRPr lang="en-US" sz="2400" dirty="0" smtClean="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28600" y="3362041"/>
            <a:ext cx="5878532"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Standardize our dataset </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train_set_x</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train_set_x_flatten</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255</a:t>
            </a:r>
            <a:b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test_set_x</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test_set_x_flatten</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255</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TextBox 3"/>
          <p:cNvSpPr txBox="1"/>
          <p:nvPr/>
        </p:nvSpPr>
        <p:spPr>
          <a:xfrm>
            <a:off x="228600" y="4413653"/>
            <a:ext cx="11465681" cy="1938992"/>
          </a:xfrm>
          <a:prstGeom prst="rect">
            <a:avLst/>
          </a:prstGeom>
          <a:noFill/>
        </p:spPr>
        <p:txBody>
          <a:bodyPr wrap="square" rtlCol="0">
            <a:spAutoFit/>
          </a:bodyPr>
          <a:lstStyle/>
          <a:p>
            <a:pPr algn="just"/>
            <a:r>
              <a:rPr lang="en-US" sz="2400" dirty="0" smtClean="0">
                <a:solidFill>
                  <a:srgbClr val="0070C0"/>
                </a:solidFill>
                <a:latin typeface="Times New Roman" panose="02020603050405020304" pitchFamily="18" charset="0"/>
                <a:cs typeface="Times New Roman" panose="02020603050405020304" pitchFamily="18" charset="0"/>
              </a:rPr>
              <a:t>You need to remember: common steps for pre-processing a new dataset are: </a:t>
            </a:r>
          </a:p>
          <a:p>
            <a:pPr marL="342900" indent="-342900" algn="just">
              <a:buFont typeface="Arial" panose="020B0604020202020204" pitchFamily="34" charset="0"/>
              <a:buChar char="•"/>
            </a:pPr>
            <a:r>
              <a:rPr lang="en-US" sz="2400" dirty="0" smtClean="0">
                <a:solidFill>
                  <a:srgbClr val="0070C0"/>
                </a:solidFill>
                <a:latin typeface="Times New Roman" panose="02020603050405020304" pitchFamily="18" charset="0"/>
                <a:cs typeface="Times New Roman" panose="02020603050405020304" pitchFamily="18" charset="0"/>
              </a:rPr>
              <a:t>Figure out the dimensions and shapes of the problem (</a:t>
            </a:r>
            <a:r>
              <a:rPr lang="en-US" sz="2400" dirty="0" err="1" smtClean="0">
                <a:solidFill>
                  <a:srgbClr val="0070C0"/>
                </a:solidFill>
                <a:latin typeface="Times New Roman" panose="02020603050405020304" pitchFamily="18" charset="0"/>
                <a:cs typeface="Times New Roman" panose="02020603050405020304" pitchFamily="18" charset="0"/>
              </a:rPr>
              <a:t>m_train</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m_test</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num_px</a:t>
            </a:r>
            <a:r>
              <a:rPr lang="en-US" sz="2400" dirty="0" smtClean="0">
                <a:solidFill>
                  <a:srgbClr val="0070C0"/>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smtClean="0">
                <a:solidFill>
                  <a:srgbClr val="0070C0"/>
                </a:solidFill>
                <a:latin typeface="Times New Roman" panose="02020603050405020304" pitchFamily="18" charset="0"/>
                <a:cs typeface="Times New Roman" panose="02020603050405020304" pitchFamily="18" charset="0"/>
              </a:rPr>
              <a:t>Reshape the datasets such that each example is now a vector of size (</a:t>
            </a:r>
            <a:r>
              <a:rPr lang="en-US" sz="2400" dirty="0" err="1" smtClean="0">
                <a:solidFill>
                  <a:srgbClr val="0070C0"/>
                </a:solidFill>
                <a:latin typeface="Times New Roman" panose="02020603050405020304" pitchFamily="18" charset="0"/>
                <a:cs typeface="Times New Roman" panose="02020603050405020304" pitchFamily="18" charset="0"/>
              </a:rPr>
              <a:t>num_px</a:t>
            </a:r>
            <a:r>
              <a:rPr lang="en-US" sz="2400" dirty="0" smtClean="0">
                <a:solidFill>
                  <a:srgbClr val="0070C0"/>
                </a:solidFill>
                <a:latin typeface="Times New Roman" panose="02020603050405020304" pitchFamily="18" charset="0"/>
                <a:cs typeface="Times New Roman" panose="02020603050405020304" pitchFamily="18" charset="0"/>
              </a:rPr>
              <a:t>*</a:t>
            </a:r>
            <a:r>
              <a:rPr lang="en-US" sz="2400" dirty="0" err="1" smtClean="0">
                <a:solidFill>
                  <a:srgbClr val="0070C0"/>
                </a:solidFill>
                <a:latin typeface="Times New Roman" panose="02020603050405020304" pitchFamily="18" charset="0"/>
                <a:cs typeface="Times New Roman" panose="02020603050405020304" pitchFamily="18" charset="0"/>
              </a:rPr>
              <a:t>num_px</a:t>
            </a:r>
            <a:r>
              <a:rPr lang="en-US" sz="2400" dirty="0" smtClean="0">
                <a:solidFill>
                  <a:srgbClr val="0070C0"/>
                </a:solidFill>
                <a:latin typeface="Times New Roman" panose="02020603050405020304" pitchFamily="18" charset="0"/>
                <a:cs typeface="Times New Roman" panose="02020603050405020304" pitchFamily="18" charset="0"/>
              </a:rPr>
              <a:t>*3, 1). </a:t>
            </a:r>
          </a:p>
          <a:p>
            <a:pPr marL="342900" indent="-342900" algn="just">
              <a:buFont typeface="Arial" panose="020B0604020202020204" pitchFamily="34" charset="0"/>
              <a:buChar char="•"/>
            </a:pPr>
            <a:r>
              <a:rPr lang="en-US" sz="2400" dirty="0" smtClean="0">
                <a:solidFill>
                  <a:srgbClr val="0070C0"/>
                </a:solidFill>
                <a:latin typeface="Times New Roman" panose="02020603050405020304" pitchFamily="18" charset="0"/>
                <a:cs typeface="Times New Roman" panose="02020603050405020304" pitchFamily="18" charset="0"/>
              </a:rPr>
              <a:t>Standardize the data </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0946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867" y="195963"/>
            <a:ext cx="9196252"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3. General Architecture of the learning algorithm  </a:t>
            </a: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843" y="927462"/>
            <a:ext cx="9315376" cy="5375367"/>
          </a:xfrm>
          <a:prstGeom prst="rect">
            <a:avLst/>
          </a:prstGeom>
        </p:spPr>
      </p:pic>
    </p:spTree>
    <p:extLst>
      <p:ext uri="{BB962C8B-B14F-4D97-AF65-F5344CB8AC3E}">
        <p14:creationId xmlns:p14="http://schemas.microsoft.com/office/powerpoint/2010/main" val="4189013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14" y="122204"/>
            <a:ext cx="9786456" cy="6441882"/>
          </a:xfrm>
          <a:prstGeom prst="rect">
            <a:avLst/>
          </a:prstGeom>
        </p:spPr>
      </p:pic>
    </p:spTree>
    <p:extLst>
      <p:ext uri="{BB962C8B-B14F-4D97-AF65-F5344CB8AC3E}">
        <p14:creationId xmlns:p14="http://schemas.microsoft.com/office/powerpoint/2010/main" val="13893746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867" y="195963"/>
            <a:ext cx="9196252"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4. Building the parts </a:t>
            </a:r>
            <a:endParaRPr lang="en-US"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12867" y="657628"/>
            <a:ext cx="11534274" cy="415498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The main steps for building a Neural Network are: </a:t>
            </a:r>
          </a:p>
          <a:p>
            <a:pPr marL="457200" indent="-457200" algn="just">
              <a:buAutoNum type="arabicPeriod"/>
            </a:pPr>
            <a:r>
              <a:rPr lang="en-US" sz="2400" dirty="0" smtClean="0">
                <a:latin typeface="Times New Roman" panose="02020603050405020304" pitchFamily="18" charset="0"/>
                <a:cs typeface="Times New Roman" panose="02020603050405020304" pitchFamily="18" charset="0"/>
              </a:rPr>
              <a:t>Define the model structure (such as number of input features)</a:t>
            </a:r>
          </a:p>
          <a:p>
            <a:pPr marL="457200" indent="-457200" algn="just">
              <a:buAutoNum type="arabicPeriod"/>
            </a:pPr>
            <a:r>
              <a:rPr lang="en-US" sz="2400" dirty="0" smtClean="0">
                <a:latin typeface="Times New Roman" panose="02020603050405020304" pitchFamily="18" charset="0"/>
                <a:cs typeface="Times New Roman" panose="02020603050405020304" pitchFamily="18" charset="0"/>
              </a:rPr>
              <a:t>Initialize the model’s parameters </a:t>
            </a:r>
          </a:p>
          <a:p>
            <a:pPr marL="457200" indent="-457200" algn="just">
              <a:buAutoNum type="arabicPeriod"/>
            </a:pPr>
            <a:r>
              <a:rPr lang="en-US" sz="2400" dirty="0" smtClean="0">
                <a:latin typeface="Times New Roman" panose="02020603050405020304" pitchFamily="18" charset="0"/>
                <a:cs typeface="Times New Roman" panose="02020603050405020304" pitchFamily="18" charset="0"/>
              </a:rPr>
              <a:t>Loop:</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Calculate current loss (forward propagation)</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Calculate current gradient descent (backward propagation)</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Update parameters (gradient descent)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You often build 1-3 separately and integrate them into one function we call model(). </a:t>
            </a: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018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2852" y="144477"/>
            <a:ext cx="9196252"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4.1. Helper functions </a:t>
            </a:r>
            <a:endParaRPr lang="en-US" sz="2400" b="1"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61257" y="642384"/>
            <a:ext cx="9110186"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sigmoid</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sigmoid</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(z):</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 =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np.exp</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(-z))</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"sigmoid([0,2]) =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(sigmoid(</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np.array</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61257" y="2292390"/>
            <a:ext cx="4964821"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sigmoid([0,2]) = [0.5        0.88079708]</a:t>
            </a:r>
          </a:p>
        </p:txBody>
      </p:sp>
      <p:sp>
        <p:nvSpPr>
          <p:cNvPr id="5" name="TextBox 4"/>
          <p:cNvSpPr txBox="1"/>
          <p:nvPr/>
        </p:nvSpPr>
        <p:spPr>
          <a:xfrm>
            <a:off x="742852" y="2754055"/>
            <a:ext cx="9196252"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4.2. Initializing parameters </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742852" y="3378474"/>
            <a:ext cx="11250386" cy="3046988"/>
          </a:xfrm>
          <a:prstGeom prst="rect">
            <a:avLst/>
          </a:prstGeom>
        </p:spPr>
        <p:txBody>
          <a:bodyPr wrap="square">
            <a:spAutoFit/>
          </a:bodyPr>
          <a:lstStyle/>
          <a:p>
            <a:r>
              <a:rPr lang="en-GB" sz="2400" dirty="0" smtClean="0">
                <a:latin typeface="Times New Roman" panose="02020603050405020304" pitchFamily="18" charset="0"/>
                <a:cs typeface="Times New Roman" panose="02020603050405020304" pitchFamily="18" charset="0"/>
              </a:rPr>
              <a:t>This function creates a vector of zeros of shape (dim, 1) for w and initializes b to 0.</a:t>
            </a:r>
          </a:p>
          <a:p>
            <a:r>
              <a:rPr lang="en-GB" sz="2400" dirty="0" smtClean="0">
                <a:latin typeface="Times New Roman" panose="02020603050405020304" pitchFamily="18" charset="0"/>
                <a:cs typeface="Times New Roman" panose="02020603050405020304" pitchFamily="18" charset="0"/>
              </a:rPr>
              <a:t>    </a:t>
            </a:r>
          </a:p>
          <a:p>
            <a:r>
              <a:rPr lang="en-GB" sz="2400" dirty="0" smtClean="0">
                <a:latin typeface="Times New Roman" panose="02020603050405020304" pitchFamily="18" charset="0"/>
                <a:cs typeface="Times New Roman" panose="02020603050405020304" pitchFamily="18" charset="0"/>
              </a:rPr>
              <a:t>    Argument:</a:t>
            </a:r>
          </a:p>
          <a:p>
            <a:r>
              <a:rPr lang="en-GB" sz="2400" dirty="0" smtClean="0">
                <a:latin typeface="Times New Roman" panose="02020603050405020304" pitchFamily="18" charset="0"/>
                <a:cs typeface="Times New Roman" panose="02020603050405020304" pitchFamily="18" charset="0"/>
              </a:rPr>
              <a:t>    dim -- size of the w vector we want (or number of parameters in this case)</a:t>
            </a:r>
          </a:p>
          <a:p>
            <a:r>
              <a:rPr lang="en-GB" sz="2400" dirty="0" smtClean="0">
                <a:latin typeface="Times New Roman" panose="02020603050405020304" pitchFamily="18" charset="0"/>
                <a:cs typeface="Times New Roman" panose="02020603050405020304" pitchFamily="18" charset="0"/>
              </a:rPr>
              <a:t>    </a:t>
            </a:r>
          </a:p>
          <a:p>
            <a:r>
              <a:rPr lang="en-GB" sz="2400" dirty="0" smtClean="0">
                <a:latin typeface="Times New Roman" panose="02020603050405020304" pitchFamily="18" charset="0"/>
                <a:cs typeface="Times New Roman" panose="02020603050405020304" pitchFamily="18" charset="0"/>
              </a:rPr>
              <a:t>    Returns:</a:t>
            </a:r>
          </a:p>
          <a:p>
            <a:r>
              <a:rPr lang="en-GB" sz="2400" dirty="0" smtClean="0">
                <a:latin typeface="Times New Roman" panose="02020603050405020304" pitchFamily="18" charset="0"/>
                <a:cs typeface="Times New Roman" panose="02020603050405020304" pitchFamily="18" charset="0"/>
              </a:rPr>
              <a:t>    w -- initialized vector of shape (dim, 1)</a:t>
            </a:r>
          </a:p>
          <a:p>
            <a:r>
              <a:rPr lang="en-GB" sz="2400" dirty="0" smtClean="0">
                <a:latin typeface="Times New Roman" panose="02020603050405020304" pitchFamily="18" charset="0"/>
                <a:cs typeface="Times New Roman" panose="02020603050405020304" pitchFamily="18" charset="0"/>
              </a:rPr>
              <a:t>    b -- initialized scalar (corresponds to the bias)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923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7585" y="164739"/>
            <a:ext cx="8833757"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initialize_with_zeros</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initialize_with_zeros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(dim):</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w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np.zeros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((dim</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b =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b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assert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(dim</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assert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isinstance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float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or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isinstance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dim =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b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initialize_with_zeros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(dim)</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 =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 =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277585" y="3816421"/>
            <a:ext cx="6096000" cy="1200329"/>
          </a:xfrm>
          <a:prstGeom prst="rect">
            <a:avLst/>
          </a:prstGeom>
        </p:spPr>
        <p:txBody>
          <a:bodyPr>
            <a:spAutoFit/>
          </a:bodyPr>
          <a:lstStyle/>
          <a:p>
            <a:r>
              <a:rPr lang="pl-PL" sz="2400" dirty="0">
                <a:latin typeface="Times New Roman" panose="02020603050405020304" pitchFamily="18" charset="0"/>
                <a:cs typeface="Times New Roman" panose="02020603050405020304" pitchFamily="18" charset="0"/>
              </a:rPr>
              <a:t>w = [[0.]</a:t>
            </a:r>
          </a:p>
          <a:p>
            <a:r>
              <a:rPr lang="pl-PL" sz="2400" dirty="0">
                <a:latin typeface="Times New Roman" panose="02020603050405020304" pitchFamily="18" charset="0"/>
                <a:cs typeface="Times New Roman" panose="02020603050405020304" pitchFamily="18" charset="0"/>
              </a:rPr>
              <a:t> [0.]]</a:t>
            </a:r>
          </a:p>
          <a:p>
            <a:r>
              <a:rPr lang="pl-PL" sz="2400" dirty="0">
                <a:latin typeface="Times New Roman" panose="02020603050405020304" pitchFamily="18" charset="0"/>
                <a:cs typeface="Times New Roman" panose="02020603050405020304" pitchFamily="18" charset="0"/>
              </a:rPr>
              <a:t>b = 0</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8007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2852" y="206796"/>
            <a:ext cx="9196252"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4.3. Forward and Backward propagation </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742852" y="782229"/>
            <a:ext cx="11250386" cy="1200329"/>
          </a:xfrm>
          <a:prstGeom prst="rect">
            <a:avLst/>
          </a:prstGeom>
        </p:spPr>
        <p:txBody>
          <a:bodyPr wrap="square">
            <a:spAutoFit/>
          </a:bodyPr>
          <a:lstStyle/>
          <a:p>
            <a:r>
              <a:rPr lang="en-GB" sz="2400" dirty="0" smtClean="0">
                <a:latin typeface="Times New Roman" panose="02020603050405020304" pitchFamily="18" charset="0"/>
                <a:cs typeface="Times New Roman" panose="02020603050405020304" pitchFamily="18" charset="0"/>
              </a:rPr>
              <a:t>Now that your parameters are initialized, you can do the “forward” and “backward” propagation steps for learning the parameters. </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839" y="1835600"/>
            <a:ext cx="9593322" cy="4450899"/>
          </a:xfrm>
          <a:prstGeom prst="rect">
            <a:avLst/>
          </a:prstGeom>
        </p:spPr>
      </p:pic>
    </p:spTree>
    <p:extLst>
      <p:ext uri="{BB962C8B-B14F-4D97-AF65-F5344CB8AC3E}">
        <p14:creationId xmlns:p14="http://schemas.microsoft.com/office/powerpoint/2010/main" val="12167915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115" y="302601"/>
            <a:ext cx="11821885" cy="5632311"/>
          </a:xfrm>
          <a:prstGeom prst="rect">
            <a:avLst/>
          </a:prstGeom>
        </p:spPr>
        <p:txBody>
          <a:bodyPr wrap="square">
            <a:spAutoFit/>
          </a:bodyPr>
          <a:lstStyle/>
          <a:p>
            <a:pPr algn="just"/>
            <a:r>
              <a:rPr lang="en-GB" sz="2400" dirty="0">
                <a:latin typeface="Times New Roman" panose="02020603050405020304" pitchFamily="18" charset="0"/>
                <a:cs typeface="Times New Roman" panose="02020603050405020304" pitchFamily="18" charset="0"/>
              </a:rPr>
              <a:t>Implement the cost function and its gradient for the propagation explained above</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    Arguments:</a:t>
            </a:r>
          </a:p>
          <a:p>
            <a:pPr algn="just"/>
            <a:r>
              <a:rPr lang="en-GB" sz="2400" dirty="0">
                <a:latin typeface="Times New Roman" panose="02020603050405020304" pitchFamily="18" charset="0"/>
                <a:cs typeface="Times New Roman" panose="02020603050405020304" pitchFamily="18" charset="0"/>
              </a:rPr>
              <a:t>    w -- weights, a </a:t>
            </a:r>
            <a:r>
              <a:rPr lang="en-GB" sz="2400" dirty="0" err="1">
                <a:latin typeface="Times New Roman" panose="02020603050405020304" pitchFamily="18" charset="0"/>
                <a:cs typeface="Times New Roman" panose="02020603050405020304" pitchFamily="18" charset="0"/>
              </a:rPr>
              <a:t>numpy</a:t>
            </a:r>
            <a:r>
              <a:rPr lang="en-GB" sz="2400" dirty="0">
                <a:latin typeface="Times New Roman" panose="02020603050405020304" pitchFamily="18" charset="0"/>
                <a:cs typeface="Times New Roman" panose="02020603050405020304" pitchFamily="18" charset="0"/>
              </a:rPr>
              <a:t> array of size (</a:t>
            </a:r>
            <a:r>
              <a:rPr lang="en-GB" sz="2400" dirty="0" err="1">
                <a:latin typeface="Times New Roman" panose="02020603050405020304" pitchFamily="18" charset="0"/>
                <a:cs typeface="Times New Roman" panose="02020603050405020304" pitchFamily="18" charset="0"/>
              </a:rPr>
              <a:t>num_px</a:t>
            </a:r>
            <a:r>
              <a:rPr lang="en-GB" sz="2400" dirty="0">
                <a:latin typeface="Times New Roman" panose="02020603050405020304" pitchFamily="18" charset="0"/>
                <a:cs typeface="Times New Roman" panose="02020603050405020304" pitchFamily="18" charset="0"/>
              </a:rPr>
              <a:t> * </a:t>
            </a:r>
            <a:r>
              <a:rPr lang="en-GB" sz="2400" dirty="0" err="1">
                <a:latin typeface="Times New Roman" panose="02020603050405020304" pitchFamily="18" charset="0"/>
                <a:cs typeface="Times New Roman" panose="02020603050405020304" pitchFamily="18" charset="0"/>
              </a:rPr>
              <a:t>num_px</a:t>
            </a:r>
            <a:r>
              <a:rPr lang="en-GB" sz="2400" dirty="0">
                <a:latin typeface="Times New Roman" panose="02020603050405020304" pitchFamily="18" charset="0"/>
                <a:cs typeface="Times New Roman" panose="02020603050405020304" pitchFamily="18" charset="0"/>
              </a:rPr>
              <a:t> * 3, 1)</a:t>
            </a:r>
          </a:p>
          <a:p>
            <a:pPr algn="just"/>
            <a:r>
              <a:rPr lang="en-GB" sz="2400" dirty="0">
                <a:latin typeface="Times New Roman" panose="02020603050405020304" pitchFamily="18" charset="0"/>
                <a:cs typeface="Times New Roman" panose="02020603050405020304" pitchFamily="18" charset="0"/>
              </a:rPr>
              <a:t>    b -- bias, a scalar</a:t>
            </a:r>
          </a:p>
          <a:p>
            <a:pPr algn="just"/>
            <a:r>
              <a:rPr lang="en-GB" sz="2400" dirty="0">
                <a:latin typeface="Times New Roman" panose="02020603050405020304" pitchFamily="18" charset="0"/>
                <a:cs typeface="Times New Roman" panose="02020603050405020304" pitchFamily="18" charset="0"/>
              </a:rPr>
              <a:t>    X -- data of size (</a:t>
            </a:r>
            <a:r>
              <a:rPr lang="en-GB" sz="2400" dirty="0" err="1">
                <a:latin typeface="Times New Roman" panose="02020603050405020304" pitchFamily="18" charset="0"/>
                <a:cs typeface="Times New Roman" panose="02020603050405020304" pitchFamily="18" charset="0"/>
              </a:rPr>
              <a:t>num_px</a:t>
            </a:r>
            <a:r>
              <a:rPr lang="en-GB" sz="2400" dirty="0">
                <a:latin typeface="Times New Roman" panose="02020603050405020304" pitchFamily="18" charset="0"/>
                <a:cs typeface="Times New Roman" panose="02020603050405020304" pitchFamily="18" charset="0"/>
              </a:rPr>
              <a:t> * </a:t>
            </a:r>
            <a:r>
              <a:rPr lang="en-GB" sz="2400" dirty="0" err="1">
                <a:latin typeface="Times New Roman" panose="02020603050405020304" pitchFamily="18" charset="0"/>
                <a:cs typeface="Times New Roman" panose="02020603050405020304" pitchFamily="18" charset="0"/>
              </a:rPr>
              <a:t>num_px</a:t>
            </a:r>
            <a:r>
              <a:rPr lang="en-GB" sz="2400" dirty="0">
                <a:latin typeface="Times New Roman" panose="02020603050405020304" pitchFamily="18" charset="0"/>
                <a:cs typeface="Times New Roman" panose="02020603050405020304" pitchFamily="18" charset="0"/>
              </a:rPr>
              <a:t> * 3, number of examples)</a:t>
            </a:r>
          </a:p>
          <a:p>
            <a:pPr algn="just"/>
            <a:r>
              <a:rPr lang="en-GB" sz="2400" dirty="0">
                <a:latin typeface="Times New Roman" panose="02020603050405020304" pitchFamily="18" charset="0"/>
                <a:cs typeface="Times New Roman" panose="02020603050405020304" pitchFamily="18" charset="0"/>
              </a:rPr>
              <a:t>    Y -- true "label" vector (containing 0 if non-cat, 1 if cat) of size (1, number of examples)</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    Return:</a:t>
            </a:r>
          </a:p>
          <a:p>
            <a:pPr algn="just"/>
            <a:r>
              <a:rPr lang="en-GB" sz="2400" dirty="0">
                <a:latin typeface="Times New Roman" panose="02020603050405020304" pitchFamily="18" charset="0"/>
                <a:cs typeface="Times New Roman" panose="02020603050405020304" pitchFamily="18" charset="0"/>
              </a:rPr>
              <a:t>    cost -- negative log-likelihood cost for logistic regression</a:t>
            </a:r>
          </a:p>
          <a:p>
            <a:pPr algn="just"/>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dw</a:t>
            </a:r>
            <a:r>
              <a:rPr lang="en-GB" sz="2400" dirty="0">
                <a:latin typeface="Times New Roman" panose="02020603050405020304" pitchFamily="18" charset="0"/>
                <a:cs typeface="Times New Roman" panose="02020603050405020304" pitchFamily="18" charset="0"/>
              </a:rPr>
              <a:t> -- gradient of the loss with respect to w, thus same shape as w</a:t>
            </a:r>
          </a:p>
          <a:p>
            <a:pPr algn="just"/>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db</a:t>
            </a:r>
            <a:r>
              <a:rPr lang="en-GB" sz="2400" dirty="0">
                <a:latin typeface="Times New Roman" panose="02020603050405020304" pitchFamily="18" charset="0"/>
                <a:cs typeface="Times New Roman" panose="02020603050405020304" pitchFamily="18" charset="0"/>
              </a:rPr>
              <a:t> -- gradient of the loss with respect to b, thus same shape as b</a:t>
            </a:r>
          </a:p>
          <a:p>
            <a:pPr algn="just"/>
            <a:r>
              <a:rPr lang="en-GB" sz="2400" dirty="0">
                <a:latin typeface="Times New Roman" panose="02020603050405020304" pitchFamily="18" charset="0"/>
                <a:cs typeface="Times New Roman" panose="02020603050405020304" pitchFamily="18" charset="0"/>
              </a:rPr>
              <a:t>    </a:t>
            </a:r>
          </a:p>
          <a:p>
            <a:pPr algn="just"/>
            <a:r>
              <a:rPr lang="en-GB" sz="2400" dirty="0">
                <a:latin typeface="Times New Roman" panose="02020603050405020304" pitchFamily="18" charset="0"/>
                <a:cs typeface="Times New Roman" panose="02020603050405020304" pitchFamily="18" charset="0"/>
              </a:rPr>
              <a:t>    Tips:</a:t>
            </a:r>
          </a:p>
          <a:p>
            <a:pPr algn="just"/>
            <a:r>
              <a:rPr lang="en-GB" sz="2400" dirty="0">
                <a:latin typeface="Times New Roman" panose="02020603050405020304" pitchFamily="18" charset="0"/>
                <a:cs typeface="Times New Roman" panose="02020603050405020304" pitchFamily="18" charset="0"/>
              </a:rPr>
              <a:t>    - Write your code step by step for the propagation. np.log(), np.dot()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1259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6955" y="0"/>
            <a:ext cx="11865429" cy="68634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propagate</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propagate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a:t>
            </a:r>
            <a:r>
              <a:rPr kumimoji="0" lang="en-US" altLang="en-US" sz="2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X</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Y):</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m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Forward propagation (From X to COST)</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 = sigmoid(np.dot(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w.T</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X) + b)</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cost =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np.sum</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(np.dot(np.log(A)</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Y.T) + np.dot(np.log(</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-Y.T)))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Backward Propagation</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dw</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/m*np.dot(X</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(A-Y).T)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db</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np.sum</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(A-Y)</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assert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dw.shape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assert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db.dtype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float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cost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np.squeeze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(cost)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assert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cost.shape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grads = {</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dw</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dw</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db</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db</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grads</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cost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X</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Y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np.array</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np.array</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3.2</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np.array</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grads</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cost = propagate(w</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X</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Y)</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dw</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(grads[</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dw</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db</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(grads[</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db</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"cost =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(cost))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5048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4610" y="114321"/>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1.2. Supervised Learning with Neural Networks </a:t>
            </a:r>
            <a:endParaRPr lang="en-US" sz="2800" b="1"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668470824"/>
              </p:ext>
            </p:extLst>
          </p:nvPr>
        </p:nvGraphicFramePr>
        <p:xfrm>
          <a:off x="866274" y="735702"/>
          <a:ext cx="10411328" cy="4377792"/>
        </p:xfrm>
        <a:graphic>
          <a:graphicData uri="http://schemas.openxmlformats.org/drawingml/2006/table">
            <a:tbl>
              <a:tblPr firstRow="1" bandRow="1">
                <a:tableStyleId>{5C22544A-7EE6-4342-B048-85BDC9FD1C3A}</a:tableStyleId>
              </a:tblPr>
              <a:tblGrid>
                <a:gridCol w="2602832">
                  <a:extLst>
                    <a:ext uri="{9D8B030D-6E8A-4147-A177-3AD203B41FA5}">
                      <a16:colId xmlns:a16="http://schemas.microsoft.com/office/drawing/2014/main" val="3325860408"/>
                    </a:ext>
                  </a:extLst>
                </a:gridCol>
                <a:gridCol w="2602832">
                  <a:extLst>
                    <a:ext uri="{9D8B030D-6E8A-4147-A177-3AD203B41FA5}">
                      <a16:colId xmlns:a16="http://schemas.microsoft.com/office/drawing/2014/main" val="3525720009"/>
                    </a:ext>
                  </a:extLst>
                </a:gridCol>
                <a:gridCol w="2141620">
                  <a:extLst>
                    <a:ext uri="{9D8B030D-6E8A-4147-A177-3AD203B41FA5}">
                      <a16:colId xmlns:a16="http://schemas.microsoft.com/office/drawing/2014/main" val="413300156"/>
                    </a:ext>
                  </a:extLst>
                </a:gridCol>
                <a:gridCol w="3064044">
                  <a:extLst>
                    <a:ext uri="{9D8B030D-6E8A-4147-A177-3AD203B41FA5}">
                      <a16:colId xmlns:a16="http://schemas.microsoft.com/office/drawing/2014/main" val="1506918222"/>
                    </a:ext>
                  </a:extLst>
                </a:gridCol>
              </a:tblGrid>
              <a:tr h="568668">
                <a:tc>
                  <a:txBody>
                    <a:bodyPr/>
                    <a:lstStyle/>
                    <a:p>
                      <a:r>
                        <a:rPr lang="en-US" sz="2000" dirty="0" smtClean="0">
                          <a:latin typeface="Times New Roman" panose="02020603050405020304" pitchFamily="18" charset="0"/>
                          <a:cs typeface="Times New Roman" panose="02020603050405020304" pitchFamily="18" charset="0"/>
                        </a:rPr>
                        <a:t>Input</a:t>
                      </a:r>
                      <a:r>
                        <a:rPr lang="en-US" sz="2000" baseline="0" dirty="0" smtClean="0">
                          <a:latin typeface="Times New Roman" panose="02020603050405020304" pitchFamily="18" charset="0"/>
                          <a:cs typeface="Times New Roman" panose="02020603050405020304" pitchFamily="18" charset="0"/>
                        </a:rPr>
                        <a:t> (x)</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Output (y)</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Application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DL</a:t>
                      </a:r>
                      <a:r>
                        <a:rPr lang="en-US" sz="2000" baseline="0" dirty="0" smtClean="0">
                          <a:latin typeface="Times New Roman" panose="02020603050405020304" pitchFamily="18" charset="0"/>
                          <a:cs typeface="Times New Roman" panose="02020603050405020304" pitchFamily="18" charset="0"/>
                        </a:rPr>
                        <a:t> Algorithm </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43499474"/>
                  </a:ext>
                </a:extLst>
              </a:tr>
              <a:tr h="568668">
                <a:tc>
                  <a:txBody>
                    <a:bodyPr/>
                    <a:lstStyle/>
                    <a:p>
                      <a:r>
                        <a:rPr lang="en-US" sz="2000" dirty="0" smtClean="0">
                          <a:latin typeface="Times New Roman" panose="02020603050405020304" pitchFamily="18" charset="0"/>
                          <a:cs typeface="Times New Roman" panose="02020603050405020304" pitchFamily="18" charset="0"/>
                        </a:rPr>
                        <a:t>Home features</a:t>
                      </a:r>
                      <a:r>
                        <a:rPr lang="en-US" sz="2000" baseline="0" dirty="0" smtClean="0">
                          <a:latin typeface="Times New Roman" panose="02020603050405020304" pitchFamily="18" charset="0"/>
                          <a:cs typeface="Times New Roman" panose="02020603050405020304" pitchFamily="18" charset="0"/>
                        </a:rPr>
                        <a:t> </a:t>
                      </a:r>
                    </a:p>
                  </a:txBody>
                  <a:tcPr/>
                </a:tc>
                <a:tc>
                  <a:txBody>
                    <a:bodyPr/>
                    <a:lstStyle/>
                    <a:p>
                      <a:r>
                        <a:rPr lang="en-US" sz="2000" dirty="0" smtClean="0">
                          <a:latin typeface="Times New Roman" panose="02020603050405020304" pitchFamily="18" charset="0"/>
                          <a:cs typeface="Times New Roman" panose="02020603050405020304" pitchFamily="18" charset="0"/>
                        </a:rPr>
                        <a:t>Price</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Real estate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Standard Neural</a:t>
                      </a:r>
                      <a:r>
                        <a:rPr lang="en-US" sz="2000" baseline="0" dirty="0" smtClean="0">
                          <a:latin typeface="Times New Roman" panose="02020603050405020304" pitchFamily="18" charset="0"/>
                          <a:cs typeface="Times New Roman" panose="02020603050405020304" pitchFamily="18" charset="0"/>
                        </a:rPr>
                        <a:t> Network</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918012"/>
                  </a:ext>
                </a:extLst>
              </a:tr>
              <a:tr h="568668">
                <a:tc>
                  <a:txBody>
                    <a:bodyPr/>
                    <a:lstStyle/>
                    <a:p>
                      <a:r>
                        <a:rPr lang="en-US" sz="2000" dirty="0" smtClean="0">
                          <a:latin typeface="Times New Roman" panose="02020603050405020304" pitchFamily="18" charset="0"/>
                          <a:cs typeface="Times New Roman" panose="02020603050405020304" pitchFamily="18" charset="0"/>
                        </a:rPr>
                        <a:t>Ad, user info</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Click on ad? (0/1)</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Online advertising </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Standard Neural</a:t>
                      </a:r>
                      <a:r>
                        <a:rPr lang="en-US" sz="2000" baseline="0" dirty="0" smtClean="0">
                          <a:latin typeface="Times New Roman" panose="02020603050405020304" pitchFamily="18" charset="0"/>
                          <a:cs typeface="Times New Roman" panose="02020603050405020304" pitchFamily="18" charset="0"/>
                        </a:rPr>
                        <a:t> Network</a:t>
                      </a:r>
                      <a:endParaRPr lang="en-US" sz="20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2647966"/>
                  </a:ext>
                </a:extLst>
              </a:tr>
              <a:tr h="568668">
                <a:tc>
                  <a:txBody>
                    <a:bodyPr/>
                    <a:lstStyle/>
                    <a:p>
                      <a:r>
                        <a:rPr lang="en-US" sz="2000" dirty="0" smtClean="0">
                          <a:latin typeface="Times New Roman" panose="02020603050405020304" pitchFamily="18" charset="0"/>
                          <a:cs typeface="Times New Roman" panose="02020603050405020304" pitchFamily="18" charset="0"/>
                        </a:rPr>
                        <a:t>Image</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Object</a:t>
                      </a:r>
                      <a:r>
                        <a:rPr lang="en-US" sz="2000" baseline="0" dirty="0" smtClean="0">
                          <a:latin typeface="Times New Roman" panose="02020603050405020304" pitchFamily="18" charset="0"/>
                          <a:cs typeface="Times New Roman" panose="02020603050405020304" pitchFamily="18" charset="0"/>
                        </a:rPr>
                        <a:t> (1,.……, 1000)</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Photo tagging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Convolutional Neural Network</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9104000"/>
                  </a:ext>
                </a:extLst>
              </a:tr>
              <a:tr h="568668">
                <a:tc>
                  <a:txBody>
                    <a:bodyPr/>
                    <a:lstStyle/>
                    <a:p>
                      <a:r>
                        <a:rPr lang="en-US" sz="2000" dirty="0" smtClean="0">
                          <a:latin typeface="Times New Roman" panose="02020603050405020304" pitchFamily="18" charset="0"/>
                          <a:cs typeface="Times New Roman" panose="02020603050405020304" pitchFamily="18" charset="0"/>
                        </a:rPr>
                        <a:t>Audio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Text transcript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Speech recognition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Recurrent</a:t>
                      </a:r>
                      <a:r>
                        <a:rPr lang="en-US" sz="2000" baseline="0" dirty="0" smtClean="0">
                          <a:latin typeface="Times New Roman" panose="02020603050405020304" pitchFamily="18" charset="0"/>
                          <a:cs typeface="Times New Roman" panose="02020603050405020304" pitchFamily="18" charset="0"/>
                        </a:rPr>
                        <a:t> Neural Network</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57548328"/>
                  </a:ext>
                </a:extLst>
              </a:tr>
              <a:tr h="568668">
                <a:tc>
                  <a:txBody>
                    <a:bodyPr/>
                    <a:lstStyle/>
                    <a:p>
                      <a:r>
                        <a:rPr lang="en-US" sz="2000" dirty="0" smtClean="0">
                          <a:latin typeface="Times New Roman" panose="02020603050405020304" pitchFamily="18" charset="0"/>
                          <a:cs typeface="Times New Roman" panose="02020603050405020304" pitchFamily="18" charset="0"/>
                        </a:rPr>
                        <a:t>English</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Chinese</a:t>
                      </a:r>
                      <a:r>
                        <a:rPr lang="en-US" sz="2000" baseline="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Machine translation</a:t>
                      </a:r>
                      <a:r>
                        <a:rPr lang="en-US" sz="2000" baseline="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Recurrent Neural Network </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9627614"/>
                  </a:ext>
                </a:extLst>
              </a:tr>
              <a:tr h="568668">
                <a:tc>
                  <a:txBody>
                    <a:bodyPr/>
                    <a:lstStyle/>
                    <a:p>
                      <a:r>
                        <a:rPr lang="en-US" sz="2000" dirty="0" smtClean="0">
                          <a:latin typeface="Times New Roman" panose="02020603050405020304" pitchFamily="18" charset="0"/>
                          <a:cs typeface="Times New Roman" panose="02020603050405020304" pitchFamily="18" charset="0"/>
                        </a:rPr>
                        <a:t>Image,</a:t>
                      </a:r>
                      <a:r>
                        <a:rPr lang="en-US" sz="2000" baseline="0" dirty="0" smtClean="0">
                          <a:latin typeface="Times New Roman" panose="02020603050405020304" pitchFamily="18" charset="0"/>
                          <a:cs typeface="Times New Roman" panose="02020603050405020304" pitchFamily="18" charset="0"/>
                        </a:rPr>
                        <a:t> Radar Info</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Position of other cars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Autonomous driving</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Cluster/</a:t>
                      </a:r>
                      <a:r>
                        <a:rPr lang="en-US" sz="2000" baseline="0" dirty="0" smtClean="0">
                          <a:latin typeface="Times New Roman" panose="02020603050405020304" pitchFamily="18" charset="0"/>
                          <a:cs typeface="Times New Roman" panose="02020603050405020304" pitchFamily="18" charset="0"/>
                        </a:rPr>
                        <a:t> Hybrid </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9990227"/>
                  </a:ext>
                </a:extLst>
              </a:tr>
            </a:tbl>
          </a:graphicData>
        </a:graphic>
      </p:graphicFrame>
      <p:sp>
        <p:nvSpPr>
          <p:cNvPr id="8" name="TextBox 7"/>
          <p:cNvSpPr txBox="1"/>
          <p:nvPr/>
        </p:nvSpPr>
        <p:spPr>
          <a:xfrm>
            <a:off x="449179" y="5273210"/>
            <a:ext cx="11500303" cy="1200329"/>
          </a:xfrm>
          <a:prstGeom prst="rect">
            <a:avLst/>
          </a:prstGeom>
          <a:noFill/>
        </p:spPr>
        <p:txBody>
          <a:bodyPr wrap="square" rtlCol="0">
            <a:spAutoFit/>
          </a:bodyPr>
          <a:lstStyle/>
          <a:p>
            <a:pPr algn="just"/>
            <a:r>
              <a:rPr lang="en-US" sz="2400" b="1" dirty="0" smtClean="0">
                <a:latin typeface="Times New Roman" panose="02020603050405020304" pitchFamily="18" charset="0"/>
                <a:cs typeface="Times New Roman" panose="02020603050405020304" pitchFamily="18" charset="0"/>
              </a:rPr>
              <a:t>Structured data: </a:t>
            </a:r>
            <a:r>
              <a:rPr lang="en-US" sz="2400" dirty="0" smtClean="0">
                <a:latin typeface="Times New Roman" panose="02020603050405020304" pitchFamily="18" charset="0"/>
                <a:cs typeface="Times New Roman" panose="02020603050405020304" pitchFamily="18" charset="0"/>
              </a:rPr>
              <a:t>organized data in a table (excel sheet)</a:t>
            </a:r>
          </a:p>
          <a:p>
            <a:pPr algn="just"/>
            <a:r>
              <a:rPr lang="en-US" sz="2400" b="1" dirty="0" smtClean="0">
                <a:latin typeface="Times New Roman" panose="02020603050405020304" pitchFamily="18" charset="0"/>
                <a:cs typeface="Times New Roman" panose="02020603050405020304" pitchFamily="18" charset="0"/>
              </a:rPr>
              <a:t>Unstructured data: </a:t>
            </a:r>
            <a:r>
              <a:rPr lang="en-US" sz="2400" dirty="0" smtClean="0">
                <a:latin typeface="Times New Roman" panose="02020603050405020304" pitchFamily="18" charset="0"/>
                <a:cs typeface="Times New Roman" panose="02020603050405020304" pitchFamily="18" charset="0"/>
              </a:rPr>
              <a:t>audio, images, text, here the features might be the pixel values in an image or the individual words in a piece of text.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88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157" y="134622"/>
            <a:ext cx="6096000" cy="1569660"/>
          </a:xfrm>
          <a:prstGeom prst="rect">
            <a:avLst/>
          </a:prstGeom>
        </p:spPr>
        <p:txBody>
          <a:bodyPr>
            <a:spAutoFit/>
          </a:bodyPr>
          <a:lstStyle/>
          <a:p>
            <a:r>
              <a:rPr lang="en-GB" sz="2400" dirty="0" err="1">
                <a:latin typeface="Times New Roman" panose="02020603050405020304" pitchFamily="18" charset="0"/>
                <a:cs typeface="Times New Roman" panose="02020603050405020304" pitchFamily="18" charset="0"/>
              </a:rPr>
              <a:t>dw</a:t>
            </a:r>
            <a:r>
              <a:rPr lang="en-GB" sz="2400" dirty="0">
                <a:latin typeface="Times New Roman" panose="02020603050405020304" pitchFamily="18" charset="0"/>
                <a:cs typeface="Times New Roman" panose="02020603050405020304" pitchFamily="18" charset="0"/>
              </a:rPr>
              <a:t> = [[0.99845601]</a:t>
            </a:r>
          </a:p>
          <a:p>
            <a:r>
              <a:rPr lang="en-GB" sz="2400" dirty="0">
                <a:latin typeface="Times New Roman" panose="02020603050405020304" pitchFamily="18" charset="0"/>
                <a:cs typeface="Times New Roman" panose="02020603050405020304" pitchFamily="18" charset="0"/>
              </a:rPr>
              <a:t> [2.39507239]]</a:t>
            </a:r>
          </a:p>
          <a:p>
            <a:r>
              <a:rPr lang="en-GB" sz="2400" dirty="0" err="1">
                <a:latin typeface="Times New Roman" panose="02020603050405020304" pitchFamily="18" charset="0"/>
                <a:cs typeface="Times New Roman" panose="02020603050405020304" pitchFamily="18" charset="0"/>
              </a:rPr>
              <a:t>db</a:t>
            </a:r>
            <a:r>
              <a:rPr lang="en-GB" sz="2400" dirty="0">
                <a:latin typeface="Times New Roman" panose="02020603050405020304" pitchFamily="18" charset="0"/>
                <a:cs typeface="Times New Roman" panose="02020603050405020304" pitchFamily="18" charset="0"/>
              </a:rPr>
              <a:t> = 0.001455578136784208</a:t>
            </a:r>
          </a:p>
          <a:p>
            <a:r>
              <a:rPr lang="en-GB" sz="2400" dirty="0">
                <a:latin typeface="Times New Roman" panose="02020603050405020304" pitchFamily="18" charset="0"/>
                <a:cs typeface="Times New Roman" panose="02020603050405020304" pitchFamily="18" charset="0"/>
              </a:rPr>
              <a:t>cost = 5.801545319394553</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42852" y="1741678"/>
            <a:ext cx="9196252"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4.4. Optimization </a:t>
            </a:r>
            <a:endParaRPr lang="en-US" sz="2400" b="1" dirty="0">
              <a:latin typeface="Times New Roman" panose="02020603050405020304" pitchFamily="18" charset="0"/>
              <a:cs typeface="Times New Roman" panose="02020603050405020304" pitchFamily="18" charset="0"/>
            </a:endParaRPr>
          </a:p>
        </p:txBody>
      </p:sp>
      <p:sp>
        <p:nvSpPr>
          <p:cNvPr id="4" name="Rectangle 3"/>
          <p:cNvSpPr/>
          <p:nvPr/>
        </p:nvSpPr>
        <p:spPr>
          <a:xfrm>
            <a:off x="742852" y="2317111"/>
            <a:ext cx="11250386" cy="1569660"/>
          </a:xfrm>
          <a:prstGeom prst="rect">
            <a:avLst/>
          </a:prstGeom>
        </p:spPr>
        <p:txBody>
          <a:bodyPr wrap="square">
            <a:spAutoFit/>
          </a:bodyPr>
          <a:lstStyle/>
          <a:p>
            <a:pPr marL="342900" indent="-342900">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You have initialized your parameters </a:t>
            </a:r>
          </a:p>
          <a:p>
            <a:pPr marL="342900" indent="-342900">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You are also able to compute a cost function and its gradient </a:t>
            </a:r>
          </a:p>
          <a:p>
            <a:pPr marL="342900" indent="-342900">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Now, you want to update the parameters using gradient descent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671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2772" y="370850"/>
            <a:ext cx="11789228" cy="6247864"/>
          </a:xfrm>
          <a:prstGeom prst="rect">
            <a:avLst/>
          </a:prstGeom>
        </p:spPr>
        <p:txBody>
          <a:bodyPr wrap="square">
            <a:spAutoFit/>
          </a:bodyPr>
          <a:lstStyle/>
          <a:p>
            <a:r>
              <a:rPr lang="en-GB" sz="2000" dirty="0">
                <a:latin typeface="Times New Roman" panose="02020603050405020304" pitchFamily="18" charset="0"/>
                <a:cs typeface="Times New Roman" panose="02020603050405020304" pitchFamily="18" charset="0"/>
              </a:rPr>
              <a:t>This function optimizes w and b by running a gradient descent algorithm</a:t>
            </a:r>
          </a:p>
          <a:p>
            <a:r>
              <a:rPr lang="en-GB" sz="2000" dirty="0">
                <a:latin typeface="Times New Roman" panose="02020603050405020304" pitchFamily="18" charset="0"/>
                <a:cs typeface="Times New Roman" panose="02020603050405020304" pitchFamily="18" charset="0"/>
              </a:rPr>
              <a:t>    </a:t>
            </a:r>
          </a:p>
          <a:p>
            <a:r>
              <a:rPr lang="en-GB" sz="2000" dirty="0">
                <a:latin typeface="Times New Roman" panose="02020603050405020304" pitchFamily="18" charset="0"/>
                <a:cs typeface="Times New Roman" panose="02020603050405020304" pitchFamily="18" charset="0"/>
              </a:rPr>
              <a:t>    Arguments:</a:t>
            </a:r>
          </a:p>
          <a:p>
            <a:r>
              <a:rPr lang="en-GB" sz="2000" dirty="0">
                <a:latin typeface="Times New Roman" panose="02020603050405020304" pitchFamily="18" charset="0"/>
                <a:cs typeface="Times New Roman" panose="02020603050405020304" pitchFamily="18" charset="0"/>
              </a:rPr>
              <a:t>    w -- weights, a </a:t>
            </a:r>
            <a:r>
              <a:rPr lang="en-GB" sz="2000" dirty="0" err="1">
                <a:latin typeface="Times New Roman" panose="02020603050405020304" pitchFamily="18" charset="0"/>
                <a:cs typeface="Times New Roman" panose="02020603050405020304" pitchFamily="18" charset="0"/>
              </a:rPr>
              <a:t>numpy</a:t>
            </a:r>
            <a:r>
              <a:rPr lang="en-GB" sz="2000" dirty="0">
                <a:latin typeface="Times New Roman" panose="02020603050405020304" pitchFamily="18" charset="0"/>
                <a:cs typeface="Times New Roman" panose="02020603050405020304" pitchFamily="18" charset="0"/>
              </a:rPr>
              <a:t> array of size (</a:t>
            </a:r>
            <a:r>
              <a:rPr lang="en-GB" sz="2000" dirty="0" err="1">
                <a:latin typeface="Times New Roman" panose="02020603050405020304" pitchFamily="18" charset="0"/>
                <a:cs typeface="Times New Roman" panose="02020603050405020304" pitchFamily="18" charset="0"/>
              </a:rPr>
              <a:t>num_px</a:t>
            </a:r>
            <a:r>
              <a:rPr lang="en-GB" sz="2000" dirty="0">
                <a:latin typeface="Times New Roman" panose="02020603050405020304" pitchFamily="18" charset="0"/>
                <a:cs typeface="Times New Roman" panose="02020603050405020304" pitchFamily="18" charset="0"/>
              </a:rPr>
              <a:t> * </a:t>
            </a:r>
            <a:r>
              <a:rPr lang="en-GB" sz="2000" dirty="0" err="1">
                <a:latin typeface="Times New Roman" panose="02020603050405020304" pitchFamily="18" charset="0"/>
                <a:cs typeface="Times New Roman" panose="02020603050405020304" pitchFamily="18" charset="0"/>
              </a:rPr>
              <a:t>num_px</a:t>
            </a:r>
            <a:r>
              <a:rPr lang="en-GB" sz="2000" dirty="0">
                <a:latin typeface="Times New Roman" panose="02020603050405020304" pitchFamily="18" charset="0"/>
                <a:cs typeface="Times New Roman" panose="02020603050405020304" pitchFamily="18" charset="0"/>
              </a:rPr>
              <a:t> * 3, 1)</a:t>
            </a:r>
          </a:p>
          <a:p>
            <a:r>
              <a:rPr lang="en-GB" sz="2000" dirty="0">
                <a:latin typeface="Times New Roman" panose="02020603050405020304" pitchFamily="18" charset="0"/>
                <a:cs typeface="Times New Roman" panose="02020603050405020304" pitchFamily="18" charset="0"/>
              </a:rPr>
              <a:t>    b -- bias, a scalar</a:t>
            </a:r>
          </a:p>
          <a:p>
            <a:r>
              <a:rPr lang="en-GB" sz="2000" dirty="0">
                <a:latin typeface="Times New Roman" panose="02020603050405020304" pitchFamily="18" charset="0"/>
                <a:cs typeface="Times New Roman" panose="02020603050405020304" pitchFamily="18" charset="0"/>
              </a:rPr>
              <a:t>    X -- data of shape (</a:t>
            </a:r>
            <a:r>
              <a:rPr lang="en-GB" sz="2000" dirty="0" err="1">
                <a:latin typeface="Times New Roman" panose="02020603050405020304" pitchFamily="18" charset="0"/>
                <a:cs typeface="Times New Roman" panose="02020603050405020304" pitchFamily="18" charset="0"/>
              </a:rPr>
              <a:t>num_px</a:t>
            </a:r>
            <a:r>
              <a:rPr lang="en-GB" sz="2000" dirty="0">
                <a:latin typeface="Times New Roman" panose="02020603050405020304" pitchFamily="18" charset="0"/>
                <a:cs typeface="Times New Roman" panose="02020603050405020304" pitchFamily="18" charset="0"/>
              </a:rPr>
              <a:t> * </a:t>
            </a:r>
            <a:r>
              <a:rPr lang="en-GB" sz="2000" dirty="0" err="1">
                <a:latin typeface="Times New Roman" panose="02020603050405020304" pitchFamily="18" charset="0"/>
                <a:cs typeface="Times New Roman" panose="02020603050405020304" pitchFamily="18" charset="0"/>
              </a:rPr>
              <a:t>num_px</a:t>
            </a:r>
            <a:r>
              <a:rPr lang="en-GB" sz="2000" dirty="0">
                <a:latin typeface="Times New Roman" panose="02020603050405020304" pitchFamily="18" charset="0"/>
                <a:cs typeface="Times New Roman" panose="02020603050405020304" pitchFamily="18" charset="0"/>
              </a:rPr>
              <a:t> * 3, number of examples)</a:t>
            </a:r>
          </a:p>
          <a:p>
            <a:r>
              <a:rPr lang="en-GB" sz="2000" dirty="0">
                <a:latin typeface="Times New Roman" panose="02020603050405020304" pitchFamily="18" charset="0"/>
                <a:cs typeface="Times New Roman" panose="02020603050405020304" pitchFamily="18" charset="0"/>
              </a:rPr>
              <a:t>    Y -- true "label" vector (containing 0 if non-cat, 1 if cat), of shape (1, number of examples)</a:t>
            </a:r>
          </a:p>
          <a:p>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num_iterations</a:t>
            </a:r>
            <a:r>
              <a:rPr lang="en-GB" sz="2000" dirty="0">
                <a:latin typeface="Times New Roman" panose="02020603050405020304" pitchFamily="18" charset="0"/>
                <a:cs typeface="Times New Roman" panose="02020603050405020304" pitchFamily="18" charset="0"/>
              </a:rPr>
              <a:t> -- number of iterations of the optimization loop</a:t>
            </a:r>
          </a:p>
          <a:p>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learning_rate</a:t>
            </a:r>
            <a:r>
              <a:rPr lang="en-GB" sz="2000" dirty="0">
                <a:latin typeface="Times New Roman" panose="02020603050405020304" pitchFamily="18" charset="0"/>
                <a:cs typeface="Times New Roman" panose="02020603050405020304" pitchFamily="18" charset="0"/>
              </a:rPr>
              <a:t> -- learning rate of the gradient descent update rule</a:t>
            </a:r>
          </a:p>
          <a:p>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print_cost</a:t>
            </a:r>
            <a:r>
              <a:rPr lang="en-GB" sz="2000" dirty="0">
                <a:latin typeface="Times New Roman" panose="02020603050405020304" pitchFamily="18" charset="0"/>
                <a:cs typeface="Times New Roman" panose="02020603050405020304" pitchFamily="18" charset="0"/>
              </a:rPr>
              <a:t> -- True to print the loss every 100 steps</a:t>
            </a:r>
          </a:p>
          <a:p>
            <a:r>
              <a:rPr lang="en-GB" sz="2000" dirty="0">
                <a:latin typeface="Times New Roman" panose="02020603050405020304" pitchFamily="18" charset="0"/>
                <a:cs typeface="Times New Roman" panose="02020603050405020304" pitchFamily="18" charset="0"/>
              </a:rPr>
              <a:t>    </a:t>
            </a:r>
          </a:p>
          <a:p>
            <a:r>
              <a:rPr lang="en-GB" sz="2000" dirty="0">
                <a:latin typeface="Times New Roman" panose="02020603050405020304" pitchFamily="18" charset="0"/>
                <a:cs typeface="Times New Roman" panose="02020603050405020304" pitchFamily="18" charset="0"/>
              </a:rPr>
              <a:t>    Returns:</a:t>
            </a:r>
          </a:p>
          <a:p>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params</a:t>
            </a:r>
            <a:r>
              <a:rPr lang="en-GB" sz="2000" dirty="0">
                <a:latin typeface="Times New Roman" panose="02020603050405020304" pitchFamily="18" charset="0"/>
                <a:cs typeface="Times New Roman" panose="02020603050405020304" pitchFamily="18" charset="0"/>
              </a:rPr>
              <a:t> -- dictionary containing the weights w and bias b</a:t>
            </a:r>
          </a:p>
          <a:p>
            <a:r>
              <a:rPr lang="en-GB" sz="2000" dirty="0">
                <a:latin typeface="Times New Roman" panose="02020603050405020304" pitchFamily="18" charset="0"/>
                <a:cs typeface="Times New Roman" panose="02020603050405020304" pitchFamily="18" charset="0"/>
              </a:rPr>
              <a:t>    grads -- dictionary containing the gradients of the weights and bias with respect to the cost function</a:t>
            </a:r>
          </a:p>
          <a:p>
            <a:r>
              <a:rPr lang="en-GB" sz="2000" dirty="0">
                <a:latin typeface="Times New Roman" panose="02020603050405020304" pitchFamily="18" charset="0"/>
                <a:cs typeface="Times New Roman" panose="02020603050405020304" pitchFamily="18" charset="0"/>
              </a:rPr>
              <a:t>    costs -- list of all the costs computed during the optimization, this will be used to plot the learning curve.</a:t>
            </a:r>
          </a:p>
          <a:p>
            <a:r>
              <a:rPr lang="en-GB" sz="2000" dirty="0">
                <a:latin typeface="Times New Roman" panose="02020603050405020304" pitchFamily="18" charset="0"/>
                <a:cs typeface="Times New Roman" panose="02020603050405020304" pitchFamily="18" charset="0"/>
              </a:rPr>
              <a:t>    </a:t>
            </a:r>
          </a:p>
          <a:p>
            <a:r>
              <a:rPr lang="en-GB" sz="2000" dirty="0">
                <a:latin typeface="Times New Roman" panose="02020603050405020304" pitchFamily="18" charset="0"/>
                <a:cs typeface="Times New Roman" panose="02020603050405020304" pitchFamily="18" charset="0"/>
              </a:rPr>
              <a:t>    Tips:</a:t>
            </a:r>
          </a:p>
          <a:p>
            <a:r>
              <a:rPr lang="en-GB" sz="2000" dirty="0">
                <a:latin typeface="Times New Roman" panose="02020603050405020304" pitchFamily="18" charset="0"/>
                <a:cs typeface="Times New Roman" panose="02020603050405020304" pitchFamily="18" charset="0"/>
              </a:rPr>
              <a:t>    You basically need to write down two steps and iterate through them:</a:t>
            </a:r>
          </a:p>
          <a:p>
            <a:r>
              <a:rPr lang="en-GB" sz="2000" dirty="0">
                <a:latin typeface="Times New Roman" panose="02020603050405020304" pitchFamily="18" charset="0"/>
                <a:cs typeface="Times New Roman" panose="02020603050405020304" pitchFamily="18" charset="0"/>
              </a:rPr>
              <a:t>        1) Calculate the cost and the gradient for the current parameters. Use propagate().</a:t>
            </a:r>
          </a:p>
          <a:p>
            <a:r>
              <a:rPr lang="en-GB" sz="2000" dirty="0">
                <a:latin typeface="Times New Roman" panose="02020603050405020304" pitchFamily="18" charset="0"/>
                <a:cs typeface="Times New Roman" panose="02020603050405020304" pitchFamily="18" charset="0"/>
              </a:rPr>
              <a:t>        2) Update the parameters using gradient descent rule for w and b.</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4639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77587" y="369148"/>
            <a:ext cx="11506200" cy="59400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optimize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X</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Y</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num_iterations</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learning_rate</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print_cost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costs =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for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 </a:t>
            </a: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range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num_iterations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cost and gradient calculation</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grads</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cost = propagate(w</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X</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Y)</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Retrieve the derivatives from grads</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dw</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grads[</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dw</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db</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grads[</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db</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update rule</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 = w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learning_rate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dw</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b = b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learning_rate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db</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Record the costs</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costs.append</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(cost)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print the cost every 100 training iterations</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print_cost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and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"Cost after iteration %</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%f"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cost))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35936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0629" y="334790"/>
            <a:ext cx="11342914"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A9B7C6"/>
                </a:solidFill>
                <a:latin typeface="Courier New" panose="02070309020205020404" pitchFamily="49" charset="0"/>
                <a:cs typeface="Courier New" panose="02070309020205020404" pitchFamily="49" charset="0"/>
              </a:rPr>
              <a:t> </a:t>
            </a:r>
            <a:r>
              <a:rPr lang="en-US" altLang="en-US" sz="2000" dirty="0" smtClean="0">
                <a:solidFill>
                  <a:srgbClr val="A9B7C6"/>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params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w</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b}</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grads = {</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dw</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dw</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db</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db</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params</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grads</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costs</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params</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grads</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costs = optimize(w</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X</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Y</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A4926"/>
                </a:solidFill>
                <a:effectLst/>
                <a:latin typeface="Courier New" panose="02070309020205020404" pitchFamily="49" charset="0"/>
                <a:cs typeface="Courier New" panose="02070309020205020404" pitchFamily="49" charset="0"/>
              </a:rPr>
              <a:t>num_iterations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A4926"/>
                </a:solidFill>
                <a:effectLst/>
                <a:latin typeface="Courier New" panose="02070309020205020404" pitchFamily="49" charset="0"/>
                <a:cs typeface="Courier New" panose="02070309020205020404" pitchFamily="49" charset="0"/>
              </a:rPr>
              <a:t>learning_rate</a:t>
            </a:r>
            <a:r>
              <a:rPr kumimoji="0" lang="en-US" altLang="en-US" sz="2000"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0.009</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A4926"/>
                </a:solidFill>
                <a:effectLst/>
                <a:latin typeface="Courier New" panose="02070309020205020404" pitchFamily="49" charset="0"/>
                <a:cs typeface="Courier New" panose="02070309020205020404" pitchFamily="49" charset="0"/>
              </a:rPr>
              <a:t>print_cost</a:t>
            </a:r>
            <a:r>
              <a:rPr kumimoji="0" lang="en-US" altLang="en-US" sz="2000"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 =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params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 =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params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dw</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(grads[</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dw</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db</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(grads[</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db</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130629" y="4037737"/>
            <a:ext cx="6096000" cy="2308324"/>
          </a:xfrm>
          <a:prstGeom prst="rect">
            <a:avLst/>
          </a:prstGeom>
        </p:spPr>
        <p:txBody>
          <a:bodyPr>
            <a:spAutoFit/>
          </a:bodyPr>
          <a:lstStyle/>
          <a:p>
            <a:r>
              <a:rPr lang="pl-PL" sz="2400" dirty="0">
                <a:latin typeface="Times New Roman" panose="02020603050405020304" pitchFamily="18" charset="0"/>
                <a:cs typeface="Times New Roman" panose="02020603050405020304" pitchFamily="18" charset="0"/>
              </a:rPr>
              <a:t>w = [[0.19033591]</a:t>
            </a:r>
          </a:p>
          <a:p>
            <a:r>
              <a:rPr lang="pl-PL" sz="2400" dirty="0">
                <a:latin typeface="Times New Roman" panose="02020603050405020304" pitchFamily="18" charset="0"/>
                <a:cs typeface="Times New Roman" panose="02020603050405020304" pitchFamily="18" charset="0"/>
              </a:rPr>
              <a:t> [0.12259159]]</a:t>
            </a:r>
          </a:p>
          <a:p>
            <a:r>
              <a:rPr lang="pl-PL" sz="2400" dirty="0">
                <a:latin typeface="Times New Roman" panose="02020603050405020304" pitchFamily="18" charset="0"/>
                <a:cs typeface="Times New Roman" panose="02020603050405020304" pitchFamily="18" charset="0"/>
              </a:rPr>
              <a:t>b = 1.9253598300845747</a:t>
            </a:r>
          </a:p>
          <a:p>
            <a:r>
              <a:rPr lang="pl-PL" sz="2400" dirty="0">
                <a:latin typeface="Times New Roman" panose="02020603050405020304" pitchFamily="18" charset="0"/>
                <a:cs typeface="Times New Roman" panose="02020603050405020304" pitchFamily="18" charset="0"/>
              </a:rPr>
              <a:t>dw = [[0.67752042]</a:t>
            </a:r>
          </a:p>
          <a:p>
            <a:r>
              <a:rPr lang="pl-PL" sz="2400" dirty="0">
                <a:latin typeface="Times New Roman" panose="02020603050405020304" pitchFamily="18" charset="0"/>
                <a:cs typeface="Times New Roman" panose="02020603050405020304" pitchFamily="18" charset="0"/>
              </a:rPr>
              <a:t> [1.41625495]]</a:t>
            </a:r>
          </a:p>
          <a:p>
            <a:r>
              <a:rPr lang="pl-PL" sz="2400" dirty="0">
                <a:latin typeface="Times New Roman" panose="02020603050405020304" pitchFamily="18" charset="0"/>
                <a:cs typeface="Times New Roman" panose="02020603050405020304" pitchFamily="18" charset="0"/>
              </a:rPr>
              <a:t>db = 0.21919450454067657</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4472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0627" y="65314"/>
            <a:ext cx="11718471" cy="59400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predict</a:t>
            </a:r>
            <a:br>
              <a:rPr kumimoji="0" lang="en-US" altLang="en-US" sz="24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predict</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X):</a:t>
            </a:r>
            <a:b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m = </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X.shape</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Y_prediction</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np.zeros</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a:t>
            </a:r>
            <a:b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w = </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w.reshape</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X.shape</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compute vector A predicting the probabilities of a cat being present</a:t>
            </a:r>
            <a:r>
              <a:rPr kumimoji="0" lang="en-US" altLang="en-US" sz="24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 = sigmoid(np.dot(</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w.T</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X)+ b)</a:t>
            </a:r>
            <a:b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A.shape</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convert probabilities A[0,i] to actual predictions p[0,i]</a:t>
            </a:r>
            <a:r>
              <a:rPr kumimoji="0" lang="en-US" altLang="en-US" sz="24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Y_prediction</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np.where</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 &gt; </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0.5</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assert</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Y_prediction.shape</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a:t>
            </a:r>
            <a:b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Y_prediction</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 = </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np.array</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0.1124579</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0.23106775</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 = -</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0.3</a:t>
            </a:r>
            <a:b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X = </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np.array</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1.1</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3.2</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1.2</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0.1</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"predictions = " </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(predict(</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a:t>
            </a:r>
            <a:r>
              <a:rPr kumimoji="0" lang="en-US" altLang="en-US" sz="24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a:t>
            </a:r>
            <a:r>
              <a:rPr kumimoji="0" lang="en-US" altLang="en-US" sz="24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a:t>
            </a:r>
            <a:r>
              <a:rPr kumimoji="0" lang="en-US" altLang="en-US" sz="2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130627" y="6167149"/>
            <a:ext cx="2903359"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predictions = [[1 1 0]]</a:t>
            </a:r>
          </a:p>
        </p:txBody>
      </p:sp>
    </p:spTree>
    <p:extLst>
      <p:ext uri="{BB962C8B-B14F-4D97-AF65-F5344CB8AC3E}">
        <p14:creationId xmlns:p14="http://schemas.microsoft.com/office/powerpoint/2010/main" val="40576348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867" y="195963"/>
            <a:ext cx="9196252"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5. Merge all into a model </a:t>
            </a:r>
            <a:endParaRPr lang="en-US"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8600" y="723392"/>
            <a:ext cx="11465681" cy="3416320"/>
          </a:xfrm>
          <a:prstGeom prst="rect">
            <a:avLst/>
          </a:prstGeom>
          <a:noFill/>
        </p:spPr>
        <p:txBody>
          <a:bodyPr wrap="square" rtlCol="0">
            <a:spAutoFit/>
          </a:bodyPr>
          <a:lstStyle/>
          <a:p>
            <a:pPr algn="just"/>
            <a:r>
              <a:rPr lang="en-US" sz="2400" dirty="0" smtClean="0">
                <a:solidFill>
                  <a:srgbClr val="0070C0"/>
                </a:solidFill>
                <a:latin typeface="Times New Roman" panose="02020603050405020304" pitchFamily="18" charset="0"/>
                <a:cs typeface="Times New Roman" panose="02020603050405020304" pitchFamily="18" charset="0"/>
              </a:rPr>
              <a:t>You need to remember: you have implemented several functions that:</a:t>
            </a:r>
          </a:p>
          <a:p>
            <a:pPr marL="342900" indent="-342900" algn="just">
              <a:buFont typeface="Arial" panose="020B0604020202020204" pitchFamily="34" charset="0"/>
              <a:buChar char="•"/>
            </a:pPr>
            <a:r>
              <a:rPr lang="en-US" sz="2400" dirty="0" smtClean="0">
                <a:solidFill>
                  <a:srgbClr val="0070C0"/>
                </a:solidFill>
                <a:latin typeface="Times New Roman" panose="02020603050405020304" pitchFamily="18" charset="0"/>
                <a:cs typeface="Times New Roman" panose="02020603050405020304" pitchFamily="18" charset="0"/>
              </a:rPr>
              <a:t>Initialize (</a:t>
            </a:r>
            <a:r>
              <a:rPr lang="en-US" sz="2400" dirty="0" err="1" smtClean="0">
                <a:solidFill>
                  <a:srgbClr val="0070C0"/>
                </a:solidFill>
                <a:latin typeface="Times New Roman" panose="02020603050405020304" pitchFamily="18" charset="0"/>
                <a:cs typeface="Times New Roman" panose="02020603050405020304" pitchFamily="18" charset="0"/>
              </a:rPr>
              <a:t>w,b</a:t>
            </a:r>
            <a:r>
              <a:rPr lang="en-US" sz="2400" dirty="0" smtClean="0">
                <a:solidFill>
                  <a:srgbClr val="0070C0"/>
                </a:solidFill>
                <a:latin typeface="Times New Roman" panose="02020603050405020304" pitchFamily="18" charset="0"/>
                <a:cs typeface="Times New Roman" panose="02020603050405020304" pitchFamily="18" charset="0"/>
              </a:rPr>
              <a:t>)</a:t>
            </a:r>
            <a:endParaRPr lang="en-US" sz="2400"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solidFill>
                  <a:srgbClr val="0070C0"/>
                </a:solidFill>
                <a:latin typeface="Times New Roman" panose="02020603050405020304" pitchFamily="18" charset="0"/>
                <a:cs typeface="Times New Roman" panose="02020603050405020304" pitchFamily="18" charset="0"/>
              </a:rPr>
              <a:t>Optimize the loss iteratively to learn parameters (</a:t>
            </a:r>
            <a:r>
              <a:rPr lang="en-US" sz="2400" dirty="0" err="1" smtClean="0">
                <a:solidFill>
                  <a:srgbClr val="0070C0"/>
                </a:solidFill>
                <a:latin typeface="Times New Roman" panose="02020603050405020304" pitchFamily="18" charset="0"/>
                <a:cs typeface="Times New Roman" panose="02020603050405020304" pitchFamily="18" charset="0"/>
              </a:rPr>
              <a:t>w,b</a:t>
            </a:r>
            <a:r>
              <a:rPr lang="en-US" sz="2400" dirty="0" smtClean="0">
                <a:solidFill>
                  <a:srgbClr val="0070C0"/>
                </a:solidFill>
                <a:latin typeface="Times New Roman" panose="02020603050405020304" pitchFamily="18" charset="0"/>
                <a:cs typeface="Times New Roman" panose="02020603050405020304" pitchFamily="18" charset="0"/>
              </a:rPr>
              <a:t>):</a:t>
            </a:r>
          </a:p>
          <a:p>
            <a:pPr marL="342900" indent="-342900" algn="just">
              <a:buFontTx/>
              <a:buChar char="-"/>
            </a:pPr>
            <a:r>
              <a:rPr lang="en-US" sz="2400" dirty="0" smtClean="0">
                <a:solidFill>
                  <a:srgbClr val="0070C0"/>
                </a:solidFill>
                <a:latin typeface="Times New Roman" panose="02020603050405020304" pitchFamily="18" charset="0"/>
                <a:cs typeface="Times New Roman" panose="02020603050405020304" pitchFamily="18" charset="0"/>
              </a:rPr>
              <a:t>Computing the cost and its gradient </a:t>
            </a:r>
          </a:p>
          <a:p>
            <a:pPr marL="342900" indent="-342900" algn="just">
              <a:buFontTx/>
              <a:buChar char="-"/>
            </a:pPr>
            <a:r>
              <a:rPr lang="en-US" sz="2400" dirty="0" smtClean="0">
                <a:solidFill>
                  <a:srgbClr val="0070C0"/>
                </a:solidFill>
                <a:latin typeface="Times New Roman" panose="02020603050405020304" pitchFamily="18" charset="0"/>
                <a:cs typeface="Times New Roman" panose="02020603050405020304" pitchFamily="18" charset="0"/>
              </a:rPr>
              <a:t>Updating the parameters using gradient descent</a:t>
            </a:r>
          </a:p>
          <a:p>
            <a:pPr marL="342900" indent="-342900" algn="just">
              <a:buFont typeface="Arial" panose="020B0604020202020204" pitchFamily="34" charset="0"/>
              <a:buChar char="•"/>
            </a:pPr>
            <a:r>
              <a:rPr lang="en-US" sz="2400" dirty="0" smtClean="0">
                <a:solidFill>
                  <a:srgbClr val="0070C0"/>
                </a:solidFill>
                <a:latin typeface="Times New Roman" panose="02020603050405020304" pitchFamily="18" charset="0"/>
                <a:cs typeface="Times New Roman" panose="02020603050405020304" pitchFamily="18" charset="0"/>
              </a:rPr>
              <a:t>Use the learned (</a:t>
            </a:r>
            <a:r>
              <a:rPr lang="en-US" sz="2400" dirty="0" err="1" smtClean="0">
                <a:solidFill>
                  <a:srgbClr val="0070C0"/>
                </a:solidFill>
                <a:latin typeface="Times New Roman" panose="02020603050405020304" pitchFamily="18" charset="0"/>
                <a:cs typeface="Times New Roman" panose="02020603050405020304" pitchFamily="18" charset="0"/>
              </a:rPr>
              <a:t>w,b</a:t>
            </a:r>
            <a:r>
              <a:rPr lang="en-US" sz="2400" dirty="0" smtClean="0">
                <a:solidFill>
                  <a:srgbClr val="0070C0"/>
                </a:solidFill>
                <a:latin typeface="Times New Roman" panose="02020603050405020304" pitchFamily="18" charset="0"/>
                <a:cs typeface="Times New Roman" panose="02020603050405020304" pitchFamily="18" charset="0"/>
              </a:rPr>
              <a:t>) to predict the labels for a given set of examples. </a:t>
            </a:r>
            <a:endParaRPr lang="en-US" sz="2400"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smtClean="0">
              <a:solidFill>
                <a:srgbClr val="0070C0"/>
              </a:solidFill>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You will now see how the overall model is structured by outing together all the building blocks (functions implemented in the previous parts) together in the right order. </a:t>
            </a:r>
          </a:p>
        </p:txBody>
      </p:sp>
    </p:spTree>
    <p:extLst>
      <p:ext uri="{BB962C8B-B14F-4D97-AF65-F5344CB8AC3E}">
        <p14:creationId xmlns:p14="http://schemas.microsoft.com/office/powerpoint/2010/main" val="31376572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1096"/>
            <a:ext cx="12192000" cy="51398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model</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X_train</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Y_train</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X_test</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Y_test</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num_iterations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2000</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learning_rate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0.5</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print_cost</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False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initialize parameters with zeros</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initialize_with_zeros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X_train.shape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Gradient descent</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parameters</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grads</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costs = optimize(w</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X_train</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Y_train</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num_iterations</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learning_rate</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AA4926"/>
                </a:solidFill>
                <a:effectLst/>
                <a:latin typeface="Courier New" panose="02070309020205020404" pitchFamily="49" charset="0"/>
                <a:cs typeface="Courier New" panose="02070309020205020404" pitchFamily="49" charset="0"/>
              </a:rPr>
              <a:t>print_cost</a:t>
            </a:r>
            <a:r>
              <a:rPr kumimoji="0" lang="en-US" altLang="en-US" sz="1600"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True</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Retrieve parameters w and b from dictionary parameters</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 = parameters[</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b = parameters[</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Predict test/train set examples</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Y_prediction_test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predict(w</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X_test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Y_prediction_train</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predict(w</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X_train</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Print train/test Errors</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"train accuracy:{}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.format(</a:t>
            </a:r>
            <a:r>
              <a:rPr kumimoji="0" lang="en-US" altLang="en-US" sz="16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np.mean</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np.abs</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Y_prediction_train</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Y_train</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"test accuracy:{}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.format(</a:t>
            </a:r>
            <a:r>
              <a:rPr kumimoji="0" lang="en-US" altLang="en-US" sz="16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np.mean</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np.abs</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Y_prediction_test</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Y_test</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99949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 y="207679"/>
            <a:ext cx="12191999"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A9B7C6"/>
                </a:solidFill>
                <a:latin typeface="Courier New" panose="02070309020205020404" pitchFamily="49" charset="0"/>
                <a:cs typeface="Courier New" panose="02070309020205020404" pitchFamily="49" charset="0"/>
              </a:rPr>
              <a:t> </a:t>
            </a:r>
            <a:r>
              <a:rPr lang="en-US" altLang="en-US" dirty="0" smtClean="0">
                <a:solidFill>
                  <a:srgbClr val="A9B7C6"/>
                </a:solidFill>
                <a:latin typeface="Courier New" panose="02070309020205020404" pitchFamily="49" charset="0"/>
                <a:cs typeface="Courier New" panose="02070309020205020404" pitchFamily="49" charset="0"/>
              </a:rPr>
              <a:t>   </a:t>
            </a:r>
            <a:r>
              <a:rPr lang="en-US" altLang="en-US" sz="2000" dirty="0" smtClean="0">
                <a:solidFill>
                  <a:srgbClr val="A9B7C6"/>
                </a:solidFill>
                <a:latin typeface="Courier New" panose="02070309020205020404" pitchFamily="49" charset="0"/>
                <a:cs typeface="Courier New" panose="02070309020205020404" pitchFamily="49" charset="0"/>
              </a:rPr>
              <a:t>d </a:t>
            </a:r>
            <a:r>
              <a:rPr lang="en-US" altLang="en-US" sz="2000" dirty="0">
                <a:solidFill>
                  <a:srgbClr val="A9B7C6"/>
                </a:solidFill>
                <a:latin typeface="Courier New" panose="02070309020205020404" pitchFamily="49" charset="0"/>
                <a:cs typeface="Courier New" panose="02070309020205020404" pitchFamily="49" charset="0"/>
              </a:rPr>
              <a:t>= {</a:t>
            </a:r>
            <a:r>
              <a:rPr lang="en-US" altLang="en-US" sz="2000" dirty="0">
                <a:solidFill>
                  <a:srgbClr val="6A8759"/>
                </a:solidFill>
                <a:latin typeface="Courier New" panose="02070309020205020404" pitchFamily="49" charset="0"/>
                <a:cs typeface="Courier New" panose="02070309020205020404" pitchFamily="49" charset="0"/>
              </a:rPr>
              <a:t>"costs"</a:t>
            </a:r>
            <a:r>
              <a:rPr lang="en-US" altLang="en-US" sz="2000" dirty="0">
                <a:solidFill>
                  <a:srgbClr val="A9B7C6"/>
                </a:solidFill>
                <a:latin typeface="Courier New" panose="02070309020205020404" pitchFamily="49" charset="0"/>
                <a:cs typeface="Courier New" panose="02070309020205020404" pitchFamily="49" charset="0"/>
              </a:rPr>
              <a:t>: costs</a:t>
            </a:r>
            <a:r>
              <a:rPr lang="en-US" altLang="en-US" sz="2000" dirty="0">
                <a:solidFill>
                  <a:srgbClr val="CC7832"/>
                </a:solidFill>
                <a:latin typeface="Courier New" panose="02070309020205020404" pitchFamily="49" charset="0"/>
                <a:cs typeface="Courier New" panose="02070309020205020404" pitchFamily="49" charset="0"/>
              </a:rPr>
              <a:t>,</a:t>
            </a:r>
            <a:br>
              <a:rPr lang="en-US" altLang="en-US" sz="2000" dirty="0">
                <a:solidFill>
                  <a:srgbClr val="CC7832"/>
                </a:solidFill>
                <a:latin typeface="Courier New" panose="02070309020205020404" pitchFamily="49" charset="0"/>
                <a:cs typeface="Courier New" panose="02070309020205020404" pitchFamily="49" charset="0"/>
              </a:rPr>
            </a:br>
            <a:r>
              <a:rPr lang="en-US" altLang="en-US" sz="2000" dirty="0">
                <a:solidFill>
                  <a:srgbClr val="CC7832"/>
                </a:solidFill>
                <a:latin typeface="Courier New" panose="02070309020205020404" pitchFamily="49" charset="0"/>
                <a:cs typeface="Courier New" panose="02070309020205020404" pitchFamily="49" charset="0"/>
              </a:rPr>
              <a:t>         </a:t>
            </a:r>
            <a:r>
              <a:rPr lang="en-US" altLang="en-US" sz="2000" dirty="0">
                <a:solidFill>
                  <a:srgbClr val="6A8759"/>
                </a:solidFill>
                <a:latin typeface="Courier New" panose="02070309020205020404" pitchFamily="49" charset="0"/>
                <a:cs typeface="Courier New" panose="02070309020205020404" pitchFamily="49" charset="0"/>
              </a:rPr>
              <a:t>"</a:t>
            </a:r>
            <a:r>
              <a:rPr lang="en-US" altLang="en-US" sz="2000" dirty="0" err="1">
                <a:solidFill>
                  <a:srgbClr val="6A8759"/>
                </a:solidFill>
                <a:latin typeface="Courier New" panose="02070309020205020404" pitchFamily="49" charset="0"/>
                <a:cs typeface="Courier New" panose="02070309020205020404" pitchFamily="49" charset="0"/>
              </a:rPr>
              <a:t>Y_prediction_test</a:t>
            </a:r>
            <a:r>
              <a:rPr lang="en-US" altLang="en-US" sz="2000" dirty="0">
                <a:solidFill>
                  <a:srgbClr val="6A8759"/>
                </a:solidFill>
                <a:latin typeface="Courier New" panose="02070309020205020404" pitchFamily="49" charset="0"/>
                <a:cs typeface="Courier New" panose="02070309020205020404" pitchFamily="49" charset="0"/>
              </a:rPr>
              <a:t>"</a:t>
            </a:r>
            <a:r>
              <a:rPr lang="en-US" altLang="en-US" sz="2000" dirty="0">
                <a:solidFill>
                  <a:srgbClr val="A9B7C6"/>
                </a:solidFill>
                <a:latin typeface="Courier New" panose="02070309020205020404" pitchFamily="49" charset="0"/>
                <a:cs typeface="Courier New" panose="02070309020205020404" pitchFamily="49" charset="0"/>
              </a:rPr>
              <a:t>: </a:t>
            </a:r>
            <a:r>
              <a:rPr lang="en-US" altLang="en-US" sz="2000" dirty="0" err="1">
                <a:solidFill>
                  <a:srgbClr val="A9B7C6"/>
                </a:solidFill>
                <a:latin typeface="Courier New" panose="02070309020205020404" pitchFamily="49" charset="0"/>
                <a:cs typeface="Courier New" panose="02070309020205020404" pitchFamily="49" charset="0"/>
              </a:rPr>
              <a:t>Y_prediction_test</a:t>
            </a:r>
            <a:r>
              <a:rPr lang="en-US" altLang="en-US" sz="2000" dirty="0">
                <a:solidFill>
                  <a:srgbClr val="CC7832"/>
                </a:solidFill>
                <a:latin typeface="Courier New" panose="02070309020205020404" pitchFamily="49" charset="0"/>
                <a:cs typeface="Courier New" panose="02070309020205020404" pitchFamily="49" charset="0"/>
              </a:rPr>
              <a:t>,</a:t>
            </a:r>
            <a:br>
              <a:rPr lang="en-US" altLang="en-US" sz="2000" dirty="0">
                <a:solidFill>
                  <a:srgbClr val="CC7832"/>
                </a:solidFill>
                <a:latin typeface="Courier New" panose="02070309020205020404" pitchFamily="49" charset="0"/>
                <a:cs typeface="Courier New" panose="02070309020205020404" pitchFamily="49" charset="0"/>
              </a:rPr>
            </a:br>
            <a:r>
              <a:rPr lang="en-US" altLang="en-US" sz="2000" dirty="0">
                <a:solidFill>
                  <a:srgbClr val="CC7832"/>
                </a:solidFill>
                <a:latin typeface="Courier New" panose="02070309020205020404" pitchFamily="49" charset="0"/>
                <a:cs typeface="Courier New" panose="02070309020205020404" pitchFamily="49" charset="0"/>
              </a:rPr>
              <a:t>         </a:t>
            </a:r>
            <a:r>
              <a:rPr lang="en-US" altLang="en-US" sz="2000" dirty="0">
                <a:solidFill>
                  <a:srgbClr val="6A8759"/>
                </a:solidFill>
                <a:latin typeface="Courier New" panose="02070309020205020404" pitchFamily="49" charset="0"/>
                <a:cs typeface="Courier New" panose="02070309020205020404" pitchFamily="49" charset="0"/>
              </a:rPr>
              <a:t>"</a:t>
            </a:r>
            <a:r>
              <a:rPr lang="en-US" altLang="en-US" sz="2000" dirty="0" err="1">
                <a:solidFill>
                  <a:srgbClr val="6A8759"/>
                </a:solidFill>
                <a:latin typeface="Courier New" panose="02070309020205020404" pitchFamily="49" charset="0"/>
                <a:cs typeface="Courier New" panose="02070309020205020404" pitchFamily="49" charset="0"/>
              </a:rPr>
              <a:t>Y_prediction_train</a:t>
            </a:r>
            <a:r>
              <a:rPr lang="en-US" altLang="en-US" sz="2000" dirty="0">
                <a:solidFill>
                  <a:srgbClr val="6A8759"/>
                </a:solidFill>
                <a:latin typeface="Courier New" panose="02070309020205020404" pitchFamily="49" charset="0"/>
                <a:cs typeface="Courier New" panose="02070309020205020404" pitchFamily="49" charset="0"/>
              </a:rPr>
              <a:t>"</a:t>
            </a:r>
            <a:r>
              <a:rPr lang="en-US" altLang="en-US" sz="2000" dirty="0">
                <a:solidFill>
                  <a:srgbClr val="A9B7C6"/>
                </a:solidFill>
                <a:latin typeface="Courier New" panose="02070309020205020404" pitchFamily="49" charset="0"/>
                <a:cs typeface="Courier New" panose="02070309020205020404" pitchFamily="49" charset="0"/>
              </a:rPr>
              <a:t>: </a:t>
            </a:r>
            <a:r>
              <a:rPr lang="en-US" altLang="en-US" sz="2000" dirty="0" err="1">
                <a:solidFill>
                  <a:srgbClr val="A9B7C6"/>
                </a:solidFill>
                <a:latin typeface="Courier New" panose="02070309020205020404" pitchFamily="49" charset="0"/>
                <a:cs typeface="Courier New" panose="02070309020205020404" pitchFamily="49" charset="0"/>
              </a:rPr>
              <a:t>Y_prediction_train</a:t>
            </a:r>
            <a:r>
              <a:rPr lang="en-US" altLang="en-US" sz="2000" dirty="0">
                <a:solidFill>
                  <a:srgbClr val="CC7832"/>
                </a:solidFill>
                <a:latin typeface="Courier New" panose="02070309020205020404" pitchFamily="49" charset="0"/>
                <a:cs typeface="Courier New" panose="02070309020205020404" pitchFamily="49" charset="0"/>
              </a:rPr>
              <a:t>,</a:t>
            </a:r>
            <a:br>
              <a:rPr lang="en-US" altLang="en-US" sz="2000" dirty="0">
                <a:solidFill>
                  <a:srgbClr val="CC7832"/>
                </a:solidFill>
                <a:latin typeface="Courier New" panose="02070309020205020404" pitchFamily="49" charset="0"/>
                <a:cs typeface="Courier New" panose="02070309020205020404" pitchFamily="49" charset="0"/>
              </a:rPr>
            </a:br>
            <a:r>
              <a:rPr lang="en-US" altLang="en-US" sz="2000" dirty="0">
                <a:solidFill>
                  <a:srgbClr val="CC7832"/>
                </a:solidFill>
                <a:latin typeface="Courier New" panose="02070309020205020404" pitchFamily="49" charset="0"/>
                <a:cs typeface="Courier New" panose="02070309020205020404" pitchFamily="49" charset="0"/>
              </a:rPr>
              <a:t>         </a:t>
            </a:r>
            <a:r>
              <a:rPr lang="en-US" altLang="en-US" sz="2000" dirty="0">
                <a:solidFill>
                  <a:srgbClr val="6A8759"/>
                </a:solidFill>
                <a:latin typeface="Courier New" panose="02070309020205020404" pitchFamily="49" charset="0"/>
                <a:cs typeface="Courier New" panose="02070309020205020404" pitchFamily="49" charset="0"/>
              </a:rPr>
              <a:t>"w"</a:t>
            </a:r>
            <a:r>
              <a:rPr lang="en-US" altLang="en-US" sz="2000" dirty="0">
                <a:solidFill>
                  <a:srgbClr val="A9B7C6"/>
                </a:solidFill>
                <a:latin typeface="Courier New" panose="02070309020205020404" pitchFamily="49" charset="0"/>
                <a:cs typeface="Courier New" panose="02070309020205020404" pitchFamily="49" charset="0"/>
              </a:rPr>
              <a:t>: w</a:t>
            </a:r>
            <a:r>
              <a:rPr lang="en-US" altLang="en-US" sz="2000" dirty="0">
                <a:solidFill>
                  <a:srgbClr val="CC7832"/>
                </a:solidFill>
                <a:latin typeface="Courier New" panose="02070309020205020404" pitchFamily="49" charset="0"/>
                <a:cs typeface="Courier New" panose="02070309020205020404" pitchFamily="49" charset="0"/>
              </a:rPr>
              <a:t>,</a:t>
            </a:r>
            <a:br>
              <a:rPr lang="en-US" altLang="en-US" sz="2000" dirty="0">
                <a:solidFill>
                  <a:srgbClr val="CC7832"/>
                </a:solidFill>
                <a:latin typeface="Courier New" panose="02070309020205020404" pitchFamily="49" charset="0"/>
                <a:cs typeface="Courier New" panose="02070309020205020404" pitchFamily="49" charset="0"/>
              </a:rPr>
            </a:br>
            <a:r>
              <a:rPr lang="en-US" altLang="en-US" sz="2000" dirty="0">
                <a:solidFill>
                  <a:srgbClr val="CC7832"/>
                </a:solidFill>
                <a:latin typeface="Courier New" panose="02070309020205020404" pitchFamily="49" charset="0"/>
                <a:cs typeface="Courier New" panose="02070309020205020404" pitchFamily="49" charset="0"/>
              </a:rPr>
              <a:t>         </a:t>
            </a:r>
            <a:r>
              <a:rPr lang="en-US" altLang="en-US" sz="2000" dirty="0">
                <a:solidFill>
                  <a:srgbClr val="6A8759"/>
                </a:solidFill>
                <a:latin typeface="Courier New" panose="02070309020205020404" pitchFamily="49" charset="0"/>
                <a:cs typeface="Courier New" panose="02070309020205020404" pitchFamily="49" charset="0"/>
              </a:rPr>
              <a:t>"b"</a:t>
            </a:r>
            <a:r>
              <a:rPr lang="en-US" altLang="en-US" sz="2000" dirty="0">
                <a:solidFill>
                  <a:srgbClr val="A9B7C6"/>
                </a:solidFill>
                <a:latin typeface="Courier New" panose="02070309020205020404" pitchFamily="49" charset="0"/>
                <a:cs typeface="Courier New" panose="02070309020205020404" pitchFamily="49" charset="0"/>
              </a:rPr>
              <a:t>: b</a:t>
            </a:r>
            <a:r>
              <a:rPr lang="en-US" altLang="en-US" sz="2000" dirty="0">
                <a:solidFill>
                  <a:srgbClr val="CC7832"/>
                </a:solidFill>
                <a:latin typeface="Courier New" panose="02070309020205020404" pitchFamily="49" charset="0"/>
                <a:cs typeface="Courier New" panose="02070309020205020404" pitchFamily="49" charset="0"/>
              </a:rPr>
              <a:t>,</a:t>
            </a:r>
            <a:br>
              <a:rPr lang="en-US" altLang="en-US" sz="2000" dirty="0">
                <a:solidFill>
                  <a:srgbClr val="CC7832"/>
                </a:solidFill>
                <a:latin typeface="Courier New" panose="02070309020205020404" pitchFamily="49" charset="0"/>
                <a:cs typeface="Courier New" panose="02070309020205020404" pitchFamily="49" charset="0"/>
              </a:rPr>
            </a:br>
            <a:r>
              <a:rPr lang="en-US" altLang="en-US" sz="2000" dirty="0">
                <a:solidFill>
                  <a:srgbClr val="CC7832"/>
                </a:solidFill>
                <a:latin typeface="Courier New" panose="02070309020205020404" pitchFamily="49" charset="0"/>
                <a:cs typeface="Courier New" panose="02070309020205020404" pitchFamily="49" charset="0"/>
              </a:rPr>
              <a:t>         </a:t>
            </a:r>
            <a:r>
              <a:rPr lang="en-US" altLang="en-US" sz="2000" dirty="0">
                <a:solidFill>
                  <a:srgbClr val="6A8759"/>
                </a:solidFill>
                <a:latin typeface="Courier New" panose="02070309020205020404" pitchFamily="49" charset="0"/>
                <a:cs typeface="Courier New" panose="02070309020205020404" pitchFamily="49" charset="0"/>
              </a:rPr>
              <a:t>"</a:t>
            </a:r>
            <a:r>
              <a:rPr lang="en-US" altLang="en-US" sz="2000" dirty="0" err="1">
                <a:solidFill>
                  <a:srgbClr val="6A8759"/>
                </a:solidFill>
                <a:latin typeface="Courier New" panose="02070309020205020404" pitchFamily="49" charset="0"/>
                <a:cs typeface="Courier New" panose="02070309020205020404" pitchFamily="49" charset="0"/>
              </a:rPr>
              <a:t>learning_rate</a:t>
            </a:r>
            <a:r>
              <a:rPr lang="en-US" altLang="en-US" sz="2000" dirty="0">
                <a:solidFill>
                  <a:srgbClr val="6A8759"/>
                </a:solidFill>
                <a:latin typeface="Courier New" panose="02070309020205020404" pitchFamily="49" charset="0"/>
                <a:cs typeface="Courier New" panose="02070309020205020404" pitchFamily="49" charset="0"/>
              </a:rPr>
              <a:t>"</a:t>
            </a:r>
            <a:r>
              <a:rPr lang="en-US" altLang="en-US" sz="2000" dirty="0">
                <a:solidFill>
                  <a:srgbClr val="A9B7C6"/>
                </a:solidFill>
                <a:latin typeface="Courier New" panose="02070309020205020404" pitchFamily="49" charset="0"/>
                <a:cs typeface="Courier New" panose="02070309020205020404" pitchFamily="49" charset="0"/>
              </a:rPr>
              <a:t>: </a:t>
            </a:r>
            <a:r>
              <a:rPr lang="en-US" altLang="en-US" sz="2000" dirty="0" err="1">
                <a:solidFill>
                  <a:srgbClr val="A9B7C6"/>
                </a:solidFill>
                <a:latin typeface="Courier New" panose="02070309020205020404" pitchFamily="49" charset="0"/>
                <a:cs typeface="Courier New" panose="02070309020205020404" pitchFamily="49" charset="0"/>
              </a:rPr>
              <a:t>learning_rate</a:t>
            </a:r>
            <a:r>
              <a:rPr lang="en-US" altLang="en-US" sz="2000" dirty="0">
                <a:solidFill>
                  <a:srgbClr val="CC7832"/>
                </a:solidFill>
                <a:latin typeface="Courier New" panose="02070309020205020404" pitchFamily="49" charset="0"/>
                <a:cs typeface="Courier New" panose="02070309020205020404" pitchFamily="49" charset="0"/>
              </a:rPr>
              <a:t>,</a:t>
            </a:r>
            <a:br>
              <a:rPr lang="en-US" altLang="en-US" sz="2000" dirty="0">
                <a:solidFill>
                  <a:srgbClr val="CC7832"/>
                </a:solidFill>
                <a:latin typeface="Courier New" panose="02070309020205020404" pitchFamily="49" charset="0"/>
                <a:cs typeface="Courier New" panose="02070309020205020404" pitchFamily="49" charset="0"/>
              </a:rPr>
            </a:br>
            <a:r>
              <a:rPr lang="en-US" altLang="en-US" sz="2000" dirty="0">
                <a:solidFill>
                  <a:srgbClr val="CC7832"/>
                </a:solidFill>
                <a:latin typeface="Courier New" panose="02070309020205020404" pitchFamily="49" charset="0"/>
                <a:cs typeface="Courier New" panose="02070309020205020404" pitchFamily="49" charset="0"/>
              </a:rPr>
              <a:t>         </a:t>
            </a:r>
            <a:r>
              <a:rPr lang="en-US" altLang="en-US" sz="2000" dirty="0">
                <a:solidFill>
                  <a:srgbClr val="6A8759"/>
                </a:solidFill>
                <a:latin typeface="Courier New" panose="02070309020205020404" pitchFamily="49" charset="0"/>
                <a:cs typeface="Courier New" panose="02070309020205020404" pitchFamily="49" charset="0"/>
              </a:rPr>
              <a:t>"</a:t>
            </a:r>
            <a:r>
              <a:rPr lang="en-US" altLang="en-US" sz="2000" dirty="0" err="1">
                <a:solidFill>
                  <a:srgbClr val="6A8759"/>
                </a:solidFill>
                <a:latin typeface="Courier New" panose="02070309020205020404" pitchFamily="49" charset="0"/>
                <a:cs typeface="Courier New" panose="02070309020205020404" pitchFamily="49" charset="0"/>
              </a:rPr>
              <a:t>num_iterations</a:t>
            </a:r>
            <a:r>
              <a:rPr lang="en-US" altLang="en-US" sz="2000" dirty="0">
                <a:solidFill>
                  <a:srgbClr val="6A8759"/>
                </a:solidFill>
                <a:latin typeface="Courier New" panose="02070309020205020404" pitchFamily="49" charset="0"/>
                <a:cs typeface="Courier New" panose="02070309020205020404" pitchFamily="49" charset="0"/>
              </a:rPr>
              <a:t>"</a:t>
            </a:r>
            <a:r>
              <a:rPr lang="en-US" altLang="en-US" sz="2000" dirty="0">
                <a:solidFill>
                  <a:srgbClr val="A9B7C6"/>
                </a:solidFill>
                <a:latin typeface="Courier New" panose="02070309020205020404" pitchFamily="49" charset="0"/>
                <a:cs typeface="Courier New" panose="02070309020205020404" pitchFamily="49" charset="0"/>
              </a:rPr>
              <a:t>: </a:t>
            </a:r>
            <a:r>
              <a:rPr lang="en-US" altLang="en-US" sz="2000" dirty="0" err="1">
                <a:solidFill>
                  <a:srgbClr val="A9B7C6"/>
                </a:solidFill>
                <a:latin typeface="Courier New" panose="02070309020205020404" pitchFamily="49" charset="0"/>
                <a:cs typeface="Courier New" panose="02070309020205020404" pitchFamily="49" charset="0"/>
              </a:rPr>
              <a:t>num_iterations</a:t>
            </a:r>
            <a:r>
              <a:rPr lang="en-US" altLang="en-US" sz="2000" dirty="0">
                <a:solidFill>
                  <a:srgbClr val="A9B7C6"/>
                </a:solidFill>
                <a:latin typeface="Courier New" panose="02070309020205020404" pitchFamily="49" charset="0"/>
                <a:cs typeface="Courier New" panose="02070309020205020404" pitchFamily="49" charset="0"/>
              </a:rPr>
              <a:t>}</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    </a:t>
            </a:r>
            <a:r>
              <a:rPr lang="en-US" altLang="en-US" sz="2000" dirty="0">
                <a:solidFill>
                  <a:srgbClr val="CC7832"/>
                </a:solidFill>
                <a:latin typeface="Courier New" panose="02070309020205020404" pitchFamily="49" charset="0"/>
                <a:cs typeface="Courier New" panose="02070309020205020404" pitchFamily="49" charset="0"/>
              </a:rPr>
              <a:t>return </a:t>
            </a:r>
            <a:r>
              <a:rPr lang="en-US" altLang="en-US" sz="2000" dirty="0">
                <a:solidFill>
                  <a:srgbClr val="A9B7C6"/>
                </a:solidFill>
                <a:latin typeface="Courier New" panose="02070309020205020404" pitchFamily="49" charset="0"/>
                <a:cs typeface="Courier New" panose="02070309020205020404" pitchFamily="49" charset="0"/>
              </a:rPr>
              <a:t>d</a:t>
            </a:r>
            <a:r>
              <a:rPr lang="en-US" altLang="en-US" dirty="0">
                <a:solidFill>
                  <a:srgbClr val="A9B7C6"/>
                </a:solidFill>
                <a:latin typeface="Courier New" panose="02070309020205020404" pitchFamily="49" charset="0"/>
                <a:cs typeface="Courier New" panose="02070309020205020404" pitchFamily="49" charset="0"/>
              </a:rPr>
              <a:t/>
            </a:r>
            <a:br>
              <a:rPr lang="en-US" altLang="en-US" dirty="0">
                <a:solidFill>
                  <a:srgbClr val="A9B7C6"/>
                </a:solidFill>
                <a:latin typeface="Courier New" panose="02070309020205020404" pitchFamily="49" charset="0"/>
                <a:cs typeface="Courier New" panose="02070309020205020404" pitchFamily="49" charset="0"/>
              </a:rPr>
            </a:br>
            <a:r>
              <a:rPr lang="en-US" altLang="en-US" sz="1600" dirty="0" err="1">
                <a:solidFill>
                  <a:srgbClr val="A9B7C6"/>
                </a:solidFill>
                <a:latin typeface="Courier New" panose="02070309020205020404" pitchFamily="49" charset="0"/>
                <a:cs typeface="Courier New" panose="02070309020205020404" pitchFamily="49" charset="0"/>
              </a:rPr>
              <a:t>d</a:t>
            </a:r>
            <a:r>
              <a:rPr lang="en-US" altLang="en-US" sz="1600" dirty="0">
                <a:solidFill>
                  <a:srgbClr val="A9B7C6"/>
                </a:solidFill>
                <a:latin typeface="Courier New" panose="02070309020205020404" pitchFamily="49" charset="0"/>
                <a:cs typeface="Courier New" panose="02070309020205020404" pitchFamily="49" charset="0"/>
              </a:rPr>
              <a:t> = model(</a:t>
            </a:r>
            <a:r>
              <a:rPr lang="en-US" altLang="en-US" sz="1600" dirty="0" err="1">
                <a:solidFill>
                  <a:srgbClr val="A9B7C6"/>
                </a:solidFill>
                <a:latin typeface="Courier New" panose="02070309020205020404" pitchFamily="49" charset="0"/>
                <a:cs typeface="Courier New" panose="02070309020205020404" pitchFamily="49" charset="0"/>
              </a:rPr>
              <a:t>train_set_x</a:t>
            </a:r>
            <a:r>
              <a:rPr lang="en-US" altLang="en-US" sz="1600" dirty="0">
                <a:solidFill>
                  <a:srgbClr val="CC7832"/>
                </a:solidFill>
                <a:latin typeface="Courier New" panose="02070309020205020404" pitchFamily="49" charset="0"/>
                <a:cs typeface="Courier New" panose="02070309020205020404" pitchFamily="49" charset="0"/>
              </a:rPr>
              <a:t>, </a:t>
            </a:r>
            <a:r>
              <a:rPr lang="en-US" altLang="en-US" sz="1600" dirty="0" err="1">
                <a:solidFill>
                  <a:srgbClr val="A9B7C6"/>
                </a:solidFill>
                <a:latin typeface="Courier New" panose="02070309020205020404" pitchFamily="49" charset="0"/>
                <a:cs typeface="Courier New" panose="02070309020205020404" pitchFamily="49" charset="0"/>
              </a:rPr>
              <a:t>train_set_y</a:t>
            </a:r>
            <a:r>
              <a:rPr lang="en-US" altLang="en-US" sz="1600" dirty="0">
                <a:solidFill>
                  <a:srgbClr val="CC7832"/>
                </a:solidFill>
                <a:latin typeface="Courier New" panose="02070309020205020404" pitchFamily="49" charset="0"/>
                <a:cs typeface="Courier New" panose="02070309020205020404" pitchFamily="49" charset="0"/>
              </a:rPr>
              <a:t>, </a:t>
            </a:r>
            <a:r>
              <a:rPr lang="en-US" altLang="en-US" sz="1600" dirty="0" err="1">
                <a:solidFill>
                  <a:srgbClr val="A9B7C6"/>
                </a:solidFill>
                <a:latin typeface="Courier New" panose="02070309020205020404" pitchFamily="49" charset="0"/>
                <a:cs typeface="Courier New" panose="02070309020205020404" pitchFamily="49" charset="0"/>
              </a:rPr>
              <a:t>test_set_x</a:t>
            </a:r>
            <a:r>
              <a:rPr lang="en-US" altLang="en-US" sz="1600" dirty="0">
                <a:solidFill>
                  <a:srgbClr val="CC7832"/>
                </a:solidFill>
                <a:latin typeface="Courier New" panose="02070309020205020404" pitchFamily="49" charset="0"/>
                <a:cs typeface="Courier New" panose="02070309020205020404" pitchFamily="49" charset="0"/>
              </a:rPr>
              <a:t>, </a:t>
            </a:r>
            <a:r>
              <a:rPr lang="en-US" altLang="en-US" sz="1600" dirty="0" err="1">
                <a:solidFill>
                  <a:srgbClr val="A9B7C6"/>
                </a:solidFill>
                <a:latin typeface="Courier New" panose="02070309020205020404" pitchFamily="49" charset="0"/>
                <a:cs typeface="Courier New" panose="02070309020205020404" pitchFamily="49" charset="0"/>
              </a:rPr>
              <a:t>test_set_y</a:t>
            </a:r>
            <a:r>
              <a:rPr lang="en-US" altLang="en-US" sz="1600" dirty="0">
                <a:solidFill>
                  <a:srgbClr val="CC7832"/>
                </a:solidFill>
                <a:latin typeface="Courier New" panose="02070309020205020404" pitchFamily="49" charset="0"/>
                <a:cs typeface="Courier New" panose="02070309020205020404" pitchFamily="49" charset="0"/>
              </a:rPr>
              <a:t>, </a:t>
            </a:r>
            <a:r>
              <a:rPr lang="en-US" altLang="en-US" sz="1600" dirty="0" err="1">
                <a:solidFill>
                  <a:srgbClr val="AA4926"/>
                </a:solidFill>
                <a:latin typeface="Courier New" panose="02070309020205020404" pitchFamily="49" charset="0"/>
                <a:cs typeface="Courier New" panose="02070309020205020404" pitchFamily="49" charset="0"/>
              </a:rPr>
              <a:t>num_iterations</a:t>
            </a:r>
            <a:r>
              <a:rPr lang="en-US" altLang="en-US" sz="1600" dirty="0">
                <a:solidFill>
                  <a:srgbClr val="AA4926"/>
                </a:solidFill>
                <a:latin typeface="Courier New" panose="02070309020205020404" pitchFamily="49" charset="0"/>
                <a:cs typeface="Courier New" panose="02070309020205020404" pitchFamily="49" charset="0"/>
              </a:rPr>
              <a:t> </a:t>
            </a:r>
            <a:r>
              <a:rPr lang="en-US" altLang="en-US" sz="1600" dirty="0">
                <a:solidFill>
                  <a:srgbClr val="A9B7C6"/>
                </a:solidFill>
                <a:latin typeface="Courier New" panose="02070309020205020404" pitchFamily="49" charset="0"/>
                <a:cs typeface="Courier New" panose="02070309020205020404" pitchFamily="49" charset="0"/>
              </a:rPr>
              <a:t>= </a:t>
            </a:r>
            <a:r>
              <a:rPr lang="en-US" altLang="en-US" sz="1600" dirty="0">
                <a:solidFill>
                  <a:srgbClr val="6897BB"/>
                </a:solidFill>
                <a:latin typeface="Courier New" panose="02070309020205020404" pitchFamily="49" charset="0"/>
                <a:cs typeface="Courier New" panose="02070309020205020404" pitchFamily="49" charset="0"/>
              </a:rPr>
              <a:t>2000</a:t>
            </a:r>
            <a:r>
              <a:rPr lang="en-US" altLang="en-US" sz="1600" dirty="0">
                <a:solidFill>
                  <a:srgbClr val="CC7832"/>
                </a:solidFill>
                <a:latin typeface="Courier New" panose="02070309020205020404" pitchFamily="49" charset="0"/>
                <a:cs typeface="Courier New" panose="02070309020205020404" pitchFamily="49" charset="0"/>
              </a:rPr>
              <a:t>, </a:t>
            </a:r>
            <a:r>
              <a:rPr lang="en-US" altLang="en-US" sz="1600" dirty="0" err="1">
                <a:solidFill>
                  <a:srgbClr val="AA4926"/>
                </a:solidFill>
                <a:latin typeface="Courier New" panose="02070309020205020404" pitchFamily="49" charset="0"/>
                <a:cs typeface="Courier New" panose="02070309020205020404" pitchFamily="49" charset="0"/>
              </a:rPr>
              <a:t>learning_rate</a:t>
            </a:r>
            <a:r>
              <a:rPr lang="en-US" altLang="en-US" sz="1600" dirty="0">
                <a:solidFill>
                  <a:srgbClr val="AA4926"/>
                </a:solidFill>
                <a:latin typeface="Courier New" panose="02070309020205020404" pitchFamily="49" charset="0"/>
                <a:cs typeface="Courier New" panose="02070309020205020404" pitchFamily="49" charset="0"/>
              </a:rPr>
              <a:t> </a:t>
            </a:r>
            <a:r>
              <a:rPr lang="en-US" altLang="en-US" sz="1600" dirty="0">
                <a:solidFill>
                  <a:srgbClr val="A9B7C6"/>
                </a:solidFill>
                <a:latin typeface="Courier New" panose="02070309020205020404" pitchFamily="49" charset="0"/>
                <a:cs typeface="Courier New" panose="02070309020205020404" pitchFamily="49" charset="0"/>
              </a:rPr>
              <a:t>= </a:t>
            </a:r>
            <a:r>
              <a:rPr lang="en-US" altLang="en-US" sz="1600" dirty="0">
                <a:solidFill>
                  <a:srgbClr val="6897BB"/>
                </a:solidFill>
                <a:latin typeface="Courier New" panose="02070309020205020404" pitchFamily="49" charset="0"/>
                <a:cs typeface="Courier New" panose="02070309020205020404" pitchFamily="49" charset="0"/>
              </a:rPr>
              <a:t>0.005</a:t>
            </a:r>
            <a:r>
              <a:rPr lang="en-US" altLang="en-US" sz="1600" dirty="0">
                <a:solidFill>
                  <a:srgbClr val="CC7832"/>
                </a:solidFill>
                <a:latin typeface="Courier New" panose="02070309020205020404" pitchFamily="49" charset="0"/>
                <a:cs typeface="Courier New" panose="02070309020205020404" pitchFamily="49" charset="0"/>
              </a:rPr>
              <a:t>, </a:t>
            </a:r>
            <a:r>
              <a:rPr lang="en-US" altLang="en-US" sz="1600" dirty="0" err="1">
                <a:solidFill>
                  <a:srgbClr val="AA4926"/>
                </a:solidFill>
                <a:latin typeface="Courier New" panose="02070309020205020404" pitchFamily="49" charset="0"/>
                <a:cs typeface="Courier New" panose="02070309020205020404" pitchFamily="49" charset="0"/>
              </a:rPr>
              <a:t>print_cost</a:t>
            </a:r>
            <a:r>
              <a:rPr lang="en-US" altLang="en-US" sz="1600" dirty="0">
                <a:solidFill>
                  <a:srgbClr val="AA4926"/>
                </a:solidFill>
                <a:latin typeface="Courier New" panose="02070309020205020404" pitchFamily="49" charset="0"/>
                <a:cs typeface="Courier New" panose="02070309020205020404" pitchFamily="49" charset="0"/>
              </a:rPr>
              <a:t> </a:t>
            </a:r>
            <a:r>
              <a:rPr lang="en-US" altLang="en-US" sz="1600" dirty="0">
                <a:solidFill>
                  <a:srgbClr val="A9B7C6"/>
                </a:solidFill>
                <a:latin typeface="Courier New" panose="02070309020205020404" pitchFamily="49" charset="0"/>
                <a:cs typeface="Courier New" panose="02070309020205020404" pitchFamily="49" charset="0"/>
              </a:rPr>
              <a:t>= </a:t>
            </a:r>
            <a:r>
              <a:rPr lang="en-US" altLang="en-US" sz="1600" dirty="0">
                <a:solidFill>
                  <a:srgbClr val="CC7832"/>
                </a:solidFill>
                <a:latin typeface="Courier New" panose="02070309020205020404" pitchFamily="49" charset="0"/>
                <a:cs typeface="Courier New" panose="02070309020205020404" pitchFamily="49" charset="0"/>
              </a:rPr>
              <a:t>True</a:t>
            </a:r>
            <a:r>
              <a:rPr lang="en-US" altLang="en-US" sz="1600" dirty="0">
                <a:solidFill>
                  <a:srgbClr val="A9B7C6"/>
                </a:solidFill>
                <a:latin typeface="Courier New" panose="02070309020205020404" pitchFamily="49" charset="0"/>
                <a:cs typeface="Courier New" panose="02070309020205020404" pitchFamily="49" charset="0"/>
              </a:rPr>
              <a:t>)</a:t>
            </a: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57843" y="3683203"/>
            <a:ext cx="6096000" cy="2677656"/>
          </a:xfrm>
          <a:prstGeom prst="rect">
            <a:avLst/>
          </a:prstGeom>
        </p:spPr>
        <p:txBody>
          <a:bodyPr>
            <a:spAutoFit/>
          </a:bodyPr>
          <a:lstStyle/>
          <a:p>
            <a:r>
              <a:rPr lang="en-GB" sz="2400" dirty="0">
                <a:latin typeface="Times New Roman" panose="02020603050405020304" pitchFamily="18" charset="0"/>
                <a:cs typeface="Times New Roman" panose="02020603050405020304" pitchFamily="18" charset="0"/>
              </a:rPr>
              <a:t>Cost after iteration 0: 0.693147</a:t>
            </a:r>
          </a:p>
          <a:p>
            <a:r>
              <a:rPr lang="en-GB" sz="2400" dirty="0">
                <a:latin typeface="Times New Roman" panose="02020603050405020304" pitchFamily="18" charset="0"/>
                <a:cs typeface="Times New Roman" panose="02020603050405020304" pitchFamily="18" charset="0"/>
              </a:rPr>
              <a:t>Cost after iteration 100: 0.709726</a:t>
            </a:r>
          </a:p>
          <a:p>
            <a:r>
              <a:rPr lang="en-GB" sz="2400" dirty="0">
                <a:latin typeface="Times New Roman" panose="02020603050405020304" pitchFamily="18" charset="0"/>
                <a:cs typeface="Times New Roman" panose="02020603050405020304" pitchFamily="18" charset="0"/>
              </a:rPr>
              <a:t>Cost after iteration 200: 0.657712</a:t>
            </a:r>
          </a:p>
          <a:p>
            <a:r>
              <a:rPr lang="en-GB" sz="2400" dirty="0" smtClean="0">
                <a:latin typeface="Times New Roman" panose="02020603050405020304" pitchFamily="18" charset="0"/>
                <a:cs typeface="Times New Roman" panose="02020603050405020304" pitchFamily="18" charset="0"/>
              </a:rPr>
              <a:t>Cost </a:t>
            </a:r>
            <a:r>
              <a:rPr lang="en-GB" sz="2400" dirty="0">
                <a:latin typeface="Times New Roman" panose="02020603050405020304" pitchFamily="18" charset="0"/>
                <a:cs typeface="Times New Roman" panose="02020603050405020304" pitchFamily="18" charset="0"/>
              </a:rPr>
              <a:t>after iteration 1800: 0.338704</a:t>
            </a:r>
          </a:p>
          <a:p>
            <a:r>
              <a:rPr lang="en-GB" sz="2400" dirty="0">
                <a:latin typeface="Times New Roman" panose="02020603050405020304" pitchFamily="18" charset="0"/>
                <a:cs typeface="Times New Roman" panose="02020603050405020304" pitchFamily="18" charset="0"/>
              </a:rPr>
              <a:t>Cost after iteration 1900: 0.332664</a:t>
            </a:r>
          </a:p>
          <a:p>
            <a:r>
              <a:rPr lang="en-GB" sz="2400" dirty="0">
                <a:latin typeface="Times New Roman" panose="02020603050405020304" pitchFamily="18" charset="0"/>
                <a:cs typeface="Times New Roman" panose="02020603050405020304" pitchFamily="18" charset="0"/>
              </a:rPr>
              <a:t>train accuracy</a:t>
            </a:r>
            <a:r>
              <a:rPr lang="en-GB" sz="2400" dirty="0" smtClean="0">
                <a:latin typeface="Times New Roman" panose="02020603050405020304" pitchFamily="18" charset="0"/>
                <a:cs typeface="Times New Roman" panose="02020603050405020304" pitchFamily="18" charset="0"/>
              </a:rPr>
              <a:t>: 91.38755980861244 </a:t>
            </a:r>
            <a:r>
              <a:rPr lang="en-GB" sz="2400" dirty="0">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test accuracy</a:t>
            </a:r>
            <a:r>
              <a:rPr lang="en-GB" sz="2400" dirty="0" smtClean="0">
                <a:latin typeface="Times New Roman" panose="02020603050405020304" pitchFamily="18" charset="0"/>
                <a:cs typeface="Times New Roman" panose="02020603050405020304" pitchFamily="18" charset="0"/>
              </a:rPr>
              <a:t>: 34.0 </a:t>
            </a:r>
            <a:r>
              <a:rPr lang="en-GB"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1190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7586" y="125751"/>
            <a:ext cx="9176658"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Plot learning curve (with costs)</a:t>
            </a:r>
            <a:br>
              <a:rPr kumimoji="0" lang="en-US" alt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costs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np.squeeze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'costs'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plt.plot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(costs)</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plt.ylabel</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'cost'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plt.xlabel</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'iterations (per hundreds)'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plt.title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"Learning rate =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learning_rate</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plt.show</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86" y="2372520"/>
            <a:ext cx="5852172" cy="4389129"/>
          </a:xfrm>
          <a:prstGeom prst="rect">
            <a:avLst/>
          </a:prstGeom>
        </p:spPr>
      </p:pic>
      <p:sp>
        <p:nvSpPr>
          <p:cNvPr id="5" name="TextBox 4"/>
          <p:cNvSpPr txBox="1"/>
          <p:nvPr/>
        </p:nvSpPr>
        <p:spPr>
          <a:xfrm>
            <a:off x="5714999" y="2997424"/>
            <a:ext cx="5685367" cy="156966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You can see the cost decreasing. It shows that the parameters are being learned. However, you see that you could train the model even more on the training set.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0997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6570" y="256081"/>
            <a:ext cx="11489871" cy="62478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learning_rates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0.01</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0.001</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0.0001</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models =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for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learning_rates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"learning rate is: "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models[</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model(</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train_set_x</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train_set_y</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test_set_x</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test_set_y</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A4926"/>
                </a:solidFill>
                <a:effectLst/>
                <a:latin typeface="Courier New" panose="02070309020205020404" pitchFamily="49" charset="0"/>
                <a:cs typeface="Courier New" panose="02070309020205020404" pitchFamily="49" charset="0"/>
              </a:rPr>
              <a:t>num_iterations</a:t>
            </a:r>
            <a:r>
              <a:rPr kumimoji="0" lang="en-US" altLang="en-US" sz="2000"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1500</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A4926"/>
                </a:solidFill>
                <a:effectLst/>
                <a:latin typeface="Courier New" panose="02070309020205020404" pitchFamily="49" charset="0"/>
                <a:cs typeface="Courier New" panose="02070309020205020404" pitchFamily="49" charset="0"/>
              </a:rPr>
              <a:t>learning_rate</a:t>
            </a:r>
            <a:r>
              <a:rPr kumimoji="0" lang="en-US" altLang="en-US" sz="2000"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A4926"/>
                </a:solidFill>
                <a:effectLst/>
                <a:latin typeface="Courier New" panose="02070309020205020404" pitchFamily="49" charset="0"/>
                <a:cs typeface="Courier New" panose="02070309020205020404" pitchFamily="49" charset="0"/>
              </a:rPr>
              <a:t>print_cost</a:t>
            </a:r>
            <a:r>
              <a:rPr kumimoji="0" lang="en-US" altLang="en-US" sz="2000"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for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learning_rates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plt.plot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np.squeeze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(models[</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"costs"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label</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(models[</a:t>
            </a:r>
            <a:r>
              <a:rPr kumimoji="0" lang="en-US" altLang="en-US" sz="20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learning_rate</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plt.ylabel</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'cost'</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plt.xlabel</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'iterations (hundreds)'</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legend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plt.legend</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AA4926"/>
                </a:solidFill>
                <a:effectLst/>
                <a:latin typeface="Courier New" panose="02070309020205020404" pitchFamily="49" charset="0"/>
                <a:cs typeface="Courier New" panose="02070309020205020404" pitchFamily="49" charset="0"/>
              </a:rPr>
              <a:t>loc</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'upper center'</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shadow</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True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frame = </a:t>
            </a: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legend.get_frame</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frame.set_facecolor</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'0.90'</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plt.show</a:t>
            </a:r>
            <a:r>
              <a:rPr kumimoji="0" lang="en-US" alt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1105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4610" y="14020"/>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1.3. Why is Deep Learning taking off? </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0596"/>
          <a:stretch/>
        </p:blipFill>
        <p:spPr>
          <a:xfrm>
            <a:off x="1194610" y="644303"/>
            <a:ext cx="9241789" cy="3467723"/>
          </a:xfrm>
          <a:prstGeom prst="rect">
            <a:avLst/>
          </a:prstGeom>
        </p:spPr>
      </p:pic>
      <p:sp>
        <p:nvSpPr>
          <p:cNvPr id="4" name="TextBox 3"/>
          <p:cNvSpPr txBox="1"/>
          <p:nvPr/>
        </p:nvSpPr>
        <p:spPr>
          <a:xfrm>
            <a:off x="301026" y="4180344"/>
            <a:ext cx="11534274" cy="230832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Deep Learning is taking off due to a large amount of data available through the digitization of the society, faster computation and innovation in the development of neural network algorithm. </a:t>
            </a:r>
          </a:p>
          <a:p>
            <a:pPr algn="just"/>
            <a:r>
              <a:rPr lang="en-US" sz="2400" dirty="0" smtClean="0">
                <a:latin typeface="Times New Roman" panose="02020603050405020304" pitchFamily="18" charset="0"/>
                <a:cs typeface="Times New Roman" panose="02020603050405020304" pitchFamily="18" charset="0"/>
              </a:rPr>
              <a:t>The sources of data can be digital devices, inexpensive cameras, sensors in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a:t>
            </a:r>
          </a:p>
          <a:p>
            <a:pPr algn="just"/>
            <a:r>
              <a:rPr lang="en-US" sz="2400" dirty="0" smtClean="0">
                <a:latin typeface="Times New Roman" panose="02020603050405020304" pitchFamily="18" charset="0"/>
                <a:cs typeface="Times New Roman" panose="02020603050405020304" pitchFamily="18" charset="0"/>
              </a:rPr>
              <a:t>High Performance = Large NN (large amount of units, parameters, lot of connections) + Large amount of data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4596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84" y="0"/>
            <a:ext cx="6640285" cy="4980214"/>
          </a:xfrm>
          <a:prstGeom prst="rect">
            <a:avLst/>
          </a:prstGeom>
        </p:spPr>
      </p:pic>
      <p:sp>
        <p:nvSpPr>
          <p:cNvPr id="3" name="TextBox 2"/>
          <p:cNvSpPr txBox="1"/>
          <p:nvPr/>
        </p:nvSpPr>
        <p:spPr>
          <a:xfrm>
            <a:off x="6188528" y="455899"/>
            <a:ext cx="5685367" cy="452431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Different learning rates give different costs and thus different prediction results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the learning rate is too large (0.01), the cost may oscillate up and down. It may even diverge (though in this example, using 0.001 still eventually ends up at a good value for the cost).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 lower cost does not mean a better model. You have to check is there is possibly overfitting. It happens when the training accuracy is a lot higher than the test accuracy. </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96509" y="5436113"/>
            <a:ext cx="11384037" cy="1200329"/>
          </a:xfrm>
          <a:prstGeom prst="rect">
            <a:avLst/>
          </a:prstGeom>
          <a:noFill/>
        </p:spPr>
        <p:txBody>
          <a:bodyPr wrap="square" rtlCol="0">
            <a:spAutoFit/>
          </a:bodyPr>
          <a:lstStyle/>
          <a:p>
            <a:pPr algn="just"/>
            <a:r>
              <a:rPr lang="en-US" sz="2400" dirty="0" smtClean="0">
                <a:solidFill>
                  <a:srgbClr val="0070C0"/>
                </a:solidFill>
                <a:latin typeface="Times New Roman" panose="02020603050405020304" pitchFamily="18" charset="0"/>
                <a:cs typeface="Times New Roman" panose="02020603050405020304" pitchFamily="18" charset="0"/>
              </a:rPr>
              <a:t>In deep learning we usually recommend that you: </a:t>
            </a:r>
          </a:p>
          <a:p>
            <a:pPr marL="342900" indent="-342900" algn="just">
              <a:buFontTx/>
              <a:buChar char="-"/>
            </a:pPr>
            <a:r>
              <a:rPr lang="en-US" sz="2400" dirty="0" smtClean="0">
                <a:solidFill>
                  <a:srgbClr val="0070C0"/>
                </a:solidFill>
                <a:latin typeface="Times New Roman" panose="02020603050405020304" pitchFamily="18" charset="0"/>
                <a:cs typeface="Times New Roman" panose="02020603050405020304" pitchFamily="18" charset="0"/>
              </a:rPr>
              <a:t>Choose the learning rate that better minimizes the cost function </a:t>
            </a:r>
          </a:p>
          <a:p>
            <a:pPr marL="342900" indent="-342900" algn="just">
              <a:buFontTx/>
              <a:buChar char="-"/>
            </a:pPr>
            <a:r>
              <a:rPr lang="en-US" sz="2400" dirty="0" smtClean="0">
                <a:solidFill>
                  <a:srgbClr val="0070C0"/>
                </a:solidFill>
                <a:latin typeface="Times New Roman" panose="02020603050405020304" pitchFamily="18" charset="0"/>
                <a:cs typeface="Times New Roman" panose="02020603050405020304" pitchFamily="18" charset="0"/>
              </a:rPr>
              <a:t>If your model </a:t>
            </a:r>
            <a:r>
              <a:rPr lang="en-US" sz="2400" dirty="0" err="1" smtClean="0">
                <a:solidFill>
                  <a:srgbClr val="0070C0"/>
                </a:solidFill>
                <a:latin typeface="Times New Roman" panose="02020603050405020304" pitchFamily="18" charset="0"/>
                <a:cs typeface="Times New Roman" panose="02020603050405020304" pitchFamily="18" charset="0"/>
              </a:rPr>
              <a:t>overfits</a:t>
            </a:r>
            <a:r>
              <a:rPr lang="en-US" sz="2400" dirty="0" smtClean="0">
                <a:solidFill>
                  <a:srgbClr val="0070C0"/>
                </a:solidFill>
                <a:latin typeface="Times New Roman" panose="02020603050405020304" pitchFamily="18" charset="0"/>
                <a:cs typeface="Times New Roman" panose="02020603050405020304" pitchFamily="18" charset="0"/>
              </a:rPr>
              <a:t>, user other techniques to reduce overfitting.  </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0796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4599" y="89158"/>
            <a:ext cx="9196252"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Week 3- Shallow Neural Networks </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10652" y="1404148"/>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3.1. Neural Network Representation  </a:t>
            </a:r>
            <a:endParaRPr lang="en-US" sz="2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49152" y="557763"/>
            <a:ext cx="11534274" cy="83099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The goal is to learn to build a neural network with one hidden layer, using forward propagation and backpropagation. </a:t>
            </a:r>
            <a:endParaRPr lang="en-US" sz="2400" i="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1" y="1887018"/>
            <a:ext cx="8871292" cy="4970982"/>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6116289" y="2401549"/>
                <a:ext cx="698268" cy="4214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𝑤</m:t>
                          </m:r>
                        </m:e>
                        <m:sup>
                          <m:d>
                            <m:dPr>
                              <m:begChr m:val="["/>
                              <m:endChr m:val="]"/>
                              <m:ctrlPr>
                                <a:rPr lang="en-US" sz="2000" i="1">
                                  <a:latin typeface="Cambria Math" panose="02040503050406030204" pitchFamily="18" charset="0"/>
                                </a:rPr>
                              </m:ctrlPr>
                            </m:dPr>
                            <m:e>
                              <m:r>
                                <a:rPr lang="en-US" sz="2000" b="0" i="0" smtClean="0">
                                  <a:latin typeface="Cambria Math" panose="02040503050406030204" pitchFamily="18" charset="0"/>
                                </a:rPr>
                                <m:t>1</m:t>
                              </m:r>
                            </m:e>
                          </m:d>
                        </m:sup>
                      </m:sSup>
                    </m:oMath>
                  </m:oMathPara>
                </a14:m>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6116289" y="2401549"/>
                <a:ext cx="698268" cy="42146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770006" y="2425626"/>
                <a:ext cx="642034" cy="4737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𝑎</m:t>
                          </m:r>
                        </m:e>
                        <m:sub>
                          <m:r>
                            <a:rPr lang="en-US" sz="2000" i="0">
                              <a:latin typeface="Cambria Math" panose="02040503050406030204" pitchFamily="18" charset="0"/>
                            </a:rPr>
                            <m:t>1</m:t>
                          </m:r>
                        </m:sub>
                        <m:sup>
                          <m:d>
                            <m:dPr>
                              <m:begChr m:val="["/>
                              <m:endChr m:val="]"/>
                              <m:ctrlPr>
                                <a:rPr lang="en-US" sz="2000" i="1">
                                  <a:latin typeface="Cambria Math" panose="02040503050406030204" pitchFamily="18" charset="0"/>
                                </a:rPr>
                              </m:ctrlPr>
                            </m:dPr>
                            <m:e>
                              <m:r>
                                <a:rPr lang="en-US" sz="2000" i="0">
                                  <a:latin typeface="Cambria Math" panose="02040503050406030204" pitchFamily="18" charset="0"/>
                                </a:rPr>
                                <m:t>1</m:t>
                              </m:r>
                            </m:e>
                          </m:d>
                        </m:sup>
                      </m:sSubSup>
                    </m:oMath>
                  </m:oMathPara>
                </a14:m>
                <a:endParaRPr lang="en-US" sz="2000" dirty="0"/>
              </a:p>
            </p:txBody>
          </p:sp>
        </mc:Choice>
        <mc:Fallback xmlns="">
          <p:sp>
            <p:nvSpPr>
              <p:cNvPr id="12" name="Rectangle 11"/>
              <p:cNvSpPr>
                <a:spLocks noRot="1" noChangeAspect="1" noMove="1" noResize="1" noEditPoints="1" noAdjustHandles="1" noChangeArrowheads="1" noChangeShapeType="1" noTextEdit="1"/>
              </p:cNvSpPr>
              <p:nvPr/>
            </p:nvSpPr>
            <p:spPr>
              <a:xfrm>
                <a:off x="4770006" y="2425626"/>
                <a:ext cx="642034" cy="473784"/>
              </a:xfrm>
              <a:prstGeom prst="rect">
                <a:avLst/>
              </a:prstGeom>
              <a:blipFill>
                <a:blip r:embed="rId4"/>
                <a:stretch>
                  <a:fillRect b="-12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770006" y="3432879"/>
                <a:ext cx="642035" cy="487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𝑎</m:t>
                          </m:r>
                        </m:e>
                        <m:sub>
                          <m:r>
                            <a:rPr lang="en-US" sz="2000" b="0" i="0" smtClean="0">
                              <a:latin typeface="Cambria Math" panose="02040503050406030204" pitchFamily="18" charset="0"/>
                            </a:rPr>
                            <m:t>2</m:t>
                          </m:r>
                        </m:sub>
                        <m:sup>
                          <m:d>
                            <m:dPr>
                              <m:begChr m:val="["/>
                              <m:endChr m:val="]"/>
                              <m:ctrlPr>
                                <a:rPr lang="en-US" sz="2000" i="1">
                                  <a:latin typeface="Cambria Math" panose="02040503050406030204" pitchFamily="18" charset="0"/>
                                </a:rPr>
                              </m:ctrlPr>
                            </m:dPr>
                            <m:e>
                              <m:r>
                                <a:rPr lang="en-US" sz="2000" i="0">
                                  <a:latin typeface="Cambria Math" panose="02040503050406030204" pitchFamily="18" charset="0"/>
                                </a:rPr>
                                <m:t>1</m:t>
                              </m:r>
                            </m:e>
                          </m:d>
                        </m:sup>
                      </m:sSubSup>
                    </m:oMath>
                  </m:oMathPara>
                </a14:m>
                <a:endParaRPr lang="en-US" sz="2000" dirty="0"/>
              </a:p>
            </p:txBody>
          </p:sp>
        </mc:Choice>
        <mc:Fallback xmlns="">
          <p:sp>
            <p:nvSpPr>
              <p:cNvPr id="13" name="Rectangle 12"/>
              <p:cNvSpPr>
                <a:spLocks noRot="1" noChangeAspect="1" noMove="1" noResize="1" noEditPoints="1" noAdjustHandles="1" noChangeArrowheads="1" noChangeShapeType="1" noTextEdit="1"/>
              </p:cNvSpPr>
              <p:nvPr/>
            </p:nvSpPr>
            <p:spPr>
              <a:xfrm>
                <a:off x="4770006" y="3432879"/>
                <a:ext cx="642035" cy="4876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785728" y="4440132"/>
                <a:ext cx="642035" cy="487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𝑎</m:t>
                          </m:r>
                        </m:e>
                        <m:sub>
                          <m:r>
                            <a:rPr lang="en-US" sz="2000" b="0" i="0" smtClean="0">
                              <a:latin typeface="Cambria Math" panose="02040503050406030204" pitchFamily="18" charset="0"/>
                            </a:rPr>
                            <m:t>3</m:t>
                          </m:r>
                        </m:sub>
                        <m:sup>
                          <m:d>
                            <m:dPr>
                              <m:begChr m:val="["/>
                              <m:endChr m:val="]"/>
                              <m:ctrlPr>
                                <a:rPr lang="en-US" sz="2000" i="1">
                                  <a:latin typeface="Cambria Math" panose="02040503050406030204" pitchFamily="18" charset="0"/>
                                </a:rPr>
                              </m:ctrlPr>
                            </m:dPr>
                            <m:e>
                              <m:r>
                                <a:rPr lang="en-US" sz="2000" i="0">
                                  <a:latin typeface="Cambria Math" panose="02040503050406030204" pitchFamily="18" charset="0"/>
                                </a:rPr>
                                <m:t>1</m:t>
                              </m:r>
                            </m:e>
                          </m:d>
                        </m:sup>
                      </m:sSubSup>
                    </m:oMath>
                  </m:oMathPara>
                </a14:m>
                <a:endParaRPr lang="en-US" sz="2000" dirty="0"/>
              </a:p>
            </p:txBody>
          </p:sp>
        </mc:Choice>
        <mc:Fallback xmlns="">
          <p:sp>
            <p:nvSpPr>
              <p:cNvPr id="14" name="Rectangle 13"/>
              <p:cNvSpPr>
                <a:spLocks noRot="1" noChangeAspect="1" noMove="1" noResize="1" noEditPoints="1" noAdjustHandles="1" noChangeArrowheads="1" noChangeShapeType="1" noTextEdit="1"/>
              </p:cNvSpPr>
              <p:nvPr/>
            </p:nvSpPr>
            <p:spPr>
              <a:xfrm>
                <a:off x="4785728" y="4440132"/>
                <a:ext cx="642035" cy="48769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4785728" y="5447385"/>
                <a:ext cx="642035" cy="487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𝑎</m:t>
                          </m:r>
                        </m:e>
                        <m:sub>
                          <m:r>
                            <a:rPr lang="en-US" sz="2000" b="0" i="0" smtClean="0">
                              <a:latin typeface="Cambria Math" panose="02040503050406030204" pitchFamily="18" charset="0"/>
                            </a:rPr>
                            <m:t>4</m:t>
                          </m:r>
                        </m:sub>
                        <m:sup>
                          <m:d>
                            <m:dPr>
                              <m:begChr m:val="["/>
                              <m:endChr m:val="]"/>
                              <m:ctrlPr>
                                <a:rPr lang="en-US" sz="2000" i="1">
                                  <a:latin typeface="Cambria Math" panose="02040503050406030204" pitchFamily="18" charset="0"/>
                                </a:rPr>
                              </m:ctrlPr>
                            </m:dPr>
                            <m:e>
                              <m:r>
                                <a:rPr lang="en-US" sz="2000" i="0">
                                  <a:latin typeface="Cambria Math" panose="02040503050406030204" pitchFamily="18" charset="0"/>
                                </a:rPr>
                                <m:t>1</m:t>
                              </m:r>
                            </m:e>
                          </m:d>
                        </m:sup>
                      </m:sSubSup>
                    </m:oMath>
                  </m:oMathPara>
                </a14:m>
                <a:endParaRPr lang="en-US" sz="2000" dirty="0"/>
              </a:p>
            </p:txBody>
          </p:sp>
        </mc:Choice>
        <mc:Fallback xmlns="">
          <p:sp>
            <p:nvSpPr>
              <p:cNvPr id="15" name="Rectangle 14"/>
              <p:cNvSpPr>
                <a:spLocks noRot="1" noChangeAspect="1" noMove="1" noResize="1" noEditPoints="1" noAdjustHandles="1" noChangeArrowheads="1" noChangeShapeType="1" noTextEdit="1"/>
              </p:cNvSpPr>
              <p:nvPr/>
            </p:nvSpPr>
            <p:spPr>
              <a:xfrm>
                <a:off x="4785728" y="5447385"/>
                <a:ext cx="642035" cy="48769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2539553" y="2477948"/>
                <a:ext cx="1148520" cy="4214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rPr>
                            <m:t>𝐗</m:t>
                          </m:r>
                          <m:r>
                            <a:rPr lang="en-US" sz="2000" b="1" smtClean="0">
                              <a:latin typeface="Cambria Math" panose="02040503050406030204" pitchFamily="18" charset="0"/>
                            </a:rPr>
                            <m:t>=</m:t>
                          </m:r>
                          <m:r>
                            <a:rPr lang="en-US" sz="2000" b="1" i="1">
                              <a:latin typeface="Cambria Math" panose="02040503050406030204" pitchFamily="18" charset="0"/>
                            </a:rPr>
                            <m:t>𝒂</m:t>
                          </m:r>
                        </m:e>
                        <m:sup>
                          <m:d>
                            <m:dPr>
                              <m:begChr m:val="["/>
                              <m:endChr m:val="]"/>
                              <m:ctrlPr>
                                <a:rPr lang="en-US" sz="2000" b="1" i="1">
                                  <a:latin typeface="Cambria Math" panose="02040503050406030204" pitchFamily="18" charset="0"/>
                                </a:rPr>
                              </m:ctrlPr>
                            </m:dPr>
                            <m:e>
                              <m:r>
                                <a:rPr lang="en-US" sz="2000" b="1" i="0" smtClean="0">
                                  <a:latin typeface="Cambria Math" panose="02040503050406030204" pitchFamily="18" charset="0"/>
                                </a:rPr>
                                <m:t>𝟎</m:t>
                              </m:r>
                            </m:e>
                          </m:d>
                        </m:sup>
                      </m:sSup>
                    </m:oMath>
                  </m:oMathPara>
                </a14:m>
                <a:endParaRPr lang="en-US" sz="2000" b="1" dirty="0"/>
              </a:p>
            </p:txBody>
          </p:sp>
        </mc:Choice>
        <mc:Fallback xmlns="">
          <p:sp>
            <p:nvSpPr>
              <p:cNvPr id="16" name="Rectangle 15"/>
              <p:cNvSpPr>
                <a:spLocks noRot="1" noChangeAspect="1" noMove="1" noResize="1" noEditPoints="1" noAdjustHandles="1" noChangeArrowheads="1" noChangeShapeType="1" noTextEdit="1"/>
              </p:cNvSpPr>
              <p:nvPr/>
            </p:nvSpPr>
            <p:spPr>
              <a:xfrm>
                <a:off x="2539553" y="2477948"/>
                <a:ext cx="1148520" cy="421462"/>
              </a:xfrm>
              <a:prstGeom prst="rect">
                <a:avLst/>
              </a:prstGeom>
              <a:blipFill>
                <a:blip r:embed="rId8"/>
                <a:stretch>
                  <a:fillRect/>
                </a:stretch>
              </a:blipFill>
            </p:spPr>
            <p:txBody>
              <a:bodyPr/>
              <a:lstStyle/>
              <a:p>
                <a:r>
                  <a:rPr lang="en-US">
                    <a:noFill/>
                  </a:rPr>
                  <a:t> </a:t>
                </a:r>
              </a:p>
            </p:txBody>
          </p:sp>
        </mc:Fallback>
      </mc:AlternateContent>
      <p:cxnSp>
        <p:nvCxnSpPr>
          <p:cNvPr id="18" name="Straight Arrow Connector 17"/>
          <p:cNvCxnSpPr/>
          <p:nvPr/>
        </p:nvCxnSpPr>
        <p:spPr>
          <a:xfrm>
            <a:off x="5427763" y="2679970"/>
            <a:ext cx="755323" cy="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6721534" y="2402973"/>
                <a:ext cx="639086" cy="4214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𝑏</m:t>
                          </m:r>
                        </m:e>
                        <m:sup>
                          <m:d>
                            <m:dPr>
                              <m:begChr m:val="["/>
                              <m:endChr m:val="]"/>
                              <m:ctrlPr>
                                <a:rPr lang="en-US" sz="2000" i="1">
                                  <a:latin typeface="Cambria Math" panose="02040503050406030204" pitchFamily="18" charset="0"/>
                                </a:rPr>
                              </m:ctrlPr>
                            </m:dPr>
                            <m:e>
                              <m:r>
                                <a:rPr lang="en-US" sz="2000" b="0" i="0" smtClean="0">
                                  <a:latin typeface="Cambria Math" panose="02040503050406030204" pitchFamily="18" charset="0"/>
                                </a:rPr>
                                <m:t>1</m:t>
                              </m:r>
                            </m:e>
                          </m:d>
                        </m:sup>
                      </m:sSup>
                    </m:oMath>
                  </m:oMathPara>
                </a14:m>
                <a:endParaRPr lang="en-US" sz="2000" dirty="0"/>
              </a:p>
            </p:txBody>
          </p:sp>
        </mc:Choice>
        <mc:Fallback xmlns="">
          <p:sp>
            <p:nvSpPr>
              <p:cNvPr id="19" name="Rectangle 18"/>
              <p:cNvSpPr>
                <a:spLocks noRot="1" noChangeAspect="1" noMove="1" noResize="1" noEditPoints="1" noAdjustHandles="1" noChangeArrowheads="1" noChangeShapeType="1" noTextEdit="1"/>
              </p:cNvSpPr>
              <p:nvPr/>
            </p:nvSpPr>
            <p:spPr>
              <a:xfrm>
                <a:off x="6721534" y="2402973"/>
                <a:ext cx="639086" cy="42146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002067" y="2134392"/>
                <a:ext cx="83369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accent5">
                              <a:lumMod val="75000"/>
                            </a:schemeClr>
                          </a:solidFill>
                          <a:latin typeface="Cambria Math" panose="02040503050406030204" pitchFamily="18" charset="0"/>
                        </a:rPr>
                        <m:t>(</m:t>
                      </m:r>
                      <m:r>
                        <a:rPr lang="en-US" sz="1600" b="0" i="1" smtClean="0">
                          <a:solidFill>
                            <a:schemeClr val="accent5">
                              <a:lumMod val="75000"/>
                            </a:schemeClr>
                          </a:solidFill>
                          <a:latin typeface="Cambria Math" panose="02040503050406030204" pitchFamily="18" charset="0"/>
                        </a:rPr>
                        <m:t>4 </m:t>
                      </m:r>
                      <m:r>
                        <a:rPr lang="en-US" sz="1600" b="0" i="1" smtClean="0">
                          <a:solidFill>
                            <a:schemeClr val="accent5">
                              <a:lumMod val="75000"/>
                            </a:schemeClr>
                          </a:solidFill>
                          <a:latin typeface="Cambria Math" panose="02040503050406030204" pitchFamily="18" charset="0"/>
                        </a:rPr>
                        <m:t>𝑥</m:t>
                      </m:r>
                      <m:r>
                        <a:rPr lang="en-US" sz="1600" b="0" i="1" smtClean="0">
                          <a:solidFill>
                            <a:schemeClr val="accent5">
                              <a:lumMod val="75000"/>
                            </a:schemeClr>
                          </a:solidFill>
                          <a:latin typeface="Cambria Math" panose="02040503050406030204" pitchFamily="18" charset="0"/>
                        </a:rPr>
                        <m:t> 3)</m:t>
                      </m:r>
                    </m:oMath>
                  </m:oMathPara>
                </a14:m>
                <a:endParaRPr lang="en-US" sz="1600" dirty="0">
                  <a:solidFill>
                    <a:schemeClr val="accent5">
                      <a:lumMod val="75000"/>
                    </a:schemeClr>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6002067" y="2134392"/>
                <a:ext cx="833690" cy="338554"/>
              </a:xfrm>
              <a:prstGeom prst="rect">
                <a:avLst/>
              </a:prstGeom>
              <a:blipFill>
                <a:blip r:embed="rId10"/>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6600781" y="2132968"/>
                <a:ext cx="83369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accent5">
                              <a:lumMod val="75000"/>
                            </a:schemeClr>
                          </a:solidFill>
                          <a:latin typeface="Cambria Math" panose="02040503050406030204" pitchFamily="18" charset="0"/>
                        </a:rPr>
                        <m:t>(</m:t>
                      </m:r>
                      <m:r>
                        <a:rPr lang="en-US" sz="1600" b="0" i="1" smtClean="0">
                          <a:solidFill>
                            <a:schemeClr val="accent5">
                              <a:lumMod val="75000"/>
                            </a:schemeClr>
                          </a:solidFill>
                          <a:latin typeface="Cambria Math" panose="02040503050406030204" pitchFamily="18" charset="0"/>
                        </a:rPr>
                        <m:t>4 </m:t>
                      </m:r>
                      <m:r>
                        <a:rPr lang="en-US" sz="1600" b="0" i="1" smtClean="0">
                          <a:solidFill>
                            <a:schemeClr val="accent5">
                              <a:lumMod val="75000"/>
                            </a:schemeClr>
                          </a:solidFill>
                          <a:latin typeface="Cambria Math" panose="02040503050406030204" pitchFamily="18" charset="0"/>
                        </a:rPr>
                        <m:t>𝑥</m:t>
                      </m:r>
                      <m:r>
                        <a:rPr lang="en-US" sz="1600" b="0" i="1" smtClean="0">
                          <a:solidFill>
                            <a:schemeClr val="accent5">
                              <a:lumMod val="75000"/>
                            </a:schemeClr>
                          </a:solidFill>
                          <a:latin typeface="Cambria Math" panose="02040503050406030204" pitchFamily="18" charset="0"/>
                        </a:rPr>
                        <m:t> 1)</m:t>
                      </m:r>
                    </m:oMath>
                  </m:oMathPara>
                </a14:m>
                <a:endParaRPr lang="en-US" sz="1600" dirty="0">
                  <a:solidFill>
                    <a:schemeClr val="accent5">
                      <a:lumMod val="75000"/>
                    </a:schemeClr>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6600781" y="2132968"/>
                <a:ext cx="833690" cy="338554"/>
              </a:xfrm>
              <a:prstGeom prst="rect">
                <a:avLst/>
              </a:prstGeom>
              <a:blipFill>
                <a:blip r:embed="rId11"/>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8660916" y="4036087"/>
                <a:ext cx="1063817"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1" i="1">
                              <a:latin typeface="Cambria Math" panose="02040503050406030204" pitchFamily="18" charset="0"/>
                            </a:rPr>
                          </m:ctrlPr>
                        </m:sSupPr>
                        <m:e>
                          <m:r>
                            <a:rPr lang="en-US" sz="2400" b="1">
                              <a:latin typeface="Cambria Math" panose="02040503050406030204" pitchFamily="18" charset="0"/>
                            </a:rPr>
                            <m:t>=</m:t>
                          </m:r>
                          <m:r>
                            <a:rPr lang="en-US" sz="2400" b="1" i="1">
                              <a:latin typeface="Cambria Math" panose="02040503050406030204" pitchFamily="18" charset="0"/>
                            </a:rPr>
                            <m:t>𝒂</m:t>
                          </m:r>
                        </m:e>
                        <m:sup>
                          <m:d>
                            <m:dPr>
                              <m:begChr m:val="["/>
                              <m:endChr m:val="]"/>
                              <m:ctrlPr>
                                <a:rPr lang="en-US" sz="2400" b="1" i="1">
                                  <a:latin typeface="Cambria Math" panose="02040503050406030204" pitchFamily="18" charset="0"/>
                                </a:rPr>
                              </m:ctrlPr>
                            </m:dPr>
                            <m:e>
                              <m:r>
                                <a:rPr lang="en-US" sz="2400" b="1">
                                  <a:latin typeface="Cambria Math" panose="02040503050406030204" pitchFamily="18" charset="0"/>
                                </a:rPr>
                                <m:t>𝟐</m:t>
                              </m:r>
                            </m:e>
                          </m:d>
                        </m:sup>
                      </m:sSup>
                    </m:oMath>
                  </m:oMathPara>
                </a14:m>
                <a:endParaRPr lang="en-US" sz="2400" b="1" dirty="0"/>
              </a:p>
            </p:txBody>
          </p:sp>
        </mc:Choice>
        <mc:Fallback xmlns="">
          <p:sp>
            <p:nvSpPr>
              <p:cNvPr id="22" name="Rectangle 21"/>
              <p:cNvSpPr>
                <a:spLocks noRot="1" noChangeAspect="1" noMove="1" noResize="1" noEditPoints="1" noAdjustHandles="1" noChangeArrowheads="1" noChangeShapeType="1" noTextEdit="1"/>
              </p:cNvSpPr>
              <p:nvPr/>
            </p:nvSpPr>
            <p:spPr>
              <a:xfrm>
                <a:off x="8660916" y="4036087"/>
                <a:ext cx="1063817" cy="48718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6583363" y="3983832"/>
                <a:ext cx="749115"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𝒂</m:t>
                          </m:r>
                        </m:e>
                        <m:sup>
                          <m:d>
                            <m:dPr>
                              <m:begChr m:val="["/>
                              <m:endChr m:val="]"/>
                              <m:ctrlPr>
                                <a:rPr lang="en-US" sz="2400" b="1" i="1">
                                  <a:latin typeface="Cambria Math" panose="02040503050406030204" pitchFamily="18" charset="0"/>
                                </a:rPr>
                              </m:ctrlPr>
                            </m:dPr>
                            <m:e>
                              <m:r>
                                <a:rPr lang="en-US" sz="2400" b="1">
                                  <a:latin typeface="Cambria Math" panose="02040503050406030204" pitchFamily="18" charset="0"/>
                                </a:rPr>
                                <m:t>𝟐</m:t>
                              </m:r>
                            </m:e>
                          </m:d>
                        </m:sup>
                      </m:sSup>
                    </m:oMath>
                  </m:oMathPara>
                </a14:m>
                <a:endParaRPr lang="en-US" sz="2400" b="1" dirty="0"/>
              </a:p>
            </p:txBody>
          </p:sp>
        </mc:Choice>
        <mc:Fallback xmlns="">
          <p:sp>
            <p:nvSpPr>
              <p:cNvPr id="23" name="Rectangle 22"/>
              <p:cNvSpPr>
                <a:spLocks noRot="1" noChangeAspect="1" noMove="1" noResize="1" noEditPoints="1" noAdjustHandles="1" noChangeArrowheads="1" noChangeShapeType="1" noTextEdit="1"/>
              </p:cNvSpPr>
              <p:nvPr/>
            </p:nvSpPr>
            <p:spPr>
              <a:xfrm>
                <a:off x="6583363" y="3983832"/>
                <a:ext cx="749115" cy="487185"/>
              </a:xfrm>
              <a:prstGeom prst="rect">
                <a:avLst/>
              </a:prstGeom>
              <a:blipFill>
                <a:blip r:embed="rId13"/>
                <a:stretch>
                  <a:fillRect/>
                </a:stretch>
              </a:blipFill>
            </p:spPr>
            <p:txBody>
              <a:bodyPr/>
              <a:lstStyle/>
              <a:p>
                <a:r>
                  <a:rPr lang="en-US">
                    <a:noFill/>
                  </a:rPr>
                  <a:t> </a:t>
                </a:r>
              </a:p>
            </p:txBody>
          </p:sp>
        </mc:Fallback>
      </mc:AlternateContent>
      <p:cxnSp>
        <p:nvCxnSpPr>
          <p:cNvPr id="24" name="Straight Arrow Connector 23"/>
          <p:cNvCxnSpPr/>
          <p:nvPr/>
        </p:nvCxnSpPr>
        <p:spPr>
          <a:xfrm>
            <a:off x="7264261" y="4243610"/>
            <a:ext cx="426720" cy="648151"/>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p:cNvSpPr/>
              <p:nvPr/>
            </p:nvSpPr>
            <p:spPr>
              <a:xfrm>
                <a:off x="7694691" y="4730077"/>
                <a:ext cx="698268" cy="4214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𝑤</m:t>
                          </m:r>
                        </m:e>
                        <m:sup>
                          <m:d>
                            <m:dPr>
                              <m:begChr m:val="["/>
                              <m:endChr m:val="]"/>
                              <m:ctrlPr>
                                <a:rPr lang="en-US" sz="2000" i="1">
                                  <a:latin typeface="Cambria Math" panose="02040503050406030204" pitchFamily="18" charset="0"/>
                                </a:rPr>
                              </m:ctrlPr>
                            </m:dPr>
                            <m:e>
                              <m:r>
                                <a:rPr lang="en-US" sz="2000" b="0" i="0" smtClean="0">
                                  <a:latin typeface="Cambria Math" panose="02040503050406030204" pitchFamily="18" charset="0"/>
                                </a:rPr>
                                <m:t>2</m:t>
                              </m:r>
                            </m:e>
                          </m:d>
                        </m:sup>
                      </m:sSup>
                    </m:oMath>
                  </m:oMathPara>
                </a14:m>
                <a:endParaRPr lang="en-US" sz="2000" dirty="0"/>
              </a:p>
            </p:txBody>
          </p:sp>
        </mc:Choice>
        <mc:Fallback xmlns="">
          <p:sp>
            <p:nvSpPr>
              <p:cNvPr id="32" name="Rectangle 31"/>
              <p:cNvSpPr>
                <a:spLocks noRot="1" noChangeAspect="1" noMove="1" noResize="1" noEditPoints="1" noAdjustHandles="1" noChangeArrowheads="1" noChangeShapeType="1" noTextEdit="1"/>
              </p:cNvSpPr>
              <p:nvPr/>
            </p:nvSpPr>
            <p:spPr>
              <a:xfrm>
                <a:off x="7694691" y="4730077"/>
                <a:ext cx="698268" cy="42146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8219453" y="4730077"/>
                <a:ext cx="639086" cy="4214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𝑏</m:t>
                          </m:r>
                        </m:e>
                        <m:sup>
                          <m:d>
                            <m:dPr>
                              <m:begChr m:val="["/>
                              <m:endChr m:val="]"/>
                              <m:ctrlPr>
                                <a:rPr lang="en-US" sz="2000" i="1">
                                  <a:latin typeface="Cambria Math" panose="02040503050406030204" pitchFamily="18" charset="0"/>
                                </a:rPr>
                              </m:ctrlPr>
                            </m:dPr>
                            <m:e>
                              <m:r>
                                <a:rPr lang="en-US" sz="2000" b="0" i="0" smtClean="0">
                                  <a:latin typeface="Cambria Math" panose="02040503050406030204" pitchFamily="18" charset="0"/>
                                </a:rPr>
                                <m:t>2</m:t>
                              </m:r>
                            </m:e>
                          </m:d>
                        </m:sup>
                      </m:sSup>
                    </m:oMath>
                  </m:oMathPara>
                </a14:m>
                <a:endParaRPr lang="en-US" sz="2000" dirty="0"/>
              </a:p>
            </p:txBody>
          </p:sp>
        </mc:Choice>
        <mc:Fallback xmlns="">
          <p:sp>
            <p:nvSpPr>
              <p:cNvPr id="33" name="Rectangle 32"/>
              <p:cNvSpPr>
                <a:spLocks noRot="1" noChangeAspect="1" noMove="1" noResize="1" noEditPoints="1" noAdjustHandles="1" noChangeArrowheads="1" noChangeShapeType="1" noTextEdit="1"/>
              </p:cNvSpPr>
              <p:nvPr/>
            </p:nvSpPr>
            <p:spPr>
              <a:xfrm>
                <a:off x="8219453" y="4730077"/>
                <a:ext cx="639086" cy="42146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7539152" y="5035404"/>
                <a:ext cx="83369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accent5">
                              <a:lumMod val="75000"/>
                            </a:schemeClr>
                          </a:solidFill>
                          <a:latin typeface="Cambria Math" panose="02040503050406030204" pitchFamily="18" charset="0"/>
                        </a:rPr>
                        <m:t>(</m:t>
                      </m:r>
                      <m:r>
                        <a:rPr lang="en-US" sz="1600" b="0" i="1" smtClean="0">
                          <a:solidFill>
                            <a:schemeClr val="accent5">
                              <a:lumMod val="75000"/>
                            </a:schemeClr>
                          </a:solidFill>
                          <a:latin typeface="Cambria Math" panose="02040503050406030204" pitchFamily="18" charset="0"/>
                        </a:rPr>
                        <m:t>1 </m:t>
                      </m:r>
                      <m:r>
                        <a:rPr lang="en-US" sz="1600" b="0" i="1" smtClean="0">
                          <a:solidFill>
                            <a:schemeClr val="accent5">
                              <a:lumMod val="75000"/>
                            </a:schemeClr>
                          </a:solidFill>
                          <a:latin typeface="Cambria Math" panose="02040503050406030204" pitchFamily="18" charset="0"/>
                        </a:rPr>
                        <m:t>𝑥</m:t>
                      </m:r>
                      <m:r>
                        <a:rPr lang="en-US" sz="1600" b="0" i="1" smtClean="0">
                          <a:solidFill>
                            <a:schemeClr val="accent5">
                              <a:lumMod val="75000"/>
                            </a:schemeClr>
                          </a:solidFill>
                          <a:latin typeface="Cambria Math" panose="02040503050406030204" pitchFamily="18" charset="0"/>
                        </a:rPr>
                        <m:t> 4)</m:t>
                      </m:r>
                    </m:oMath>
                  </m:oMathPara>
                </a14:m>
                <a:endParaRPr lang="en-US" sz="1600" dirty="0">
                  <a:solidFill>
                    <a:schemeClr val="accent5">
                      <a:lumMod val="75000"/>
                    </a:schemeClr>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7539152" y="5035404"/>
                <a:ext cx="833690" cy="338554"/>
              </a:xfrm>
              <a:prstGeom prst="rect">
                <a:avLst/>
              </a:prstGeom>
              <a:blipFill>
                <a:blip r:embed="rId16"/>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8131653" y="5035404"/>
                <a:ext cx="83369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accent5">
                              <a:lumMod val="75000"/>
                            </a:schemeClr>
                          </a:solidFill>
                          <a:latin typeface="Cambria Math" panose="02040503050406030204" pitchFamily="18" charset="0"/>
                        </a:rPr>
                        <m:t>(</m:t>
                      </m:r>
                      <m:r>
                        <a:rPr lang="en-US" sz="1600" b="0" i="1" smtClean="0">
                          <a:solidFill>
                            <a:schemeClr val="accent5">
                              <a:lumMod val="75000"/>
                            </a:schemeClr>
                          </a:solidFill>
                          <a:latin typeface="Cambria Math" panose="02040503050406030204" pitchFamily="18" charset="0"/>
                        </a:rPr>
                        <m:t>1 </m:t>
                      </m:r>
                      <m:r>
                        <a:rPr lang="en-US" sz="1600" b="0" i="1" smtClean="0">
                          <a:solidFill>
                            <a:schemeClr val="accent5">
                              <a:lumMod val="75000"/>
                            </a:schemeClr>
                          </a:solidFill>
                          <a:latin typeface="Cambria Math" panose="02040503050406030204" pitchFamily="18" charset="0"/>
                        </a:rPr>
                        <m:t>𝑥</m:t>
                      </m:r>
                      <m:r>
                        <a:rPr lang="en-US" sz="1600" b="0" i="1" smtClean="0">
                          <a:solidFill>
                            <a:schemeClr val="accent5">
                              <a:lumMod val="75000"/>
                            </a:schemeClr>
                          </a:solidFill>
                          <a:latin typeface="Cambria Math" panose="02040503050406030204" pitchFamily="18" charset="0"/>
                        </a:rPr>
                        <m:t> 1)</m:t>
                      </m:r>
                    </m:oMath>
                  </m:oMathPara>
                </a14:m>
                <a:endParaRPr lang="en-US" sz="1600" dirty="0">
                  <a:solidFill>
                    <a:schemeClr val="accent5">
                      <a:lumMod val="75000"/>
                    </a:schemeClr>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8131653" y="5035404"/>
                <a:ext cx="833690" cy="338554"/>
              </a:xfrm>
              <a:prstGeom prst="rect">
                <a:avLst/>
              </a:prstGeom>
              <a:blipFill>
                <a:blip r:embed="rId17"/>
                <a:stretch>
                  <a:fillRect b="-8929"/>
                </a:stretch>
              </a:blipFill>
            </p:spPr>
            <p:txBody>
              <a:bodyPr/>
              <a:lstStyle/>
              <a:p>
                <a:r>
                  <a:rPr lang="en-US">
                    <a:noFill/>
                  </a:rPr>
                  <a:t> </a:t>
                </a:r>
              </a:p>
            </p:txBody>
          </p:sp>
        </mc:Fallback>
      </mc:AlternateContent>
      <p:sp>
        <p:nvSpPr>
          <p:cNvPr id="36" name="TextBox 35"/>
          <p:cNvSpPr txBox="1"/>
          <p:nvPr/>
        </p:nvSpPr>
        <p:spPr>
          <a:xfrm>
            <a:off x="3190510" y="6421089"/>
            <a:ext cx="8182883" cy="461665"/>
          </a:xfrm>
          <a:prstGeom prst="rect">
            <a:avLst/>
          </a:prstGeom>
          <a:noFill/>
        </p:spPr>
        <p:txBody>
          <a:bodyPr wrap="square" rtlCol="0">
            <a:spAutoFit/>
          </a:bodyPr>
          <a:lstStyle/>
          <a:p>
            <a:r>
              <a:rPr lang="en-US" sz="2400" i="1" dirty="0" smtClean="0">
                <a:latin typeface="Times New Roman" panose="02020603050405020304" pitchFamily="18" charset="0"/>
                <a:cs typeface="Times New Roman" panose="02020603050405020304" pitchFamily="18" charset="0"/>
              </a:rPr>
              <a:t>Fig 4. 2-Layer neural network </a:t>
            </a:r>
            <a:r>
              <a:rPr lang="en-US" i="1" dirty="0" smtClean="0">
                <a:latin typeface="Times New Roman" panose="02020603050405020304" pitchFamily="18" charset="0"/>
                <a:cs typeface="Times New Roman" panose="02020603050405020304" pitchFamily="18" charset="0"/>
              </a:rPr>
              <a:t>(we do not count the input layer) </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7" name="Rectangle 36"/>
              <p:cNvSpPr/>
              <p:nvPr/>
            </p:nvSpPr>
            <p:spPr>
              <a:xfrm>
                <a:off x="9845486" y="2090748"/>
                <a:ext cx="1827167" cy="20849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𝑎</m:t>
                          </m:r>
                        </m:e>
                        <m:sup>
                          <m:d>
                            <m:dPr>
                              <m:begChr m:val="["/>
                              <m:endChr m:val="]"/>
                              <m:ctrlPr>
                                <a:rPr lang="en-US" sz="2400" i="1">
                                  <a:solidFill>
                                    <a:schemeClr val="accent6">
                                      <a:lumMod val="75000"/>
                                    </a:schemeClr>
                                  </a:solidFill>
                                  <a:latin typeface="Cambria Math" panose="02040503050406030204" pitchFamily="18" charset="0"/>
                                </a:rPr>
                              </m:ctrlPr>
                            </m:dPr>
                            <m:e>
                              <m:r>
                                <a:rPr lang="en-US" sz="2400" i="0">
                                  <a:solidFill>
                                    <a:schemeClr val="accent6">
                                      <a:lumMod val="75000"/>
                                    </a:schemeClr>
                                  </a:solidFill>
                                  <a:latin typeface="Cambria Math" panose="02040503050406030204" pitchFamily="18" charset="0"/>
                                </a:rPr>
                                <m:t>1</m:t>
                              </m:r>
                            </m:e>
                          </m:d>
                        </m:sup>
                      </m:sSup>
                      <m:r>
                        <a:rPr lang="en-US" sz="2400" i="0">
                          <a:solidFill>
                            <a:schemeClr val="accent6">
                              <a:lumMod val="75000"/>
                            </a:schemeClr>
                          </a:solidFill>
                          <a:latin typeface="Cambria Math" panose="02040503050406030204" pitchFamily="18" charset="0"/>
                        </a:rPr>
                        <m:t>=</m:t>
                      </m:r>
                      <m:d>
                        <m:dPr>
                          <m:begChr m:val="["/>
                          <m:endChr m:val="]"/>
                          <m:ctrlPr>
                            <a:rPr lang="en-US" sz="2400" i="1">
                              <a:solidFill>
                                <a:schemeClr val="accent6">
                                  <a:lumMod val="75000"/>
                                </a:schemeClr>
                              </a:solidFill>
                              <a:latin typeface="Cambria Math" panose="02040503050406030204" pitchFamily="18" charset="0"/>
                            </a:rPr>
                          </m:ctrlPr>
                        </m:dPr>
                        <m:e>
                          <m:m>
                            <m:mPr>
                              <m:mcs>
                                <m:mc>
                                  <m:mcPr>
                                    <m:count m:val="1"/>
                                    <m:mcJc m:val="center"/>
                                  </m:mcPr>
                                </m:mc>
                              </m:mcs>
                              <m:ctrlPr>
                                <a:rPr lang="en-US" sz="2400" i="1">
                                  <a:solidFill>
                                    <a:schemeClr val="accent6">
                                      <a:lumMod val="75000"/>
                                    </a:schemeClr>
                                  </a:solidFill>
                                  <a:latin typeface="Cambria Math" panose="02040503050406030204" pitchFamily="18" charset="0"/>
                                </a:rPr>
                              </m:ctrlPr>
                            </m:mPr>
                            <m:mr>
                              <m:e>
                                <m:sSubSup>
                                  <m:sSubSupPr>
                                    <m:ctrlPr>
                                      <a:rPr lang="en-US" sz="2400" i="1">
                                        <a:solidFill>
                                          <a:schemeClr val="accent6">
                                            <a:lumMod val="75000"/>
                                          </a:schemeClr>
                                        </a:solidFill>
                                        <a:latin typeface="Cambria Math" panose="02040503050406030204" pitchFamily="18" charset="0"/>
                                      </a:rPr>
                                    </m:ctrlPr>
                                  </m:sSubSupPr>
                                  <m:e>
                                    <m:r>
                                      <a:rPr lang="en-US" sz="2400" i="1">
                                        <a:solidFill>
                                          <a:schemeClr val="accent6">
                                            <a:lumMod val="75000"/>
                                          </a:schemeClr>
                                        </a:solidFill>
                                        <a:latin typeface="Cambria Math" panose="02040503050406030204" pitchFamily="18" charset="0"/>
                                      </a:rPr>
                                      <m:t>𝑎</m:t>
                                    </m:r>
                                  </m:e>
                                  <m:sub>
                                    <m:r>
                                      <a:rPr lang="en-US" sz="2400" i="0">
                                        <a:solidFill>
                                          <a:schemeClr val="accent6">
                                            <a:lumMod val="75000"/>
                                          </a:schemeClr>
                                        </a:solidFill>
                                        <a:latin typeface="Cambria Math" panose="02040503050406030204" pitchFamily="18" charset="0"/>
                                      </a:rPr>
                                      <m:t>1</m:t>
                                    </m:r>
                                  </m:sub>
                                  <m:sup>
                                    <m:d>
                                      <m:dPr>
                                        <m:begChr m:val="["/>
                                        <m:endChr m:val="]"/>
                                        <m:ctrlPr>
                                          <a:rPr lang="en-US" sz="2400" i="1">
                                            <a:solidFill>
                                              <a:schemeClr val="accent6">
                                                <a:lumMod val="75000"/>
                                              </a:schemeClr>
                                            </a:solidFill>
                                            <a:latin typeface="Cambria Math" panose="02040503050406030204" pitchFamily="18" charset="0"/>
                                          </a:rPr>
                                        </m:ctrlPr>
                                      </m:dPr>
                                      <m:e>
                                        <m:r>
                                          <a:rPr lang="en-US" sz="2400" i="0">
                                            <a:solidFill>
                                              <a:schemeClr val="accent6">
                                                <a:lumMod val="75000"/>
                                              </a:schemeClr>
                                            </a:solidFill>
                                            <a:latin typeface="Cambria Math" panose="02040503050406030204" pitchFamily="18" charset="0"/>
                                          </a:rPr>
                                          <m:t>1</m:t>
                                        </m:r>
                                      </m:e>
                                    </m:d>
                                  </m:sup>
                                </m:sSubSup>
                              </m:e>
                            </m:mr>
                            <m:mr>
                              <m:e>
                                <m:sSubSup>
                                  <m:sSubSupPr>
                                    <m:ctrlPr>
                                      <a:rPr lang="en-US" sz="2400" i="1">
                                        <a:solidFill>
                                          <a:schemeClr val="accent6">
                                            <a:lumMod val="75000"/>
                                          </a:schemeClr>
                                        </a:solidFill>
                                        <a:latin typeface="Cambria Math" panose="02040503050406030204" pitchFamily="18" charset="0"/>
                                      </a:rPr>
                                    </m:ctrlPr>
                                  </m:sSubSupPr>
                                  <m:e>
                                    <m:r>
                                      <a:rPr lang="en-US" sz="2400" i="1">
                                        <a:solidFill>
                                          <a:schemeClr val="accent6">
                                            <a:lumMod val="75000"/>
                                          </a:schemeClr>
                                        </a:solidFill>
                                        <a:latin typeface="Cambria Math" panose="02040503050406030204" pitchFamily="18" charset="0"/>
                                      </a:rPr>
                                      <m:t>𝑎</m:t>
                                    </m:r>
                                  </m:e>
                                  <m:sub>
                                    <m:r>
                                      <a:rPr lang="en-US" sz="2400" i="0">
                                        <a:solidFill>
                                          <a:schemeClr val="accent6">
                                            <a:lumMod val="75000"/>
                                          </a:schemeClr>
                                        </a:solidFill>
                                        <a:latin typeface="Cambria Math" panose="02040503050406030204" pitchFamily="18" charset="0"/>
                                      </a:rPr>
                                      <m:t>2</m:t>
                                    </m:r>
                                  </m:sub>
                                  <m:sup>
                                    <m:d>
                                      <m:dPr>
                                        <m:begChr m:val="["/>
                                        <m:endChr m:val="]"/>
                                        <m:ctrlPr>
                                          <a:rPr lang="en-US" sz="2400" i="1">
                                            <a:solidFill>
                                              <a:schemeClr val="accent6">
                                                <a:lumMod val="75000"/>
                                              </a:schemeClr>
                                            </a:solidFill>
                                            <a:latin typeface="Cambria Math" panose="02040503050406030204" pitchFamily="18" charset="0"/>
                                          </a:rPr>
                                        </m:ctrlPr>
                                      </m:dPr>
                                      <m:e>
                                        <m:r>
                                          <a:rPr lang="en-US" sz="2400" i="0">
                                            <a:solidFill>
                                              <a:schemeClr val="accent6">
                                                <a:lumMod val="75000"/>
                                              </a:schemeClr>
                                            </a:solidFill>
                                            <a:latin typeface="Cambria Math" panose="02040503050406030204" pitchFamily="18" charset="0"/>
                                          </a:rPr>
                                          <m:t>1</m:t>
                                        </m:r>
                                      </m:e>
                                    </m:d>
                                  </m:sup>
                                </m:sSubSup>
                              </m:e>
                            </m:mr>
                            <m:mr>
                              <m:e>
                                <m:m>
                                  <m:mPr>
                                    <m:mcs>
                                      <m:mc>
                                        <m:mcPr>
                                          <m:count m:val="1"/>
                                          <m:mcJc m:val="center"/>
                                        </m:mcPr>
                                      </m:mc>
                                    </m:mcs>
                                    <m:ctrlPr>
                                      <a:rPr lang="en-US" sz="2400" i="1">
                                        <a:solidFill>
                                          <a:schemeClr val="accent6">
                                            <a:lumMod val="75000"/>
                                          </a:schemeClr>
                                        </a:solidFill>
                                        <a:latin typeface="Cambria Math" panose="02040503050406030204" pitchFamily="18" charset="0"/>
                                      </a:rPr>
                                    </m:ctrlPr>
                                  </m:mPr>
                                  <m:mr>
                                    <m:e>
                                      <m:sSubSup>
                                        <m:sSubSupPr>
                                          <m:ctrlPr>
                                            <a:rPr lang="en-US" sz="2400" i="1">
                                              <a:solidFill>
                                                <a:schemeClr val="accent6">
                                                  <a:lumMod val="75000"/>
                                                </a:schemeClr>
                                              </a:solidFill>
                                              <a:latin typeface="Cambria Math" panose="02040503050406030204" pitchFamily="18" charset="0"/>
                                            </a:rPr>
                                          </m:ctrlPr>
                                        </m:sSubSupPr>
                                        <m:e>
                                          <m:r>
                                            <a:rPr lang="en-US" sz="2400" i="1">
                                              <a:solidFill>
                                                <a:schemeClr val="accent6">
                                                  <a:lumMod val="75000"/>
                                                </a:schemeClr>
                                              </a:solidFill>
                                              <a:latin typeface="Cambria Math" panose="02040503050406030204" pitchFamily="18" charset="0"/>
                                            </a:rPr>
                                            <m:t>𝑎</m:t>
                                          </m:r>
                                        </m:e>
                                        <m:sub>
                                          <m:r>
                                            <a:rPr lang="en-US" sz="2400" i="0">
                                              <a:solidFill>
                                                <a:schemeClr val="accent6">
                                                  <a:lumMod val="75000"/>
                                                </a:schemeClr>
                                              </a:solidFill>
                                              <a:latin typeface="Cambria Math" panose="02040503050406030204" pitchFamily="18" charset="0"/>
                                            </a:rPr>
                                            <m:t>3</m:t>
                                          </m:r>
                                        </m:sub>
                                        <m:sup>
                                          <m:d>
                                            <m:dPr>
                                              <m:begChr m:val="["/>
                                              <m:endChr m:val="]"/>
                                              <m:ctrlPr>
                                                <a:rPr lang="en-US" sz="2400" i="1">
                                                  <a:solidFill>
                                                    <a:schemeClr val="accent6">
                                                      <a:lumMod val="75000"/>
                                                    </a:schemeClr>
                                                  </a:solidFill>
                                                  <a:latin typeface="Cambria Math" panose="02040503050406030204" pitchFamily="18" charset="0"/>
                                                </a:rPr>
                                              </m:ctrlPr>
                                            </m:dPr>
                                            <m:e>
                                              <m:r>
                                                <a:rPr lang="en-US" sz="2400" i="0">
                                                  <a:solidFill>
                                                    <a:schemeClr val="accent6">
                                                      <a:lumMod val="75000"/>
                                                    </a:schemeClr>
                                                  </a:solidFill>
                                                  <a:latin typeface="Cambria Math" panose="02040503050406030204" pitchFamily="18" charset="0"/>
                                                </a:rPr>
                                                <m:t>1</m:t>
                                              </m:r>
                                            </m:e>
                                          </m:d>
                                        </m:sup>
                                      </m:sSubSup>
                                    </m:e>
                                  </m:mr>
                                  <m:mr>
                                    <m:e>
                                      <m:sSubSup>
                                        <m:sSubSupPr>
                                          <m:ctrlPr>
                                            <a:rPr lang="en-US" sz="2400" i="1">
                                              <a:solidFill>
                                                <a:schemeClr val="accent6">
                                                  <a:lumMod val="75000"/>
                                                </a:schemeClr>
                                              </a:solidFill>
                                              <a:latin typeface="Cambria Math" panose="02040503050406030204" pitchFamily="18" charset="0"/>
                                            </a:rPr>
                                          </m:ctrlPr>
                                        </m:sSubSupPr>
                                        <m:e>
                                          <m:r>
                                            <a:rPr lang="en-US" sz="2400" i="1">
                                              <a:solidFill>
                                                <a:schemeClr val="accent6">
                                                  <a:lumMod val="75000"/>
                                                </a:schemeClr>
                                              </a:solidFill>
                                              <a:latin typeface="Cambria Math" panose="02040503050406030204" pitchFamily="18" charset="0"/>
                                            </a:rPr>
                                            <m:t>𝑎</m:t>
                                          </m:r>
                                        </m:e>
                                        <m:sub>
                                          <m:r>
                                            <a:rPr lang="en-US" sz="2400" i="0">
                                              <a:solidFill>
                                                <a:schemeClr val="accent6">
                                                  <a:lumMod val="75000"/>
                                                </a:schemeClr>
                                              </a:solidFill>
                                              <a:latin typeface="Cambria Math" panose="02040503050406030204" pitchFamily="18" charset="0"/>
                                            </a:rPr>
                                            <m:t>4</m:t>
                                          </m:r>
                                        </m:sub>
                                        <m:sup>
                                          <m:d>
                                            <m:dPr>
                                              <m:begChr m:val="["/>
                                              <m:endChr m:val="]"/>
                                              <m:ctrlPr>
                                                <a:rPr lang="en-US" sz="2400" i="1">
                                                  <a:solidFill>
                                                    <a:schemeClr val="accent6">
                                                      <a:lumMod val="75000"/>
                                                    </a:schemeClr>
                                                  </a:solidFill>
                                                  <a:latin typeface="Cambria Math" panose="02040503050406030204" pitchFamily="18" charset="0"/>
                                                </a:rPr>
                                              </m:ctrlPr>
                                            </m:dPr>
                                            <m:e>
                                              <m:r>
                                                <a:rPr lang="en-US" sz="2400" i="0">
                                                  <a:solidFill>
                                                    <a:schemeClr val="accent6">
                                                      <a:lumMod val="75000"/>
                                                    </a:schemeClr>
                                                  </a:solidFill>
                                                  <a:latin typeface="Cambria Math" panose="02040503050406030204" pitchFamily="18" charset="0"/>
                                                </a:rPr>
                                                <m:t>1</m:t>
                                              </m:r>
                                            </m:e>
                                          </m:d>
                                        </m:sup>
                                      </m:sSubSup>
                                    </m:e>
                                  </m:mr>
                                </m:m>
                              </m:e>
                            </m:mr>
                          </m:m>
                        </m:e>
                      </m:d>
                    </m:oMath>
                  </m:oMathPara>
                </a14:m>
                <a:endParaRPr lang="en-US" sz="2400" dirty="0"/>
              </a:p>
            </p:txBody>
          </p:sp>
        </mc:Choice>
        <mc:Fallback xmlns="">
          <p:sp>
            <p:nvSpPr>
              <p:cNvPr id="37" name="Rectangle 36"/>
              <p:cNvSpPr>
                <a:spLocks noRot="1" noChangeAspect="1" noMove="1" noResize="1" noEditPoints="1" noAdjustHandles="1" noChangeArrowheads="1" noChangeShapeType="1" noTextEdit="1"/>
              </p:cNvSpPr>
              <p:nvPr/>
            </p:nvSpPr>
            <p:spPr>
              <a:xfrm>
                <a:off x="9845486" y="2090748"/>
                <a:ext cx="1827167" cy="2084930"/>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882816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652" y="54313"/>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3.2. Computing a Neural Network’s Output </a:t>
            </a:r>
            <a:endParaRPr lang="en-US" sz="2800" b="1" dirty="0">
              <a:latin typeface="Times New Roman" panose="02020603050405020304" pitchFamily="18" charset="0"/>
              <a:cs typeface="Times New Roman" panose="02020603050405020304" pitchFamily="18" charset="0"/>
            </a:endParaRPr>
          </a:p>
        </p:txBody>
      </p:sp>
      <p:sp>
        <p:nvSpPr>
          <p:cNvPr id="3" name="Oval 2"/>
          <p:cNvSpPr/>
          <p:nvPr/>
        </p:nvSpPr>
        <p:spPr>
          <a:xfrm>
            <a:off x="1523999" y="2314582"/>
            <a:ext cx="2020388" cy="12288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p:cNvSpPr txBox="1"/>
              <p:nvPr/>
            </p:nvSpPr>
            <p:spPr>
              <a:xfrm>
                <a:off x="94664" y="1590113"/>
                <a:ext cx="68981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𝑥</m:t>
                          </m:r>
                        </m:e>
                        <m:sub>
                          <m:r>
                            <a:rPr lang="en-US" sz="3200" b="0" i="1" smtClean="0">
                              <a:latin typeface="Cambria Math" panose="02040503050406030204" pitchFamily="18" charset="0"/>
                              <a:ea typeface="Cambria Math" panose="02040503050406030204" pitchFamily="18" charset="0"/>
                            </a:rPr>
                            <m:t>1</m:t>
                          </m:r>
                        </m:sub>
                      </m:sSub>
                    </m:oMath>
                  </m:oMathPara>
                </a14:m>
                <a:endParaRPr lang="en-US" sz="3200" dirty="0">
                  <a:latin typeface="Cambria Math" panose="02040503050406030204" pitchFamily="18" charset="0"/>
                  <a:ea typeface="Cambria Math" panose="020405030504060302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4664" y="1590113"/>
                <a:ext cx="689810" cy="584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4664" y="2636448"/>
                <a:ext cx="68981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𝑥</m:t>
                          </m:r>
                        </m:e>
                        <m:sub>
                          <m:r>
                            <a:rPr lang="en-US" sz="3200" b="0" i="1" smtClean="0">
                              <a:latin typeface="Cambria Math" panose="02040503050406030204" pitchFamily="18" charset="0"/>
                              <a:ea typeface="Cambria Math" panose="02040503050406030204" pitchFamily="18" charset="0"/>
                            </a:rPr>
                            <m:t>2</m:t>
                          </m:r>
                        </m:sub>
                      </m:sSub>
                    </m:oMath>
                  </m:oMathPara>
                </a14:m>
                <a:endParaRPr lang="en-US" sz="3200" dirty="0">
                  <a:latin typeface="Cambria Math" panose="02040503050406030204" pitchFamily="18" charset="0"/>
                  <a:ea typeface="Cambria Math"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4664" y="2636448"/>
                <a:ext cx="689810"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4664" y="3543440"/>
                <a:ext cx="68981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𝑥</m:t>
                          </m:r>
                        </m:e>
                        <m:sub>
                          <m:r>
                            <a:rPr lang="en-US" sz="3200" b="0" i="1" smtClean="0">
                              <a:latin typeface="Cambria Math" panose="02040503050406030204" pitchFamily="18" charset="0"/>
                              <a:ea typeface="Cambria Math" panose="02040503050406030204" pitchFamily="18" charset="0"/>
                            </a:rPr>
                            <m:t>3</m:t>
                          </m:r>
                        </m:sub>
                      </m:sSub>
                    </m:oMath>
                  </m:oMathPara>
                </a14:m>
                <a:endParaRPr lang="en-US" sz="3200" dirty="0">
                  <a:latin typeface="Cambria Math" panose="02040503050406030204" pitchFamily="18" charset="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4664" y="3543440"/>
                <a:ext cx="689810" cy="584775"/>
              </a:xfrm>
              <a:prstGeom prst="rect">
                <a:avLst/>
              </a:prstGeom>
              <a:blipFill>
                <a:blip r:embed="rId4"/>
                <a:stretch>
                  <a:fillRect/>
                </a:stretch>
              </a:blipFill>
            </p:spPr>
            <p:txBody>
              <a:bodyPr/>
              <a:lstStyle/>
              <a:p>
                <a:r>
                  <a:rPr lang="en-US">
                    <a:noFill/>
                  </a:rPr>
                  <a:t> </a:t>
                </a:r>
              </a:p>
            </p:txBody>
          </p:sp>
        </mc:Fallback>
      </mc:AlternateContent>
      <p:cxnSp>
        <p:nvCxnSpPr>
          <p:cNvPr id="8" name="Straight Arrow Connector 7"/>
          <p:cNvCxnSpPr>
            <a:endCxn id="3" idx="2"/>
          </p:cNvCxnSpPr>
          <p:nvPr/>
        </p:nvCxnSpPr>
        <p:spPr>
          <a:xfrm>
            <a:off x="683972" y="2121826"/>
            <a:ext cx="840027" cy="807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3" idx="2"/>
          </p:cNvCxnSpPr>
          <p:nvPr/>
        </p:nvCxnSpPr>
        <p:spPr>
          <a:xfrm>
            <a:off x="784474" y="2928836"/>
            <a:ext cx="739525" cy="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3" idx="2"/>
          </p:cNvCxnSpPr>
          <p:nvPr/>
        </p:nvCxnSpPr>
        <p:spPr>
          <a:xfrm flipV="1">
            <a:off x="784474" y="2929011"/>
            <a:ext cx="739525" cy="906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 idx="0"/>
            <a:endCxn id="3" idx="0"/>
          </p:cNvCxnSpPr>
          <p:nvPr/>
        </p:nvCxnSpPr>
        <p:spPr>
          <a:xfrm>
            <a:off x="2534193" y="231458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952406" y="2381327"/>
            <a:ext cx="0" cy="109728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2874286" y="2719655"/>
                <a:ext cx="73872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𝜎</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𝑧</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000" dirty="0"/>
              </a:p>
            </p:txBody>
          </p:sp>
        </mc:Choice>
        <mc:Fallback xmlns="">
          <p:sp>
            <p:nvSpPr>
              <p:cNvPr id="33" name="Rectangle 32"/>
              <p:cNvSpPr>
                <a:spLocks noRot="1" noChangeAspect="1" noMove="1" noResize="1" noEditPoints="1" noAdjustHandles="1" noChangeArrowheads="1" noChangeShapeType="1" noTextEdit="1"/>
              </p:cNvSpPr>
              <p:nvPr/>
            </p:nvSpPr>
            <p:spPr>
              <a:xfrm>
                <a:off x="2874286" y="2719655"/>
                <a:ext cx="738728" cy="400110"/>
              </a:xfrm>
              <a:prstGeom prst="rect">
                <a:avLst/>
              </a:prstGeom>
              <a:blipFill>
                <a:blip r:embed="rId5"/>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1543612" y="2688877"/>
                <a:ext cx="1369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𝑤</m:t>
                          </m:r>
                        </m:e>
                        <m:sup>
                          <m:r>
                            <a:rPr lang="en-US" sz="2400" i="1">
                              <a:latin typeface="Cambria Math" panose="02040503050406030204" pitchFamily="18" charset="0"/>
                              <a:ea typeface="Calibri" panose="020F0502020204030204" pitchFamily="34" charset="0"/>
                              <a:cs typeface="Times New Roman" panose="02020603050405020304" pitchFamily="18" charset="0"/>
                            </a:rPr>
                            <m:t>𝑇</m:t>
                          </m:r>
                        </m:sup>
                      </m:sSup>
                      <m:r>
                        <a:rPr lang="en-US" sz="2400" b="0" i="1" smtClean="0">
                          <a:latin typeface="Cambria Math" panose="02040503050406030204" pitchFamily="18" charset="0"/>
                          <a:ea typeface="Calibri" panose="020F0502020204030204" pitchFamily="34" charset="0"/>
                          <a:cs typeface="Times New Roman" panose="02020603050405020304" pitchFamily="18" charset="0"/>
                        </a:rPr>
                        <m:t>𝑥</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𝑏</m:t>
                      </m:r>
                    </m:oMath>
                  </m:oMathPara>
                </a14:m>
                <a:endParaRPr lang="en-US" sz="2400" dirty="0"/>
              </a:p>
            </p:txBody>
          </p:sp>
        </mc:Choice>
        <mc:Fallback xmlns="">
          <p:sp>
            <p:nvSpPr>
              <p:cNvPr id="40" name="Rectangle 39"/>
              <p:cNvSpPr>
                <a:spLocks noRot="1" noChangeAspect="1" noMove="1" noResize="1" noEditPoints="1" noAdjustHandles="1" noChangeArrowheads="1" noChangeShapeType="1" noTextEdit="1"/>
              </p:cNvSpPr>
              <p:nvPr/>
            </p:nvSpPr>
            <p:spPr>
              <a:xfrm>
                <a:off x="1543612" y="2688877"/>
                <a:ext cx="136973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1504552" y="4476568"/>
                <a:ext cx="192424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𝑤</m:t>
                          </m:r>
                        </m:e>
                        <m:sup>
                          <m:r>
                            <a:rPr lang="en-US" sz="2400" i="1">
                              <a:latin typeface="Cambria Math" panose="02040503050406030204" pitchFamily="18" charset="0"/>
                              <a:ea typeface="Calibri" panose="020F0502020204030204" pitchFamily="34" charset="0"/>
                              <a:cs typeface="Times New Roman" panose="02020603050405020304" pitchFamily="18" charset="0"/>
                            </a:rPr>
                            <m:t>𝑇</m:t>
                          </m:r>
                        </m:sup>
                      </m:sSup>
                      <m:r>
                        <a:rPr lang="en-US" sz="2400" b="0" i="1" smtClean="0">
                          <a:latin typeface="Cambria Math" panose="02040503050406030204" pitchFamily="18" charset="0"/>
                          <a:ea typeface="Calibri" panose="020F0502020204030204" pitchFamily="34" charset="0"/>
                          <a:cs typeface="Times New Roman" panose="02020603050405020304" pitchFamily="18" charset="0"/>
                        </a:rPr>
                        <m:t>𝑥</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𝑏</m:t>
                      </m:r>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𝑧</m:t>
                      </m:r>
                    </m:oMath>
                  </m:oMathPara>
                </a14:m>
                <a:endParaRPr lang="en-US" sz="2400" dirty="0"/>
              </a:p>
            </p:txBody>
          </p:sp>
        </mc:Choice>
        <mc:Fallback xmlns="">
          <p:sp>
            <p:nvSpPr>
              <p:cNvPr id="65" name="Rectangle 64"/>
              <p:cNvSpPr>
                <a:spLocks noRot="1" noChangeAspect="1" noMove="1" noResize="1" noEditPoints="1" noAdjustHandles="1" noChangeArrowheads="1" noChangeShapeType="1" noTextEdit="1"/>
              </p:cNvSpPr>
              <p:nvPr/>
            </p:nvSpPr>
            <p:spPr>
              <a:xfrm>
                <a:off x="1504552" y="4476568"/>
                <a:ext cx="1924245"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1543612" y="4880379"/>
                <a:ext cx="142962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𝜎</m:t>
                      </m:r>
                      <m:d>
                        <m:d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𝑧</m:t>
                          </m:r>
                        </m:e>
                      </m:d>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𝑎</m:t>
                      </m:r>
                    </m:oMath>
                  </m:oMathPara>
                </a14:m>
                <a:endParaRPr lang="en-US" sz="2400" dirty="0"/>
              </a:p>
            </p:txBody>
          </p:sp>
        </mc:Choice>
        <mc:Fallback xmlns="">
          <p:sp>
            <p:nvSpPr>
              <p:cNvPr id="66" name="Rectangle 65"/>
              <p:cNvSpPr>
                <a:spLocks noRot="1" noChangeAspect="1" noMove="1" noResize="1" noEditPoints="1" noAdjustHandles="1" noChangeArrowheads="1" noChangeShapeType="1" noTextEdit="1"/>
              </p:cNvSpPr>
              <p:nvPr/>
            </p:nvSpPr>
            <p:spPr>
              <a:xfrm>
                <a:off x="1543612" y="4880379"/>
                <a:ext cx="1429622"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4202013" y="999927"/>
                <a:ext cx="2958759" cy="5501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𝑧</m:t>
                          </m:r>
                        </m:e>
                        <m:sub>
                          <m:r>
                            <a:rPr lang="en-US" sz="2400" i="0">
                              <a:latin typeface="Cambria Math" panose="02040503050406030204" pitchFamily="18" charset="0"/>
                            </a:rPr>
                            <m:t>1</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bSup>
                      <m:r>
                        <a:rPr lang="en-US" sz="2400" i="0">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i="0">
                              <a:latin typeface="Cambria Math" panose="02040503050406030204" pitchFamily="18" charset="0"/>
                            </a:rPr>
                            <m:t>1</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r>
                            <a:rPr lang="en-US" sz="2400" i="1">
                              <a:latin typeface="Cambria Math" panose="02040503050406030204" pitchFamily="18" charset="0"/>
                            </a:rPr>
                            <m:t>𝑇</m:t>
                          </m:r>
                        </m:sup>
                      </m:sSubSup>
                      <m:r>
                        <a:rPr lang="en-US" sz="2400" i="1">
                          <a:latin typeface="Cambria Math" panose="02040503050406030204" pitchFamily="18" charset="0"/>
                        </a:rPr>
                        <m:t>𝑥</m:t>
                      </m:r>
                      <m:r>
                        <a:rPr lang="en-US" sz="2400" i="0">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𝑏</m:t>
                          </m:r>
                        </m:e>
                        <m:sub>
                          <m:r>
                            <a:rPr lang="en-US" sz="2400" i="0">
                              <a:latin typeface="Cambria Math" panose="02040503050406030204" pitchFamily="18" charset="0"/>
                            </a:rPr>
                            <m:t>1</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bSup>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4202013" y="999927"/>
                <a:ext cx="2958759" cy="55015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4202013" y="449776"/>
                <a:ext cx="3997234" cy="550151"/>
              </a:xfrm>
              <a:prstGeom prst="rect">
                <a:avLst/>
              </a:prstGeom>
              <a:noFill/>
            </p:spPr>
            <p:txBody>
              <a:bodyPr wrap="square" rtlCol="0">
                <a:spAutoFit/>
              </a:bodyPr>
              <a:lstStyle/>
              <a:p>
                <a:r>
                  <a:rPr lang="en-US" sz="2400" dirty="0" smtClean="0">
                    <a:solidFill>
                      <a:schemeClr val="accent5">
                        <a:lumMod val="50000"/>
                      </a:schemeClr>
                    </a:solidFill>
                    <a:latin typeface="Times New Roman" panose="02020603050405020304" pitchFamily="18" charset="0"/>
                    <a:cs typeface="Times New Roman" panose="02020603050405020304" pitchFamily="18" charset="0"/>
                  </a:rPr>
                  <a:t>For </a:t>
                </a:r>
                <a14:m>
                  <m:oMath xmlns:m="http://schemas.openxmlformats.org/officeDocument/2006/math">
                    <m:sSubSup>
                      <m:sSubSupPr>
                        <m:ctrlPr>
                          <a:rPr lang="en-US" sz="2400" i="1">
                            <a:solidFill>
                              <a:schemeClr val="accent5">
                                <a:lumMod val="50000"/>
                              </a:schemeClr>
                            </a:solidFill>
                            <a:latin typeface="Cambria Math" panose="02040503050406030204" pitchFamily="18" charset="0"/>
                          </a:rPr>
                        </m:ctrlPr>
                      </m:sSubSupPr>
                      <m:e>
                        <m:r>
                          <a:rPr lang="en-US" sz="2400" i="1">
                            <a:solidFill>
                              <a:schemeClr val="accent5">
                                <a:lumMod val="50000"/>
                              </a:schemeClr>
                            </a:solidFill>
                            <a:latin typeface="Cambria Math" panose="02040503050406030204" pitchFamily="18" charset="0"/>
                          </a:rPr>
                          <m:t>𝑎</m:t>
                        </m:r>
                      </m:e>
                      <m:sub>
                        <m:r>
                          <a:rPr lang="en-US" sz="2400">
                            <a:solidFill>
                              <a:schemeClr val="accent5">
                                <a:lumMod val="50000"/>
                              </a:schemeClr>
                            </a:solidFill>
                            <a:latin typeface="Cambria Math" panose="02040503050406030204" pitchFamily="18" charset="0"/>
                          </a:rPr>
                          <m:t>1</m:t>
                        </m:r>
                      </m:sub>
                      <m:sup>
                        <m:d>
                          <m:dPr>
                            <m:begChr m:val="["/>
                            <m:endChr m:val="]"/>
                            <m:ctrlPr>
                              <a:rPr lang="en-US" sz="2400" i="1">
                                <a:solidFill>
                                  <a:schemeClr val="accent5">
                                    <a:lumMod val="50000"/>
                                  </a:schemeClr>
                                </a:solidFill>
                                <a:latin typeface="Cambria Math" panose="02040503050406030204" pitchFamily="18" charset="0"/>
                              </a:rPr>
                            </m:ctrlPr>
                          </m:dPr>
                          <m:e>
                            <m:r>
                              <a:rPr lang="en-US" sz="2400">
                                <a:solidFill>
                                  <a:schemeClr val="accent5">
                                    <a:lumMod val="50000"/>
                                  </a:schemeClr>
                                </a:solidFill>
                                <a:latin typeface="Cambria Math" panose="02040503050406030204" pitchFamily="18" charset="0"/>
                              </a:rPr>
                              <m:t>1</m:t>
                            </m:r>
                          </m:e>
                        </m:d>
                      </m:sup>
                    </m:sSubSup>
                    <m:r>
                      <a:rPr lang="en-US" sz="2400" b="0" i="1">
                        <a:solidFill>
                          <a:schemeClr val="accent5">
                            <a:lumMod val="50000"/>
                          </a:schemeClr>
                        </a:solidFill>
                        <a:latin typeface="Cambria Math" panose="02040503050406030204" pitchFamily="18" charset="0"/>
                      </a:rPr>
                      <m:t> </m:t>
                    </m:r>
                    <m:r>
                      <a:rPr lang="en-US" sz="2400" b="0" i="1" smtClean="0">
                        <a:solidFill>
                          <a:schemeClr val="accent5">
                            <a:lumMod val="50000"/>
                          </a:schemeClr>
                        </a:solidFill>
                        <a:latin typeface="Cambria Math" panose="02040503050406030204" pitchFamily="18" charset="0"/>
                      </a:rPr>
                      <m:t>: </m:t>
                    </m:r>
                  </m:oMath>
                </a14:m>
                <a:r>
                  <a:rPr lang="en-US" sz="2400" dirty="0" smtClean="0">
                    <a:solidFill>
                      <a:schemeClr val="accent5">
                        <a:lumMod val="50000"/>
                      </a:schemeClr>
                    </a:solidFill>
                    <a:latin typeface="Times New Roman" panose="02020603050405020304" pitchFamily="18" charset="0"/>
                    <a:cs typeface="Times New Roman" panose="02020603050405020304" pitchFamily="18" charset="0"/>
                  </a:rPr>
                  <a:t> </a:t>
                </a:r>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4202013" y="449776"/>
                <a:ext cx="3997234" cy="550151"/>
              </a:xfrm>
              <a:prstGeom prst="rect">
                <a:avLst/>
              </a:prstGeom>
              <a:blipFill>
                <a:blip r:embed="rId10"/>
                <a:stretch>
                  <a:fillRect l="-228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7668031" y="508577"/>
                <a:ext cx="3997234" cy="550151"/>
              </a:xfrm>
              <a:prstGeom prst="rect">
                <a:avLst/>
              </a:prstGeom>
              <a:noFill/>
            </p:spPr>
            <p:txBody>
              <a:bodyPr wrap="square" rtlCol="0">
                <a:spAutoFit/>
              </a:bodyPr>
              <a:lstStyle/>
              <a:p>
                <a:r>
                  <a:rPr lang="en-US" sz="2400" dirty="0" smtClean="0">
                    <a:solidFill>
                      <a:schemeClr val="accent5">
                        <a:lumMod val="50000"/>
                      </a:schemeClr>
                    </a:solidFill>
                    <a:latin typeface="Times New Roman" panose="02020603050405020304" pitchFamily="18" charset="0"/>
                    <a:cs typeface="Times New Roman" panose="02020603050405020304" pitchFamily="18" charset="0"/>
                  </a:rPr>
                  <a:t>For </a:t>
                </a:r>
                <a14:m>
                  <m:oMath xmlns:m="http://schemas.openxmlformats.org/officeDocument/2006/math">
                    <m:sSubSup>
                      <m:sSubSupPr>
                        <m:ctrlPr>
                          <a:rPr lang="en-US" sz="2400" i="1">
                            <a:solidFill>
                              <a:schemeClr val="accent5">
                                <a:lumMod val="50000"/>
                              </a:schemeClr>
                            </a:solidFill>
                            <a:latin typeface="Cambria Math" panose="02040503050406030204" pitchFamily="18" charset="0"/>
                          </a:rPr>
                        </m:ctrlPr>
                      </m:sSubSupPr>
                      <m:e>
                        <m:r>
                          <a:rPr lang="en-US" sz="2400" i="1">
                            <a:solidFill>
                              <a:schemeClr val="accent5">
                                <a:lumMod val="50000"/>
                              </a:schemeClr>
                            </a:solidFill>
                            <a:latin typeface="Cambria Math" panose="02040503050406030204" pitchFamily="18" charset="0"/>
                          </a:rPr>
                          <m:t>𝑎</m:t>
                        </m:r>
                      </m:e>
                      <m:sub>
                        <m:r>
                          <a:rPr lang="en-US" sz="2400" b="0" i="0" smtClean="0">
                            <a:solidFill>
                              <a:schemeClr val="accent5">
                                <a:lumMod val="50000"/>
                              </a:schemeClr>
                            </a:solidFill>
                            <a:latin typeface="Cambria Math" panose="02040503050406030204" pitchFamily="18" charset="0"/>
                          </a:rPr>
                          <m:t>2</m:t>
                        </m:r>
                      </m:sub>
                      <m:sup>
                        <m:d>
                          <m:dPr>
                            <m:begChr m:val="["/>
                            <m:endChr m:val="]"/>
                            <m:ctrlPr>
                              <a:rPr lang="en-US" sz="2400" i="1">
                                <a:solidFill>
                                  <a:schemeClr val="accent5">
                                    <a:lumMod val="50000"/>
                                  </a:schemeClr>
                                </a:solidFill>
                                <a:latin typeface="Cambria Math" panose="02040503050406030204" pitchFamily="18" charset="0"/>
                              </a:rPr>
                            </m:ctrlPr>
                          </m:dPr>
                          <m:e>
                            <m:r>
                              <a:rPr lang="en-US" sz="2400">
                                <a:solidFill>
                                  <a:schemeClr val="accent5">
                                    <a:lumMod val="50000"/>
                                  </a:schemeClr>
                                </a:solidFill>
                                <a:latin typeface="Cambria Math" panose="02040503050406030204" pitchFamily="18" charset="0"/>
                              </a:rPr>
                              <m:t>1</m:t>
                            </m:r>
                          </m:e>
                        </m:d>
                      </m:sup>
                    </m:sSubSup>
                    <m:r>
                      <a:rPr lang="en-US" sz="2400" b="0" i="1">
                        <a:solidFill>
                          <a:schemeClr val="accent5">
                            <a:lumMod val="50000"/>
                          </a:schemeClr>
                        </a:solidFill>
                        <a:latin typeface="Cambria Math" panose="02040503050406030204" pitchFamily="18" charset="0"/>
                      </a:rPr>
                      <m:t> </m:t>
                    </m:r>
                    <m:r>
                      <a:rPr lang="en-US" sz="2400" b="0" i="1" smtClean="0">
                        <a:solidFill>
                          <a:schemeClr val="accent5">
                            <a:lumMod val="50000"/>
                          </a:schemeClr>
                        </a:solidFill>
                        <a:latin typeface="Cambria Math" panose="02040503050406030204" pitchFamily="18" charset="0"/>
                      </a:rPr>
                      <m:t>: </m:t>
                    </m:r>
                  </m:oMath>
                </a14:m>
                <a:r>
                  <a:rPr lang="en-US" sz="2400" dirty="0" smtClean="0">
                    <a:solidFill>
                      <a:schemeClr val="accent5">
                        <a:lumMod val="50000"/>
                      </a:schemeClr>
                    </a:solidFill>
                    <a:latin typeface="Times New Roman" panose="02020603050405020304" pitchFamily="18" charset="0"/>
                    <a:cs typeface="Times New Roman" panose="02020603050405020304" pitchFamily="18" charset="0"/>
                  </a:rPr>
                  <a:t> </a:t>
                </a:r>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7668031" y="508577"/>
                <a:ext cx="3997234" cy="550151"/>
              </a:xfrm>
              <a:prstGeom prst="rect">
                <a:avLst/>
              </a:prstGeom>
              <a:blipFill>
                <a:blip r:embed="rId11"/>
                <a:stretch>
                  <a:fillRect l="-2439" b="-208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p:cNvSpPr/>
              <p:nvPr/>
            </p:nvSpPr>
            <p:spPr>
              <a:xfrm>
                <a:off x="7668031" y="999927"/>
                <a:ext cx="2958759" cy="5501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𝑧</m:t>
                          </m:r>
                        </m:e>
                        <m:sub>
                          <m:r>
                            <a:rPr lang="en-US" sz="2400" b="0" i="0" smtClean="0">
                              <a:latin typeface="Cambria Math" panose="02040503050406030204" pitchFamily="18" charset="0"/>
                            </a:rPr>
                            <m:t>2</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bSup>
                      <m:r>
                        <a:rPr lang="en-US" sz="2400" i="0">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b="0" i="0" smtClean="0">
                              <a:latin typeface="Cambria Math" panose="02040503050406030204" pitchFamily="18" charset="0"/>
                            </a:rPr>
                            <m:t>2</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r>
                            <a:rPr lang="en-US" sz="2400" i="1">
                              <a:latin typeface="Cambria Math" panose="02040503050406030204" pitchFamily="18" charset="0"/>
                            </a:rPr>
                            <m:t>𝑇</m:t>
                          </m:r>
                        </m:sup>
                      </m:sSubSup>
                      <m:r>
                        <a:rPr lang="en-US" sz="2400" i="1">
                          <a:latin typeface="Cambria Math" panose="02040503050406030204" pitchFamily="18" charset="0"/>
                        </a:rPr>
                        <m:t>𝑥</m:t>
                      </m:r>
                      <m:r>
                        <a:rPr lang="en-US" sz="2400" i="0">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𝑏</m:t>
                          </m:r>
                        </m:e>
                        <m:sub>
                          <m:r>
                            <a:rPr lang="en-US" sz="2400" b="0" i="0" smtClean="0">
                              <a:latin typeface="Cambria Math" panose="02040503050406030204" pitchFamily="18" charset="0"/>
                            </a:rPr>
                            <m:t>2</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bSup>
                    </m:oMath>
                  </m:oMathPara>
                </a14:m>
                <a:endParaRPr lang="en-US" sz="2400" dirty="0"/>
              </a:p>
            </p:txBody>
          </p:sp>
        </mc:Choice>
        <mc:Fallback xmlns="">
          <p:sp>
            <p:nvSpPr>
              <p:cNvPr id="70" name="Rectangle 69"/>
              <p:cNvSpPr>
                <a:spLocks noRot="1" noChangeAspect="1" noMove="1" noResize="1" noEditPoints="1" noAdjustHandles="1" noChangeArrowheads="1" noChangeShapeType="1" noTextEdit="1"/>
              </p:cNvSpPr>
              <p:nvPr/>
            </p:nvSpPr>
            <p:spPr>
              <a:xfrm>
                <a:off x="7668031" y="999927"/>
                <a:ext cx="2958759" cy="55015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4202013" y="1569485"/>
                <a:ext cx="2098010" cy="5552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1</m:t>
                          </m:r>
                        </m:sub>
                        <m: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e>
                          </m:d>
                        </m:sup>
                      </m:sSubSup>
                      <m:r>
                        <a:rPr lang="en-US" sz="2400" i="1">
                          <a:latin typeface="Cambria Math" panose="02040503050406030204" pitchFamily="18" charset="0"/>
                        </a:rPr>
                        <m:t>= </m:t>
                      </m:r>
                      <m:r>
                        <a:rPr lang="en-US" sz="2400" i="1">
                          <a:latin typeface="Cambria Math" panose="02040503050406030204" pitchFamily="18" charset="0"/>
                        </a:rPr>
                        <m:t>𝜎</m:t>
                      </m:r>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𝑧</m:t>
                          </m:r>
                        </m:e>
                        <m:sub>
                          <m:r>
                            <a:rPr lang="en-US" sz="2400" i="1">
                              <a:latin typeface="Cambria Math" panose="02040503050406030204" pitchFamily="18" charset="0"/>
                            </a:rPr>
                            <m:t>1</m:t>
                          </m:r>
                        </m:sub>
                        <m: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e>
                          </m:d>
                        </m:sup>
                      </m:sSubSup>
                      <m:r>
                        <a:rPr lang="en-US" sz="2400" i="1">
                          <a:latin typeface="Cambria Math" panose="02040503050406030204" pitchFamily="18" charset="0"/>
                        </a:rPr>
                        <m:t>)</m:t>
                      </m:r>
                    </m:oMath>
                  </m:oMathPara>
                </a14:m>
                <a:endParaRPr lang="en-US" sz="2400" dirty="0"/>
              </a:p>
            </p:txBody>
          </p:sp>
        </mc:Choice>
        <mc:Fallback xmlns="">
          <p:sp>
            <p:nvSpPr>
              <p:cNvPr id="71" name="Rectangle 70"/>
              <p:cNvSpPr>
                <a:spLocks noRot="1" noChangeAspect="1" noMove="1" noResize="1" noEditPoints="1" noAdjustHandles="1" noChangeArrowheads="1" noChangeShapeType="1" noTextEdit="1"/>
              </p:cNvSpPr>
              <p:nvPr/>
            </p:nvSpPr>
            <p:spPr>
              <a:xfrm>
                <a:off x="4202013" y="1569485"/>
                <a:ext cx="2098010" cy="55521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7668030" y="1594820"/>
                <a:ext cx="2098010" cy="5552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𝑎</m:t>
                          </m:r>
                        </m:e>
                        <m:sub>
                          <m:r>
                            <a:rPr lang="en-US" sz="2400" b="0" i="1" smtClean="0">
                              <a:latin typeface="Cambria Math" panose="02040503050406030204" pitchFamily="18" charset="0"/>
                            </a:rPr>
                            <m:t>2</m:t>
                          </m:r>
                        </m:sub>
                        <m: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e>
                          </m:d>
                        </m:sup>
                      </m:sSubSup>
                      <m:r>
                        <a:rPr lang="en-US" sz="2400" i="1">
                          <a:latin typeface="Cambria Math" panose="02040503050406030204" pitchFamily="18" charset="0"/>
                        </a:rPr>
                        <m:t>= </m:t>
                      </m:r>
                      <m:r>
                        <a:rPr lang="en-US" sz="2400" i="1">
                          <a:latin typeface="Cambria Math" panose="02040503050406030204" pitchFamily="18" charset="0"/>
                        </a:rPr>
                        <m:t>𝜎</m:t>
                      </m:r>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𝑧</m:t>
                          </m:r>
                        </m:e>
                        <m:sub>
                          <m:r>
                            <a:rPr lang="en-US" sz="2400" b="0" i="1" smtClean="0">
                              <a:latin typeface="Cambria Math" panose="02040503050406030204" pitchFamily="18" charset="0"/>
                            </a:rPr>
                            <m:t>2</m:t>
                          </m:r>
                        </m:sub>
                        <m: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e>
                          </m:d>
                        </m:sup>
                      </m:sSubSup>
                      <m:r>
                        <a:rPr lang="en-US" sz="2400" i="1">
                          <a:latin typeface="Cambria Math" panose="02040503050406030204" pitchFamily="18" charset="0"/>
                        </a:rPr>
                        <m:t>)</m:t>
                      </m:r>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7668030" y="1594820"/>
                <a:ext cx="2098010" cy="55521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74"/>
              <p:cNvSpPr/>
              <p:nvPr/>
            </p:nvSpPr>
            <p:spPr>
              <a:xfrm>
                <a:off x="4168322" y="2525780"/>
                <a:ext cx="7636129" cy="20849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r>
                            <a:rPr lang="en-US" sz="2400" i="0">
                              <a:latin typeface="Cambria Math" panose="02040503050406030204" pitchFamily="18" charset="0"/>
                            </a:rPr>
                            <m:t> </m:t>
                          </m:r>
                        </m:sup>
                      </m:sSup>
                      <m:r>
                        <a:rPr lang="en-US" sz="2400" i="0">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i="0">
                                        <a:latin typeface="Cambria Math" panose="02040503050406030204" pitchFamily="18" charset="0"/>
                                      </a:rPr>
                                      <m:t>1</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r>
                                      <a:rPr lang="en-US" sz="2400" i="1">
                                        <a:latin typeface="Cambria Math" panose="02040503050406030204" pitchFamily="18" charset="0"/>
                                      </a:rPr>
                                      <m:t>𝑇</m:t>
                                    </m:r>
                                  </m:sup>
                                </m:sSubSup>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i="0">
                                        <a:latin typeface="Cambria Math" panose="02040503050406030204" pitchFamily="18" charset="0"/>
                                      </a:rPr>
                                      <m:t>2</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r>
                                      <a:rPr lang="en-US" sz="2400" i="1">
                                        <a:latin typeface="Cambria Math" panose="02040503050406030204" pitchFamily="18" charset="0"/>
                                      </a:rPr>
                                      <m:t>𝑇</m:t>
                                    </m:r>
                                  </m:sup>
                                </m:sSubSup>
                              </m:e>
                            </m:mr>
                            <m:mr>
                              <m:e>
                                <m:m>
                                  <m:mPr>
                                    <m:mcs>
                                      <m:mc>
                                        <m:mcPr>
                                          <m:count m:val="1"/>
                                          <m:mcJc m:val="center"/>
                                        </m:mcPr>
                                      </m:mc>
                                    </m:mcs>
                                    <m:ctrlPr>
                                      <a:rPr lang="en-US" sz="2400" i="1">
                                        <a:latin typeface="Cambria Math" panose="02040503050406030204" pitchFamily="18" charset="0"/>
                                      </a:rPr>
                                    </m:ctrlPr>
                                  </m:mP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i="0">
                                              <a:latin typeface="Cambria Math" panose="02040503050406030204" pitchFamily="18" charset="0"/>
                                            </a:rPr>
                                            <m:t>3</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r>
                                            <a:rPr lang="en-US" sz="2400" i="1">
                                              <a:latin typeface="Cambria Math" panose="02040503050406030204" pitchFamily="18" charset="0"/>
                                            </a:rPr>
                                            <m:t>𝑇</m:t>
                                          </m:r>
                                        </m:sup>
                                      </m:sSubSup>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i="0">
                                              <a:latin typeface="Cambria Math" panose="02040503050406030204" pitchFamily="18" charset="0"/>
                                            </a:rPr>
                                            <m:t>4</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r>
                                            <a:rPr lang="en-US" sz="2400" i="1">
                                              <a:latin typeface="Cambria Math" panose="02040503050406030204" pitchFamily="18" charset="0"/>
                                            </a:rPr>
                                            <m:t>𝑇</m:t>
                                          </m:r>
                                        </m:sup>
                                      </m:sSubSup>
                                    </m:e>
                                  </m:mr>
                                </m:m>
                              </m:e>
                            </m:mr>
                          </m:m>
                        </m:e>
                      </m:d>
                      <m:r>
                        <a:rPr lang="en-US" sz="2400" i="0">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1</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2</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3</m:t>
                                    </m:r>
                                  </m:sub>
                                </m:sSub>
                              </m:e>
                            </m:mr>
                          </m:m>
                        </m:e>
                      </m:d>
                      <m:r>
                        <a:rPr lang="en-US" sz="2400" i="0">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𝑏</m:t>
                                    </m:r>
                                  </m:e>
                                  <m:sub>
                                    <m:r>
                                      <a:rPr lang="en-US" sz="2400" i="0">
                                        <a:latin typeface="Cambria Math" panose="02040503050406030204" pitchFamily="18" charset="0"/>
                                      </a:rPr>
                                      <m:t>1</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bSup>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𝑏</m:t>
                                    </m:r>
                                  </m:e>
                                  <m:sub>
                                    <m:r>
                                      <a:rPr lang="en-US" sz="2400" i="0">
                                        <a:latin typeface="Cambria Math" panose="02040503050406030204" pitchFamily="18" charset="0"/>
                                      </a:rPr>
                                      <m:t>2</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bSup>
                              </m:e>
                            </m:mr>
                            <m:mr>
                              <m:e>
                                <m:m>
                                  <m:mPr>
                                    <m:mcs>
                                      <m:mc>
                                        <m:mcPr>
                                          <m:count m:val="1"/>
                                          <m:mcJc m:val="center"/>
                                        </m:mcPr>
                                      </m:mc>
                                    </m:mcs>
                                    <m:ctrlPr>
                                      <a:rPr lang="en-US" sz="2400" i="1">
                                        <a:latin typeface="Cambria Math" panose="02040503050406030204" pitchFamily="18" charset="0"/>
                                      </a:rPr>
                                    </m:ctrlPr>
                                  </m:mP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𝑏</m:t>
                                          </m:r>
                                        </m:e>
                                        <m:sub>
                                          <m:r>
                                            <a:rPr lang="en-US" sz="2400" i="0">
                                              <a:latin typeface="Cambria Math" panose="02040503050406030204" pitchFamily="18" charset="0"/>
                                            </a:rPr>
                                            <m:t>3</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bSup>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𝑏</m:t>
                                          </m:r>
                                        </m:e>
                                        <m:sub>
                                          <m:r>
                                            <a:rPr lang="en-US" sz="2400" i="0">
                                              <a:latin typeface="Cambria Math" panose="02040503050406030204" pitchFamily="18" charset="0"/>
                                            </a:rPr>
                                            <m:t>4</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bSup>
                                    </m:e>
                                  </m:mr>
                                </m:m>
                              </m:e>
                            </m:mr>
                          </m:m>
                        </m:e>
                      </m:d>
                      <m:r>
                        <a:rPr lang="en-US" sz="2400" i="0">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i="0">
                                        <a:latin typeface="Cambria Math" panose="02040503050406030204" pitchFamily="18" charset="0"/>
                                      </a:rPr>
                                      <m:t>1</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r>
                                      <a:rPr lang="en-US" sz="2400" i="1">
                                        <a:latin typeface="Cambria Math" panose="02040503050406030204" pitchFamily="18" charset="0"/>
                                      </a:rPr>
                                      <m:t>𝑇</m:t>
                                    </m:r>
                                  </m:sup>
                                </m:sSubSup>
                                <m:r>
                                  <a:rPr lang="en-US" sz="2400" i="1">
                                    <a:latin typeface="Cambria Math" panose="02040503050406030204" pitchFamily="18" charset="0"/>
                                  </a:rPr>
                                  <m:t>𝑥</m:t>
                                </m:r>
                                <m:r>
                                  <a:rPr lang="en-US" sz="2400" i="0">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𝑏</m:t>
                                    </m:r>
                                  </m:e>
                                  <m:sub>
                                    <m:r>
                                      <a:rPr lang="en-US" sz="2400" i="0">
                                        <a:latin typeface="Cambria Math" panose="02040503050406030204" pitchFamily="18" charset="0"/>
                                      </a:rPr>
                                      <m:t>1</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bSup>
                                <m:r>
                                  <a:rPr lang="en-US" sz="2400" i="0">
                                    <a:latin typeface="Cambria Math" panose="02040503050406030204" pitchFamily="18" charset="0"/>
                                  </a:rPr>
                                  <m:t> </m:t>
                                </m:r>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i="0">
                                        <a:latin typeface="Cambria Math" panose="02040503050406030204" pitchFamily="18" charset="0"/>
                                      </a:rPr>
                                      <m:t>2</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r>
                                      <a:rPr lang="en-US" sz="2400" i="1">
                                        <a:latin typeface="Cambria Math" panose="02040503050406030204" pitchFamily="18" charset="0"/>
                                      </a:rPr>
                                      <m:t>𝑇</m:t>
                                    </m:r>
                                  </m:sup>
                                </m:sSubSup>
                                <m:r>
                                  <a:rPr lang="en-US" sz="2400" i="1">
                                    <a:latin typeface="Cambria Math" panose="02040503050406030204" pitchFamily="18" charset="0"/>
                                  </a:rPr>
                                  <m:t>𝑥</m:t>
                                </m:r>
                                <m:r>
                                  <a:rPr lang="en-US" sz="2400" i="0">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𝑏</m:t>
                                    </m:r>
                                  </m:e>
                                  <m:sub>
                                    <m:r>
                                      <a:rPr lang="en-US" sz="2400" i="0">
                                        <a:latin typeface="Cambria Math" panose="02040503050406030204" pitchFamily="18" charset="0"/>
                                      </a:rPr>
                                      <m:t>2</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bSup>
                              </m:e>
                            </m:mr>
                            <m:mr>
                              <m:e>
                                <m:m>
                                  <m:mPr>
                                    <m:mcs>
                                      <m:mc>
                                        <m:mcPr>
                                          <m:count m:val="1"/>
                                          <m:mcJc m:val="center"/>
                                        </m:mcPr>
                                      </m:mc>
                                    </m:mcs>
                                    <m:ctrlPr>
                                      <a:rPr lang="en-US" sz="2400" i="1">
                                        <a:latin typeface="Cambria Math" panose="02040503050406030204" pitchFamily="18" charset="0"/>
                                      </a:rPr>
                                    </m:ctrlPr>
                                  </m:mP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i="0">
                                              <a:latin typeface="Cambria Math" panose="02040503050406030204" pitchFamily="18" charset="0"/>
                                            </a:rPr>
                                            <m:t>3</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r>
                                            <a:rPr lang="en-US" sz="2400" i="1">
                                              <a:latin typeface="Cambria Math" panose="02040503050406030204" pitchFamily="18" charset="0"/>
                                            </a:rPr>
                                            <m:t>𝑇</m:t>
                                          </m:r>
                                        </m:sup>
                                      </m:sSubSup>
                                      <m:r>
                                        <a:rPr lang="en-US" sz="2400" i="1">
                                          <a:latin typeface="Cambria Math" panose="02040503050406030204" pitchFamily="18" charset="0"/>
                                        </a:rPr>
                                        <m:t>𝑥</m:t>
                                      </m:r>
                                      <m:r>
                                        <a:rPr lang="en-US" sz="2400" i="0">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𝑏</m:t>
                                          </m:r>
                                        </m:e>
                                        <m:sub>
                                          <m:r>
                                            <a:rPr lang="en-US" sz="2400" i="0">
                                              <a:latin typeface="Cambria Math" panose="02040503050406030204" pitchFamily="18" charset="0"/>
                                            </a:rPr>
                                            <m:t>3</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bSup>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i="0">
                                              <a:latin typeface="Cambria Math" panose="02040503050406030204" pitchFamily="18" charset="0"/>
                                            </a:rPr>
                                            <m:t>4</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r>
                                            <a:rPr lang="en-US" sz="2400" i="1">
                                              <a:latin typeface="Cambria Math" panose="02040503050406030204" pitchFamily="18" charset="0"/>
                                            </a:rPr>
                                            <m:t>𝑇</m:t>
                                          </m:r>
                                        </m:sup>
                                      </m:sSubSup>
                                      <m:r>
                                        <a:rPr lang="en-US" sz="2400" i="1">
                                          <a:latin typeface="Cambria Math" panose="02040503050406030204" pitchFamily="18" charset="0"/>
                                        </a:rPr>
                                        <m:t>𝑥</m:t>
                                      </m:r>
                                      <m:r>
                                        <a:rPr lang="en-US" sz="2400" i="0">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𝑏</m:t>
                                          </m:r>
                                        </m:e>
                                        <m:sub>
                                          <m:r>
                                            <a:rPr lang="en-US" sz="2400" i="0">
                                              <a:latin typeface="Cambria Math" panose="02040503050406030204" pitchFamily="18" charset="0"/>
                                            </a:rPr>
                                            <m:t>4</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bSup>
                                    </m:e>
                                  </m:mr>
                                </m:m>
                              </m:e>
                            </m:mr>
                          </m:m>
                        </m:e>
                      </m:d>
                      <m:r>
                        <a:rPr lang="en-US" sz="2400" i="0">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𝑧</m:t>
                                    </m:r>
                                  </m:e>
                                  <m:sub>
                                    <m:r>
                                      <a:rPr lang="en-US" sz="2400" i="0">
                                        <a:latin typeface="Cambria Math" panose="02040503050406030204" pitchFamily="18" charset="0"/>
                                      </a:rPr>
                                      <m:t>1</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bSup>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𝑧</m:t>
                                    </m:r>
                                  </m:e>
                                  <m:sub>
                                    <m:r>
                                      <a:rPr lang="en-US" sz="2400" i="0">
                                        <a:latin typeface="Cambria Math" panose="02040503050406030204" pitchFamily="18" charset="0"/>
                                      </a:rPr>
                                      <m:t>2</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bSup>
                              </m:e>
                            </m:mr>
                            <m:mr>
                              <m:e>
                                <m:m>
                                  <m:mPr>
                                    <m:mcs>
                                      <m:mc>
                                        <m:mcPr>
                                          <m:count m:val="1"/>
                                          <m:mcJc m:val="center"/>
                                        </m:mcPr>
                                      </m:mc>
                                    </m:mcs>
                                    <m:ctrlPr>
                                      <a:rPr lang="en-US" sz="2400" i="1">
                                        <a:latin typeface="Cambria Math" panose="02040503050406030204" pitchFamily="18" charset="0"/>
                                      </a:rPr>
                                    </m:ctrlPr>
                                  </m:mP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𝑧</m:t>
                                          </m:r>
                                        </m:e>
                                        <m:sub>
                                          <m:r>
                                            <a:rPr lang="en-US" sz="2400" i="0">
                                              <a:latin typeface="Cambria Math" panose="02040503050406030204" pitchFamily="18" charset="0"/>
                                            </a:rPr>
                                            <m:t>3</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bSup>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𝑧</m:t>
                                          </m:r>
                                        </m:e>
                                        <m:sub>
                                          <m:r>
                                            <a:rPr lang="en-US" sz="2400" i="0">
                                              <a:latin typeface="Cambria Math" panose="02040503050406030204" pitchFamily="18" charset="0"/>
                                            </a:rPr>
                                            <m:t>4</m:t>
                                          </m:r>
                                        </m:sub>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bSup>
                                    </m:e>
                                  </m:mr>
                                </m:m>
                              </m:e>
                            </m:mr>
                          </m:m>
                        </m:e>
                      </m:d>
                    </m:oMath>
                  </m:oMathPara>
                </a14:m>
                <a:endParaRPr lang="en-US" sz="2400" dirty="0"/>
              </a:p>
            </p:txBody>
          </p:sp>
        </mc:Choice>
        <mc:Fallback xmlns="">
          <p:sp>
            <p:nvSpPr>
              <p:cNvPr id="75" name="Rectangle 74"/>
              <p:cNvSpPr>
                <a:spLocks noRot="1" noChangeAspect="1" noMove="1" noResize="1" noEditPoints="1" noAdjustHandles="1" noChangeArrowheads="1" noChangeShapeType="1" noTextEdit="1"/>
              </p:cNvSpPr>
              <p:nvPr/>
            </p:nvSpPr>
            <p:spPr>
              <a:xfrm>
                <a:off x="4168322" y="2525780"/>
                <a:ext cx="7636129" cy="208493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05272" y="2265633"/>
                <a:ext cx="102143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accent5">
                              <a:lumMod val="75000"/>
                            </a:schemeClr>
                          </a:solidFill>
                          <a:latin typeface="Cambria Math" panose="02040503050406030204" pitchFamily="18" charset="0"/>
                        </a:rPr>
                        <m:t>(</m:t>
                      </m:r>
                      <m:r>
                        <a:rPr lang="en-US" sz="2000" b="1" i="1" smtClean="0">
                          <a:solidFill>
                            <a:schemeClr val="accent5">
                              <a:lumMod val="75000"/>
                            </a:schemeClr>
                          </a:solidFill>
                          <a:latin typeface="Cambria Math" panose="02040503050406030204" pitchFamily="18" charset="0"/>
                        </a:rPr>
                        <m:t>𝟒</m:t>
                      </m:r>
                      <m:r>
                        <a:rPr lang="en-US" sz="2000" b="1" i="1" smtClean="0">
                          <a:solidFill>
                            <a:schemeClr val="accent5">
                              <a:lumMod val="75000"/>
                            </a:schemeClr>
                          </a:solidFill>
                          <a:latin typeface="Cambria Math" panose="02040503050406030204" pitchFamily="18" charset="0"/>
                        </a:rPr>
                        <m:t> </m:t>
                      </m:r>
                      <m:r>
                        <a:rPr lang="en-US" sz="2000" b="1" i="1" smtClean="0">
                          <a:solidFill>
                            <a:schemeClr val="accent5">
                              <a:lumMod val="75000"/>
                            </a:schemeClr>
                          </a:solidFill>
                          <a:latin typeface="Cambria Math" panose="02040503050406030204" pitchFamily="18" charset="0"/>
                        </a:rPr>
                        <m:t>𝒙</m:t>
                      </m:r>
                      <m:r>
                        <a:rPr lang="en-US" sz="2000" b="1" i="1" smtClean="0">
                          <a:solidFill>
                            <a:schemeClr val="accent5">
                              <a:lumMod val="75000"/>
                            </a:schemeClr>
                          </a:solidFill>
                          <a:latin typeface="Cambria Math" panose="02040503050406030204" pitchFamily="18" charset="0"/>
                        </a:rPr>
                        <m:t> </m:t>
                      </m:r>
                      <m:r>
                        <a:rPr lang="en-US" sz="2000" b="1" i="1" smtClean="0">
                          <a:solidFill>
                            <a:schemeClr val="accent5">
                              <a:lumMod val="75000"/>
                            </a:schemeClr>
                          </a:solidFill>
                          <a:latin typeface="Cambria Math" panose="02040503050406030204" pitchFamily="18" charset="0"/>
                        </a:rPr>
                        <m:t>𝟑</m:t>
                      </m:r>
                      <m:r>
                        <a:rPr lang="en-US" sz="2000" b="1" i="1" smtClean="0">
                          <a:solidFill>
                            <a:schemeClr val="accent5">
                              <a:lumMod val="75000"/>
                            </a:schemeClr>
                          </a:solidFill>
                          <a:latin typeface="Cambria Math" panose="02040503050406030204" pitchFamily="18" charset="0"/>
                        </a:rPr>
                        <m:t>)</m:t>
                      </m:r>
                    </m:oMath>
                  </m:oMathPara>
                </a14:m>
                <a:endParaRPr lang="en-US" sz="2000" b="1" dirty="0">
                  <a:solidFill>
                    <a:schemeClr val="accent5">
                      <a:lumMod val="75000"/>
                    </a:schemeClr>
                  </a:solidFill>
                </a:endParaRPr>
              </a:p>
            </p:txBody>
          </p:sp>
        </mc:Choice>
        <mc:Fallback xmlns="">
          <p:sp>
            <p:nvSpPr>
              <p:cNvPr id="76" name="Rectangle 75"/>
              <p:cNvSpPr>
                <a:spLocks noRot="1" noChangeAspect="1" noMove="1" noResize="1" noEditPoints="1" noAdjustHandles="1" noChangeArrowheads="1" noChangeShapeType="1" noTextEdit="1"/>
              </p:cNvSpPr>
              <p:nvPr/>
            </p:nvSpPr>
            <p:spPr>
              <a:xfrm>
                <a:off x="5105272" y="2265633"/>
                <a:ext cx="1021433" cy="400110"/>
              </a:xfrm>
              <a:prstGeom prst="rect">
                <a:avLst/>
              </a:prstGeom>
              <a:blipFill>
                <a:blip r:embed="rId16"/>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7078933" y="2241845"/>
                <a:ext cx="102143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accent5">
                              <a:lumMod val="75000"/>
                            </a:schemeClr>
                          </a:solidFill>
                          <a:latin typeface="Cambria Math" panose="02040503050406030204" pitchFamily="18" charset="0"/>
                        </a:rPr>
                        <m:t>(</m:t>
                      </m:r>
                      <m:r>
                        <a:rPr lang="en-US" sz="2000" b="1" i="1" smtClean="0">
                          <a:solidFill>
                            <a:schemeClr val="accent5">
                              <a:lumMod val="75000"/>
                            </a:schemeClr>
                          </a:solidFill>
                          <a:latin typeface="Cambria Math" panose="02040503050406030204" pitchFamily="18" charset="0"/>
                        </a:rPr>
                        <m:t>𝟒</m:t>
                      </m:r>
                      <m:r>
                        <a:rPr lang="en-US" sz="2000" b="1" i="1" smtClean="0">
                          <a:solidFill>
                            <a:schemeClr val="accent5">
                              <a:lumMod val="75000"/>
                            </a:schemeClr>
                          </a:solidFill>
                          <a:latin typeface="Cambria Math" panose="02040503050406030204" pitchFamily="18" charset="0"/>
                        </a:rPr>
                        <m:t> </m:t>
                      </m:r>
                      <m:r>
                        <a:rPr lang="en-US" sz="2000" b="1" i="1" smtClean="0">
                          <a:solidFill>
                            <a:schemeClr val="accent5">
                              <a:lumMod val="75000"/>
                            </a:schemeClr>
                          </a:solidFill>
                          <a:latin typeface="Cambria Math" panose="02040503050406030204" pitchFamily="18" charset="0"/>
                        </a:rPr>
                        <m:t>𝒙</m:t>
                      </m:r>
                      <m:r>
                        <a:rPr lang="en-US" sz="2000" b="1" i="1" smtClean="0">
                          <a:solidFill>
                            <a:schemeClr val="accent5">
                              <a:lumMod val="75000"/>
                            </a:schemeClr>
                          </a:solidFill>
                          <a:latin typeface="Cambria Math" panose="02040503050406030204" pitchFamily="18" charset="0"/>
                        </a:rPr>
                        <m:t> </m:t>
                      </m:r>
                      <m:r>
                        <a:rPr lang="en-US" sz="2000" b="1" i="1" smtClean="0">
                          <a:solidFill>
                            <a:schemeClr val="accent5">
                              <a:lumMod val="75000"/>
                            </a:schemeClr>
                          </a:solidFill>
                          <a:latin typeface="Cambria Math" panose="02040503050406030204" pitchFamily="18" charset="0"/>
                        </a:rPr>
                        <m:t>𝟏</m:t>
                      </m:r>
                      <m:r>
                        <a:rPr lang="en-US" sz="2000" b="1" i="1" smtClean="0">
                          <a:solidFill>
                            <a:schemeClr val="accent5">
                              <a:lumMod val="75000"/>
                            </a:schemeClr>
                          </a:solidFill>
                          <a:latin typeface="Cambria Math" panose="02040503050406030204" pitchFamily="18" charset="0"/>
                        </a:rPr>
                        <m:t>)</m:t>
                      </m:r>
                    </m:oMath>
                  </m:oMathPara>
                </a14:m>
                <a:endParaRPr lang="en-US" sz="2000" b="1" dirty="0">
                  <a:solidFill>
                    <a:schemeClr val="accent5">
                      <a:lumMod val="75000"/>
                    </a:schemeClr>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7078933" y="2241845"/>
                <a:ext cx="1021433" cy="400110"/>
              </a:xfrm>
              <a:prstGeom prst="rect">
                <a:avLst/>
              </a:prstGeom>
              <a:blipFill>
                <a:blip r:embed="rId17"/>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5958535" y="2263850"/>
                <a:ext cx="739946" cy="4214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accent5">
                                  <a:lumMod val="50000"/>
                                </a:schemeClr>
                              </a:solidFill>
                              <a:latin typeface="Cambria Math" panose="02040503050406030204" pitchFamily="18" charset="0"/>
                            </a:rPr>
                          </m:ctrlPr>
                        </m:sSupPr>
                        <m:e>
                          <m:r>
                            <a:rPr lang="en-US" sz="2000" b="1" i="1" smtClean="0">
                              <a:solidFill>
                                <a:schemeClr val="accent5">
                                  <a:lumMod val="50000"/>
                                </a:schemeClr>
                              </a:solidFill>
                              <a:latin typeface="Cambria Math" panose="02040503050406030204" pitchFamily="18" charset="0"/>
                            </a:rPr>
                            <m:t>𝒘</m:t>
                          </m:r>
                        </m:e>
                        <m:sup>
                          <m:d>
                            <m:dPr>
                              <m:begChr m:val="["/>
                              <m:endChr m:val="]"/>
                              <m:ctrlPr>
                                <a:rPr lang="en-US" sz="2000" b="1" i="1">
                                  <a:solidFill>
                                    <a:schemeClr val="accent5">
                                      <a:lumMod val="50000"/>
                                    </a:schemeClr>
                                  </a:solidFill>
                                  <a:latin typeface="Cambria Math" panose="02040503050406030204" pitchFamily="18" charset="0"/>
                                </a:rPr>
                              </m:ctrlPr>
                            </m:dPr>
                            <m:e>
                              <m:r>
                                <a:rPr lang="en-US" sz="2000" b="1" i="1">
                                  <a:solidFill>
                                    <a:schemeClr val="accent5">
                                      <a:lumMod val="50000"/>
                                    </a:schemeClr>
                                  </a:solidFill>
                                  <a:latin typeface="Cambria Math" panose="02040503050406030204" pitchFamily="18" charset="0"/>
                                </a:rPr>
                                <m:t>𝟏</m:t>
                              </m:r>
                            </m:e>
                          </m:d>
                          <m:r>
                            <a:rPr lang="en-US" sz="2000" b="1">
                              <a:solidFill>
                                <a:schemeClr val="accent5">
                                  <a:lumMod val="50000"/>
                                </a:schemeClr>
                              </a:solidFill>
                              <a:latin typeface="Cambria Math" panose="02040503050406030204" pitchFamily="18" charset="0"/>
                            </a:rPr>
                            <m:t> </m:t>
                          </m:r>
                        </m:sup>
                      </m:sSup>
                    </m:oMath>
                  </m:oMathPara>
                </a14:m>
                <a:endParaRPr lang="en-US" sz="2400" b="1" dirty="0"/>
              </a:p>
            </p:txBody>
          </p:sp>
        </mc:Choice>
        <mc:Fallback xmlns="">
          <p:sp>
            <p:nvSpPr>
              <p:cNvPr id="78" name="Rectangle 77"/>
              <p:cNvSpPr>
                <a:spLocks noRot="1" noChangeAspect="1" noMove="1" noResize="1" noEditPoints="1" noAdjustHandles="1" noChangeArrowheads="1" noChangeShapeType="1" noTextEdit="1"/>
              </p:cNvSpPr>
              <p:nvPr/>
            </p:nvSpPr>
            <p:spPr>
              <a:xfrm>
                <a:off x="5958535" y="2263850"/>
                <a:ext cx="739946" cy="42146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7923350" y="2250012"/>
                <a:ext cx="693460" cy="4214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accent5">
                                  <a:lumMod val="50000"/>
                                </a:schemeClr>
                              </a:solidFill>
                              <a:latin typeface="Cambria Math" panose="02040503050406030204" pitchFamily="18" charset="0"/>
                            </a:rPr>
                          </m:ctrlPr>
                        </m:sSupPr>
                        <m:e>
                          <m:r>
                            <a:rPr lang="en-US" sz="2000" b="1" i="1" smtClean="0">
                              <a:solidFill>
                                <a:schemeClr val="accent5">
                                  <a:lumMod val="50000"/>
                                </a:schemeClr>
                              </a:solidFill>
                              <a:latin typeface="Cambria Math" panose="02040503050406030204" pitchFamily="18" charset="0"/>
                            </a:rPr>
                            <m:t>𝒃</m:t>
                          </m:r>
                        </m:e>
                        <m:sup>
                          <m:d>
                            <m:dPr>
                              <m:begChr m:val="["/>
                              <m:endChr m:val="]"/>
                              <m:ctrlPr>
                                <a:rPr lang="en-US" sz="2000" b="1" i="1">
                                  <a:solidFill>
                                    <a:schemeClr val="accent5">
                                      <a:lumMod val="50000"/>
                                    </a:schemeClr>
                                  </a:solidFill>
                                  <a:latin typeface="Cambria Math" panose="02040503050406030204" pitchFamily="18" charset="0"/>
                                </a:rPr>
                              </m:ctrlPr>
                            </m:dPr>
                            <m:e>
                              <m:r>
                                <a:rPr lang="en-US" sz="2000" b="1" i="1">
                                  <a:solidFill>
                                    <a:schemeClr val="accent5">
                                      <a:lumMod val="50000"/>
                                    </a:schemeClr>
                                  </a:solidFill>
                                  <a:latin typeface="Cambria Math" panose="02040503050406030204" pitchFamily="18" charset="0"/>
                                </a:rPr>
                                <m:t>𝟏</m:t>
                              </m:r>
                            </m:e>
                          </m:d>
                          <m:r>
                            <a:rPr lang="en-US" sz="2000" b="1">
                              <a:solidFill>
                                <a:schemeClr val="accent5">
                                  <a:lumMod val="50000"/>
                                </a:schemeClr>
                              </a:solidFill>
                              <a:latin typeface="Cambria Math" panose="02040503050406030204" pitchFamily="18" charset="0"/>
                            </a:rPr>
                            <m:t> </m:t>
                          </m:r>
                        </m:sup>
                      </m:sSup>
                    </m:oMath>
                  </m:oMathPara>
                </a14:m>
                <a:endParaRPr lang="en-US" sz="2400" b="1" dirty="0"/>
              </a:p>
            </p:txBody>
          </p:sp>
        </mc:Choice>
        <mc:Fallback xmlns="">
          <p:sp>
            <p:nvSpPr>
              <p:cNvPr id="79" name="Rectangle 78"/>
              <p:cNvSpPr>
                <a:spLocks noRot="1" noChangeAspect="1" noMove="1" noResize="1" noEditPoints="1" noAdjustHandles="1" noChangeArrowheads="1" noChangeShapeType="1" noTextEdit="1"/>
              </p:cNvSpPr>
              <p:nvPr/>
            </p:nvSpPr>
            <p:spPr>
              <a:xfrm>
                <a:off x="7923350" y="2250012"/>
                <a:ext cx="693460" cy="42146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p:cNvSpPr/>
              <p:nvPr/>
            </p:nvSpPr>
            <p:spPr>
              <a:xfrm>
                <a:off x="4202013" y="4762473"/>
                <a:ext cx="3233642" cy="20849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𝑎</m:t>
                          </m:r>
                        </m:e>
                        <m:sup>
                          <m:d>
                            <m:dPr>
                              <m:begChr m:val="["/>
                              <m:endChr m:val="]"/>
                              <m:ctrlPr>
                                <a:rPr lang="en-US" sz="2400" i="1">
                                  <a:latin typeface="Cambria Math" panose="02040503050406030204" pitchFamily="18" charset="0"/>
                                </a:rPr>
                              </m:ctrlPr>
                            </m:dPr>
                            <m:e>
                              <m:r>
                                <a:rPr lang="en-US" sz="2400">
                                  <a:latin typeface="Cambria Math" panose="02040503050406030204" pitchFamily="18" charset="0"/>
                                </a:rPr>
                                <m:t>1</m:t>
                              </m:r>
                            </m:e>
                          </m:d>
                        </m:sup>
                      </m:sSup>
                      <m:r>
                        <a:rPr lang="en-US" sz="240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a:latin typeface="Cambria Math" panose="02040503050406030204" pitchFamily="18" charset="0"/>
                                      </a:rPr>
                                      <m:t>1</m:t>
                                    </m:r>
                                  </m:sub>
                                  <m:sup>
                                    <m:d>
                                      <m:dPr>
                                        <m:begChr m:val="["/>
                                        <m:endChr m:val="]"/>
                                        <m:ctrlPr>
                                          <a:rPr lang="en-US" sz="2400" i="1">
                                            <a:latin typeface="Cambria Math" panose="02040503050406030204" pitchFamily="18" charset="0"/>
                                          </a:rPr>
                                        </m:ctrlPr>
                                      </m:dPr>
                                      <m:e>
                                        <m:r>
                                          <a:rPr lang="en-US" sz="2400">
                                            <a:latin typeface="Cambria Math" panose="02040503050406030204" pitchFamily="18" charset="0"/>
                                          </a:rPr>
                                          <m:t>1</m:t>
                                        </m:r>
                                      </m:e>
                                    </m:d>
                                  </m:sup>
                                </m:sSubSup>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a:latin typeface="Cambria Math" panose="02040503050406030204" pitchFamily="18" charset="0"/>
                                      </a:rPr>
                                      <m:t>2</m:t>
                                    </m:r>
                                  </m:sub>
                                  <m:sup>
                                    <m:d>
                                      <m:dPr>
                                        <m:begChr m:val="["/>
                                        <m:endChr m:val="]"/>
                                        <m:ctrlPr>
                                          <a:rPr lang="en-US" sz="2400" i="1">
                                            <a:latin typeface="Cambria Math" panose="02040503050406030204" pitchFamily="18" charset="0"/>
                                          </a:rPr>
                                        </m:ctrlPr>
                                      </m:dPr>
                                      <m:e>
                                        <m:r>
                                          <a:rPr lang="en-US" sz="2400">
                                            <a:latin typeface="Cambria Math" panose="02040503050406030204" pitchFamily="18" charset="0"/>
                                          </a:rPr>
                                          <m:t>1</m:t>
                                        </m:r>
                                      </m:e>
                                    </m:d>
                                  </m:sup>
                                </m:sSubSup>
                              </m:e>
                            </m:mr>
                            <m:mr>
                              <m:e>
                                <m:m>
                                  <m:mPr>
                                    <m:mcs>
                                      <m:mc>
                                        <m:mcPr>
                                          <m:count m:val="1"/>
                                          <m:mcJc m:val="center"/>
                                        </m:mcPr>
                                      </m:mc>
                                    </m:mcs>
                                    <m:ctrlPr>
                                      <a:rPr lang="en-US" sz="2400" i="1">
                                        <a:latin typeface="Cambria Math" panose="02040503050406030204" pitchFamily="18" charset="0"/>
                                      </a:rPr>
                                    </m:ctrlPr>
                                  </m:mP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a:latin typeface="Cambria Math" panose="02040503050406030204" pitchFamily="18" charset="0"/>
                                            </a:rPr>
                                            <m:t>3</m:t>
                                          </m:r>
                                        </m:sub>
                                        <m:sup>
                                          <m:d>
                                            <m:dPr>
                                              <m:begChr m:val="["/>
                                              <m:endChr m:val="]"/>
                                              <m:ctrlPr>
                                                <a:rPr lang="en-US" sz="2400" i="1">
                                                  <a:latin typeface="Cambria Math" panose="02040503050406030204" pitchFamily="18" charset="0"/>
                                                </a:rPr>
                                              </m:ctrlPr>
                                            </m:dPr>
                                            <m:e>
                                              <m:r>
                                                <a:rPr lang="en-US" sz="2400">
                                                  <a:latin typeface="Cambria Math" panose="02040503050406030204" pitchFamily="18" charset="0"/>
                                                </a:rPr>
                                                <m:t>1</m:t>
                                              </m:r>
                                            </m:e>
                                          </m:d>
                                        </m:sup>
                                      </m:sSubSup>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a:latin typeface="Cambria Math" panose="02040503050406030204" pitchFamily="18" charset="0"/>
                                            </a:rPr>
                                            <m:t>4</m:t>
                                          </m:r>
                                        </m:sub>
                                        <m:sup>
                                          <m:d>
                                            <m:dPr>
                                              <m:begChr m:val="["/>
                                              <m:endChr m:val="]"/>
                                              <m:ctrlPr>
                                                <a:rPr lang="en-US" sz="2400" i="1">
                                                  <a:latin typeface="Cambria Math" panose="02040503050406030204" pitchFamily="18" charset="0"/>
                                                </a:rPr>
                                              </m:ctrlPr>
                                            </m:dPr>
                                            <m:e>
                                              <m:r>
                                                <a:rPr lang="en-US" sz="2400">
                                                  <a:latin typeface="Cambria Math" panose="02040503050406030204" pitchFamily="18" charset="0"/>
                                                </a:rPr>
                                                <m:t>1</m:t>
                                              </m:r>
                                            </m:e>
                                          </m:d>
                                        </m:sup>
                                      </m:sSubSup>
                                    </m:e>
                                  </m:mr>
                                </m:m>
                              </m:e>
                            </m:mr>
                          </m:m>
                        </m:e>
                      </m:d>
                      <m:r>
                        <a:rPr lang="en-US" sz="2400">
                          <a:latin typeface="Cambria Math" panose="02040503050406030204" pitchFamily="18" charset="0"/>
                        </a:rPr>
                        <m:t>= </m:t>
                      </m:r>
                      <m:r>
                        <a:rPr lang="en-US" sz="2400" i="1">
                          <a:latin typeface="Cambria Math" panose="02040503050406030204" pitchFamily="18" charset="0"/>
                        </a:rPr>
                        <m:t>𝜎</m:t>
                      </m:r>
                      <m:r>
                        <a:rPr lang="en-US" sz="240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a:latin typeface="Cambria Math" panose="02040503050406030204" pitchFamily="18" charset="0"/>
                                </a:rPr>
                                <m:t>1</m:t>
                              </m:r>
                            </m:e>
                          </m:d>
                        </m:sup>
                      </m:sSup>
                      <m:r>
                        <a:rPr lang="en-US" sz="2400" b="0" i="1" smtClean="0">
                          <a:latin typeface="Cambria Math" panose="02040503050406030204" pitchFamily="18" charset="0"/>
                        </a:rPr>
                        <m:t>)</m:t>
                      </m:r>
                    </m:oMath>
                  </m:oMathPara>
                </a14:m>
                <a:endParaRPr lang="en-US" sz="2400" dirty="0"/>
              </a:p>
            </p:txBody>
          </p:sp>
        </mc:Choice>
        <mc:Fallback xmlns="">
          <p:sp>
            <p:nvSpPr>
              <p:cNvPr id="85" name="Rectangle 84"/>
              <p:cNvSpPr>
                <a:spLocks noRot="1" noChangeAspect="1" noMove="1" noResize="1" noEditPoints="1" noAdjustHandles="1" noChangeArrowheads="1" noChangeShapeType="1" noTextEdit="1"/>
              </p:cNvSpPr>
              <p:nvPr/>
            </p:nvSpPr>
            <p:spPr>
              <a:xfrm>
                <a:off x="4202013" y="4762473"/>
                <a:ext cx="3233642" cy="2084930"/>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785369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137" y="182881"/>
            <a:ext cx="6348549"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Neural Network Representation learning </a:t>
            </a:r>
            <a:endParaRPr lang="en-US"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4137" y="754576"/>
            <a:ext cx="3997234" cy="461665"/>
          </a:xfrm>
          <a:prstGeom prst="rect">
            <a:avLst/>
          </a:prstGeom>
          <a:noFill/>
        </p:spPr>
        <p:txBody>
          <a:bodyPr wrap="square" rtlCol="0">
            <a:spAutoFit/>
          </a:bodyPr>
          <a:lstStyle/>
          <a:p>
            <a:r>
              <a:rPr lang="en-US" sz="2400" dirty="0" smtClean="0">
                <a:solidFill>
                  <a:schemeClr val="accent5">
                    <a:lumMod val="50000"/>
                  </a:schemeClr>
                </a:solidFill>
                <a:latin typeface="Times New Roman" panose="02020603050405020304" pitchFamily="18" charset="0"/>
                <a:cs typeface="Times New Roman" panose="02020603050405020304" pitchFamily="18" charset="0"/>
              </a:rPr>
              <a:t>Given input x:  </a:t>
            </a:r>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436450" y="1326271"/>
                <a:ext cx="4172296"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𝑧</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1">
                          <a:latin typeface="Cambria Math" panose="02040503050406030204" pitchFamily="18" charset="0"/>
                        </a:rPr>
                        <m:t>𝑥</m:t>
                      </m:r>
                      <m:r>
                        <a:rPr lang="en-US" sz="2400" i="0">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0</m:t>
                              </m:r>
                            </m:e>
                          </m:d>
                        </m:sup>
                      </m:sSup>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436450" y="1326271"/>
                <a:ext cx="4172296" cy="48718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97113" y="1661597"/>
                <a:ext cx="85632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𝟒</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𝒙</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297113" y="1661597"/>
                <a:ext cx="856324" cy="338554"/>
              </a:xfrm>
              <a:prstGeom prst="rect">
                <a:avLst/>
              </a:prstGeom>
              <a:blipFill>
                <a:blip r:embed="rId3"/>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45315" y="1661597"/>
                <a:ext cx="85632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𝟒</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𝒙</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𝟑</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045315" y="1661597"/>
                <a:ext cx="856324" cy="338554"/>
              </a:xfrm>
              <a:prstGeom prst="rect">
                <a:avLst/>
              </a:prstGeom>
              <a:blipFill>
                <a:blip r:embed="rId4"/>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666274" y="1661597"/>
                <a:ext cx="85632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𝟑</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𝒙</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1666274" y="1661597"/>
                <a:ext cx="856324" cy="338554"/>
              </a:xfrm>
              <a:prstGeom prst="rect">
                <a:avLst/>
              </a:prstGeom>
              <a:blipFill>
                <a:blip r:embed="rId5"/>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414476" y="1661597"/>
                <a:ext cx="85632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𝟒</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𝒙</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2414476" y="1661597"/>
                <a:ext cx="856324" cy="338554"/>
              </a:xfrm>
              <a:prstGeom prst="rect">
                <a:avLst/>
              </a:prstGeom>
              <a:blipFill>
                <a:blip r:embed="rId6"/>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44137" y="2145962"/>
                <a:ext cx="2029595"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𝑎</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0">
                          <a:latin typeface="Cambria Math" panose="02040503050406030204" pitchFamily="18" charset="0"/>
                        </a:rPr>
                        <m:t>=</m:t>
                      </m:r>
                      <m:r>
                        <m:rPr>
                          <m:sty m:val="p"/>
                        </m:rPr>
                        <a:rPr lang="el-GR" sz="2400" i="1" smtClean="0">
                          <a:latin typeface="Cambria Math" panose="02040503050406030204" pitchFamily="18" charset="0"/>
                          <a:ea typeface="Cambria Math" panose="02040503050406030204" pitchFamily="18" charset="0"/>
                        </a:rPr>
                        <m:t>σ</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𝑧</m:t>
                          </m:r>
                        </m:e>
                        <m:sup>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e>
                          </m:d>
                        </m:sup>
                      </m:sSup>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444137" y="2145962"/>
                <a:ext cx="2029595" cy="48718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97113" y="2490126"/>
                <a:ext cx="85632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𝟒</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𝒙</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297113" y="2490126"/>
                <a:ext cx="856324" cy="338554"/>
              </a:xfrm>
              <a:prstGeom prst="rect">
                <a:avLst/>
              </a:prstGeom>
              <a:blipFill>
                <a:blip r:embed="rId8"/>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542831" y="2490126"/>
                <a:ext cx="85632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𝟒</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𝒙</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542831" y="2490126"/>
                <a:ext cx="856324" cy="338554"/>
              </a:xfrm>
              <a:prstGeom prst="rect">
                <a:avLst/>
              </a:prstGeom>
              <a:blipFill>
                <a:blip r:embed="rId9"/>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58215" y="2993998"/>
                <a:ext cx="3052694"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𝑧</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[1]</m:t>
                          </m:r>
                        </m:sup>
                      </m:sSup>
                      <m:r>
                        <a:rPr lang="en-US" sz="2400" i="0">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458215" y="2993998"/>
                <a:ext cx="3052694" cy="48718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18878" y="3329324"/>
                <a:ext cx="85632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𝒙</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318878" y="3329324"/>
                <a:ext cx="856324" cy="338554"/>
              </a:xfrm>
              <a:prstGeom prst="rect">
                <a:avLst/>
              </a:prstGeom>
              <a:blipFill>
                <a:blip r:embed="rId11"/>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067080" y="3329324"/>
                <a:ext cx="85632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𝒙</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𝟒</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1067080" y="3329324"/>
                <a:ext cx="856324" cy="338554"/>
              </a:xfrm>
              <a:prstGeom prst="rect">
                <a:avLst/>
              </a:prstGeom>
              <a:blipFill>
                <a:blip r:embed="rId12"/>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784067" y="3329324"/>
                <a:ext cx="85632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𝟒</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𝒙</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1784067" y="3329324"/>
                <a:ext cx="856324" cy="338554"/>
              </a:xfrm>
              <a:prstGeom prst="rect">
                <a:avLst/>
              </a:prstGeom>
              <a:blipFill>
                <a:blip r:embed="rId13"/>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2654585" y="3322185"/>
                <a:ext cx="85632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𝒙</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2654585" y="3322185"/>
                <a:ext cx="856324" cy="338554"/>
              </a:xfrm>
              <a:prstGeom prst="rect">
                <a:avLst/>
              </a:prstGeom>
              <a:blipFill>
                <a:blip r:embed="rId14"/>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465902" y="3813689"/>
                <a:ext cx="2029595"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𝑎</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0">
                          <a:latin typeface="Cambria Math" panose="02040503050406030204" pitchFamily="18" charset="0"/>
                        </a:rPr>
                        <m:t>=</m:t>
                      </m:r>
                      <m:r>
                        <m:rPr>
                          <m:sty m:val="p"/>
                        </m:rPr>
                        <a:rPr lang="el-GR" sz="2400" i="1" smtClean="0">
                          <a:latin typeface="Cambria Math" panose="02040503050406030204" pitchFamily="18" charset="0"/>
                          <a:ea typeface="Cambria Math" panose="02040503050406030204" pitchFamily="18" charset="0"/>
                        </a:rPr>
                        <m:t>σ</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𝑧</m:t>
                          </m:r>
                        </m:e>
                        <m:sup>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2</m:t>
                              </m:r>
                            </m:e>
                          </m:d>
                        </m:sup>
                      </m:sSup>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17" name="Rectangle 16"/>
              <p:cNvSpPr>
                <a:spLocks noRot="1" noChangeAspect="1" noMove="1" noResize="1" noEditPoints="1" noAdjustHandles="1" noChangeArrowheads="1" noChangeShapeType="1" noTextEdit="1"/>
              </p:cNvSpPr>
              <p:nvPr/>
            </p:nvSpPr>
            <p:spPr>
              <a:xfrm>
                <a:off x="465902" y="3813689"/>
                <a:ext cx="2029595" cy="48718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318878" y="4157853"/>
                <a:ext cx="85632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𝒙</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318878" y="4157853"/>
                <a:ext cx="856324" cy="338554"/>
              </a:xfrm>
              <a:prstGeom prst="rect">
                <a:avLst/>
              </a:prstGeom>
              <a:blipFill>
                <a:blip r:embed="rId16"/>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1564596" y="4157853"/>
                <a:ext cx="85632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𝒙</m:t>
                      </m:r>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64596" y="4157853"/>
                <a:ext cx="856324" cy="338554"/>
              </a:xfrm>
              <a:prstGeom prst="rect">
                <a:avLst/>
              </a:prstGeom>
              <a:blipFill>
                <a:blip r:embed="rId17"/>
                <a:stretch>
                  <a:fillRect b="-8929"/>
                </a:stretch>
              </a:blipFill>
            </p:spPr>
            <p:txBody>
              <a:bodyPr/>
              <a:lstStyle/>
              <a:p>
                <a:r>
                  <a:rPr lang="en-US">
                    <a:noFill/>
                  </a:rPr>
                  <a:t> </a:t>
                </a:r>
              </a:p>
            </p:txBody>
          </p:sp>
        </mc:Fallback>
      </mc:AlternateContent>
    </p:spTree>
    <p:extLst>
      <p:ext uri="{BB962C8B-B14F-4D97-AF65-F5344CB8AC3E}">
        <p14:creationId xmlns:p14="http://schemas.microsoft.com/office/powerpoint/2010/main" val="26460115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652" y="54313"/>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3.3. Vectorising across multiple examples </a:t>
            </a:r>
            <a:endParaRPr 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626392" y="1231874"/>
                <a:ext cx="2113335"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𝑥</m:t>
                      </m:r>
                      <m:r>
                        <a:rPr lang="en-US" sz="2400" i="0">
                          <a:latin typeface="Cambria Math" panose="02040503050406030204" pitchFamily="18" charset="0"/>
                        </a:rPr>
                        <m:t> → </m:t>
                      </m:r>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2</m:t>
                              </m:r>
                            </m:e>
                          </m:d>
                        </m:sup>
                      </m:sSup>
                      <m:r>
                        <a:rPr lang="en-US" sz="2400" i="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626392" y="1231874"/>
                <a:ext cx="2113335" cy="48718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26392" y="1719059"/>
                <a:ext cx="3104761"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d>
                            <m:dPr>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0">
                          <a:latin typeface="Cambria Math" panose="02040503050406030204" pitchFamily="18" charset="0"/>
                        </a:rPr>
                        <m:t> → </m:t>
                      </m:r>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d>
                            <m:dPr>
                              <m:begChr m:val=""/>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i="0">
                                      <a:latin typeface="Cambria Math" panose="02040503050406030204" pitchFamily="18" charset="0"/>
                                    </a:rPr>
                                    <m:t>2</m:t>
                                  </m:r>
                                </m:e>
                              </m:d>
                              <m:r>
                                <a:rPr lang="en-US" sz="2400" i="0">
                                  <a:latin typeface="Cambria Math" panose="02040503050406030204" pitchFamily="18" charset="0"/>
                                </a:rPr>
                                <m:t>(1</m:t>
                              </m:r>
                            </m:e>
                          </m:d>
                        </m:sup>
                      </m:sSup>
                      <m:r>
                        <a:rPr lang="en-US" sz="2400" i="0">
                          <a:latin typeface="Cambria Math" panose="02040503050406030204" pitchFamily="18" charset="0"/>
                        </a:rPr>
                        <m:t>= </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p>
                          <m:d>
                            <m:dPr>
                              <m:ctrlPr>
                                <a:rPr lang="en-US" sz="2400" i="1">
                                  <a:latin typeface="Cambria Math" panose="02040503050406030204" pitchFamily="18" charset="0"/>
                                </a:rPr>
                              </m:ctrlPr>
                            </m:dPr>
                            <m:e>
                              <m:r>
                                <a:rPr lang="en-US" sz="2400" i="0">
                                  <a:latin typeface="Cambria Math" panose="02040503050406030204" pitchFamily="18" charset="0"/>
                                </a:rPr>
                                <m:t>1</m:t>
                              </m:r>
                            </m:e>
                          </m:d>
                        </m:sup>
                      </m:sSup>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626392" y="1719059"/>
                <a:ext cx="3104761" cy="4871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26391" y="2206244"/>
                <a:ext cx="3104761"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𝑥</m:t>
                          </m:r>
                        </m:e>
                        <m:sup>
                          <m:d>
                            <m:dPr>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0">
                          <a:latin typeface="Cambria Math" panose="02040503050406030204" pitchFamily="18" charset="0"/>
                        </a:rPr>
                        <m:t> → </m:t>
                      </m:r>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d>
                            <m:dPr>
                              <m:begChr m:val=""/>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i="0">
                                      <a:latin typeface="Cambria Math" panose="02040503050406030204" pitchFamily="18" charset="0"/>
                                    </a:rPr>
                                    <m:t>2</m:t>
                                  </m:r>
                                </m:e>
                              </m:d>
                              <m:r>
                                <a:rPr lang="en-US" sz="2400" i="0">
                                  <a:latin typeface="Cambria Math" panose="02040503050406030204" pitchFamily="18" charset="0"/>
                                </a:rPr>
                                <m:t>(</m:t>
                              </m:r>
                              <m:r>
                                <a:rPr lang="en-US" sz="2400" b="0" i="0" smtClean="0">
                                  <a:latin typeface="Cambria Math" panose="02040503050406030204" pitchFamily="18" charset="0"/>
                                </a:rPr>
                                <m:t>2</m:t>
                              </m:r>
                            </m:e>
                          </m:d>
                        </m:sup>
                      </m:sSup>
                      <m:r>
                        <a:rPr lang="en-US" sz="2400" i="0">
                          <a:latin typeface="Cambria Math" panose="02040503050406030204" pitchFamily="18" charset="0"/>
                        </a:rPr>
                        <m:t>= </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p>
                          <m:d>
                            <m:dPr>
                              <m:ctrlPr>
                                <a:rPr lang="en-US" sz="2400" i="1">
                                  <a:latin typeface="Cambria Math" panose="02040503050406030204" pitchFamily="18" charset="0"/>
                                </a:rPr>
                              </m:ctrlPr>
                            </m:dPr>
                            <m:e>
                              <m:r>
                                <a:rPr lang="en-US" sz="2400" i="0">
                                  <a:latin typeface="Cambria Math" panose="02040503050406030204" pitchFamily="18" charset="0"/>
                                </a:rPr>
                                <m:t>1</m:t>
                              </m:r>
                            </m:e>
                          </m:d>
                        </m:sup>
                      </m:sSup>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626391" y="2206244"/>
                <a:ext cx="3104761" cy="48718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26391" y="3368839"/>
                <a:ext cx="3340402"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𝑥</m:t>
                          </m:r>
                        </m:e>
                        <m:sup>
                          <m:d>
                            <m:dPr>
                              <m:ctrlPr>
                                <a:rPr lang="en-US" sz="2400" i="1">
                                  <a:latin typeface="Cambria Math" panose="02040503050406030204" pitchFamily="18" charset="0"/>
                                </a:rPr>
                              </m:ctrlPr>
                            </m:dPr>
                            <m:e>
                              <m:r>
                                <m:rPr>
                                  <m:sty m:val="p"/>
                                </m:rPr>
                                <a:rPr lang="en-US" sz="2400" b="0" i="0" smtClean="0">
                                  <a:latin typeface="Cambria Math" panose="02040503050406030204" pitchFamily="18" charset="0"/>
                                </a:rPr>
                                <m:t>m</m:t>
                              </m:r>
                            </m:e>
                          </m:d>
                        </m:sup>
                      </m:sSup>
                      <m:r>
                        <a:rPr lang="en-US" sz="2400" i="0">
                          <a:latin typeface="Cambria Math" panose="02040503050406030204" pitchFamily="18" charset="0"/>
                        </a:rPr>
                        <m:t> → </m:t>
                      </m:r>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d>
                            <m:dPr>
                              <m:begChr m:val=""/>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i="0">
                                      <a:latin typeface="Cambria Math" panose="02040503050406030204" pitchFamily="18" charset="0"/>
                                    </a:rPr>
                                    <m:t>2</m:t>
                                  </m:r>
                                </m:e>
                              </m:d>
                              <m:r>
                                <a:rPr lang="en-US" sz="2400" i="0">
                                  <a:latin typeface="Cambria Math" panose="02040503050406030204" pitchFamily="18" charset="0"/>
                                </a:rPr>
                                <m:t>(</m:t>
                              </m:r>
                              <m:r>
                                <m:rPr>
                                  <m:sty m:val="p"/>
                                </m:rPr>
                                <a:rPr lang="en-US" sz="2400" b="0" i="0" smtClean="0">
                                  <a:latin typeface="Cambria Math" panose="02040503050406030204" pitchFamily="18" charset="0"/>
                                </a:rPr>
                                <m:t>m</m:t>
                              </m:r>
                            </m:e>
                          </m:d>
                        </m:sup>
                      </m:sSup>
                      <m:r>
                        <a:rPr lang="en-US" sz="2400" i="0">
                          <a:latin typeface="Cambria Math" panose="02040503050406030204" pitchFamily="18" charset="0"/>
                        </a:rPr>
                        <m:t>= </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p>
                          <m:d>
                            <m:dPr>
                              <m:ctrlPr>
                                <a:rPr lang="en-US" sz="2400" i="1">
                                  <a:latin typeface="Cambria Math" panose="02040503050406030204" pitchFamily="18" charset="0"/>
                                </a:rPr>
                              </m:ctrlPr>
                            </m:dPr>
                            <m:e>
                              <m:r>
                                <m:rPr>
                                  <m:sty m:val="p"/>
                                </m:rPr>
                                <a:rPr lang="en-US" sz="2400" b="0" i="0" smtClean="0">
                                  <a:latin typeface="Cambria Math" panose="02040503050406030204" pitchFamily="18" charset="0"/>
                                </a:rPr>
                                <m:t>m</m:t>
                              </m:r>
                            </m:e>
                          </m:d>
                        </m:sup>
                      </m:sSup>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626391" y="3368839"/>
                <a:ext cx="3340402" cy="487185"/>
              </a:xfrm>
              <a:prstGeom prst="rect">
                <a:avLst/>
              </a:prstGeom>
              <a:blipFill>
                <a:blip r:embed="rId5"/>
                <a:stretch>
                  <a:fillRect/>
                </a:stretch>
              </a:blipFill>
            </p:spPr>
            <p:txBody>
              <a:bodyPr/>
              <a:lstStyle/>
              <a:p>
                <a:r>
                  <a:rPr lang="en-US">
                    <a:noFill/>
                  </a:rPr>
                  <a:t> </a:t>
                </a:r>
              </a:p>
            </p:txBody>
          </p:sp>
        </mc:Fallback>
      </mc:AlternateContent>
      <p:sp>
        <p:nvSpPr>
          <p:cNvPr id="8" name="TextBox 7"/>
          <p:cNvSpPr txBox="1"/>
          <p:nvPr/>
        </p:nvSpPr>
        <p:spPr>
          <a:xfrm rot="5400000">
            <a:off x="518865" y="2800302"/>
            <a:ext cx="921908"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p:cNvSpPr/>
              <p:nvPr/>
            </p:nvSpPr>
            <p:spPr>
              <a:xfrm>
                <a:off x="228365" y="697876"/>
                <a:ext cx="4370235"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accent5">
                                  <a:lumMod val="50000"/>
                                </a:schemeClr>
                              </a:solidFill>
                              <a:latin typeface="Cambria Math" panose="02040503050406030204" pitchFamily="18" charset="0"/>
                            </a:rPr>
                          </m:ctrlPr>
                        </m:sSupPr>
                        <m:e>
                          <m:r>
                            <a:rPr lang="en-US" sz="2400" b="1" i="1">
                              <a:solidFill>
                                <a:schemeClr val="accent5">
                                  <a:lumMod val="50000"/>
                                </a:schemeClr>
                              </a:solidFill>
                              <a:latin typeface="Cambria Math" panose="02040503050406030204" pitchFamily="18" charset="0"/>
                            </a:rPr>
                            <m:t>𝒂</m:t>
                          </m:r>
                        </m:e>
                        <m:sup>
                          <m:d>
                            <m:dPr>
                              <m:begChr m:val="["/>
                              <m:endChr m:val="]"/>
                              <m:ctrlPr>
                                <a:rPr lang="en-US" sz="2400" b="1" i="1">
                                  <a:solidFill>
                                    <a:schemeClr val="accent5">
                                      <a:lumMod val="50000"/>
                                    </a:schemeClr>
                                  </a:solidFill>
                                  <a:latin typeface="Cambria Math" panose="02040503050406030204" pitchFamily="18" charset="0"/>
                                </a:rPr>
                              </m:ctrlPr>
                            </m:dPr>
                            <m:e>
                              <m:r>
                                <a:rPr lang="en-US" sz="2400" b="1" i="1">
                                  <a:solidFill>
                                    <a:schemeClr val="accent5">
                                      <a:lumMod val="50000"/>
                                    </a:schemeClr>
                                  </a:solidFill>
                                  <a:latin typeface="Cambria Math" panose="02040503050406030204" pitchFamily="18" charset="0"/>
                                </a:rPr>
                                <m:t>𝟐</m:t>
                              </m:r>
                            </m:e>
                          </m:d>
                          <m:r>
                            <a:rPr lang="en-US" sz="2400" b="1" i="1" smtClean="0">
                              <a:solidFill>
                                <a:schemeClr val="accent5">
                                  <a:lumMod val="50000"/>
                                </a:schemeClr>
                              </a:solidFill>
                              <a:latin typeface="Cambria Math" panose="02040503050406030204" pitchFamily="18" charset="0"/>
                            </a:rPr>
                            <m:t>(</m:t>
                          </m:r>
                          <m:r>
                            <a:rPr lang="en-US" sz="2400" b="1" i="1" smtClean="0">
                              <a:solidFill>
                                <a:schemeClr val="accent5">
                                  <a:lumMod val="50000"/>
                                </a:schemeClr>
                              </a:solidFill>
                              <a:latin typeface="Cambria Math" panose="02040503050406030204" pitchFamily="18" charset="0"/>
                            </a:rPr>
                            <m:t>𝒊</m:t>
                          </m:r>
                          <m:r>
                            <a:rPr lang="en-US" sz="2400" b="1" i="1" smtClean="0">
                              <a:solidFill>
                                <a:schemeClr val="accent5">
                                  <a:lumMod val="50000"/>
                                </a:schemeClr>
                              </a:solidFill>
                              <a:latin typeface="Cambria Math" panose="02040503050406030204" pitchFamily="18" charset="0"/>
                            </a:rPr>
                            <m:t>)</m:t>
                          </m:r>
                        </m:sup>
                      </m:sSup>
                      <m:r>
                        <a:rPr lang="en-US" sz="2400" b="1" i="1" smtClean="0">
                          <a:solidFill>
                            <a:schemeClr val="accent5">
                              <a:lumMod val="50000"/>
                            </a:schemeClr>
                          </a:solidFill>
                          <a:latin typeface="Cambria Math" panose="02040503050406030204" pitchFamily="18" charset="0"/>
                        </a:rPr>
                        <m:t>:</m:t>
                      </m:r>
                      <m:sSup>
                        <m:sSupPr>
                          <m:ctrlPr>
                            <a:rPr lang="en-US" sz="2400" b="1" i="1" smtClean="0">
                              <a:solidFill>
                                <a:schemeClr val="accent5">
                                  <a:lumMod val="50000"/>
                                </a:schemeClr>
                              </a:solidFill>
                              <a:latin typeface="Cambria Math" panose="02040503050406030204" pitchFamily="18" charset="0"/>
                            </a:rPr>
                          </m:ctrlPr>
                        </m:sSupPr>
                        <m:e>
                          <m:r>
                            <a:rPr lang="en-US" sz="2400" b="1" i="1" smtClean="0">
                              <a:solidFill>
                                <a:schemeClr val="accent5">
                                  <a:lumMod val="50000"/>
                                </a:schemeClr>
                              </a:solidFill>
                              <a:latin typeface="Cambria Math" panose="02040503050406030204" pitchFamily="18" charset="0"/>
                            </a:rPr>
                            <m:t>𝒊</m:t>
                          </m:r>
                        </m:e>
                        <m:sup>
                          <m:r>
                            <a:rPr lang="en-US" sz="2400" b="1" i="1" smtClean="0">
                              <a:solidFill>
                                <a:schemeClr val="accent5">
                                  <a:lumMod val="50000"/>
                                </a:schemeClr>
                              </a:solidFill>
                              <a:latin typeface="Cambria Math" panose="02040503050406030204" pitchFamily="18" charset="0"/>
                            </a:rPr>
                            <m:t>𝒕𝒉</m:t>
                          </m:r>
                        </m:sup>
                      </m:sSup>
                      <m:r>
                        <a:rPr lang="en-US" sz="2400" b="1" i="1" smtClean="0">
                          <a:solidFill>
                            <a:schemeClr val="accent5">
                              <a:lumMod val="50000"/>
                            </a:schemeClr>
                          </a:solidFill>
                          <a:latin typeface="Cambria Math" panose="02040503050406030204" pitchFamily="18" charset="0"/>
                        </a:rPr>
                        <m:t>𝒆𝒙𝒂𝒎𝒑𝒍𝒆</m:t>
                      </m:r>
                      <m:r>
                        <a:rPr lang="en-US" sz="2400" b="1" i="1" smtClean="0">
                          <a:solidFill>
                            <a:schemeClr val="accent5">
                              <a:lumMod val="50000"/>
                            </a:schemeClr>
                          </a:solidFill>
                          <a:latin typeface="Cambria Math" panose="02040503050406030204" pitchFamily="18" charset="0"/>
                        </a:rPr>
                        <m:t> </m:t>
                      </m:r>
                      <m:r>
                        <a:rPr lang="en-US" sz="2400" b="1" i="1" smtClean="0">
                          <a:solidFill>
                            <a:schemeClr val="accent5">
                              <a:lumMod val="50000"/>
                            </a:schemeClr>
                          </a:solidFill>
                          <a:latin typeface="Cambria Math" panose="02040503050406030204" pitchFamily="18" charset="0"/>
                        </a:rPr>
                        <m:t>𝒐𝒇</m:t>
                      </m:r>
                      <m:r>
                        <a:rPr lang="en-US" sz="2400" b="1" i="1" smtClean="0">
                          <a:solidFill>
                            <a:schemeClr val="accent5">
                              <a:lumMod val="50000"/>
                            </a:schemeClr>
                          </a:solidFill>
                          <a:latin typeface="Cambria Math" panose="02040503050406030204" pitchFamily="18" charset="0"/>
                        </a:rPr>
                        <m:t> </m:t>
                      </m:r>
                      <m:r>
                        <a:rPr lang="en-US" sz="2400" b="1" i="1" smtClean="0">
                          <a:solidFill>
                            <a:schemeClr val="accent5">
                              <a:lumMod val="50000"/>
                            </a:schemeClr>
                          </a:solidFill>
                          <a:latin typeface="Cambria Math" panose="02040503050406030204" pitchFamily="18" charset="0"/>
                        </a:rPr>
                        <m:t>𝒍𝒂𝒚𝒆𝒓</m:t>
                      </m:r>
                      <m:r>
                        <a:rPr lang="en-US" sz="2400" b="1" i="1" smtClean="0">
                          <a:solidFill>
                            <a:schemeClr val="accent5">
                              <a:lumMod val="50000"/>
                            </a:schemeClr>
                          </a:solidFill>
                          <a:latin typeface="Cambria Math" panose="02040503050406030204" pitchFamily="18" charset="0"/>
                        </a:rPr>
                        <m:t> </m:t>
                      </m:r>
                      <m:r>
                        <a:rPr lang="en-US" sz="2400" b="1" i="1" smtClean="0">
                          <a:solidFill>
                            <a:schemeClr val="accent5">
                              <a:lumMod val="50000"/>
                            </a:schemeClr>
                          </a:solidFill>
                          <a:latin typeface="Cambria Math" panose="02040503050406030204" pitchFamily="18" charset="0"/>
                        </a:rPr>
                        <m:t>𝟐</m:t>
                      </m:r>
                    </m:oMath>
                  </m:oMathPara>
                </a14:m>
                <a:endParaRPr lang="en-US" sz="2400" b="1" dirty="0">
                  <a:solidFill>
                    <a:schemeClr val="accent5">
                      <a:lumMod val="50000"/>
                    </a:schemeClr>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228365" y="697876"/>
                <a:ext cx="4370235" cy="48718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176937" y="1417700"/>
                <a:ext cx="2808974"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𝑊</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1">
                          <a:latin typeface="Cambria Math" panose="02040503050406030204" pitchFamily="18" charset="0"/>
                        </a:rPr>
                        <m:t>𝑋</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7176937" y="1417700"/>
                <a:ext cx="2808974" cy="48718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176937" y="1957184"/>
                <a:ext cx="2072234"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𝐴</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0">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b="0" i="1" smtClean="0">
                          <a:latin typeface="Cambria Math" panose="02040503050406030204" pitchFamily="18" charset="0"/>
                        </a:rPr>
                        <m:t>)</m:t>
                      </m:r>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176937" y="1957184"/>
                <a:ext cx="2072234" cy="48718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176937" y="2496668"/>
                <a:ext cx="3100977"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𝑊</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[1]</m:t>
                          </m:r>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7176937" y="2496668"/>
                <a:ext cx="3100977" cy="48718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177808" y="3088451"/>
                <a:ext cx="2072234"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𝐴</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0">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b="0" i="1" smtClean="0">
                          <a:latin typeface="Cambria Math" panose="02040503050406030204" pitchFamily="18" charset="0"/>
                        </a:rPr>
                        <m:t>)</m:t>
                      </m:r>
                    </m:oMath>
                  </m:oMathPara>
                </a14:m>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7177808" y="3088451"/>
                <a:ext cx="2072234" cy="487185"/>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545263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Rectangle 20"/>
              <p:cNvSpPr/>
              <p:nvPr/>
            </p:nvSpPr>
            <p:spPr>
              <a:xfrm>
                <a:off x="185587" y="427100"/>
                <a:ext cx="3427349"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r>
                            <a:rPr lang="en-US" sz="2400" b="0" i="1" smtClean="0">
                              <a:latin typeface="Cambria Math" panose="02040503050406030204" pitchFamily="18" charset="0"/>
                            </a:rPr>
                            <m:t>(1)</m:t>
                          </m:r>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𝑊</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(1)</m:t>
                          </m:r>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oMath>
                  </m:oMathPara>
                </a14:m>
                <a:endParaRPr lang="en-US" sz="2400" dirty="0"/>
              </a:p>
            </p:txBody>
          </p:sp>
        </mc:Choice>
        <mc:Fallback xmlns="">
          <p:sp>
            <p:nvSpPr>
              <p:cNvPr id="21" name="Rectangle 20"/>
              <p:cNvSpPr>
                <a:spLocks noRot="1" noChangeAspect="1" noMove="1" noResize="1" noEditPoints="1" noAdjustHandles="1" noChangeArrowheads="1" noChangeShapeType="1" noTextEdit="1"/>
              </p:cNvSpPr>
              <p:nvPr/>
            </p:nvSpPr>
            <p:spPr>
              <a:xfrm>
                <a:off x="185587" y="427100"/>
                <a:ext cx="3427349" cy="48718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4100362" y="427100"/>
                <a:ext cx="3427349"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r>
                            <a:rPr lang="en-US" sz="2400" b="0" i="1" smtClean="0">
                              <a:latin typeface="Cambria Math" panose="02040503050406030204" pitchFamily="18" charset="0"/>
                            </a:rPr>
                            <m:t>(2)</m:t>
                          </m:r>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𝑊</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oMath>
                  </m:oMathPara>
                </a14:m>
                <a:endParaRPr lang="en-US" sz="2400" dirty="0"/>
              </a:p>
            </p:txBody>
          </p:sp>
        </mc:Choice>
        <mc:Fallback xmlns="">
          <p:sp>
            <p:nvSpPr>
              <p:cNvPr id="22" name="Rectangle 21"/>
              <p:cNvSpPr>
                <a:spLocks noRot="1" noChangeAspect="1" noMove="1" noResize="1" noEditPoints="1" noAdjustHandles="1" noChangeArrowheads="1" noChangeShapeType="1" noTextEdit="1"/>
              </p:cNvSpPr>
              <p:nvPr/>
            </p:nvSpPr>
            <p:spPr>
              <a:xfrm>
                <a:off x="4100362" y="427100"/>
                <a:ext cx="3427349" cy="4871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7948462" y="427099"/>
                <a:ext cx="3427349"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r>
                            <a:rPr lang="en-US" sz="2400" b="0" i="1" smtClean="0">
                              <a:latin typeface="Cambria Math" panose="02040503050406030204" pitchFamily="18" charset="0"/>
                            </a:rPr>
                            <m:t>(3)</m:t>
                          </m:r>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𝑊</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(3)</m:t>
                          </m:r>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oMath>
                  </m:oMathPara>
                </a14:m>
                <a:endParaRPr lang="en-US" sz="2400" dirty="0"/>
              </a:p>
            </p:txBody>
          </p:sp>
        </mc:Choice>
        <mc:Fallback xmlns="">
          <p:sp>
            <p:nvSpPr>
              <p:cNvPr id="23" name="Rectangle 22"/>
              <p:cNvSpPr>
                <a:spLocks noRot="1" noChangeAspect="1" noMove="1" noResize="1" noEditPoints="1" noAdjustHandles="1" noChangeArrowheads="1" noChangeShapeType="1" noTextEdit="1"/>
              </p:cNvSpPr>
              <p:nvPr/>
            </p:nvSpPr>
            <p:spPr>
              <a:xfrm>
                <a:off x="7948462" y="427099"/>
                <a:ext cx="3427349" cy="487185"/>
              </a:xfrm>
              <a:prstGeom prst="rect">
                <a:avLst/>
              </a:prstGeom>
              <a:blipFill>
                <a:blip r:embed="rId4"/>
                <a:stretch>
                  <a:fillRect/>
                </a:stretch>
              </a:blipFill>
            </p:spPr>
            <p:txBody>
              <a:bodyPr/>
              <a:lstStyle/>
              <a:p>
                <a:r>
                  <a:rPr lang="en-US">
                    <a:noFill/>
                  </a:rPr>
                  <a:t> </a:t>
                </a:r>
              </a:p>
            </p:txBody>
          </p:sp>
        </mc:Fallback>
      </mc:AlternateContent>
      <p:cxnSp>
        <p:nvCxnSpPr>
          <p:cNvPr id="25" name="Straight Arrow Connector 24"/>
          <p:cNvCxnSpPr/>
          <p:nvPr/>
        </p:nvCxnSpPr>
        <p:spPr>
          <a:xfrm flipV="1">
            <a:off x="2886075" y="247650"/>
            <a:ext cx="62865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99311" y="-34566"/>
            <a:ext cx="838200" cy="461665"/>
          </a:xfrm>
          <a:prstGeom prst="rect">
            <a:avLst/>
          </a:prstGeom>
          <a:noFill/>
        </p:spPr>
        <p:txBody>
          <a:bodyPr wrap="square" rtlCol="0">
            <a:spAutoFit/>
          </a:bodyPr>
          <a:lstStyle/>
          <a:p>
            <a:r>
              <a:rPr lang="en-US" sz="2400" dirty="0" smtClean="0">
                <a:latin typeface="Cambria Math" panose="02040503050406030204" pitchFamily="18" charset="0"/>
                <a:ea typeface="Cambria Math" panose="02040503050406030204" pitchFamily="18" charset="0"/>
              </a:rPr>
              <a:t>0</a:t>
            </a:r>
            <a:endParaRPr lang="en-US" sz="2400" dirty="0">
              <a:latin typeface="Cambria Math" panose="02040503050406030204" pitchFamily="18" charset="0"/>
              <a:ea typeface="Cambria Math" panose="02040503050406030204" pitchFamily="18" charset="0"/>
            </a:endParaRPr>
          </a:p>
        </p:txBody>
      </p:sp>
      <p:cxnSp>
        <p:nvCxnSpPr>
          <p:cNvPr id="27" name="Straight Arrow Connector 26"/>
          <p:cNvCxnSpPr/>
          <p:nvPr/>
        </p:nvCxnSpPr>
        <p:spPr>
          <a:xfrm flipV="1">
            <a:off x="6795112" y="270641"/>
            <a:ext cx="62865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409904" y="-34567"/>
            <a:ext cx="838200" cy="461665"/>
          </a:xfrm>
          <a:prstGeom prst="rect">
            <a:avLst/>
          </a:prstGeom>
          <a:noFill/>
        </p:spPr>
        <p:txBody>
          <a:bodyPr wrap="square" rtlCol="0">
            <a:spAutoFit/>
          </a:bodyPr>
          <a:lstStyle/>
          <a:p>
            <a:r>
              <a:rPr lang="en-US" sz="2400" dirty="0" smtClean="0">
                <a:latin typeface="Cambria Math" panose="02040503050406030204" pitchFamily="18" charset="0"/>
                <a:ea typeface="Cambria Math" panose="02040503050406030204" pitchFamily="18" charset="0"/>
              </a:rPr>
              <a:t>0</a:t>
            </a:r>
            <a:endParaRPr lang="en-US" sz="2400" dirty="0">
              <a:latin typeface="Cambria Math" panose="02040503050406030204" pitchFamily="18" charset="0"/>
              <a:ea typeface="Cambria Math" panose="02040503050406030204" pitchFamily="18" charset="0"/>
            </a:endParaRPr>
          </a:p>
        </p:txBody>
      </p:sp>
      <p:sp>
        <p:nvSpPr>
          <p:cNvPr id="29" name="TextBox 28"/>
          <p:cNvSpPr txBox="1"/>
          <p:nvPr/>
        </p:nvSpPr>
        <p:spPr>
          <a:xfrm>
            <a:off x="11320497" y="-74308"/>
            <a:ext cx="838200" cy="461665"/>
          </a:xfrm>
          <a:prstGeom prst="rect">
            <a:avLst/>
          </a:prstGeom>
          <a:noFill/>
        </p:spPr>
        <p:txBody>
          <a:bodyPr wrap="square" rtlCol="0">
            <a:spAutoFit/>
          </a:bodyPr>
          <a:lstStyle/>
          <a:p>
            <a:r>
              <a:rPr lang="en-US" sz="2400" dirty="0" smtClean="0">
                <a:latin typeface="Cambria Math" panose="02040503050406030204" pitchFamily="18" charset="0"/>
                <a:ea typeface="Cambria Math" panose="02040503050406030204" pitchFamily="18" charset="0"/>
              </a:rPr>
              <a:t>0</a:t>
            </a:r>
            <a:endParaRPr lang="en-US" sz="2400" dirty="0">
              <a:latin typeface="Cambria Math" panose="02040503050406030204" pitchFamily="18" charset="0"/>
              <a:ea typeface="Cambria Math" panose="02040503050406030204" pitchFamily="18" charset="0"/>
            </a:endParaRPr>
          </a:p>
        </p:txBody>
      </p:sp>
      <p:cxnSp>
        <p:nvCxnSpPr>
          <p:cNvPr id="30" name="Straight Arrow Connector 29"/>
          <p:cNvCxnSpPr/>
          <p:nvPr/>
        </p:nvCxnSpPr>
        <p:spPr>
          <a:xfrm flipV="1">
            <a:off x="10704149" y="247649"/>
            <a:ext cx="62865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30"/>
              <p:cNvSpPr/>
              <p:nvPr/>
            </p:nvSpPr>
            <p:spPr>
              <a:xfrm>
                <a:off x="185587" y="1722500"/>
                <a:ext cx="2161937" cy="6968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𝑊</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sSup>
                        <m:sSupPr>
                          <m:ctrlPr>
                            <a:rPr lang="en-US" sz="2400" b="0" i="1" smtClean="0">
                              <a:solidFill>
                                <a:srgbClr val="7030A0"/>
                              </a:solidFill>
                              <a:latin typeface="Cambria Math" panose="02040503050406030204" pitchFamily="18" charset="0"/>
                            </a:rPr>
                          </m:ctrlPr>
                        </m:sSupPr>
                        <m:e>
                          <m:r>
                            <a:rPr lang="en-US" sz="2400" b="0" i="1" smtClean="0">
                              <a:solidFill>
                                <a:srgbClr val="7030A0"/>
                              </a:solidFill>
                              <a:latin typeface="Cambria Math" panose="02040503050406030204" pitchFamily="18" charset="0"/>
                            </a:rPr>
                            <m:t>𝑥</m:t>
                          </m:r>
                        </m:e>
                        <m:sup>
                          <m:r>
                            <a:rPr lang="en-US" sz="2400" b="0" i="1" smtClean="0">
                              <a:solidFill>
                                <a:srgbClr val="7030A0"/>
                              </a:solidFill>
                              <a:latin typeface="Cambria Math" panose="02040503050406030204" pitchFamily="18" charset="0"/>
                            </a:rPr>
                            <m:t>(1)</m:t>
                          </m:r>
                        </m:sup>
                      </m:sSup>
                      <m:r>
                        <a:rPr lang="en-US" sz="2400" b="0" i="0" smtClean="0">
                          <a:latin typeface="Cambria Math" panose="02040503050406030204" pitchFamily="18" charset="0"/>
                        </a:rPr>
                        <m:t>= </m:t>
                      </m:r>
                      <m:d>
                        <m:dPr>
                          <m:begChr m:val="["/>
                          <m:endChr m:val="]"/>
                          <m:ctrlPr>
                            <a:rPr lang="en-US" sz="2400" b="0" i="1" smtClean="0">
                              <a:solidFill>
                                <a:srgbClr val="7030A0"/>
                              </a:solidFill>
                              <a:latin typeface="Cambria Math" panose="02040503050406030204" pitchFamily="18" charset="0"/>
                            </a:rPr>
                          </m:ctrlPr>
                        </m:dPr>
                        <m:e>
                          <m:m>
                            <m:mPr>
                              <m:mcs>
                                <m:mc>
                                  <m:mcPr>
                                    <m:count m:val="1"/>
                                    <m:mcJc m:val="center"/>
                                  </m:mcPr>
                                </m:mc>
                              </m:mcs>
                              <m:ctrlPr>
                                <a:rPr lang="en-US" sz="2400" b="1" i="1" smtClean="0">
                                  <a:solidFill>
                                    <a:srgbClr val="7030A0"/>
                                  </a:solidFill>
                                  <a:latin typeface="Cambria Math" panose="02040503050406030204" pitchFamily="18" charset="0"/>
                                </a:rPr>
                              </m:ctrlPr>
                            </m:mPr>
                            <m:mr>
                              <m:e>
                                <m:r>
                                  <m:rPr>
                                    <m:brk m:alnAt="7"/>
                                  </m:rPr>
                                  <a:rPr lang="en-US" sz="2400" b="1" i="1" smtClean="0">
                                    <a:solidFill>
                                      <a:srgbClr val="7030A0"/>
                                    </a:solidFill>
                                    <a:latin typeface="Cambria Math" panose="02040503050406030204" pitchFamily="18" charset="0"/>
                                  </a:rPr>
                                  <m:t>⋮</m:t>
                                </m:r>
                              </m:e>
                            </m:mr>
                            <m:mr>
                              <m:e>
                                <m:r>
                                  <a:rPr lang="en-US" sz="2400" b="1" i="1" smtClean="0">
                                    <a:solidFill>
                                      <a:srgbClr val="7030A0"/>
                                    </a:solidFill>
                                    <a:latin typeface="Cambria Math" panose="02040503050406030204" pitchFamily="18" charset="0"/>
                                  </a:rPr>
                                  <m:t>⋮</m:t>
                                </m:r>
                              </m:e>
                            </m:mr>
                          </m:m>
                        </m:e>
                      </m:d>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185587" y="1722500"/>
                <a:ext cx="2161937" cy="69685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337511" y="1722500"/>
                <a:ext cx="2161937" cy="6968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𝑊</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sSup>
                        <m:sSupPr>
                          <m:ctrlPr>
                            <a:rPr lang="en-US" sz="2400" b="0" i="1" smtClean="0">
                              <a:solidFill>
                                <a:schemeClr val="accent4">
                                  <a:lumMod val="60000"/>
                                  <a:lumOff val="40000"/>
                                </a:schemeClr>
                              </a:solidFill>
                              <a:latin typeface="Cambria Math" panose="02040503050406030204" pitchFamily="18" charset="0"/>
                            </a:rPr>
                          </m:ctrlPr>
                        </m:sSupPr>
                        <m:e>
                          <m:r>
                            <a:rPr lang="en-US" sz="2400" b="0" i="1" smtClean="0">
                              <a:solidFill>
                                <a:schemeClr val="accent4">
                                  <a:lumMod val="60000"/>
                                  <a:lumOff val="40000"/>
                                </a:schemeClr>
                              </a:solidFill>
                              <a:latin typeface="Cambria Math" panose="02040503050406030204" pitchFamily="18" charset="0"/>
                            </a:rPr>
                            <m:t>𝑥</m:t>
                          </m:r>
                        </m:e>
                        <m:sup>
                          <m:r>
                            <a:rPr lang="en-US" sz="2400" b="0" i="1" smtClean="0">
                              <a:solidFill>
                                <a:schemeClr val="accent4">
                                  <a:lumMod val="60000"/>
                                  <a:lumOff val="40000"/>
                                </a:schemeClr>
                              </a:solidFill>
                              <a:latin typeface="Cambria Math" panose="02040503050406030204" pitchFamily="18" charset="0"/>
                            </a:rPr>
                            <m:t>(1)</m:t>
                          </m:r>
                        </m:sup>
                      </m:sSup>
                      <m:r>
                        <a:rPr lang="en-US" sz="2400" b="0" i="0" smtClean="0">
                          <a:latin typeface="Cambria Math" panose="02040503050406030204" pitchFamily="18" charset="0"/>
                        </a:rPr>
                        <m:t>= </m:t>
                      </m:r>
                      <m:d>
                        <m:dPr>
                          <m:begChr m:val="["/>
                          <m:endChr m:val="]"/>
                          <m:ctrlPr>
                            <a:rPr lang="en-US" sz="2400" b="0" i="1" smtClean="0">
                              <a:solidFill>
                                <a:schemeClr val="accent4">
                                  <a:lumMod val="60000"/>
                                  <a:lumOff val="40000"/>
                                </a:schemeClr>
                              </a:solidFill>
                              <a:latin typeface="Cambria Math" panose="02040503050406030204" pitchFamily="18" charset="0"/>
                            </a:rPr>
                          </m:ctrlPr>
                        </m:dPr>
                        <m:e>
                          <m:m>
                            <m:mPr>
                              <m:mcs>
                                <m:mc>
                                  <m:mcPr>
                                    <m:count m:val="1"/>
                                    <m:mcJc m:val="center"/>
                                  </m:mcPr>
                                </m:mc>
                              </m:mcs>
                              <m:ctrlPr>
                                <a:rPr lang="en-US" sz="2400" b="1" i="1" smtClean="0">
                                  <a:solidFill>
                                    <a:schemeClr val="accent4">
                                      <a:lumMod val="60000"/>
                                      <a:lumOff val="40000"/>
                                    </a:schemeClr>
                                  </a:solidFill>
                                  <a:latin typeface="Cambria Math" panose="02040503050406030204" pitchFamily="18" charset="0"/>
                                </a:rPr>
                              </m:ctrlPr>
                            </m:mPr>
                            <m:mr>
                              <m:e>
                                <m:r>
                                  <m:rPr>
                                    <m:brk m:alnAt="7"/>
                                  </m:rPr>
                                  <a:rPr lang="en-US" sz="2400" b="1" i="1" smtClean="0">
                                    <a:solidFill>
                                      <a:schemeClr val="accent4">
                                        <a:lumMod val="60000"/>
                                        <a:lumOff val="40000"/>
                                      </a:schemeClr>
                                    </a:solidFill>
                                    <a:latin typeface="Cambria Math" panose="02040503050406030204" pitchFamily="18" charset="0"/>
                                  </a:rPr>
                                  <m:t>⋮</m:t>
                                </m:r>
                              </m:e>
                            </m:mr>
                            <m:mr>
                              <m:e>
                                <m:r>
                                  <a:rPr lang="en-US" sz="2400" b="1" i="1" smtClean="0">
                                    <a:solidFill>
                                      <a:schemeClr val="accent4">
                                        <a:lumMod val="60000"/>
                                        <a:lumOff val="40000"/>
                                      </a:schemeClr>
                                    </a:solidFill>
                                    <a:latin typeface="Cambria Math" panose="02040503050406030204" pitchFamily="18" charset="0"/>
                                  </a:rPr>
                                  <m:t>⋮</m:t>
                                </m:r>
                              </m:e>
                            </m:mr>
                          </m:m>
                        </m:e>
                      </m:d>
                    </m:oMath>
                  </m:oMathPara>
                </a14:m>
                <a:endParaRPr lang="en-US" sz="2400" dirty="0"/>
              </a:p>
            </p:txBody>
          </p:sp>
        </mc:Choice>
        <mc:Fallback xmlns="">
          <p:sp>
            <p:nvSpPr>
              <p:cNvPr id="32" name="Rectangle 31"/>
              <p:cNvSpPr>
                <a:spLocks noRot="1" noChangeAspect="1" noMove="1" noResize="1" noEditPoints="1" noAdjustHandles="1" noChangeArrowheads="1" noChangeShapeType="1" noTextEdit="1"/>
              </p:cNvSpPr>
              <p:nvPr/>
            </p:nvSpPr>
            <p:spPr>
              <a:xfrm>
                <a:off x="4337511" y="1722500"/>
                <a:ext cx="2161937" cy="69685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8489435" y="1722500"/>
                <a:ext cx="2161937" cy="6968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𝑊</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sSup>
                        <m:sSupPr>
                          <m:ctrlPr>
                            <a:rPr lang="en-US" sz="2400" b="0" i="1" smtClean="0">
                              <a:solidFill>
                                <a:schemeClr val="accent2">
                                  <a:lumMod val="75000"/>
                                </a:schemeClr>
                              </a:solidFill>
                              <a:latin typeface="Cambria Math" panose="02040503050406030204" pitchFamily="18" charset="0"/>
                            </a:rPr>
                          </m:ctrlPr>
                        </m:sSupPr>
                        <m:e>
                          <m:r>
                            <a:rPr lang="en-US" sz="2400" b="0" i="1" smtClean="0">
                              <a:solidFill>
                                <a:schemeClr val="accent2">
                                  <a:lumMod val="75000"/>
                                </a:schemeClr>
                              </a:solidFill>
                              <a:latin typeface="Cambria Math" panose="02040503050406030204" pitchFamily="18" charset="0"/>
                            </a:rPr>
                            <m:t>𝑥</m:t>
                          </m:r>
                        </m:e>
                        <m:sup>
                          <m:r>
                            <a:rPr lang="en-US" sz="2400" b="0" i="1" smtClean="0">
                              <a:solidFill>
                                <a:schemeClr val="accent2">
                                  <a:lumMod val="75000"/>
                                </a:schemeClr>
                              </a:solidFill>
                              <a:latin typeface="Cambria Math" panose="02040503050406030204" pitchFamily="18" charset="0"/>
                            </a:rPr>
                            <m:t>(1)</m:t>
                          </m:r>
                        </m:sup>
                      </m:sSup>
                      <m:r>
                        <a:rPr lang="en-US" sz="2400" b="0" i="0" smtClean="0">
                          <a:latin typeface="Cambria Math" panose="02040503050406030204" pitchFamily="18" charset="0"/>
                        </a:rPr>
                        <m:t>= </m:t>
                      </m:r>
                      <m:d>
                        <m:dPr>
                          <m:begChr m:val="["/>
                          <m:endChr m:val="]"/>
                          <m:ctrlPr>
                            <a:rPr lang="en-US" sz="2400" b="0" i="1" smtClean="0">
                              <a:solidFill>
                                <a:schemeClr val="accent2">
                                  <a:lumMod val="75000"/>
                                </a:schemeClr>
                              </a:solidFill>
                              <a:latin typeface="Cambria Math" panose="02040503050406030204" pitchFamily="18" charset="0"/>
                            </a:rPr>
                          </m:ctrlPr>
                        </m:dPr>
                        <m:e>
                          <m:m>
                            <m:mPr>
                              <m:mcs>
                                <m:mc>
                                  <m:mcPr>
                                    <m:count m:val="1"/>
                                    <m:mcJc m:val="center"/>
                                  </m:mcPr>
                                </m:mc>
                              </m:mcs>
                              <m:ctrlPr>
                                <a:rPr lang="en-US" sz="2400" b="1" i="1" smtClean="0">
                                  <a:solidFill>
                                    <a:schemeClr val="accent2">
                                      <a:lumMod val="75000"/>
                                    </a:schemeClr>
                                  </a:solidFill>
                                  <a:latin typeface="Cambria Math" panose="02040503050406030204" pitchFamily="18" charset="0"/>
                                </a:rPr>
                              </m:ctrlPr>
                            </m:mPr>
                            <m:mr>
                              <m:e>
                                <m:r>
                                  <m:rPr>
                                    <m:brk m:alnAt="7"/>
                                  </m:rPr>
                                  <a:rPr lang="en-US" sz="2400" b="1" i="1" smtClean="0">
                                    <a:solidFill>
                                      <a:schemeClr val="accent2">
                                        <a:lumMod val="75000"/>
                                      </a:schemeClr>
                                    </a:solidFill>
                                    <a:latin typeface="Cambria Math" panose="02040503050406030204" pitchFamily="18" charset="0"/>
                                  </a:rPr>
                                  <m:t>⋮</m:t>
                                </m:r>
                              </m:e>
                            </m:mr>
                            <m:mr>
                              <m:e>
                                <m:r>
                                  <a:rPr lang="en-US" sz="2400" b="1" i="1" smtClean="0">
                                    <a:solidFill>
                                      <a:schemeClr val="accent2">
                                        <a:lumMod val="75000"/>
                                      </a:schemeClr>
                                    </a:solidFill>
                                    <a:latin typeface="Cambria Math" panose="02040503050406030204" pitchFamily="18" charset="0"/>
                                  </a:rPr>
                                  <m:t>⋮</m:t>
                                </m:r>
                              </m:e>
                            </m:mr>
                          </m:m>
                        </m:e>
                      </m:d>
                    </m:oMath>
                  </m:oMathPara>
                </a14:m>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8489435" y="1722500"/>
                <a:ext cx="2161937" cy="696857"/>
              </a:xfrm>
              <a:prstGeom prst="rect">
                <a:avLst/>
              </a:prstGeom>
              <a:blipFill>
                <a:blip r:embed="rId7"/>
                <a:stretch>
                  <a:fillRect/>
                </a:stretch>
              </a:blipFill>
            </p:spPr>
            <p:txBody>
              <a:bodyPr/>
              <a:lstStyle/>
              <a:p>
                <a:r>
                  <a:rPr lang="en-US">
                    <a:noFill/>
                  </a:rPr>
                  <a:t> </a:t>
                </a:r>
              </a:p>
            </p:txBody>
          </p:sp>
        </mc:Fallback>
      </mc:AlternateContent>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5587" y="2849880"/>
            <a:ext cx="2700488" cy="1864167"/>
          </a:xfrm>
          <a:prstGeom prst="rect">
            <a:avLst/>
          </a:prstGeom>
        </p:spPr>
      </p:pic>
      <mc:AlternateContent xmlns:mc="http://schemas.openxmlformats.org/markup-compatibility/2006" xmlns:a14="http://schemas.microsoft.com/office/drawing/2010/main">
        <mc:Choice Requires="a14">
          <p:sp>
            <p:nvSpPr>
              <p:cNvPr id="37" name="Rectangle 36"/>
              <p:cNvSpPr/>
              <p:nvPr/>
            </p:nvSpPr>
            <p:spPr>
              <a:xfrm>
                <a:off x="585924" y="3485229"/>
                <a:ext cx="796180" cy="4866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rgbClr val="7030A0"/>
                              </a:solidFill>
                              <a:latin typeface="Cambria Math" panose="02040503050406030204" pitchFamily="18" charset="0"/>
                            </a:rPr>
                          </m:ctrlPr>
                        </m:sSupPr>
                        <m:e>
                          <m:r>
                            <a:rPr lang="en-US" sz="2400" i="1">
                              <a:solidFill>
                                <a:srgbClr val="7030A0"/>
                              </a:solidFill>
                              <a:latin typeface="Cambria Math" panose="02040503050406030204" pitchFamily="18" charset="0"/>
                            </a:rPr>
                            <m:t>𝑋</m:t>
                          </m:r>
                        </m:e>
                        <m:sup>
                          <m:d>
                            <m:dPr>
                              <m:ctrlPr>
                                <a:rPr lang="en-US" sz="2400" i="1">
                                  <a:solidFill>
                                    <a:srgbClr val="7030A0"/>
                                  </a:solidFill>
                                  <a:latin typeface="Cambria Math" panose="02040503050406030204" pitchFamily="18" charset="0"/>
                                </a:rPr>
                              </m:ctrlPr>
                            </m:dPr>
                            <m:e>
                              <m:r>
                                <a:rPr lang="en-US" sz="2400">
                                  <a:solidFill>
                                    <a:srgbClr val="7030A0"/>
                                  </a:solidFill>
                                  <a:latin typeface="Cambria Math" panose="02040503050406030204" pitchFamily="18" charset="0"/>
                                </a:rPr>
                                <m:t>1</m:t>
                              </m:r>
                            </m:e>
                          </m:d>
                        </m:sup>
                      </m:sSup>
                    </m:oMath>
                  </m:oMathPara>
                </a14:m>
                <a:endParaRPr lang="en-US" sz="3200" dirty="0"/>
              </a:p>
            </p:txBody>
          </p:sp>
        </mc:Choice>
        <mc:Fallback xmlns="">
          <p:sp>
            <p:nvSpPr>
              <p:cNvPr id="37" name="Rectangle 36"/>
              <p:cNvSpPr>
                <a:spLocks noRot="1" noChangeAspect="1" noMove="1" noResize="1" noEditPoints="1" noAdjustHandles="1" noChangeArrowheads="1" noChangeShapeType="1" noTextEdit="1"/>
              </p:cNvSpPr>
              <p:nvPr/>
            </p:nvSpPr>
            <p:spPr>
              <a:xfrm>
                <a:off x="585924" y="3485229"/>
                <a:ext cx="796180" cy="486672"/>
              </a:xfrm>
              <a:prstGeom prst="rect">
                <a:avLst/>
              </a:prstGeom>
              <a:blipFill>
                <a:blip r:embed="rId9"/>
                <a:stretch>
                  <a:fillRect/>
                </a:stretch>
              </a:blipFill>
            </p:spPr>
            <p:txBody>
              <a:bodyPr/>
              <a:lstStyle/>
              <a:p>
                <a:r>
                  <a:rPr lang="en-US">
                    <a:noFill/>
                  </a:rPr>
                  <a:t> </a:t>
                </a:r>
              </a:p>
            </p:txBody>
          </p:sp>
        </mc:Fallback>
      </mc:AlternateContent>
      <p:cxnSp>
        <p:nvCxnSpPr>
          <p:cNvPr id="39" name="Straight Connector 38"/>
          <p:cNvCxnSpPr/>
          <p:nvPr/>
        </p:nvCxnSpPr>
        <p:spPr>
          <a:xfrm flipH="1">
            <a:off x="820252" y="3930726"/>
            <a:ext cx="1" cy="640080"/>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820252" y="2963259"/>
            <a:ext cx="1" cy="54864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4" name="Rectangle 43"/>
              <p:cNvSpPr/>
              <p:nvPr/>
            </p:nvSpPr>
            <p:spPr>
              <a:xfrm>
                <a:off x="1309824" y="3485229"/>
                <a:ext cx="796180" cy="4866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accent4">
                                  <a:lumMod val="60000"/>
                                  <a:lumOff val="40000"/>
                                </a:schemeClr>
                              </a:solidFill>
                              <a:latin typeface="Cambria Math" panose="02040503050406030204" pitchFamily="18" charset="0"/>
                            </a:rPr>
                          </m:ctrlPr>
                        </m:sSupPr>
                        <m:e>
                          <m:r>
                            <a:rPr lang="en-US" sz="2400" i="1">
                              <a:solidFill>
                                <a:schemeClr val="accent4">
                                  <a:lumMod val="60000"/>
                                  <a:lumOff val="40000"/>
                                </a:schemeClr>
                              </a:solidFill>
                              <a:latin typeface="Cambria Math" panose="02040503050406030204" pitchFamily="18" charset="0"/>
                            </a:rPr>
                            <m:t>𝑋</m:t>
                          </m:r>
                        </m:e>
                        <m:sup>
                          <m:d>
                            <m:dPr>
                              <m:ctrlPr>
                                <a:rPr lang="en-US" sz="2400" i="1">
                                  <a:solidFill>
                                    <a:schemeClr val="accent4">
                                      <a:lumMod val="60000"/>
                                      <a:lumOff val="40000"/>
                                    </a:schemeClr>
                                  </a:solidFill>
                                  <a:latin typeface="Cambria Math" panose="02040503050406030204" pitchFamily="18" charset="0"/>
                                </a:rPr>
                              </m:ctrlPr>
                            </m:dPr>
                            <m:e>
                              <m:r>
                                <a:rPr lang="en-US" sz="2400">
                                  <a:solidFill>
                                    <a:schemeClr val="accent4">
                                      <a:lumMod val="60000"/>
                                      <a:lumOff val="40000"/>
                                    </a:schemeClr>
                                  </a:solidFill>
                                  <a:latin typeface="Cambria Math" panose="02040503050406030204" pitchFamily="18" charset="0"/>
                                </a:rPr>
                                <m:t>1</m:t>
                              </m:r>
                            </m:e>
                          </m:d>
                        </m:sup>
                      </m:sSup>
                    </m:oMath>
                  </m:oMathPara>
                </a14:m>
                <a:endParaRPr lang="en-US" sz="3200" dirty="0"/>
              </a:p>
            </p:txBody>
          </p:sp>
        </mc:Choice>
        <mc:Fallback xmlns="">
          <p:sp>
            <p:nvSpPr>
              <p:cNvPr id="44" name="Rectangle 43"/>
              <p:cNvSpPr>
                <a:spLocks noRot="1" noChangeAspect="1" noMove="1" noResize="1" noEditPoints="1" noAdjustHandles="1" noChangeArrowheads="1" noChangeShapeType="1" noTextEdit="1"/>
              </p:cNvSpPr>
              <p:nvPr/>
            </p:nvSpPr>
            <p:spPr>
              <a:xfrm>
                <a:off x="1309824" y="3485229"/>
                <a:ext cx="796180" cy="486672"/>
              </a:xfrm>
              <a:prstGeom prst="rect">
                <a:avLst/>
              </a:prstGeom>
              <a:blipFill>
                <a:blip r:embed="rId10"/>
                <a:stretch>
                  <a:fillRect/>
                </a:stretch>
              </a:blipFill>
            </p:spPr>
            <p:txBody>
              <a:bodyPr/>
              <a:lstStyle/>
              <a:p>
                <a:r>
                  <a:rPr lang="en-US">
                    <a:noFill/>
                  </a:rPr>
                  <a:t> </a:t>
                </a:r>
              </a:p>
            </p:txBody>
          </p:sp>
        </mc:Fallback>
      </mc:AlternateContent>
      <p:cxnSp>
        <p:nvCxnSpPr>
          <p:cNvPr id="45" name="Straight Connector 44"/>
          <p:cNvCxnSpPr/>
          <p:nvPr/>
        </p:nvCxnSpPr>
        <p:spPr>
          <a:xfrm flipH="1">
            <a:off x="1544152" y="3930726"/>
            <a:ext cx="1" cy="640080"/>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H="1">
            <a:off x="1544152" y="2963259"/>
            <a:ext cx="1" cy="54864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Rectangle 46"/>
              <p:cNvSpPr/>
              <p:nvPr/>
            </p:nvSpPr>
            <p:spPr>
              <a:xfrm>
                <a:off x="2043249" y="3475704"/>
                <a:ext cx="796180" cy="4866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accent2">
                                  <a:lumMod val="75000"/>
                                </a:schemeClr>
                              </a:solidFill>
                              <a:latin typeface="Cambria Math" panose="02040503050406030204" pitchFamily="18" charset="0"/>
                            </a:rPr>
                          </m:ctrlPr>
                        </m:sSupPr>
                        <m:e>
                          <m:r>
                            <a:rPr lang="en-US" sz="2400" i="1">
                              <a:solidFill>
                                <a:schemeClr val="accent2">
                                  <a:lumMod val="75000"/>
                                </a:schemeClr>
                              </a:solidFill>
                              <a:latin typeface="Cambria Math" panose="02040503050406030204" pitchFamily="18" charset="0"/>
                            </a:rPr>
                            <m:t>𝑋</m:t>
                          </m:r>
                        </m:e>
                        <m:sup>
                          <m:d>
                            <m:dPr>
                              <m:ctrlPr>
                                <a:rPr lang="en-US" sz="2400" i="1">
                                  <a:solidFill>
                                    <a:schemeClr val="accent2">
                                      <a:lumMod val="75000"/>
                                    </a:schemeClr>
                                  </a:solidFill>
                                  <a:latin typeface="Cambria Math" panose="02040503050406030204" pitchFamily="18" charset="0"/>
                                </a:rPr>
                              </m:ctrlPr>
                            </m:dPr>
                            <m:e>
                              <m:r>
                                <a:rPr lang="en-US" sz="2400">
                                  <a:solidFill>
                                    <a:schemeClr val="accent2">
                                      <a:lumMod val="75000"/>
                                    </a:schemeClr>
                                  </a:solidFill>
                                  <a:latin typeface="Cambria Math" panose="02040503050406030204" pitchFamily="18" charset="0"/>
                                </a:rPr>
                                <m:t>1</m:t>
                              </m:r>
                            </m:e>
                          </m:d>
                        </m:sup>
                      </m:sSup>
                    </m:oMath>
                  </m:oMathPara>
                </a14:m>
                <a:endParaRPr lang="en-US" sz="3200" dirty="0"/>
              </a:p>
            </p:txBody>
          </p:sp>
        </mc:Choice>
        <mc:Fallback xmlns="">
          <p:sp>
            <p:nvSpPr>
              <p:cNvPr id="47" name="Rectangle 46"/>
              <p:cNvSpPr>
                <a:spLocks noRot="1" noChangeAspect="1" noMove="1" noResize="1" noEditPoints="1" noAdjustHandles="1" noChangeArrowheads="1" noChangeShapeType="1" noTextEdit="1"/>
              </p:cNvSpPr>
              <p:nvPr/>
            </p:nvSpPr>
            <p:spPr>
              <a:xfrm>
                <a:off x="2043249" y="3475704"/>
                <a:ext cx="796180" cy="486672"/>
              </a:xfrm>
              <a:prstGeom prst="rect">
                <a:avLst/>
              </a:prstGeom>
              <a:blipFill>
                <a:blip r:embed="rId11"/>
                <a:stretch>
                  <a:fillRect/>
                </a:stretch>
              </a:blipFill>
            </p:spPr>
            <p:txBody>
              <a:bodyPr/>
              <a:lstStyle/>
              <a:p>
                <a:r>
                  <a:rPr lang="en-US">
                    <a:noFill/>
                  </a:rPr>
                  <a:t> </a:t>
                </a:r>
              </a:p>
            </p:txBody>
          </p:sp>
        </mc:Fallback>
      </mc:AlternateContent>
      <p:cxnSp>
        <p:nvCxnSpPr>
          <p:cNvPr id="48" name="Straight Connector 47"/>
          <p:cNvCxnSpPr/>
          <p:nvPr/>
        </p:nvCxnSpPr>
        <p:spPr>
          <a:xfrm flipH="1">
            <a:off x="2277577" y="3921201"/>
            <a:ext cx="1" cy="640080"/>
          </a:xfrm>
          <a:prstGeom prst="line">
            <a:avLst/>
          </a:prstGeom>
          <a:ln w="19050"/>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H="1">
            <a:off x="2277577" y="2953734"/>
            <a:ext cx="1" cy="54864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Rectangle 49"/>
              <p:cNvSpPr/>
              <p:nvPr/>
            </p:nvSpPr>
            <p:spPr>
              <a:xfrm>
                <a:off x="2839428" y="3485229"/>
                <a:ext cx="864596"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𝑊</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oMath>
                  </m:oMathPara>
                </a14:m>
                <a:endParaRPr lang="en-US" sz="2400" dirty="0"/>
              </a:p>
            </p:txBody>
          </p:sp>
        </mc:Choice>
        <mc:Fallback xmlns="">
          <p:sp>
            <p:nvSpPr>
              <p:cNvPr id="50" name="Rectangle 49"/>
              <p:cNvSpPr>
                <a:spLocks noRot="1" noChangeAspect="1" noMove="1" noResize="1" noEditPoints="1" noAdjustHandles="1" noChangeArrowheads="1" noChangeShapeType="1" noTextEdit="1"/>
              </p:cNvSpPr>
              <p:nvPr/>
            </p:nvSpPr>
            <p:spPr>
              <a:xfrm>
                <a:off x="2839428" y="3485229"/>
                <a:ext cx="864596" cy="48718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3636143" y="3502374"/>
                <a:ext cx="482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oMath>
                  </m:oMathPara>
                </a14:m>
                <a:endParaRPr lang="en-US" sz="2400" dirty="0"/>
              </a:p>
            </p:txBody>
          </p:sp>
        </mc:Choice>
        <mc:Fallback xmlns="">
          <p:sp>
            <p:nvSpPr>
              <p:cNvPr id="51" name="Rectangle 50"/>
              <p:cNvSpPr>
                <a:spLocks noRot="1" noChangeAspect="1" noMove="1" noResize="1" noEditPoints="1" noAdjustHandles="1" noChangeArrowheads="1" noChangeShapeType="1" noTextEdit="1"/>
              </p:cNvSpPr>
              <p:nvPr/>
            </p:nvSpPr>
            <p:spPr>
              <a:xfrm>
                <a:off x="3636143" y="3502374"/>
                <a:ext cx="482824" cy="461665"/>
              </a:xfrm>
              <a:prstGeom prst="rect">
                <a:avLst/>
              </a:prstGeom>
              <a:blipFill>
                <a:blip r:embed="rId13"/>
                <a:stretch>
                  <a:fillRect/>
                </a:stretch>
              </a:blipFill>
            </p:spPr>
            <p:txBody>
              <a:bodyPr/>
              <a:lstStyle/>
              <a:p>
                <a:r>
                  <a:rPr lang="en-US">
                    <a:noFill/>
                  </a:rPr>
                  <a:t> </a:t>
                </a:r>
              </a:p>
            </p:txBody>
          </p:sp>
        </mc:Fallback>
      </mc:AlternateContent>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62287" y="2878455"/>
            <a:ext cx="2700488" cy="1864167"/>
          </a:xfrm>
          <a:prstGeom prst="rect">
            <a:avLst/>
          </a:prstGeom>
        </p:spPr>
      </p:pic>
      <p:sp>
        <p:nvSpPr>
          <p:cNvPr id="65" name="TextBox 64"/>
          <p:cNvSpPr txBox="1"/>
          <p:nvPr/>
        </p:nvSpPr>
        <p:spPr>
          <a:xfrm rot="5400000">
            <a:off x="3735172" y="3631349"/>
            <a:ext cx="2886376" cy="1323439"/>
          </a:xfrm>
          <a:prstGeom prst="rect">
            <a:avLst/>
          </a:prstGeom>
          <a:noFill/>
        </p:spPr>
        <p:txBody>
          <a:bodyPr wrap="square" rtlCol="0">
            <a:spAutoFit/>
          </a:bodyPr>
          <a:lstStyle/>
          <a:p>
            <a:r>
              <a:rPr lang="en-US" sz="8000" dirty="0" smtClean="0">
                <a:solidFill>
                  <a:srgbClr val="7030A0"/>
                </a:solidFill>
              </a:rPr>
              <a:t>. . . .</a:t>
            </a:r>
            <a:endParaRPr lang="en-US" sz="8000" dirty="0">
              <a:solidFill>
                <a:srgbClr val="7030A0"/>
              </a:solidFill>
            </a:endParaRPr>
          </a:p>
        </p:txBody>
      </p:sp>
      <p:sp>
        <p:nvSpPr>
          <p:cNvPr id="66" name="TextBox 65"/>
          <p:cNvSpPr txBox="1"/>
          <p:nvPr/>
        </p:nvSpPr>
        <p:spPr>
          <a:xfrm rot="5400000">
            <a:off x="4447699" y="3659925"/>
            <a:ext cx="2886376" cy="1323439"/>
          </a:xfrm>
          <a:prstGeom prst="rect">
            <a:avLst/>
          </a:prstGeom>
          <a:noFill/>
        </p:spPr>
        <p:txBody>
          <a:bodyPr wrap="square" rtlCol="0">
            <a:spAutoFit/>
          </a:bodyPr>
          <a:lstStyle/>
          <a:p>
            <a:r>
              <a:rPr lang="en-US" sz="8000" dirty="0" smtClean="0">
                <a:solidFill>
                  <a:schemeClr val="accent4">
                    <a:lumMod val="60000"/>
                    <a:lumOff val="40000"/>
                  </a:schemeClr>
                </a:solidFill>
              </a:rPr>
              <a:t>. . . .</a:t>
            </a:r>
            <a:endParaRPr lang="en-US" sz="8000" dirty="0">
              <a:solidFill>
                <a:schemeClr val="accent4">
                  <a:lumMod val="60000"/>
                  <a:lumOff val="40000"/>
                </a:schemeClr>
              </a:solidFill>
            </a:endParaRPr>
          </a:p>
        </p:txBody>
      </p:sp>
      <p:sp>
        <p:nvSpPr>
          <p:cNvPr id="67" name="TextBox 66"/>
          <p:cNvSpPr txBox="1"/>
          <p:nvPr/>
        </p:nvSpPr>
        <p:spPr>
          <a:xfrm rot="5400000">
            <a:off x="5157716" y="3631349"/>
            <a:ext cx="2886376" cy="1323439"/>
          </a:xfrm>
          <a:prstGeom prst="rect">
            <a:avLst/>
          </a:prstGeom>
          <a:noFill/>
        </p:spPr>
        <p:txBody>
          <a:bodyPr wrap="square" rtlCol="0">
            <a:spAutoFit/>
          </a:bodyPr>
          <a:lstStyle/>
          <a:p>
            <a:r>
              <a:rPr lang="en-US" sz="8000" dirty="0" smtClean="0">
                <a:solidFill>
                  <a:schemeClr val="accent2">
                    <a:lumMod val="75000"/>
                  </a:schemeClr>
                </a:solidFill>
              </a:rPr>
              <a:t>. . . .</a:t>
            </a:r>
            <a:endParaRPr lang="en-US" sz="8000"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68" name="Rectangle 67"/>
              <p:cNvSpPr/>
              <p:nvPr/>
            </p:nvSpPr>
            <p:spPr>
              <a:xfrm>
                <a:off x="7061879" y="3511899"/>
                <a:ext cx="482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7061879" y="3511899"/>
                <a:ext cx="482824" cy="461665"/>
              </a:xfrm>
              <a:prstGeom prst="rect">
                <a:avLst/>
              </a:prstGeom>
              <a:blipFill>
                <a:blip r:embed="rId14"/>
                <a:stretch>
                  <a:fillRect/>
                </a:stretch>
              </a:blipFill>
            </p:spPr>
            <p:txBody>
              <a:bodyPr/>
              <a:lstStyle/>
              <a:p>
                <a:r>
                  <a:rPr lang="en-US">
                    <a:noFill/>
                  </a:rPr>
                  <a:t> </a:t>
                </a:r>
              </a:p>
            </p:txBody>
          </p:sp>
        </mc:Fallback>
      </mc:AlternateContent>
      <p:pic>
        <p:nvPicPr>
          <p:cNvPr id="69" name="Picture 6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8437" y="2868930"/>
            <a:ext cx="2700488" cy="1864167"/>
          </a:xfrm>
          <a:prstGeom prst="rect">
            <a:avLst/>
          </a:prstGeom>
        </p:spPr>
      </p:pic>
      <mc:AlternateContent xmlns:mc="http://schemas.openxmlformats.org/markup-compatibility/2006" xmlns:a14="http://schemas.microsoft.com/office/drawing/2010/main">
        <mc:Choice Requires="a14">
          <p:sp>
            <p:nvSpPr>
              <p:cNvPr id="70" name="Rectangle 69"/>
              <p:cNvSpPr/>
              <p:nvPr/>
            </p:nvSpPr>
            <p:spPr>
              <a:xfrm>
                <a:off x="8101149" y="3504279"/>
                <a:ext cx="920828" cy="421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7030A0"/>
                              </a:solidFill>
                              <a:latin typeface="Cambria Math" panose="02040503050406030204" pitchFamily="18" charset="0"/>
                            </a:rPr>
                          </m:ctrlPr>
                        </m:sSupPr>
                        <m:e>
                          <m:r>
                            <a:rPr lang="en-US" sz="2000" b="0" i="1" smtClean="0">
                              <a:solidFill>
                                <a:srgbClr val="7030A0"/>
                              </a:solidFill>
                              <a:latin typeface="Cambria Math" panose="02040503050406030204" pitchFamily="18" charset="0"/>
                            </a:rPr>
                            <m:t>𝑍</m:t>
                          </m:r>
                        </m:e>
                        <m:sup>
                          <m:r>
                            <a:rPr lang="en-US" sz="2000" b="0" i="1" smtClean="0">
                              <a:solidFill>
                                <a:srgbClr val="7030A0"/>
                              </a:solidFill>
                              <a:latin typeface="Cambria Math" panose="02040503050406030204" pitchFamily="18" charset="0"/>
                            </a:rPr>
                            <m:t>[1]</m:t>
                          </m:r>
                          <m:d>
                            <m:dPr>
                              <m:ctrlPr>
                                <a:rPr lang="en-US" sz="2000" i="1">
                                  <a:solidFill>
                                    <a:srgbClr val="7030A0"/>
                                  </a:solidFill>
                                  <a:latin typeface="Cambria Math" panose="02040503050406030204" pitchFamily="18" charset="0"/>
                                </a:rPr>
                              </m:ctrlPr>
                            </m:dPr>
                            <m:e>
                              <m:r>
                                <a:rPr lang="en-US" sz="2000">
                                  <a:solidFill>
                                    <a:srgbClr val="7030A0"/>
                                  </a:solidFill>
                                  <a:latin typeface="Cambria Math" panose="02040503050406030204" pitchFamily="18" charset="0"/>
                                </a:rPr>
                                <m:t>1</m:t>
                              </m:r>
                            </m:e>
                          </m:d>
                        </m:sup>
                      </m:sSup>
                    </m:oMath>
                  </m:oMathPara>
                </a14:m>
                <a:endParaRPr lang="en-US" sz="3200" dirty="0"/>
              </a:p>
            </p:txBody>
          </p:sp>
        </mc:Choice>
        <mc:Fallback xmlns="">
          <p:sp>
            <p:nvSpPr>
              <p:cNvPr id="70" name="Rectangle 69"/>
              <p:cNvSpPr>
                <a:spLocks noRot="1" noChangeAspect="1" noMove="1" noResize="1" noEditPoints="1" noAdjustHandles="1" noChangeArrowheads="1" noChangeShapeType="1" noTextEdit="1"/>
              </p:cNvSpPr>
              <p:nvPr/>
            </p:nvSpPr>
            <p:spPr>
              <a:xfrm>
                <a:off x="8101149" y="3504279"/>
                <a:ext cx="920828" cy="421013"/>
              </a:xfrm>
              <a:prstGeom prst="rect">
                <a:avLst/>
              </a:prstGeom>
              <a:blipFill>
                <a:blip r:embed="rId15"/>
                <a:stretch>
                  <a:fillRect/>
                </a:stretch>
              </a:blipFill>
            </p:spPr>
            <p:txBody>
              <a:bodyPr/>
              <a:lstStyle/>
              <a:p>
                <a:r>
                  <a:rPr lang="en-US">
                    <a:noFill/>
                  </a:rPr>
                  <a:t> </a:t>
                </a:r>
              </a:p>
            </p:txBody>
          </p:sp>
        </mc:Fallback>
      </mc:AlternateContent>
      <p:cxnSp>
        <p:nvCxnSpPr>
          <p:cNvPr id="71" name="Straight Connector 70"/>
          <p:cNvCxnSpPr/>
          <p:nvPr/>
        </p:nvCxnSpPr>
        <p:spPr>
          <a:xfrm flipH="1">
            <a:off x="8287852" y="3949776"/>
            <a:ext cx="1" cy="640080"/>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flipH="1">
            <a:off x="8287852" y="2982309"/>
            <a:ext cx="1" cy="54864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3" name="Rectangle 72"/>
              <p:cNvSpPr/>
              <p:nvPr/>
            </p:nvSpPr>
            <p:spPr>
              <a:xfrm>
                <a:off x="8796474" y="3504279"/>
                <a:ext cx="920828" cy="421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chemeClr val="accent4">
                                  <a:lumMod val="60000"/>
                                  <a:lumOff val="40000"/>
                                </a:schemeClr>
                              </a:solidFill>
                              <a:latin typeface="Cambria Math" panose="02040503050406030204" pitchFamily="18" charset="0"/>
                            </a:rPr>
                          </m:ctrlPr>
                        </m:sSupPr>
                        <m:e>
                          <m:r>
                            <a:rPr lang="en-US" sz="2000" b="0" i="1" smtClean="0">
                              <a:solidFill>
                                <a:schemeClr val="accent4">
                                  <a:lumMod val="60000"/>
                                  <a:lumOff val="40000"/>
                                </a:schemeClr>
                              </a:solidFill>
                              <a:latin typeface="Cambria Math" panose="02040503050406030204" pitchFamily="18" charset="0"/>
                            </a:rPr>
                            <m:t>𝑍</m:t>
                          </m:r>
                        </m:e>
                        <m:sup>
                          <m:r>
                            <a:rPr lang="en-US" sz="2000" b="0" i="1" smtClean="0">
                              <a:solidFill>
                                <a:schemeClr val="accent4">
                                  <a:lumMod val="60000"/>
                                  <a:lumOff val="40000"/>
                                </a:schemeClr>
                              </a:solidFill>
                              <a:latin typeface="Cambria Math" panose="02040503050406030204" pitchFamily="18" charset="0"/>
                            </a:rPr>
                            <m:t>[1]</m:t>
                          </m:r>
                          <m:d>
                            <m:dPr>
                              <m:ctrlPr>
                                <a:rPr lang="en-US" sz="2000" i="1">
                                  <a:solidFill>
                                    <a:schemeClr val="accent4">
                                      <a:lumMod val="60000"/>
                                      <a:lumOff val="40000"/>
                                    </a:schemeClr>
                                  </a:solidFill>
                                  <a:latin typeface="Cambria Math" panose="02040503050406030204" pitchFamily="18" charset="0"/>
                                </a:rPr>
                              </m:ctrlPr>
                            </m:dPr>
                            <m:e>
                              <m:r>
                                <a:rPr lang="en-US" sz="2000" b="0" i="0" smtClean="0">
                                  <a:solidFill>
                                    <a:schemeClr val="accent4">
                                      <a:lumMod val="60000"/>
                                      <a:lumOff val="40000"/>
                                    </a:schemeClr>
                                  </a:solidFill>
                                  <a:latin typeface="Cambria Math" panose="02040503050406030204" pitchFamily="18" charset="0"/>
                                </a:rPr>
                                <m:t>2</m:t>
                              </m:r>
                            </m:e>
                          </m:d>
                        </m:sup>
                      </m:sSup>
                    </m:oMath>
                  </m:oMathPara>
                </a14:m>
                <a:endParaRPr lang="en-US" sz="3200" dirty="0"/>
              </a:p>
            </p:txBody>
          </p:sp>
        </mc:Choice>
        <mc:Fallback xmlns="">
          <p:sp>
            <p:nvSpPr>
              <p:cNvPr id="73" name="Rectangle 72"/>
              <p:cNvSpPr>
                <a:spLocks noRot="1" noChangeAspect="1" noMove="1" noResize="1" noEditPoints="1" noAdjustHandles="1" noChangeArrowheads="1" noChangeShapeType="1" noTextEdit="1"/>
              </p:cNvSpPr>
              <p:nvPr/>
            </p:nvSpPr>
            <p:spPr>
              <a:xfrm>
                <a:off x="8796474" y="3504279"/>
                <a:ext cx="920828" cy="421013"/>
              </a:xfrm>
              <a:prstGeom prst="rect">
                <a:avLst/>
              </a:prstGeom>
              <a:blipFill>
                <a:blip r:embed="rId16"/>
                <a:stretch>
                  <a:fillRect/>
                </a:stretch>
              </a:blipFill>
            </p:spPr>
            <p:txBody>
              <a:bodyPr/>
              <a:lstStyle/>
              <a:p>
                <a:r>
                  <a:rPr lang="en-US">
                    <a:noFill/>
                  </a:rPr>
                  <a:t> </a:t>
                </a:r>
              </a:p>
            </p:txBody>
          </p:sp>
        </mc:Fallback>
      </mc:AlternateContent>
      <p:cxnSp>
        <p:nvCxnSpPr>
          <p:cNvPr id="74" name="Straight Connector 73"/>
          <p:cNvCxnSpPr/>
          <p:nvPr/>
        </p:nvCxnSpPr>
        <p:spPr>
          <a:xfrm flipH="1">
            <a:off x="9011752" y="3949776"/>
            <a:ext cx="1" cy="640080"/>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flipH="1">
            <a:off x="9011752" y="2982309"/>
            <a:ext cx="1" cy="54864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6" name="Rectangle 75"/>
              <p:cNvSpPr/>
              <p:nvPr/>
            </p:nvSpPr>
            <p:spPr>
              <a:xfrm>
                <a:off x="9463224" y="3494754"/>
                <a:ext cx="920828" cy="421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chemeClr val="accent2">
                                  <a:lumMod val="75000"/>
                                </a:schemeClr>
                              </a:solidFill>
                              <a:latin typeface="Cambria Math" panose="02040503050406030204" pitchFamily="18" charset="0"/>
                            </a:rPr>
                          </m:ctrlPr>
                        </m:sSupPr>
                        <m:e>
                          <m:r>
                            <a:rPr lang="en-US" sz="2000" b="0" i="1" smtClean="0">
                              <a:solidFill>
                                <a:schemeClr val="accent2">
                                  <a:lumMod val="75000"/>
                                </a:schemeClr>
                              </a:solidFill>
                              <a:latin typeface="Cambria Math" panose="02040503050406030204" pitchFamily="18" charset="0"/>
                            </a:rPr>
                            <m:t>𝑍</m:t>
                          </m:r>
                        </m:e>
                        <m:sup>
                          <m:r>
                            <a:rPr lang="en-US" sz="2000" b="0" i="1" smtClean="0">
                              <a:solidFill>
                                <a:schemeClr val="accent2">
                                  <a:lumMod val="75000"/>
                                </a:schemeClr>
                              </a:solidFill>
                              <a:latin typeface="Cambria Math" panose="02040503050406030204" pitchFamily="18" charset="0"/>
                            </a:rPr>
                            <m:t>[1]</m:t>
                          </m:r>
                          <m:d>
                            <m:dPr>
                              <m:ctrlPr>
                                <a:rPr lang="en-US" sz="2000" i="1">
                                  <a:solidFill>
                                    <a:schemeClr val="accent2">
                                      <a:lumMod val="75000"/>
                                    </a:schemeClr>
                                  </a:solidFill>
                                  <a:latin typeface="Cambria Math" panose="02040503050406030204" pitchFamily="18" charset="0"/>
                                </a:rPr>
                              </m:ctrlPr>
                            </m:dPr>
                            <m:e>
                              <m:r>
                                <a:rPr lang="en-US" sz="2000" b="0" i="0" smtClean="0">
                                  <a:solidFill>
                                    <a:schemeClr val="accent2">
                                      <a:lumMod val="75000"/>
                                    </a:schemeClr>
                                  </a:solidFill>
                                  <a:latin typeface="Cambria Math" panose="02040503050406030204" pitchFamily="18" charset="0"/>
                                </a:rPr>
                                <m:t>3</m:t>
                              </m:r>
                            </m:e>
                          </m:d>
                        </m:sup>
                      </m:sSup>
                    </m:oMath>
                  </m:oMathPara>
                </a14:m>
                <a:endParaRPr lang="en-US" sz="3200" dirty="0"/>
              </a:p>
            </p:txBody>
          </p:sp>
        </mc:Choice>
        <mc:Fallback xmlns="">
          <p:sp>
            <p:nvSpPr>
              <p:cNvPr id="76" name="Rectangle 75"/>
              <p:cNvSpPr>
                <a:spLocks noRot="1" noChangeAspect="1" noMove="1" noResize="1" noEditPoints="1" noAdjustHandles="1" noChangeArrowheads="1" noChangeShapeType="1" noTextEdit="1"/>
              </p:cNvSpPr>
              <p:nvPr/>
            </p:nvSpPr>
            <p:spPr>
              <a:xfrm>
                <a:off x="9463224" y="3494754"/>
                <a:ext cx="920828" cy="421013"/>
              </a:xfrm>
              <a:prstGeom prst="rect">
                <a:avLst/>
              </a:prstGeom>
              <a:blipFill>
                <a:blip r:embed="rId17"/>
                <a:stretch>
                  <a:fillRect/>
                </a:stretch>
              </a:blipFill>
            </p:spPr>
            <p:txBody>
              <a:bodyPr/>
              <a:lstStyle/>
              <a:p>
                <a:r>
                  <a:rPr lang="en-US">
                    <a:noFill/>
                  </a:rPr>
                  <a:t> </a:t>
                </a:r>
              </a:p>
            </p:txBody>
          </p:sp>
        </mc:Fallback>
      </mc:AlternateContent>
      <p:cxnSp>
        <p:nvCxnSpPr>
          <p:cNvPr id="77" name="Straight Connector 76"/>
          <p:cNvCxnSpPr/>
          <p:nvPr/>
        </p:nvCxnSpPr>
        <p:spPr>
          <a:xfrm flipH="1">
            <a:off x="9668977" y="3940251"/>
            <a:ext cx="1" cy="640080"/>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flipH="1">
            <a:off x="9668977" y="2972784"/>
            <a:ext cx="1" cy="54864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9" name="Rectangle 78"/>
              <p:cNvSpPr/>
              <p:nvPr/>
            </p:nvSpPr>
            <p:spPr>
              <a:xfrm>
                <a:off x="10422791" y="3474427"/>
                <a:ext cx="482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10422791" y="3474427"/>
                <a:ext cx="482824" cy="461665"/>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10769818" y="3490494"/>
                <a:ext cx="749051"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10769818" y="3490494"/>
                <a:ext cx="749051" cy="487185"/>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6700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652" y="54313"/>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3.4. Activation Functions </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15534" y="577533"/>
            <a:ext cx="11384037" cy="230832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The activation function may be different for different layers. </a:t>
            </a:r>
          </a:p>
          <a:p>
            <a:pPr algn="just"/>
            <a:r>
              <a:rPr lang="en-US" sz="2400" dirty="0" smtClean="0">
                <a:latin typeface="Times New Roman" panose="02020603050405020304" pitchFamily="18" charset="0"/>
                <a:cs typeface="Times New Roman" panose="02020603050405020304" pitchFamily="18" charset="0"/>
              </a:rPr>
              <a:t>If your output is 0 or 1 (binary classification), the sigmoid function is the desired activation function. </a:t>
            </a:r>
          </a:p>
          <a:p>
            <a:pPr algn="just"/>
            <a:r>
              <a:rPr lang="en-US" sz="2400" dirty="0" smtClean="0">
                <a:latin typeface="Times New Roman" panose="02020603050405020304" pitchFamily="18" charset="0"/>
                <a:cs typeface="Times New Roman" panose="02020603050405020304" pitchFamily="18" charset="0"/>
              </a:rPr>
              <a:t>For other case the Rectified Linear Unit (</a:t>
            </a:r>
            <a:r>
              <a:rPr lang="en-US" sz="2400" dirty="0" err="1" smtClean="0">
                <a:latin typeface="Times New Roman" panose="02020603050405020304" pitchFamily="18" charset="0"/>
                <a:cs typeface="Times New Roman" panose="02020603050405020304" pitchFamily="18" charset="0"/>
              </a:rPr>
              <a:t>ReLU</a:t>
            </a:r>
            <a:r>
              <a:rPr lang="en-US" sz="2400" dirty="0" smtClean="0">
                <a:latin typeface="Times New Roman" panose="02020603050405020304" pitchFamily="18" charset="0"/>
                <a:cs typeface="Times New Roman" panose="02020603050405020304" pitchFamily="18" charset="0"/>
              </a:rPr>
              <a:t>) is the default activation function, especially when you do not know what to use. And your neural network will run faster. </a:t>
            </a:r>
          </a:p>
          <a:p>
            <a:pPr algn="just"/>
            <a:r>
              <a:rPr lang="en-US" sz="2400" dirty="0" smtClean="0">
                <a:solidFill>
                  <a:srgbClr val="0070C0"/>
                </a:solidFill>
                <a:latin typeface="Times New Roman" panose="02020603050405020304" pitchFamily="18" charset="0"/>
                <a:cs typeface="Times New Roman" panose="02020603050405020304" pitchFamily="18" charset="0"/>
              </a:rPr>
              <a:t>Leaky </a:t>
            </a:r>
            <a:r>
              <a:rPr lang="en-US" sz="2400" dirty="0" err="1" smtClean="0">
                <a:solidFill>
                  <a:srgbClr val="0070C0"/>
                </a:solidFill>
                <a:latin typeface="Times New Roman" panose="02020603050405020304" pitchFamily="18" charset="0"/>
                <a:cs typeface="Times New Roman" panose="02020603050405020304" pitchFamily="18" charset="0"/>
              </a:rPr>
              <a:t>ReLU</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a:t>a = max(0.01z, z) </a:t>
            </a:r>
            <a:r>
              <a:rPr lang="en-US" sz="2400" dirty="0" smtClean="0">
                <a:solidFill>
                  <a:srgbClr val="0070C0"/>
                </a:solidFill>
                <a:latin typeface="Times New Roman" panose="02020603050405020304" pitchFamily="18" charset="0"/>
                <a:cs typeface="Times New Roman" panose="02020603050405020304" pitchFamily="18" charset="0"/>
              </a:rPr>
              <a:t>is better than </a:t>
            </a:r>
            <a:r>
              <a:rPr lang="en-US" sz="2400" dirty="0" err="1" smtClean="0">
                <a:solidFill>
                  <a:srgbClr val="0070C0"/>
                </a:solidFill>
                <a:latin typeface="Times New Roman" panose="02020603050405020304" pitchFamily="18" charset="0"/>
                <a:cs typeface="Times New Roman" panose="02020603050405020304" pitchFamily="18" charset="0"/>
              </a:rPr>
              <a:t>ReLU</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15533" y="2885857"/>
            <a:ext cx="11384037" cy="461665"/>
          </a:xfrm>
          <a:prstGeom prst="rect">
            <a:avLst/>
          </a:prstGeom>
          <a:noFill/>
        </p:spPr>
        <p:txBody>
          <a:bodyPr wrap="square" rtlCol="0">
            <a:spAutoFit/>
          </a:bodyPr>
          <a:lstStyle/>
          <a:p>
            <a:pPr algn="just"/>
            <a:r>
              <a:rPr lang="en-US" sz="2400" dirty="0" smtClean="0">
                <a:solidFill>
                  <a:srgbClr val="FF0000"/>
                </a:solidFill>
                <a:latin typeface="Times New Roman" panose="02020603050405020304" pitchFamily="18" charset="0"/>
                <a:cs typeface="Times New Roman" panose="02020603050405020304" pitchFamily="18" charset="0"/>
              </a:rPr>
              <a:t>Why do you need non-linear activation function? </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15533" y="3347522"/>
            <a:ext cx="11384037" cy="461665"/>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If we use linear activation function: </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315533" y="3903725"/>
                <a:ext cx="3657091"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 </m:t>
                          </m:r>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𝑤</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1">
                          <a:latin typeface="Cambria Math" panose="02040503050406030204" pitchFamily="18" charset="0"/>
                        </a:rPr>
                        <m:t>𝑥</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315533" y="3903725"/>
                <a:ext cx="3657091" cy="48718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27467" y="4415263"/>
                <a:ext cx="6205545" cy="8565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𝑤</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[1]</m:t>
                          </m:r>
                        </m:sup>
                      </m:sSup>
                      <m:r>
                        <a:rPr lang="en-US" sz="2400" b="0" i="0"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oMath>
                  </m:oMathPara>
                </a14:m>
                <a:endParaRPr lang="en-US" sz="2400" dirty="0" smtClean="0"/>
              </a:p>
              <a:p>
                <a:r>
                  <a:rPr lang="en-US" sz="2400" dirty="0"/>
                  <a:t> </a:t>
                </a:r>
                <a:r>
                  <a:rPr lang="en-US" sz="2400" dirty="0" smtClean="0"/>
                  <a:t>                </a:t>
                </a:r>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827467" y="4415263"/>
                <a:ext cx="6205545" cy="85651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825874" y="4917027"/>
                <a:ext cx="3020122" cy="5168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2</m:t>
                              </m:r>
                            </m:e>
                          </m:d>
                        </m:sup>
                      </m:sSup>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d>
                                <m:dPr>
                                  <m:begChr m:val="["/>
                                  <m:endChr m:val="]"/>
                                  <m:ctrlPr>
                                    <a:rPr lang="en-US" sz="2400" i="1">
                                      <a:latin typeface="Cambria Math" panose="02040503050406030204" pitchFamily="18" charset="0"/>
                                    </a:rPr>
                                  </m:ctrlPr>
                                </m:dPr>
                                <m:e>
                                  <m:r>
                                    <a:rPr lang="en-US" sz="2400">
                                      <a:latin typeface="Cambria Math" panose="02040503050406030204" pitchFamily="18" charset="0"/>
                                    </a:rPr>
                                    <m:t>1</m:t>
                                  </m:r>
                                </m:e>
                              </m:d>
                            </m:sup>
                          </m:sSup>
                          <m:r>
                            <a:rPr lang="en-US" sz="2400" i="1">
                              <a:latin typeface="Cambria Math" panose="02040503050406030204" pitchFamily="18" charset="0"/>
                            </a:rPr>
                            <m:t>𝑥</m:t>
                          </m:r>
                          <m:r>
                            <a:rPr lang="en-US" sz="240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a:latin typeface="Cambria Math" panose="02040503050406030204" pitchFamily="18" charset="0"/>
                                    </a:rPr>
                                    <m:t>1</m:t>
                                  </m:r>
                                </m:e>
                              </m:d>
                            </m:sup>
                          </m:sSup>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825874" y="4917027"/>
                <a:ext cx="3020122" cy="51680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825874" y="5466172"/>
                <a:ext cx="4504695" cy="4774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𝑤</m:t>
                          </m:r>
                        </m:e>
                        <m:sup>
                          <m:r>
                            <a:rPr lang="en-US" sz="2400" i="1">
                              <a:latin typeface="Cambria Math" panose="02040503050406030204" pitchFamily="18" charset="0"/>
                            </a:rPr>
                            <m:t>[1]</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[2] </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r>
                            <a:rPr lang="en-US" sz="2400" i="1">
                              <a:latin typeface="Cambria Math" panose="02040503050406030204" pitchFamily="18" charset="0"/>
                            </a:rPr>
                            <m:t>[1]</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r>
                            <a:rPr lang="en-US" sz="2400" i="1">
                              <a:latin typeface="Cambria Math" panose="02040503050406030204" pitchFamily="18" charset="0"/>
                            </a:rPr>
                            <m:t>[2]</m:t>
                          </m:r>
                        </m:sup>
                      </m:sSup>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1825874" y="5466172"/>
                <a:ext cx="4504695" cy="477438"/>
              </a:xfrm>
              <a:prstGeom prst="rect">
                <a:avLst/>
              </a:prstGeom>
              <a:blipFill>
                <a:blip r:embed="rId5"/>
                <a:stretch>
                  <a:fillRect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825874" y="6041809"/>
                <a:ext cx="16618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𝑤</m:t>
                      </m:r>
                      <m:r>
                        <a:rPr lang="en-US" sz="2400" b="0" i="1" smtClean="0">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1825874" y="6041809"/>
                <a:ext cx="1661801"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417049" y="3442060"/>
                <a:ext cx="1411732"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𝑧</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7417049" y="3442060"/>
                <a:ext cx="1411732" cy="461665"/>
              </a:xfrm>
              <a:prstGeom prst="rect">
                <a:avLst/>
              </a:prstGeom>
              <a:blipFill>
                <a:blip r:embed="rId7"/>
                <a:stretch>
                  <a:fillRect b="-18667"/>
                </a:stretch>
              </a:blipFill>
            </p:spPr>
            <p:txBody>
              <a:bodyPr/>
              <a:lstStyle/>
              <a:p>
                <a:r>
                  <a:rPr lang="en-US">
                    <a:noFill/>
                  </a:rPr>
                  <a:t> </a:t>
                </a:r>
              </a:p>
            </p:txBody>
          </p:sp>
        </mc:Fallback>
      </mc:AlternateContent>
      <p:sp>
        <p:nvSpPr>
          <p:cNvPr id="12" name="TextBox 11"/>
          <p:cNvSpPr txBox="1"/>
          <p:nvPr/>
        </p:nvSpPr>
        <p:spPr>
          <a:xfrm>
            <a:off x="7417050" y="3855353"/>
            <a:ext cx="4651126" cy="1200329"/>
          </a:xfrm>
          <a:prstGeom prst="rect">
            <a:avLst/>
          </a:prstGeom>
          <a:noFill/>
        </p:spPr>
        <p:txBody>
          <a:bodyPr wrap="square" rtlCol="0">
            <a:spAutoFit/>
          </a:bodyPr>
          <a:lstStyle/>
          <a:p>
            <a:pPr algn="just"/>
            <a:r>
              <a:rPr lang="en-US" sz="2400" dirty="0" smtClean="0">
                <a:solidFill>
                  <a:schemeClr val="accent1"/>
                </a:solidFill>
                <a:latin typeface="Times New Roman" panose="02020603050405020304" pitchFamily="18" charset="0"/>
                <a:cs typeface="Times New Roman" panose="02020603050405020304" pitchFamily="18" charset="0"/>
              </a:rPr>
              <a:t>It is a linear activation function only used in machine learning on the regression problem. </a:t>
            </a:r>
            <a:endParaRPr lang="en-US"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8303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652" y="54313"/>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3.5. Derivatives of Activation Functions </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15534" y="577533"/>
            <a:ext cx="11384037" cy="83099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When you implement backpropagation for your neural network, you need to either compute the slope or the derivative of the activation function. </a:t>
            </a:r>
          </a:p>
        </p:txBody>
      </p:sp>
      <p:sp>
        <p:nvSpPr>
          <p:cNvPr id="4" name="TextBox 3"/>
          <p:cNvSpPr txBox="1"/>
          <p:nvPr/>
        </p:nvSpPr>
        <p:spPr>
          <a:xfrm>
            <a:off x="315534" y="1700917"/>
            <a:ext cx="11384037" cy="461665"/>
          </a:xfrm>
          <a:prstGeom prst="rect">
            <a:avLst/>
          </a:prstGeom>
          <a:noFill/>
        </p:spPr>
        <p:txBody>
          <a:bodyPr wrap="square" rtlCol="0">
            <a:spAutoFit/>
          </a:bodyPr>
          <a:lstStyle/>
          <a:p>
            <a:pPr algn="just"/>
            <a:r>
              <a:rPr lang="en-US" sz="2400" b="1" i="1" dirty="0" smtClean="0">
                <a:latin typeface="Times New Roman" panose="02020603050405020304" pitchFamily="18" charset="0"/>
                <a:cs typeface="Times New Roman" panose="02020603050405020304" pitchFamily="18" charset="0"/>
              </a:rPr>
              <a:t>Sigmoid activation function</a:t>
            </a:r>
            <a:endParaRPr lang="en-US" sz="2400" b="1"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114300" y="2162582"/>
                <a:ext cx="2665791" cy="7923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𝑧</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𝑧</m:t>
                              </m:r>
                            </m:sup>
                          </m:sSup>
                        </m:den>
                      </m:f>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114300" y="2162582"/>
                <a:ext cx="2665791" cy="79239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14350" y="3019867"/>
                <a:ext cx="5419725" cy="793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num>
                        <m:den>
                          <m:r>
                            <a:rPr lang="en-US" sz="2400" b="0" i="1" smtClean="0">
                              <a:latin typeface="Cambria Math" panose="02040503050406030204" pitchFamily="18" charset="0"/>
                            </a:rPr>
                            <m:t>𝑑𝑧</m:t>
                          </m:r>
                        </m:den>
                      </m:f>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d>
                      <m:r>
                        <a:rPr lang="en-US" sz="2400" i="1" smtClean="0">
                          <a:latin typeface="Cambria Math" panose="02040503050406030204" pitchFamily="18" charset="0"/>
                        </a:rPr>
                        <m:t>=</m:t>
                      </m:r>
                      <m:r>
                        <a:rPr lang="en-US" sz="2400" b="0" i="1" smtClean="0">
                          <a:latin typeface="Cambria Math" panose="02040503050406030204" pitchFamily="18" charset="0"/>
                        </a:rPr>
                        <m:t>𝑠𝑙𝑜𝑝𝑒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𝑎𝑡</m:t>
                      </m:r>
                      <m:r>
                        <a:rPr lang="en-US" sz="2400" b="0" i="1" smtClean="0">
                          <a:latin typeface="Cambria Math" panose="02040503050406030204" pitchFamily="18" charset="0"/>
                        </a:rPr>
                        <m:t> </m:t>
                      </m:r>
                      <m:r>
                        <a:rPr lang="en-US" sz="2400" b="0" i="1" smtClean="0">
                          <a:latin typeface="Cambria Math" panose="02040503050406030204" pitchFamily="18" charset="0"/>
                        </a:rPr>
                        <m:t>𝑧</m:t>
                      </m:r>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514350" y="3019867"/>
                <a:ext cx="5419725" cy="79355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85800" y="3878307"/>
                <a:ext cx="10296525" cy="9221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d>
                      <m:r>
                        <a:rPr lang="en-US" sz="240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 </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𝑧</m:t>
                              </m:r>
                            </m:sup>
                          </m:sSup>
                        </m:den>
                      </m:f>
                      <m:d>
                        <m:dPr>
                          <m:ctrlPr>
                            <a:rPr lang="en-US" sz="2400" b="0" i="1" smtClean="0">
                              <a:latin typeface="Cambria Math" panose="02040503050406030204" pitchFamily="18" charset="0"/>
                            </a:rPr>
                          </m:ctrlPr>
                        </m:dPr>
                        <m:e>
                          <m:r>
                            <a:rPr lang="en-US" sz="2400" b="0" i="1" smtClean="0">
                              <a:latin typeface="Cambria Math" panose="02040503050406030204" pitchFamily="18" charset="0"/>
                            </a:rPr>
                            <m:t>1 −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 </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𝑧</m:t>
                                  </m:r>
                                </m:sup>
                              </m:sSup>
                            </m:den>
                          </m:f>
                        </m:e>
                      </m:d>
                      <m:r>
                        <a:rPr lang="en-US" sz="2400" b="0" i="0" smtClean="0">
                          <a:latin typeface="Cambria Math" panose="02040503050406030204" pitchFamily="18" charset="0"/>
                        </a:rPr>
                        <m:t>=</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1 −</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d>
                        </m:e>
                      </m:d>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(1 −</m:t>
                      </m:r>
                      <m:r>
                        <a:rPr lang="en-US" sz="2400" b="0" i="1" smtClean="0">
                          <a:latin typeface="Cambria Math" panose="02040503050406030204" pitchFamily="18" charset="0"/>
                        </a:rPr>
                        <m:t>𝑎</m:t>
                      </m:r>
                      <m:r>
                        <a:rPr lang="en-US" sz="2400" b="0" i="1" smtClean="0">
                          <a:latin typeface="Cambria Math" panose="02040503050406030204" pitchFamily="18" charset="0"/>
                        </a:rPr>
                        <m:t>)</m:t>
                      </m:r>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685800" y="3878307"/>
                <a:ext cx="10296525" cy="92217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15534" y="5147035"/>
                <a:ext cx="286581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𝑧</m:t>
                      </m:r>
                      <m:r>
                        <a:rPr lang="en-US" sz="2400" b="0" i="1" smtClean="0">
                          <a:solidFill>
                            <a:schemeClr val="accent1">
                              <a:lumMod val="50000"/>
                            </a:schemeClr>
                          </a:solidFill>
                          <a:latin typeface="Cambria Math" panose="02040503050406030204" pitchFamily="18" charset="0"/>
                        </a:rPr>
                        <m:t>=10 →</m:t>
                      </m:r>
                      <m:r>
                        <a:rPr lang="en-US" sz="2400" b="0" i="1" smtClean="0">
                          <a:solidFill>
                            <a:schemeClr val="accent1">
                              <a:lumMod val="50000"/>
                            </a:schemeClr>
                          </a:solidFill>
                          <a:latin typeface="Cambria Math" panose="02040503050406030204" pitchFamily="18" charset="0"/>
                          <a:ea typeface="Cambria Math" panose="02040503050406030204" pitchFamily="18" charset="0"/>
                        </a:rPr>
                        <m:t>𝑔</m:t>
                      </m:r>
                      <m:r>
                        <a:rPr lang="en-US" sz="2400" b="0" i="1" smtClean="0">
                          <a:solidFill>
                            <a:schemeClr val="accent1">
                              <a:lumMod val="50000"/>
                            </a:schemeClr>
                          </a:solidFill>
                          <a:latin typeface="Cambria Math" panose="02040503050406030204" pitchFamily="18" charset="0"/>
                          <a:ea typeface="Cambria Math" panose="02040503050406030204" pitchFamily="18" charset="0"/>
                        </a:rPr>
                        <m:t>(</m:t>
                      </m:r>
                      <m:r>
                        <a:rPr lang="en-US" sz="2400" b="0" i="1" smtClean="0">
                          <a:solidFill>
                            <a:schemeClr val="accent1">
                              <a:lumMod val="50000"/>
                            </a:schemeClr>
                          </a:solidFill>
                          <a:latin typeface="Cambria Math" panose="02040503050406030204" pitchFamily="18" charset="0"/>
                          <a:ea typeface="Cambria Math" panose="02040503050406030204" pitchFamily="18" charset="0"/>
                        </a:rPr>
                        <m:t>𝑧</m:t>
                      </m:r>
                      <m:r>
                        <a:rPr lang="en-US" sz="2400" b="0" i="1" smtClean="0">
                          <a:solidFill>
                            <a:schemeClr val="accent1">
                              <a:lumMod val="50000"/>
                            </a:schemeClr>
                          </a:solidFill>
                          <a:latin typeface="Cambria Math" panose="02040503050406030204" pitchFamily="18" charset="0"/>
                          <a:ea typeface="Cambria Math" panose="02040503050406030204" pitchFamily="18" charset="0"/>
                        </a:rPr>
                        <m:t>)≈1</m:t>
                      </m:r>
                    </m:oMath>
                  </m:oMathPara>
                </a14:m>
                <a:endParaRPr lang="en-US" sz="2400" dirty="0">
                  <a:solidFill>
                    <a:schemeClr val="accent1">
                      <a:lumMod val="50000"/>
                    </a:schemeClr>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315534" y="5147035"/>
                <a:ext cx="2865816"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14300" y="5608699"/>
                <a:ext cx="334206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𝑔</m:t>
                          </m:r>
                        </m:e>
                        <m:sup>
                          <m:r>
                            <a:rPr lang="en-US" sz="2400" b="0" i="1" smtClean="0">
                              <a:solidFill>
                                <a:schemeClr val="accent1">
                                  <a:lumMod val="50000"/>
                                </a:schemeClr>
                              </a:solidFill>
                              <a:latin typeface="Cambria Math" panose="02040503050406030204" pitchFamily="18" charset="0"/>
                            </a:rPr>
                            <m:t>′</m:t>
                          </m:r>
                        </m:sup>
                      </m:sSup>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𝑧</m:t>
                          </m:r>
                        </m:e>
                      </m:d>
                      <m:r>
                        <a:rPr lang="en-US" sz="2400" b="0" i="1" smtClean="0">
                          <a:solidFill>
                            <a:schemeClr val="accent1">
                              <a:lumMod val="50000"/>
                            </a:schemeClr>
                          </a:solidFill>
                          <a:latin typeface="Cambria Math" panose="02040503050406030204" pitchFamily="18" charset="0"/>
                          <a:ea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1−1</m:t>
                          </m:r>
                        </m:e>
                      </m:d>
                      <m:r>
                        <a:rPr lang="en-US" sz="2400" b="0" i="1" smtClean="0">
                          <a:solidFill>
                            <a:schemeClr val="accent1">
                              <a:lumMod val="50000"/>
                            </a:schemeClr>
                          </a:solidFill>
                          <a:latin typeface="Cambria Math" panose="02040503050406030204" pitchFamily="18" charset="0"/>
                          <a:ea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dirty="0">
                  <a:solidFill>
                    <a:schemeClr val="accent1">
                      <a:lumMod val="50000"/>
                    </a:schemeClr>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114300" y="5608699"/>
                <a:ext cx="3342066" cy="461665"/>
              </a:xfrm>
              <a:prstGeom prst="rect">
                <a:avLst/>
              </a:prstGeom>
              <a:blipFill>
                <a:blip r:embed="rId6"/>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982658" y="5147035"/>
                <a:ext cx="4189791"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𝑧</m:t>
                      </m:r>
                      <m:r>
                        <a:rPr lang="en-US" sz="2400" b="0" i="1" smtClean="0">
                          <a:solidFill>
                            <a:schemeClr val="accent1">
                              <a:lumMod val="50000"/>
                            </a:schemeClr>
                          </a:solidFill>
                          <a:latin typeface="Cambria Math" panose="02040503050406030204" pitchFamily="18" charset="0"/>
                        </a:rPr>
                        <m:t>=−10 →</m:t>
                      </m:r>
                      <m:r>
                        <a:rPr lang="en-US" sz="2400" b="0" i="1" smtClean="0">
                          <a:solidFill>
                            <a:schemeClr val="accent1">
                              <a:lumMod val="50000"/>
                            </a:schemeClr>
                          </a:solidFill>
                          <a:latin typeface="Cambria Math" panose="02040503050406030204" pitchFamily="18" charset="0"/>
                          <a:ea typeface="Cambria Math" panose="02040503050406030204" pitchFamily="18" charset="0"/>
                        </a:rPr>
                        <m:t>𝑔</m:t>
                      </m:r>
                      <m:r>
                        <a:rPr lang="en-US" sz="2400" b="0" i="1" smtClean="0">
                          <a:solidFill>
                            <a:schemeClr val="accent1">
                              <a:lumMod val="50000"/>
                            </a:schemeClr>
                          </a:solidFill>
                          <a:latin typeface="Cambria Math" panose="02040503050406030204" pitchFamily="18" charset="0"/>
                          <a:ea typeface="Cambria Math" panose="02040503050406030204" pitchFamily="18" charset="0"/>
                        </a:rPr>
                        <m:t>(</m:t>
                      </m:r>
                      <m:r>
                        <a:rPr lang="en-US" sz="2400" b="0" i="1" smtClean="0">
                          <a:solidFill>
                            <a:schemeClr val="accent1">
                              <a:lumMod val="50000"/>
                            </a:schemeClr>
                          </a:solidFill>
                          <a:latin typeface="Cambria Math" panose="02040503050406030204" pitchFamily="18" charset="0"/>
                          <a:ea typeface="Cambria Math" panose="02040503050406030204" pitchFamily="18" charset="0"/>
                        </a:rPr>
                        <m:t>𝑧</m:t>
                      </m:r>
                      <m:r>
                        <a:rPr lang="en-US" sz="2400" b="0" i="1" smtClean="0">
                          <a:solidFill>
                            <a:schemeClr val="accent1">
                              <a:lumMod val="50000"/>
                            </a:schemeClr>
                          </a:solidFill>
                          <a:latin typeface="Cambria Math" panose="02040503050406030204" pitchFamily="18" charset="0"/>
                          <a:ea typeface="Cambria Math" panose="02040503050406030204" pitchFamily="18" charset="0"/>
                        </a:rPr>
                        <m:t>)≈0</m:t>
                      </m:r>
                    </m:oMath>
                  </m:oMathPara>
                </a14:m>
                <a:endParaRPr lang="en-US" sz="2400" dirty="0">
                  <a:solidFill>
                    <a:schemeClr val="accent1">
                      <a:lumMod val="50000"/>
                    </a:schemeClr>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3982658" y="5147035"/>
                <a:ext cx="4189791" cy="461665"/>
              </a:xfrm>
              <a:prstGeom prst="rect">
                <a:avLst/>
              </a:prstGeom>
              <a:blipFill>
                <a:blip r:embed="rId7"/>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406520" y="5608699"/>
                <a:ext cx="334206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𝑔</m:t>
                          </m:r>
                        </m:e>
                        <m:sup>
                          <m:r>
                            <a:rPr lang="en-US" sz="2400" b="0" i="1" smtClean="0">
                              <a:solidFill>
                                <a:schemeClr val="accent1">
                                  <a:lumMod val="50000"/>
                                </a:schemeClr>
                              </a:solidFill>
                              <a:latin typeface="Cambria Math" panose="02040503050406030204" pitchFamily="18" charset="0"/>
                            </a:rPr>
                            <m:t>′</m:t>
                          </m:r>
                        </m:sup>
                      </m:sSup>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𝑧</m:t>
                          </m:r>
                        </m:e>
                      </m:d>
                      <m:r>
                        <a:rPr lang="en-US" sz="2400" b="0" i="1" smtClean="0">
                          <a:solidFill>
                            <a:schemeClr val="accent1">
                              <a:lumMod val="50000"/>
                            </a:schemeClr>
                          </a:solidFill>
                          <a:latin typeface="Cambria Math" panose="02040503050406030204" pitchFamily="18" charset="0"/>
                          <a:ea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1−0</m:t>
                          </m:r>
                        </m:e>
                      </m:d>
                      <m:r>
                        <a:rPr lang="en-US" sz="2400" b="0" i="1" smtClean="0">
                          <a:solidFill>
                            <a:schemeClr val="accent1">
                              <a:lumMod val="50000"/>
                            </a:schemeClr>
                          </a:solidFill>
                          <a:latin typeface="Cambria Math" panose="02040503050406030204" pitchFamily="18" charset="0"/>
                          <a:ea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dirty="0">
                  <a:solidFill>
                    <a:schemeClr val="accent1">
                      <a:lumMod val="50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4406520" y="5608699"/>
                <a:ext cx="3342066" cy="461665"/>
              </a:xfrm>
              <a:prstGeom prst="rect">
                <a:avLst/>
              </a:prstGeom>
              <a:blipFill>
                <a:blip r:embed="rId8"/>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8858951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534" y="157867"/>
            <a:ext cx="11384037" cy="461665"/>
          </a:xfrm>
          <a:prstGeom prst="rect">
            <a:avLst/>
          </a:prstGeom>
          <a:noFill/>
        </p:spPr>
        <p:txBody>
          <a:bodyPr wrap="square" rtlCol="0">
            <a:spAutoFit/>
          </a:bodyPr>
          <a:lstStyle/>
          <a:p>
            <a:pPr algn="just"/>
            <a:r>
              <a:rPr lang="en-US" sz="2400" b="1" i="1" dirty="0" err="1" smtClean="0">
                <a:latin typeface="Times New Roman" panose="02020603050405020304" pitchFamily="18" charset="0"/>
                <a:cs typeface="Times New Roman" panose="02020603050405020304" pitchFamily="18" charset="0"/>
              </a:rPr>
              <a:t>Tanh</a:t>
            </a:r>
            <a:r>
              <a:rPr lang="en-US" sz="2400" b="1" i="1" dirty="0" smtClean="0">
                <a:latin typeface="Times New Roman" panose="02020603050405020304" pitchFamily="18" charset="0"/>
                <a:cs typeface="Times New Roman" panose="02020603050405020304" pitchFamily="18" charset="0"/>
              </a:rPr>
              <a:t> activation function</a:t>
            </a:r>
            <a:endParaRPr lang="en-US" sz="2400" b="1"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247650" y="637101"/>
                <a:ext cx="5534025" cy="8072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d>
                      <m:r>
                        <a:rPr lang="en-US" sz="240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tanh</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d>
                        </m:e>
                      </m:func>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𝑧</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b="0" i="1" smtClean="0">
                                  <a:latin typeface="Cambria Math" panose="02040503050406030204" pitchFamily="18" charset="0"/>
                                </a:rPr>
                                <m:t>−</m:t>
                              </m:r>
                              <m:r>
                                <a:rPr lang="en-US" sz="2400" i="1">
                                  <a:latin typeface="Cambria Math" panose="02040503050406030204" pitchFamily="18" charset="0"/>
                                </a:rPr>
                                <m:t>𝑧</m:t>
                              </m:r>
                            </m:sup>
                          </m:sSup>
                        </m:num>
                        <m:den>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𝑧</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𝑧</m:t>
                              </m:r>
                            </m:sup>
                          </m:sSup>
                        </m:den>
                      </m:f>
                      <m:r>
                        <a:rPr lang="en-US" sz="2400" b="0" i="1" smtClean="0">
                          <a:latin typeface="Cambria Math" panose="02040503050406030204" pitchFamily="18" charset="0"/>
                        </a:rPr>
                        <m:t>=</m:t>
                      </m:r>
                      <m:r>
                        <a:rPr lang="en-US" sz="2400" b="0" i="1" smtClean="0">
                          <a:latin typeface="Cambria Math" panose="02040503050406030204" pitchFamily="18" charset="0"/>
                        </a:rPr>
                        <m:t>𝑎</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47650" y="637101"/>
                <a:ext cx="5534025" cy="80727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14350" y="1476817"/>
                <a:ext cx="9220200" cy="793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num>
                        <m:den>
                          <m:r>
                            <a:rPr lang="en-US" sz="2400" b="0" i="1" smtClean="0">
                              <a:latin typeface="Cambria Math" panose="02040503050406030204" pitchFamily="18" charset="0"/>
                            </a:rPr>
                            <m:t>𝑑𝑧</m:t>
                          </m:r>
                        </m:den>
                      </m:f>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d>
                      <m:r>
                        <a:rPr lang="en-US" sz="2400" i="1" smtClean="0">
                          <a:latin typeface="Cambria Math" panose="02040503050406030204" pitchFamily="18" charset="0"/>
                        </a:rPr>
                        <m:t>=</m:t>
                      </m:r>
                      <m:r>
                        <a:rPr lang="en-US" sz="2400" b="0" i="1" smtClean="0">
                          <a:latin typeface="Cambria Math" panose="02040503050406030204" pitchFamily="18" charset="0"/>
                        </a:rPr>
                        <m:t>𝑠𝑙𝑜𝑝𝑒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𝑎𝑡</m:t>
                      </m:r>
                      <m:r>
                        <a:rPr lang="en-US" sz="2400" b="0" i="1" smtClean="0">
                          <a:latin typeface="Cambria Math" panose="02040503050406030204" pitchFamily="18" charset="0"/>
                        </a:rPr>
                        <m:t> </m:t>
                      </m:r>
                      <m:r>
                        <a:rPr lang="en-US" sz="2400" b="0" i="1" smtClean="0">
                          <a:latin typeface="Cambria Math" panose="02040503050406030204" pitchFamily="18" charset="0"/>
                        </a:rPr>
                        <m:t>𝑧</m:t>
                      </m:r>
                      <m:r>
                        <a:rPr lang="en-US" sz="2400" b="0" i="0" smtClean="0">
                          <a:latin typeface="Cambria Math" panose="02040503050406030204" pitchFamily="18" charset="0"/>
                        </a:rPr>
                        <m:t>=1 −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tanh</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d>
                                </m:e>
                              </m:func>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2</m:t>
                          </m:r>
                        </m:sup>
                      </m:sSup>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514350" y="1476817"/>
                <a:ext cx="9220200" cy="79355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15534" y="2565760"/>
                <a:ext cx="286581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𝑧</m:t>
                      </m:r>
                      <m:r>
                        <a:rPr lang="en-US" sz="2400" b="0" i="1" smtClean="0">
                          <a:solidFill>
                            <a:schemeClr val="accent1">
                              <a:lumMod val="50000"/>
                            </a:schemeClr>
                          </a:solidFill>
                          <a:latin typeface="Cambria Math" panose="02040503050406030204" pitchFamily="18" charset="0"/>
                        </a:rPr>
                        <m:t>=10 →</m:t>
                      </m:r>
                      <m:r>
                        <a:rPr lang="en-US" sz="2400" b="0" i="1" smtClean="0">
                          <a:solidFill>
                            <a:schemeClr val="accent1">
                              <a:lumMod val="50000"/>
                            </a:schemeClr>
                          </a:solidFill>
                          <a:latin typeface="Cambria Math" panose="02040503050406030204" pitchFamily="18" charset="0"/>
                          <a:ea typeface="Cambria Math" panose="02040503050406030204" pitchFamily="18" charset="0"/>
                        </a:rPr>
                        <m:t>𝑔</m:t>
                      </m:r>
                      <m:r>
                        <a:rPr lang="en-US" sz="2400" b="0" i="1" smtClean="0">
                          <a:solidFill>
                            <a:schemeClr val="accent1">
                              <a:lumMod val="50000"/>
                            </a:schemeClr>
                          </a:solidFill>
                          <a:latin typeface="Cambria Math" panose="02040503050406030204" pitchFamily="18" charset="0"/>
                          <a:ea typeface="Cambria Math" panose="02040503050406030204" pitchFamily="18" charset="0"/>
                        </a:rPr>
                        <m:t>(</m:t>
                      </m:r>
                      <m:r>
                        <a:rPr lang="en-US" sz="2400" b="0" i="1" smtClean="0">
                          <a:solidFill>
                            <a:schemeClr val="accent1">
                              <a:lumMod val="50000"/>
                            </a:schemeClr>
                          </a:solidFill>
                          <a:latin typeface="Cambria Math" panose="02040503050406030204" pitchFamily="18" charset="0"/>
                          <a:ea typeface="Cambria Math" panose="02040503050406030204" pitchFamily="18" charset="0"/>
                        </a:rPr>
                        <m:t>𝑧</m:t>
                      </m:r>
                      <m:r>
                        <a:rPr lang="en-US" sz="2400" b="0" i="1" smtClean="0">
                          <a:solidFill>
                            <a:schemeClr val="accent1">
                              <a:lumMod val="50000"/>
                            </a:schemeClr>
                          </a:solidFill>
                          <a:latin typeface="Cambria Math" panose="02040503050406030204" pitchFamily="18" charset="0"/>
                          <a:ea typeface="Cambria Math" panose="02040503050406030204" pitchFamily="18" charset="0"/>
                        </a:rPr>
                        <m:t>)≈1</m:t>
                      </m:r>
                    </m:oMath>
                  </m:oMathPara>
                </a14:m>
                <a:endParaRPr lang="en-US" sz="2400" dirty="0">
                  <a:solidFill>
                    <a:schemeClr val="accent1">
                      <a:lumMod val="50000"/>
                    </a:schemeClr>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315534" y="2565760"/>
                <a:ext cx="2865816" cy="461665"/>
              </a:xfrm>
              <a:prstGeom prst="rect">
                <a:avLst/>
              </a:prstGeom>
              <a:blipFill>
                <a:blip r:embed="rId4"/>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60716" y="3001788"/>
                <a:ext cx="334206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𝑔</m:t>
                          </m:r>
                        </m:e>
                        <m:sup>
                          <m:r>
                            <a:rPr lang="en-US" sz="2400" b="0" i="1" smtClean="0">
                              <a:solidFill>
                                <a:schemeClr val="accent1">
                                  <a:lumMod val="50000"/>
                                </a:schemeClr>
                              </a:solidFill>
                              <a:latin typeface="Cambria Math" panose="02040503050406030204" pitchFamily="18" charset="0"/>
                            </a:rPr>
                            <m:t>′</m:t>
                          </m:r>
                        </m:sup>
                      </m:sSup>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𝑧</m:t>
                          </m:r>
                        </m:e>
                      </m:d>
                      <m:r>
                        <a:rPr lang="en-US" sz="2400" i="1">
                          <a:solidFill>
                            <a:schemeClr val="accent1">
                              <a:lumMod val="50000"/>
                            </a:schemeClr>
                          </a:solidFill>
                          <a:latin typeface="Cambria Math" panose="02040503050406030204" pitchFamily="18" charset="0"/>
                          <a:ea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dirty="0">
                  <a:solidFill>
                    <a:schemeClr val="accent1">
                      <a:lumMod val="50000"/>
                    </a:schemeClr>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160716" y="3001788"/>
                <a:ext cx="3342066" cy="461665"/>
              </a:xfrm>
              <a:prstGeom prst="rect">
                <a:avLst/>
              </a:prstGeom>
              <a:blipFill>
                <a:blip r:embed="rId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982658" y="2565760"/>
                <a:ext cx="4189791"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50000"/>
                            </a:schemeClr>
                          </a:solidFill>
                          <a:latin typeface="Cambria Math" panose="02040503050406030204" pitchFamily="18" charset="0"/>
                        </a:rPr>
                        <m:t>𝑧</m:t>
                      </m:r>
                      <m:r>
                        <a:rPr lang="en-US" sz="2400" b="0" i="1" smtClean="0">
                          <a:solidFill>
                            <a:schemeClr val="accent1">
                              <a:lumMod val="50000"/>
                            </a:schemeClr>
                          </a:solidFill>
                          <a:latin typeface="Cambria Math" panose="02040503050406030204" pitchFamily="18" charset="0"/>
                        </a:rPr>
                        <m:t>=−10 →</m:t>
                      </m:r>
                      <m:r>
                        <a:rPr lang="en-US" sz="2400" b="0" i="1" smtClean="0">
                          <a:solidFill>
                            <a:schemeClr val="accent1">
                              <a:lumMod val="50000"/>
                            </a:schemeClr>
                          </a:solidFill>
                          <a:latin typeface="Cambria Math" panose="02040503050406030204" pitchFamily="18" charset="0"/>
                          <a:ea typeface="Cambria Math" panose="02040503050406030204" pitchFamily="18" charset="0"/>
                        </a:rPr>
                        <m:t>𝑔</m:t>
                      </m:r>
                      <m:r>
                        <a:rPr lang="en-US" sz="2400" b="0" i="1" smtClean="0">
                          <a:solidFill>
                            <a:schemeClr val="accent1">
                              <a:lumMod val="50000"/>
                            </a:schemeClr>
                          </a:solidFill>
                          <a:latin typeface="Cambria Math" panose="02040503050406030204" pitchFamily="18" charset="0"/>
                          <a:ea typeface="Cambria Math" panose="02040503050406030204" pitchFamily="18" charset="0"/>
                        </a:rPr>
                        <m:t>(</m:t>
                      </m:r>
                      <m:r>
                        <a:rPr lang="en-US" sz="2400" b="0" i="1" smtClean="0">
                          <a:solidFill>
                            <a:schemeClr val="accent1">
                              <a:lumMod val="50000"/>
                            </a:schemeClr>
                          </a:solidFill>
                          <a:latin typeface="Cambria Math" panose="02040503050406030204" pitchFamily="18" charset="0"/>
                          <a:ea typeface="Cambria Math" panose="02040503050406030204" pitchFamily="18" charset="0"/>
                        </a:rPr>
                        <m:t>𝑧</m:t>
                      </m:r>
                      <m:r>
                        <a:rPr lang="en-US" sz="2400" b="0" i="1" smtClean="0">
                          <a:solidFill>
                            <a:schemeClr val="accent1">
                              <a:lumMod val="50000"/>
                            </a:schemeClr>
                          </a:solidFill>
                          <a:latin typeface="Cambria Math" panose="02040503050406030204" pitchFamily="18" charset="0"/>
                          <a:ea typeface="Cambria Math" panose="02040503050406030204" pitchFamily="18" charset="0"/>
                        </a:rPr>
                        <m:t>)≈1</m:t>
                      </m:r>
                    </m:oMath>
                  </m:oMathPara>
                </a14:m>
                <a:endParaRPr lang="en-US" sz="2400" dirty="0">
                  <a:solidFill>
                    <a:schemeClr val="accent1">
                      <a:lumMod val="50000"/>
                    </a:schemeClr>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3982658" y="2565760"/>
                <a:ext cx="4189791" cy="461665"/>
              </a:xfrm>
              <a:prstGeom prst="rect">
                <a:avLst/>
              </a:prstGeom>
              <a:blipFill>
                <a:blip r:embed="rId6"/>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336519" y="3027425"/>
                <a:ext cx="334206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𝑔</m:t>
                          </m:r>
                        </m:e>
                        <m:sup>
                          <m:r>
                            <a:rPr lang="en-US" sz="2400" b="0" i="1" smtClean="0">
                              <a:solidFill>
                                <a:schemeClr val="accent1">
                                  <a:lumMod val="50000"/>
                                </a:schemeClr>
                              </a:solidFill>
                              <a:latin typeface="Cambria Math" panose="02040503050406030204" pitchFamily="18" charset="0"/>
                            </a:rPr>
                            <m:t>′</m:t>
                          </m:r>
                        </m:sup>
                      </m:sSup>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𝑧</m:t>
                          </m:r>
                        </m:e>
                      </m:d>
                      <m:r>
                        <a:rPr lang="en-US" sz="2400" b="0" i="1" smtClean="0">
                          <a:solidFill>
                            <a:schemeClr val="accent1">
                              <a:lumMod val="50000"/>
                            </a:schemeClr>
                          </a:solidFill>
                          <a:latin typeface="Cambria Math" panose="02040503050406030204" pitchFamily="18" charset="0"/>
                          <a:ea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dirty="0">
                  <a:solidFill>
                    <a:schemeClr val="accent1">
                      <a:lumMod val="50000"/>
                    </a:schemeClr>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4336519" y="3027425"/>
                <a:ext cx="3342066" cy="461665"/>
              </a:xfrm>
              <a:prstGeom prst="rect">
                <a:avLst/>
              </a:prstGeom>
              <a:blipFill>
                <a:blip r:embed="rId7"/>
                <a:stretch>
                  <a:fillRect b="-10667"/>
                </a:stretch>
              </a:blipFill>
            </p:spPr>
            <p:txBody>
              <a:bodyPr/>
              <a:lstStyle/>
              <a:p>
                <a:r>
                  <a:rPr lang="en-US">
                    <a:noFill/>
                  </a:rPr>
                  <a:t> </a:t>
                </a:r>
              </a:p>
            </p:txBody>
          </p:sp>
        </mc:Fallback>
      </mc:AlternateContent>
      <p:sp>
        <p:nvSpPr>
          <p:cNvPr id="13" name="TextBox 12"/>
          <p:cNvSpPr txBox="1"/>
          <p:nvPr/>
        </p:nvSpPr>
        <p:spPr>
          <a:xfrm>
            <a:off x="325059" y="3786892"/>
            <a:ext cx="11384037" cy="461665"/>
          </a:xfrm>
          <a:prstGeom prst="rect">
            <a:avLst/>
          </a:prstGeom>
          <a:noFill/>
        </p:spPr>
        <p:txBody>
          <a:bodyPr wrap="square" rtlCol="0">
            <a:spAutoFit/>
          </a:bodyPr>
          <a:lstStyle/>
          <a:p>
            <a:pPr algn="just"/>
            <a:r>
              <a:rPr lang="en-US" sz="2400" b="1" i="1" dirty="0" err="1" smtClean="0">
                <a:latin typeface="Times New Roman" panose="02020603050405020304" pitchFamily="18" charset="0"/>
                <a:cs typeface="Times New Roman" panose="02020603050405020304" pitchFamily="18" charset="0"/>
              </a:rPr>
              <a:t>ReLU</a:t>
            </a:r>
            <a:r>
              <a:rPr lang="en-US" sz="2400" b="1" i="1" dirty="0" smtClean="0">
                <a:latin typeface="Times New Roman" panose="02020603050405020304" pitchFamily="18" charset="0"/>
                <a:cs typeface="Times New Roman" panose="02020603050405020304" pitchFamily="18" charset="0"/>
              </a:rPr>
              <a:t> and Leaky </a:t>
            </a:r>
            <a:r>
              <a:rPr lang="en-US" sz="2400" b="1" i="1" dirty="0" err="1" smtClean="0">
                <a:latin typeface="Times New Roman" panose="02020603050405020304" pitchFamily="18" charset="0"/>
                <a:cs typeface="Times New Roman" panose="02020603050405020304" pitchFamily="18" charset="0"/>
              </a:rPr>
              <a:t>ReLU</a:t>
            </a:r>
            <a:r>
              <a:rPr lang="en-US" sz="2400" b="1" i="1" dirty="0" smtClean="0">
                <a:latin typeface="Times New Roman" panose="02020603050405020304" pitchFamily="18" charset="0"/>
                <a:cs typeface="Times New Roman" panose="02020603050405020304" pitchFamily="18" charset="0"/>
              </a:rPr>
              <a:t> activation function</a:t>
            </a:r>
            <a:endParaRPr lang="en-US" sz="2400" b="1"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Rectangle 13"/>
              <p:cNvSpPr/>
              <p:nvPr/>
            </p:nvSpPr>
            <p:spPr>
              <a:xfrm>
                <a:off x="-1221319" y="4287469"/>
                <a:ext cx="55340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d>
                      <m:r>
                        <a:rPr lang="en-US" sz="2400" i="1" smtClean="0">
                          <a:latin typeface="Cambria Math" panose="02040503050406030204" pitchFamily="18" charset="0"/>
                        </a:rPr>
                        <m:t>=</m:t>
                      </m:r>
                      <m:r>
                        <m:rPr>
                          <m:sty m:val="p"/>
                        </m:rPr>
                        <a:rPr lang="en-US" sz="2400" b="0" i="0" smtClean="0">
                          <a:latin typeface="Cambria Math" panose="02040503050406030204" pitchFamily="18" charset="0"/>
                        </a:rPr>
                        <m:t>max</m:t>
                      </m:r>
                      <m:r>
                        <a:rPr lang="en-US" sz="2400" b="0" i="1" smtClean="0">
                          <a:latin typeface="Cambria Math" panose="02040503050406030204" pitchFamily="18" charset="0"/>
                        </a:rPr>
                        <m:t>⁡(0,</m:t>
                      </m:r>
                      <m:r>
                        <a:rPr lang="en-US" sz="2400" b="0" i="1" smtClean="0">
                          <a:latin typeface="Cambria Math" panose="02040503050406030204" pitchFamily="18" charset="0"/>
                        </a:rPr>
                        <m:t>𝑧</m:t>
                      </m:r>
                      <m:r>
                        <a:rPr lang="en-US" sz="2400" b="0" i="1" smtClean="0">
                          <a:latin typeface="Cambria Math" panose="02040503050406030204" pitchFamily="18" charset="0"/>
                        </a:rPr>
                        <m:t>)</m:t>
                      </m:r>
                    </m:oMath>
                  </m:oMathPara>
                </a14:m>
                <a:endParaRPr lang="en-US" sz="2400" dirty="0"/>
              </a:p>
            </p:txBody>
          </p:sp>
        </mc:Choice>
        <mc:Fallback xmlns="">
          <p:sp>
            <p:nvSpPr>
              <p:cNvPr id="14" name="Rectangle 13"/>
              <p:cNvSpPr>
                <a:spLocks noRot="1" noChangeAspect="1" noMove="1" noResize="1" noEditPoints="1" noAdjustHandles="1" noChangeArrowheads="1" noChangeShapeType="1" noTextEdit="1"/>
              </p:cNvSpPr>
              <p:nvPr/>
            </p:nvSpPr>
            <p:spPr>
              <a:xfrm>
                <a:off x="-1221319" y="4287469"/>
                <a:ext cx="5534025" cy="461665"/>
              </a:xfrm>
              <a:prstGeom prst="rect">
                <a:avLst/>
              </a:prstGeom>
              <a:blipFill>
                <a:blip r:embed="rId8"/>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581025" y="4788046"/>
                <a:ext cx="5753100" cy="12714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d>
                      <m:r>
                        <a:rPr lang="en-US" sz="2400" i="1" smtClean="0">
                          <a:latin typeface="Cambria Math" panose="02040503050406030204" pitchFamily="18" charset="0"/>
                        </a:rPr>
                        <m:t>=</m:t>
                      </m:r>
                      <m:d>
                        <m:dPr>
                          <m:begChr m:val="{"/>
                          <m:endChr m:val=""/>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0</m:t>
                                </m:r>
                                <m:r>
                                  <a:rPr lang="en-US" sz="2400" b="0" i="1" smtClean="0">
                                    <a:latin typeface="Cambria Math" panose="02040503050406030204" pitchFamily="18" charset="0"/>
                                  </a:rPr>
                                  <m:t> </m:t>
                                </m:r>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0" i="1" smtClean="0">
                                    <a:latin typeface="Cambria Math" panose="02040503050406030204" pitchFamily="18" charset="0"/>
                                  </a:rPr>
                                  <m:t>𝑧</m:t>
                                </m:r>
                                <m:r>
                                  <a:rPr lang="en-US" sz="2400" b="0" i="1" smtClean="0">
                                    <a:latin typeface="Cambria Math" panose="02040503050406030204" pitchFamily="18" charset="0"/>
                                    <a:ea typeface="Cambria Math" panose="02040503050406030204" pitchFamily="18" charset="0"/>
                                  </a:rPr>
                                  <m:t>&lt;</m:t>
                                </m:r>
                                <m:r>
                                  <a:rPr lang="en-US" sz="2400" b="0" i="1" smtClean="0">
                                    <a:latin typeface="Cambria Math" panose="02040503050406030204" pitchFamily="18" charset="0"/>
                                  </a:rPr>
                                  <m:t>0</m:t>
                                </m:r>
                              </m:e>
                            </m:mr>
                            <m:mr>
                              <m:e>
                                <m:r>
                                  <a:rPr lang="en-US" sz="2400" b="0" i="1" smtClean="0">
                                    <a:latin typeface="Cambria Math" panose="02040503050406030204" pitchFamily="18" charset="0"/>
                                  </a:rPr>
                                  <m:t>1 </m:t>
                                </m:r>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0" i="1" smtClean="0">
                                    <a:latin typeface="Cambria Math" panose="02040503050406030204" pitchFamily="18" charset="0"/>
                                  </a:rPr>
                                  <m:t>𝑧</m:t>
                                </m:r>
                                <m:r>
                                  <a:rPr lang="en-US" sz="2400" b="0" i="1" smtClean="0">
                                    <a:latin typeface="Cambria Math" panose="02040503050406030204" pitchFamily="18" charset="0"/>
                                    <a:ea typeface="Cambria Math" panose="02040503050406030204" pitchFamily="18" charset="0"/>
                                  </a:rPr>
                                  <m:t>&gt;</m:t>
                                </m:r>
                                <m:r>
                                  <a:rPr lang="en-US" sz="2400" b="0" i="1" smtClean="0">
                                    <a:latin typeface="Cambria Math" panose="02040503050406030204" pitchFamily="18" charset="0"/>
                                  </a:rPr>
                                  <m:t>0</m:t>
                                </m:r>
                              </m:e>
                            </m:mr>
                            <m:mr>
                              <m:e>
                                <m:r>
                                  <a:rPr lang="en-US" sz="2400" b="0" i="1" smtClean="0">
                                    <a:latin typeface="Cambria Math" panose="02040503050406030204" pitchFamily="18" charset="0"/>
                                  </a:rPr>
                                  <m:t>𝑢𝑛𝑑𝑒𝑓𝑖𝑛𝑒𝑑</m:t>
                                </m:r>
                                <m:r>
                                  <a:rPr lang="en-US" sz="2400" b="0" i="1" smtClean="0">
                                    <a:latin typeface="Cambria Math" panose="02040503050406030204" pitchFamily="18" charset="0"/>
                                  </a:rPr>
                                  <m:t> </m:t>
                                </m:r>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0" i="1" smtClean="0">
                                    <a:latin typeface="Cambria Math" panose="02040503050406030204" pitchFamily="18" charset="0"/>
                                  </a:rPr>
                                  <m:t>𝑧</m:t>
                                </m:r>
                                <m:r>
                                  <a:rPr lang="en-US" sz="2400" b="0" i="1" smtClean="0">
                                    <a:latin typeface="Cambria Math" panose="02040503050406030204" pitchFamily="18" charset="0"/>
                                  </a:rPr>
                                  <m:t>=0</m:t>
                                </m:r>
                              </m:e>
                            </m:mr>
                          </m:m>
                        </m:e>
                      </m:d>
                    </m:oMath>
                  </m:oMathPara>
                </a14:m>
                <a:endParaRPr lang="en-US" sz="2400" dirty="0"/>
              </a:p>
            </p:txBody>
          </p:sp>
        </mc:Choice>
        <mc:Fallback xmlns="">
          <p:sp>
            <p:nvSpPr>
              <p:cNvPr id="15" name="Rectangle 14"/>
              <p:cNvSpPr>
                <a:spLocks noRot="1" noChangeAspect="1" noMove="1" noResize="1" noEditPoints="1" noAdjustHandles="1" noChangeArrowheads="1" noChangeShapeType="1" noTextEdit="1"/>
              </p:cNvSpPr>
              <p:nvPr/>
            </p:nvSpPr>
            <p:spPr>
              <a:xfrm>
                <a:off x="-581025" y="4788046"/>
                <a:ext cx="5753100" cy="127143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5219700" y="4248557"/>
                <a:ext cx="55340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d>
                      <m:r>
                        <a:rPr lang="en-US" sz="2400" i="1" smtClean="0">
                          <a:latin typeface="Cambria Math" panose="02040503050406030204" pitchFamily="18" charset="0"/>
                        </a:rPr>
                        <m:t>=</m:t>
                      </m:r>
                      <m:r>
                        <m:rPr>
                          <m:sty m:val="p"/>
                        </m:rPr>
                        <a:rPr lang="en-US" sz="2400" b="0" i="0" smtClean="0">
                          <a:latin typeface="Cambria Math" panose="02040503050406030204" pitchFamily="18" charset="0"/>
                        </a:rPr>
                        <m:t>max</m:t>
                      </m:r>
                      <m:r>
                        <a:rPr lang="en-US" sz="2400" b="0" i="1" smtClean="0">
                          <a:latin typeface="Cambria Math" panose="02040503050406030204" pitchFamily="18" charset="0"/>
                        </a:rPr>
                        <m:t>⁡(0.01</m:t>
                      </m:r>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𝑧</m:t>
                      </m:r>
                      <m:r>
                        <a:rPr lang="en-US" sz="2400" b="0" i="1" smtClean="0">
                          <a:latin typeface="Cambria Math" panose="02040503050406030204" pitchFamily="18" charset="0"/>
                        </a:rPr>
                        <m:t>)</m:t>
                      </m:r>
                    </m:oMath>
                  </m:oMathPara>
                </a14:m>
                <a:endParaRPr lang="en-US" sz="2400" dirty="0"/>
              </a:p>
            </p:txBody>
          </p:sp>
        </mc:Choice>
        <mc:Fallback xmlns="">
          <p:sp>
            <p:nvSpPr>
              <p:cNvPr id="20" name="Rectangle 19"/>
              <p:cNvSpPr>
                <a:spLocks noRot="1" noChangeAspect="1" noMove="1" noResize="1" noEditPoints="1" noAdjustHandles="1" noChangeArrowheads="1" noChangeShapeType="1" noTextEdit="1"/>
              </p:cNvSpPr>
              <p:nvPr/>
            </p:nvSpPr>
            <p:spPr>
              <a:xfrm>
                <a:off x="5219700" y="4248557"/>
                <a:ext cx="5534025" cy="461665"/>
              </a:xfrm>
              <a:prstGeom prst="rect">
                <a:avLst/>
              </a:prstGeom>
              <a:blipFill>
                <a:blip r:embed="rId10"/>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5172075" y="4788046"/>
                <a:ext cx="5753100" cy="9161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d>
                      <m:r>
                        <a:rPr lang="en-US" sz="2400" i="1" smtClean="0">
                          <a:latin typeface="Cambria Math" panose="02040503050406030204" pitchFamily="18" charset="0"/>
                        </a:rPr>
                        <m:t>=</m:t>
                      </m:r>
                      <m:d>
                        <m:dPr>
                          <m:begChr m:val="{"/>
                          <m:endChr m:val=""/>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0</m:t>
                                </m:r>
                                <m:r>
                                  <a:rPr lang="en-US" sz="2400" b="0" i="1" smtClean="0">
                                    <a:latin typeface="Cambria Math" panose="02040503050406030204" pitchFamily="18" charset="0"/>
                                  </a:rPr>
                                  <m:t>.01 </m:t>
                                </m:r>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0" i="1" smtClean="0">
                                    <a:latin typeface="Cambria Math" panose="02040503050406030204" pitchFamily="18" charset="0"/>
                                  </a:rPr>
                                  <m:t>𝑧</m:t>
                                </m:r>
                                <m:r>
                                  <a:rPr lang="en-US" sz="2400" b="0" i="1" smtClean="0">
                                    <a:latin typeface="Cambria Math" panose="02040503050406030204" pitchFamily="18" charset="0"/>
                                    <a:ea typeface="Cambria Math" panose="02040503050406030204" pitchFamily="18" charset="0"/>
                                  </a:rPr>
                                  <m:t>&lt;</m:t>
                                </m:r>
                                <m:r>
                                  <a:rPr lang="en-US" sz="2400" b="0" i="1" smtClean="0">
                                    <a:latin typeface="Cambria Math" panose="02040503050406030204" pitchFamily="18" charset="0"/>
                                  </a:rPr>
                                  <m:t>0</m:t>
                                </m:r>
                              </m:e>
                            </m:mr>
                            <m:mr>
                              <m:e>
                                <m:r>
                                  <a:rPr lang="en-US" sz="2400" b="0" i="1" smtClean="0">
                                    <a:latin typeface="Cambria Math" panose="02040503050406030204" pitchFamily="18" charset="0"/>
                                  </a:rPr>
                                  <m:t>1 </m:t>
                                </m:r>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0" i="1" smtClean="0">
                                    <a:latin typeface="Cambria Math" panose="02040503050406030204" pitchFamily="18" charset="0"/>
                                  </a:rPr>
                                  <m:t>𝑧</m:t>
                                </m:r>
                                <m:r>
                                  <a:rPr lang="en-US" sz="2400" b="0" i="1" smtClean="0">
                                    <a:latin typeface="Cambria Math" panose="02040503050406030204" pitchFamily="18" charset="0"/>
                                    <a:ea typeface="Cambria Math" panose="02040503050406030204" pitchFamily="18" charset="0"/>
                                  </a:rPr>
                                  <m:t>≥0</m:t>
                                </m:r>
                              </m:e>
                            </m:mr>
                          </m:m>
                        </m:e>
                      </m:d>
                    </m:oMath>
                  </m:oMathPara>
                </a14:m>
                <a:endParaRPr lang="en-US" sz="2400" dirty="0"/>
              </a:p>
            </p:txBody>
          </p:sp>
        </mc:Choice>
        <mc:Fallback xmlns="">
          <p:sp>
            <p:nvSpPr>
              <p:cNvPr id="21" name="Rectangle 20"/>
              <p:cNvSpPr>
                <a:spLocks noRot="1" noChangeAspect="1" noMove="1" noResize="1" noEditPoints="1" noAdjustHandles="1" noChangeArrowheads="1" noChangeShapeType="1" noTextEdit="1"/>
              </p:cNvSpPr>
              <p:nvPr/>
            </p:nvSpPr>
            <p:spPr>
              <a:xfrm>
                <a:off x="5172075" y="4788046"/>
                <a:ext cx="5753100" cy="91614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049331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652" y="54313"/>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3.6. Gradient Descent for Neural Network </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73300" y="921653"/>
            <a:ext cx="4651126" cy="461665"/>
          </a:xfrm>
          <a:prstGeom prst="rect">
            <a:avLst/>
          </a:prstGeom>
          <a:noFill/>
        </p:spPr>
        <p:txBody>
          <a:bodyPr wrap="square" rtlCol="0">
            <a:spAutoFit/>
          </a:bodyPr>
          <a:lstStyle/>
          <a:p>
            <a:pPr algn="just"/>
            <a:r>
              <a:rPr lang="en-US" sz="2400" b="1" dirty="0" smtClean="0">
                <a:solidFill>
                  <a:schemeClr val="accent1">
                    <a:lumMod val="50000"/>
                  </a:schemeClr>
                </a:solidFill>
                <a:latin typeface="Times New Roman" panose="02020603050405020304" pitchFamily="18" charset="0"/>
                <a:cs typeface="Times New Roman" panose="02020603050405020304" pitchFamily="18" charset="0"/>
              </a:rPr>
              <a:t>Parameters</a:t>
            </a:r>
            <a:r>
              <a:rPr lang="en-US" sz="2400" dirty="0" smtClean="0">
                <a:solidFill>
                  <a:schemeClr val="accent1"/>
                </a:solidFill>
                <a:latin typeface="Times New Roman" panose="02020603050405020304" pitchFamily="18" charset="0"/>
                <a:cs typeface="Times New Roman" panose="02020603050405020304" pitchFamily="18" charset="0"/>
              </a:rPr>
              <a:t> </a:t>
            </a:r>
            <a:endParaRPr lang="en-US" sz="2400" dirty="0">
              <a:solidFill>
                <a:schemeClr val="accent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73300" y="1821430"/>
            <a:ext cx="4651126" cy="461665"/>
          </a:xfrm>
          <a:prstGeom prst="rect">
            <a:avLst/>
          </a:prstGeom>
          <a:noFill/>
        </p:spPr>
        <p:txBody>
          <a:bodyPr wrap="square" rtlCol="0">
            <a:spAutoFit/>
          </a:bodyPr>
          <a:lstStyle/>
          <a:p>
            <a:pPr algn="just"/>
            <a:r>
              <a:rPr lang="en-US" sz="2400" b="1" dirty="0" smtClean="0">
                <a:solidFill>
                  <a:schemeClr val="accent1">
                    <a:lumMod val="50000"/>
                  </a:schemeClr>
                </a:solidFill>
                <a:latin typeface="Times New Roman" panose="02020603050405020304" pitchFamily="18" charset="0"/>
                <a:cs typeface="Times New Roman" panose="02020603050405020304" pitchFamily="18" charset="0"/>
              </a:rPr>
              <a:t>Cost Function</a:t>
            </a:r>
            <a:r>
              <a:rPr lang="en-US" sz="2400" dirty="0" smtClean="0">
                <a:solidFill>
                  <a:schemeClr val="accent1"/>
                </a:solidFill>
                <a:latin typeface="Times New Roman" panose="02020603050405020304" pitchFamily="18" charset="0"/>
                <a:cs typeface="Times New Roman" panose="02020603050405020304" pitchFamily="18" charset="0"/>
              </a:rPr>
              <a:t> </a:t>
            </a:r>
            <a:endParaRPr lang="en-US" sz="2400" dirty="0">
              <a:solidFill>
                <a:schemeClr val="accent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087183" y="921653"/>
            <a:ext cx="11384037" cy="461665"/>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2087183" y="896133"/>
                <a:ext cx="799963"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d>
                            <m:dPr>
                              <m:begChr m:val="["/>
                              <m:endChr m:val="]"/>
                              <m:ctrlPr>
                                <a:rPr lang="en-US" sz="2400" i="1">
                                  <a:latin typeface="Cambria Math" panose="02040503050406030204" pitchFamily="18" charset="0"/>
                                </a:rPr>
                              </m:ctrlPr>
                            </m:dPr>
                            <m:e>
                              <m:r>
                                <a:rPr lang="en-US" sz="2400">
                                  <a:latin typeface="Cambria Math" panose="02040503050406030204" pitchFamily="18" charset="0"/>
                                </a:rPr>
                                <m:t>1</m:t>
                              </m:r>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087183" y="896133"/>
                <a:ext cx="799963" cy="48718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944938" y="1239561"/>
                <a:ext cx="1150315" cy="355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sSup>
                        <m:sSupPr>
                          <m:ctrlPr>
                            <a:rPr lang="en-US" sz="1600" b="1" i="1" smtClean="0">
                              <a:solidFill>
                                <a:schemeClr val="accent5">
                                  <a:lumMod val="75000"/>
                                </a:schemeClr>
                              </a:solidFill>
                              <a:latin typeface="Cambria Math" panose="02040503050406030204" pitchFamily="18" charset="0"/>
                            </a:rPr>
                          </m:ctrlPr>
                        </m:sSupPr>
                        <m:e>
                          <m:r>
                            <a:rPr lang="en-US" sz="1600" b="1" i="1" smtClean="0">
                              <a:solidFill>
                                <a:schemeClr val="accent5">
                                  <a:lumMod val="75000"/>
                                </a:schemeClr>
                              </a:solidFill>
                              <a:latin typeface="Cambria Math" panose="02040503050406030204" pitchFamily="18" charset="0"/>
                            </a:rPr>
                            <m:t>𝒏</m:t>
                          </m:r>
                        </m:e>
                        <m:sup>
                          <m:d>
                            <m:dPr>
                              <m:begChr m:val="["/>
                              <m:endChr m:val="]"/>
                              <m:ctrlPr>
                                <a:rPr lang="en-US" sz="1600" b="1" i="1" smtClean="0">
                                  <a:solidFill>
                                    <a:schemeClr val="accent5">
                                      <a:lumMod val="75000"/>
                                    </a:schemeClr>
                                  </a:solidFill>
                                  <a:latin typeface="Cambria Math" panose="02040503050406030204" pitchFamily="18" charset="0"/>
                                </a:rPr>
                              </m:ctrlPr>
                            </m:dPr>
                            <m:e>
                              <m:r>
                                <a:rPr lang="en-US" sz="1600" b="1" i="1" smtClean="0">
                                  <a:solidFill>
                                    <a:schemeClr val="accent5">
                                      <a:lumMod val="75000"/>
                                    </a:schemeClr>
                                  </a:solidFill>
                                  <a:latin typeface="Cambria Math" panose="02040503050406030204" pitchFamily="18" charset="0"/>
                                </a:rPr>
                                <m:t>𝟏</m:t>
                              </m:r>
                            </m:e>
                          </m:d>
                        </m:sup>
                      </m:sSup>
                      <m:r>
                        <a:rPr lang="en-US" sz="1600" b="1" i="1" smtClean="0">
                          <a:solidFill>
                            <a:schemeClr val="accent5">
                              <a:lumMod val="75000"/>
                            </a:schemeClr>
                          </a:solidFill>
                          <a:latin typeface="Cambria Math" panose="02040503050406030204" pitchFamily="18" charset="0"/>
                        </a:rPr>
                        <m:t>,</m:t>
                      </m:r>
                      <m:sSup>
                        <m:sSupPr>
                          <m:ctrlPr>
                            <a:rPr lang="en-US" sz="1600" b="1" i="1" smtClean="0">
                              <a:solidFill>
                                <a:schemeClr val="accent5">
                                  <a:lumMod val="75000"/>
                                </a:schemeClr>
                              </a:solidFill>
                              <a:latin typeface="Cambria Math" panose="02040503050406030204" pitchFamily="18" charset="0"/>
                            </a:rPr>
                          </m:ctrlPr>
                        </m:sSupPr>
                        <m:e>
                          <m:r>
                            <a:rPr lang="en-US" sz="1600" b="1" i="1" smtClean="0">
                              <a:solidFill>
                                <a:schemeClr val="accent5">
                                  <a:lumMod val="75000"/>
                                </a:schemeClr>
                              </a:solidFill>
                              <a:latin typeface="Cambria Math" panose="02040503050406030204" pitchFamily="18" charset="0"/>
                            </a:rPr>
                            <m:t>𝒏</m:t>
                          </m:r>
                        </m:e>
                        <m:sup>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𝟎</m:t>
                          </m:r>
                          <m:r>
                            <a:rPr lang="en-US" sz="1600" b="1" i="1" smtClean="0">
                              <a:solidFill>
                                <a:schemeClr val="accent5">
                                  <a:lumMod val="75000"/>
                                </a:schemeClr>
                              </a:solidFill>
                              <a:latin typeface="Cambria Math" panose="02040503050406030204" pitchFamily="18" charset="0"/>
                            </a:rPr>
                            <m:t>]</m:t>
                          </m:r>
                        </m:sup>
                      </m:sSup>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1944938" y="1239561"/>
                <a:ext cx="1150315" cy="355547"/>
              </a:xfrm>
              <a:prstGeom prst="rect">
                <a:avLst/>
              </a:prstGeom>
              <a:blipFill>
                <a:blip r:embed="rId3"/>
                <a:stretch>
                  <a:fillRect b="-8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534983" y="867558"/>
                <a:ext cx="730007"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a:latin typeface="Cambria Math" panose="02040503050406030204" pitchFamily="18" charset="0"/>
                                </a:rPr>
                                <m:t>1</m:t>
                              </m:r>
                            </m:e>
                          </m:d>
                        </m:sup>
                      </m:sSup>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3534983" y="867558"/>
                <a:ext cx="730007" cy="48718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392738" y="1210986"/>
                <a:ext cx="936602" cy="355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sSup>
                        <m:sSupPr>
                          <m:ctrlPr>
                            <a:rPr lang="en-US" sz="1600" b="1" i="1" smtClean="0">
                              <a:solidFill>
                                <a:schemeClr val="accent5">
                                  <a:lumMod val="75000"/>
                                </a:schemeClr>
                              </a:solidFill>
                              <a:latin typeface="Cambria Math" panose="02040503050406030204" pitchFamily="18" charset="0"/>
                            </a:rPr>
                          </m:ctrlPr>
                        </m:sSupPr>
                        <m:e>
                          <m:r>
                            <a:rPr lang="en-US" sz="1600" b="1" i="1" smtClean="0">
                              <a:solidFill>
                                <a:schemeClr val="accent5">
                                  <a:lumMod val="75000"/>
                                </a:schemeClr>
                              </a:solidFill>
                              <a:latin typeface="Cambria Math" panose="02040503050406030204" pitchFamily="18" charset="0"/>
                            </a:rPr>
                            <m:t>𝒏</m:t>
                          </m:r>
                        </m:e>
                        <m:sup>
                          <m:d>
                            <m:dPr>
                              <m:begChr m:val="["/>
                              <m:endChr m:val="]"/>
                              <m:ctrlPr>
                                <a:rPr lang="en-US" sz="1600" b="1" i="1" smtClean="0">
                                  <a:solidFill>
                                    <a:schemeClr val="accent5">
                                      <a:lumMod val="75000"/>
                                    </a:schemeClr>
                                  </a:solidFill>
                                  <a:latin typeface="Cambria Math" panose="02040503050406030204" pitchFamily="18" charset="0"/>
                                </a:rPr>
                              </m:ctrlPr>
                            </m:dPr>
                            <m:e>
                              <m:r>
                                <a:rPr lang="en-US" sz="1600" b="1" i="1" smtClean="0">
                                  <a:solidFill>
                                    <a:schemeClr val="accent5">
                                      <a:lumMod val="75000"/>
                                    </a:schemeClr>
                                  </a:solidFill>
                                  <a:latin typeface="Cambria Math" panose="02040503050406030204" pitchFamily="18" charset="0"/>
                                </a:rPr>
                                <m:t>𝟏</m:t>
                              </m:r>
                            </m:e>
                          </m:d>
                        </m:sup>
                      </m:sSup>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3392738" y="1210986"/>
                <a:ext cx="936602" cy="355547"/>
              </a:xfrm>
              <a:prstGeom prst="rect">
                <a:avLst/>
              </a:prstGeom>
              <a:blipFill>
                <a:blip r:embed="rId5"/>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049458" y="896133"/>
                <a:ext cx="799963"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𝑤</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5049458" y="896133"/>
                <a:ext cx="799963" cy="48718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907213" y="1239561"/>
                <a:ext cx="1150315" cy="355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sSup>
                        <m:sSupPr>
                          <m:ctrlPr>
                            <a:rPr lang="en-US" sz="1600" b="1" i="1" smtClean="0">
                              <a:solidFill>
                                <a:schemeClr val="accent5">
                                  <a:lumMod val="75000"/>
                                </a:schemeClr>
                              </a:solidFill>
                              <a:latin typeface="Cambria Math" panose="02040503050406030204" pitchFamily="18" charset="0"/>
                            </a:rPr>
                          </m:ctrlPr>
                        </m:sSupPr>
                        <m:e>
                          <m:r>
                            <a:rPr lang="en-US" sz="1600" b="1" i="1" smtClean="0">
                              <a:solidFill>
                                <a:schemeClr val="accent5">
                                  <a:lumMod val="75000"/>
                                </a:schemeClr>
                              </a:solidFill>
                              <a:latin typeface="Cambria Math" panose="02040503050406030204" pitchFamily="18" charset="0"/>
                            </a:rPr>
                            <m:t>𝒏</m:t>
                          </m:r>
                        </m:e>
                        <m:sup>
                          <m:d>
                            <m:dPr>
                              <m:begChr m:val="["/>
                              <m:endChr m:val="]"/>
                              <m:ctrlPr>
                                <a:rPr lang="en-US" sz="1600" b="1" i="1" smtClean="0">
                                  <a:solidFill>
                                    <a:schemeClr val="accent5">
                                      <a:lumMod val="75000"/>
                                    </a:schemeClr>
                                  </a:solidFill>
                                  <a:latin typeface="Cambria Math" panose="02040503050406030204" pitchFamily="18" charset="0"/>
                                </a:rPr>
                              </m:ctrlPr>
                            </m:dPr>
                            <m:e>
                              <m:r>
                                <a:rPr lang="en-US" sz="1600" b="1" i="1" smtClean="0">
                                  <a:solidFill>
                                    <a:schemeClr val="accent5">
                                      <a:lumMod val="75000"/>
                                    </a:schemeClr>
                                  </a:solidFill>
                                  <a:latin typeface="Cambria Math" panose="02040503050406030204" pitchFamily="18" charset="0"/>
                                </a:rPr>
                                <m:t>𝟐</m:t>
                              </m:r>
                            </m:e>
                          </m:d>
                        </m:sup>
                      </m:sSup>
                      <m:r>
                        <a:rPr lang="en-US" sz="1600" b="1" i="1" smtClean="0">
                          <a:solidFill>
                            <a:schemeClr val="accent5">
                              <a:lumMod val="75000"/>
                            </a:schemeClr>
                          </a:solidFill>
                          <a:latin typeface="Cambria Math" panose="02040503050406030204" pitchFamily="18" charset="0"/>
                        </a:rPr>
                        <m:t>,</m:t>
                      </m:r>
                      <m:sSup>
                        <m:sSupPr>
                          <m:ctrlPr>
                            <a:rPr lang="en-US" sz="1600" b="1" i="1" smtClean="0">
                              <a:solidFill>
                                <a:schemeClr val="accent5">
                                  <a:lumMod val="75000"/>
                                </a:schemeClr>
                              </a:solidFill>
                              <a:latin typeface="Cambria Math" panose="02040503050406030204" pitchFamily="18" charset="0"/>
                            </a:rPr>
                          </m:ctrlPr>
                        </m:sSupPr>
                        <m:e>
                          <m:r>
                            <a:rPr lang="en-US" sz="1600" b="1" i="1" smtClean="0">
                              <a:solidFill>
                                <a:schemeClr val="accent5">
                                  <a:lumMod val="75000"/>
                                </a:schemeClr>
                              </a:solidFill>
                              <a:latin typeface="Cambria Math" panose="02040503050406030204" pitchFamily="18" charset="0"/>
                            </a:rPr>
                            <m:t>𝒏</m:t>
                          </m:r>
                        </m:e>
                        <m:sup>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sup>
                      </m:sSup>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4907213" y="1239561"/>
                <a:ext cx="1150315" cy="355547"/>
              </a:xfrm>
              <a:prstGeom prst="rect">
                <a:avLst/>
              </a:prstGeom>
              <a:blipFill>
                <a:blip r:embed="rId7"/>
                <a:stretch>
                  <a:fillRect b="-8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582983" y="896133"/>
                <a:ext cx="730007"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6582983" y="896133"/>
                <a:ext cx="730007" cy="48718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440738" y="1239561"/>
                <a:ext cx="936602" cy="355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sSup>
                        <m:sSupPr>
                          <m:ctrlPr>
                            <a:rPr lang="en-US" sz="1600" b="1" i="1" smtClean="0">
                              <a:solidFill>
                                <a:schemeClr val="accent5">
                                  <a:lumMod val="75000"/>
                                </a:schemeClr>
                              </a:solidFill>
                              <a:latin typeface="Cambria Math" panose="02040503050406030204" pitchFamily="18" charset="0"/>
                            </a:rPr>
                          </m:ctrlPr>
                        </m:sSupPr>
                        <m:e>
                          <m:r>
                            <a:rPr lang="en-US" sz="1600" b="1" i="1" smtClean="0">
                              <a:solidFill>
                                <a:schemeClr val="accent5">
                                  <a:lumMod val="75000"/>
                                </a:schemeClr>
                              </a:solidFill>
                              <a:latin typeface="Cambria Math" panose="02040503050406030204" pitchFamily="18" charset="0"/>
                            </a:rPr>
                            <m:t>𝒏</m:t>
                          </m:r>
                        </m:e>
                        <m:sup>
                          <m:d>
                            <m:dPr>
                              <m:begChr m:val="["/>
                              <m:endChr m:val="]"/>
                              <m:ctrlPr>
                                <a:rPr lang="en-US" sz="1600" b="1" i="1" smtClean="0">
                                  <a:solidFill>
                                    <a:schemeClr val="accent5">
                                      <a:lumMod val="75000"/>
                                    </a:schemeClr>
                                  </a:solidFill>
                                  <a:latin typeface="Cambria Math" panose="02040503050406030204" pitchFamily="18" charset="0"/>
                                </a:rPr>
                              </m:ctrlPr>
                            </m:dPr>
                            <m:e>
                              <m:r>
                                <a:rPr lang="en-US" sz="1600" b="1" i="1" smtClean="0">
                                  <a:solidFill>
                                    <a:schemeClr val="accent5">
                                      <a:lumMod val="75000"/>
                                    </a:schemeClr>
                                  </a:solidFill>
                                  <a:latin typeface="Cambria Math" panose="02040503050406030204" pitchFamily="18" charset="0"/>
                                </a:rPr>
                                <m:t>𝟐</m:t>
                              </m:r>
                            </m:e>
                          </m:d>
                        </m:sup>
                      </m:sSup>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6440738" y="1239561"/>
                <a:ext cx="936602" cy="355547"/>
              </a:xfrm>
              <a:prstGeom prst="rect">
                <a:avLst/>
              </a:prstGeom>
              <a:blipFill>
                <a:blip r:embed="rId9"/>
                <a:stretch>
                  <a:fillRect b="-8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8987202" y="639239"/>
                <a:ext cx="1109214" cy="3491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b="1" i="1" smtClean="0">
                              <a:solidFill>
                                <a:srgbClr val="FF0000"/>
                              </a:solidFill>
                              <a:latin typeface="Cambria Math" panose="02040503050406030204" pitchFamily="18" charset="0"/>
                            </a:rPr>
                          </m:ctrlPr>
                        </m:sSupPr>
                        <m:e>
                          <m:r>
                            <a:rPr lang="en-US" sz="1600" b="1" i="1" smtClean="0">
                              <a:solidFill>
                                <a:srgbClr val="FF0000"/>
                              </a:solidFill>
                              <a:latin typeface="Cambria Math" panose="02040503050406030204" pitchFamily="18" charset="0"/>
                            </a:rPr>
                            <m:t>𝒏</m:t>
                          </m:r>
                        </m:e>
                        <m:sup>
                          <m:r>
                            <a:rPr lang="en-US" sz="1600" b="1" i="1" smtClean="0">
                              <a:solidFill>
                                <a:srgbClr val="FF0000"/>
                              </a:solidFill>
                              <a:latin typeface="Cambria Math" panose="02040503050406030204" pitchFamily="18" charset="0"/>
                            </a:rPr>
                            <m:t>𝒙</m:t>
                          </m:r>
                        </m:sup>
                      </m:sSup>
                      <m:r>
                        <a:rPr lang="en-US" sz="1600" b="1" i="1" smtClean="0">
                          <a:solidFill>
                            <a:srgbClr val="FF0000"/>
                          </a:solidFill>
                          <a:latin typeface="Cambria Math" panose="02040503050406030204" pitchFamily="18" charset="0"/>
                        </a:rPr>
                        <m:t>= </m:t>
                      </m:r>
                      <m:sSup>
                        <m:sSupPr>
                          <m:ctrlPr>
                            <a:rPr lang="en-US" sz="1600" b="1" i="1" smtClean="0">
                              <a:solidFill>
                                <a:srgbClr val="FF0000"/>
                              </a:solidFill>
                              <a:latin typeface="Cambria Math" panose="02040503050406030204" pitchFamily="18" charset="0"/>
                            </a:rPr>
                          </m:ctrlPr>
                        </m:sSupPr>
                        <m:e>
                          <m:r>
                            <a:rPr lang="en-US" sz="1600" b="1" i="1" smtClean="0">
                              <a:solidFill>
                                <a:srgbClr val="FF0000"/>
                              </a:solidFill>
                              <a:latin typeface="Cambria Math" panose="02040503050406030204" pitchFamily="18" charset="0"/>
                            </a:rPr>
                            <m:t>𝒏</m:t>
                          </m:r>
                        </m:e>
                        <m:sup>
                          <m:r>
                            <a:rPr lang="en-US" sz="1600" b="1" i="1" smtClean="0">
                              <a:solidFill>
                                <a:srgbClr val="FF0000"/>
                              </a:solidFill>
                              <a:latin typeface="Cambria Math" panose="02040503050406030204" pitchFamily="18" charset="0"/>
                            </a:rPr>
                            <m:t>[</m:t>
                          </m:r>
                          <m:r>
                            <a:rPr lang="en-US" sz="1600" b="1" i="1" smtClean="0">
                              <a:solidFill>
                                <a:srgbClr val="FF0000"/>
                              </a:solidFill>
                              <a:latin typeface="Cambria Math" panose="02040503050406030204" pitchFamily="18" charset="0"/>
                            </a:rPr>
                            <m:t>𝟎</m:t>
                          </m:r>
                          <m:r>
                            <a:rPr lang="en-US" sz="1600" b="1" i="1" smtClean="0">
                              <a:solidFill>
                                <a:srgbClr val="FF0000"/>
                              </a:solidFill>
                              <a:latin typeface="Cambria Math" panose="02040503050406030204" pitchFamily="18" charset="0"/>
                            </a:rPr>
                            <m:t>]</m:t>
                          </m:r>
                        </m:sup>
                      </m:sSup>
                    </m:oMath>
                  </m:oMathPara>
                </a14:m>
                <a:endParaRPr lang="en-US" sz="1600" b="1" dirty="0">
                  <a:solidFill>
                    <a:schemeClr val="accent5">
                      <a:lumMod val="75000"/>
                    </a:schemeClr>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8987202" y="639239"/>
                <a:ext cx="1109214" cy="34913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8987202" y="936582"/>
                <a:ext cx="568297" cy="3491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b="1" i="1" smtClean="0">
                              <a:solidFill>
                                <a:srgbClr val="FF0000"/>
                              </a:solidFill>
                              <a:latin typeface="Cambria Math" panose="02040503050406030204" pitchFamily="18" charset="0"/>
                            </a:rPr>
                          </m:ctrlPr>
                        </m:sSupPr>
                        <m:e>
                          <m:r>
                            <a:rPr lang="en-US" sz="1600" b="1" i="1" smtClean="0">
                              <a:solidFill>
                                <a:srgbClr val="FF0000"/>
                              </a:solidFill>
                              <a:latin typeface="Cambria Math" panose="02040503050406030204" pitchFamily="18" charset="0"/>
                            </a:rPr>
                            <m:t>𝒏</m:t>
                          </m:r>
                        </m:e>
                        <m:sup>
                          <m:r>
                            <a:rPr lang="en-US" sz="1600" b="1" i="1" smtClean="0">
                              <a:solidFill>
                                <a:srgbClr val="FF0000"/>
                              </a:solidFill>
                              <a:latin typeface="Cambria Math" panose="02040503050406030204" pitchFamily="18" charset="0"/>
                            </a:rPr>
                            <m:t>[</m:t>
                          </m:r>
                          <m:r>
                            <a:rPr lang="en-US" sz="1600" b="1" i="1" smtClean="0">
                              <a:solidFill>
                                <a:srgbClr val="FF0000"/>
                              </a:solidFill>
                              <a:latin typeface="Cambria Math" panose="02040503050406030204" pitchFamily="18" charset="0"/>
                            </a:rPr>
                            <m:t>𝟏</m:t>
                          </m:r>
                          <m:r>
                            <a:rPr lang="en-US" sz="1600" b="1" i="1" smtClean="0">
                              <a:solidFill>
                                <a:srgbClr val="FF0000"/>
                              </a:solidFill>
                              <a:latin typeface="Cambria Math" panose="02040503050406030204" pitchFamily="18" charset="0"/>
                            </a:rPr>
                            <m:t>]</m:t>
                          </m:r>
                        </m:sup>
                      </m:sSup>
                    </m:oMath>
                  </m:oMathPara>
                </a14:m>
                <a:endParaRPr lang="en-US" sz="1600" b="1" dirty="0">
                  <a:solidFill>
                    <a:schemeClr val="accent5">
                      <a:lumMod val="75000"/>
                    </a:schemeClr>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8987202" y="936582"/>
                <a:ext cx="568297" cy="34913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8987202" y="1214191"/>
                <a:ext cx="959622" cy="3491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b="1" i="1" smtClean="0">
                              <a:solidFill>
                                <a:srgbClr val="FF0000"/>
                              </a:solidFill>
                              <a:latin typeface="Cambria Math" panose="02040503050406030204" pitchFamily="18" charset="0"/>
                            </a:rPr>
                          </m:ctrlPr>
                        </m:sSupPr>
                        <m:e>
                          <m:r>
                            <a:rPr lang="en-US" sz="1600" b="1" i="1" smtClean="0">
                              <a:solidFill>
                                <a:srgbClr val="FF0000"/>
                              </a:solidFill>
                              <a:latin typeface="Cambria Math" panose="02040503050406030204" pitchFamily="18" charset="0"/>
                            </a:rPr>
                            <m:t>𝒏</m:t>
                          </m:r>
                        </m:e>
                        <m:sup>
                          <m:r>
                            <a:rPr lang="en-US" sz="1600" b="1" i="1" smtClean="0">
                              <a:solidFill>
                                <a:srgbClr val="FF0000"/>
                              </a:solidFill>
                              <a:latin typeface="Cambria Math" panose="02040503050406030204" pitchFamily="18" charset="0"/>
                            </a:rPr>
                            <m:t>[</m:t>
                          </m:r>
                          <m:r>
                            <a:rPr lang="en-US" sz="1600" b="1" i="1" smtClean="0">
                              <a:solidFill>
                                <a:srgbClr val="FF0000"/>
                              </a:solidFill>
                              <a:latin typeface="Cambria Math" panose="02040503050406030204" pitchFamily="18" charset="0"/>
                            </a:rPr>
                            <m:t>𝟐</m:t>
                          </m:r>
                          <m:r>
                            <a:rPr lang="en-US" sz="1600" b="1" i="1" smtClean="0">
                              <a:solidFill>
                                <a:srgbClr val="FF0000"/>
                              </a:solidFill>
                              <a:latin typeface="Cambria Math" panose="02040503050406030204" pitchFamily="18" charset="0"/>
                            </a:rPr>
                            <m:t>]</m:t>
                          </m:r>
                        </m:sup>
                      </m:sSup>
                      <m:r>
                        <a:rPr lang="en-US" sz="1600" b="1" i="1" smtClean="0">
                          <a:solidFill>
                            <a:srgbClr val="FF0000"/>
                          </a:solidFill>
                          <a:latin typeface="Cambria Math" panose="02040503050406030204" pitchFamily="18" charset="0"/>
                        </a:rPr>
                        <m:t>=</m:t>
                      </m:r>
                      <m:r>
                        <a:rPr lang="en-US" sz="1600" b="1" i="1" smtClean="0">
                          <a:solidFill>
                            <a:srgbClr val="FF0000"/>
                          </a:solidFill>
                          <a:latin typeface="Cambria Math" panose="02040503050406030204" pitchFamily="18" charset="0"/>
                        </a:rPr>
                        <m:t>𝟏</m:t>
                      </m:r>
                    </m:oMath>
                  </m:oMathPara>
                </a14:m>
                <a:endParaRPr lang="en-US" sz="1600" b="1" dirty="0">
                  <a:solidFill>
                    <a:srgbClr val="FF0000"/>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8987202" y="1214191"/>
                <a:ext cx="959622" cy="34913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2351357" y="1501983"/>
                <a:ext cx="5931303"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𝐽</m:t>
                      </m:r>
                      <m:d>
                        <m:dPr>
                          <m:ctrlPr>
                            <a:rPr lang="en-US" sz="2400" i="1">
                              <a:latin typeface="Cambria Math" panose="02040503050406030204" pitchFamily="18" charset="0"/>
                            </a:rPr>
                          </m:ctrlPr>
                        </m:dPr>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e>
                      </m:d>
                      <m:r>
                        <a:rPr lang="en-US" sz="2400">
                          <a:latin typeface="Cambria Math" panose="02040503050406030204" pitchFamily="18" charset="0"/>
                        </a:rPr>
                        <m:t>= </m:t>
                      </m:r>
                      <m:f>
                        <m:fPr>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i="1">
                              <a:latin typeface="Cambria Math" panose="02040503050406030204" pitchFamily="18" charset="0"/>
                            </a:rPr>
                            <m:t>𝑚</m:t>
                          </m:r>
                        </m:den>
                      </m:f>
                      <m:r>
                        <a:rPr lang="en-US" sz="2400">
                          <a:latin typeface="Cambria Math" panose="02040503050406030204" pitchFamily="18" charset="0"/>
                        </a:rPr>
                        <m:t> </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a:latin typeface="Cambria Math" panose="02040503050406030204" pitchFamily="18" charset="0"/>
                            </a:rPr>
                            <m:t>=1</m:t>
                          </m:r>
                        </m:sub>
                        <m:sup>
                          <m:r>
                            <a:rPr lang="en-US" sz="2400" i="1">
                              <a:latin typeface="Cambria Math" panose="02040503050406030204" pitchFamily="18" charset="0"/>
                            </a:rPr>
                            <m:t>𝑚</m:t>
                          </m:r>
                        </m:sup>
                        <m:e>
                          <m:r>
                            <a:rPr lang="en-US" sz="2400" i="1">
                              <a:latin typeface="Cambria Math" panose="02040503050406030204" pitchFamily="18" charset="0"/>
                            </a:rPr>
                            <m:t>𝐿</m:t>
                          </m:r>
                          <m:r>
                            <a:rPr lang="en-US" sz="2400">
                              <a:latin typeface="Cambria Math" panose="02040503050406030204" pitchFamily="18" charset="0"/>
                            </a:rPr>
                            <m:t>(</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r>
                            <a:rPr lang="en-US" sz="240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e>
                      </m:nary>
                      <m:r>
                        <a:rPr lang="en-US" sz="2400">
                          <a:latin typeface="Cambria Math" panose="02040503050406030204" pitchFamily="18" charset="0"/>
                        </a:rPr>
                        <m:t>) </m:t>
                      </m:r>
                    </m:oMath>
                  </m:oMathPara>
                </a14:m>
                <a:endParaRPr lang="en-US" sz="2400" dirty="0"/>
              </a:p>
            </p:txBody>
          </p:sp>
        </mc:Choice>
        <mc:Fallback xmlns="">
          <p:sp>
            <p:nvSpPr>
              <p:cNvPr id="17" name="Rectangle 16"/>
              <p:cNvSpPr>
                <a:spLocks noRot="1" noChangeAspect="1" noMove="1" noResize="1" noEditPoints="1" noAdjustHandles="1" noChangeArrowheads="1" noChangeShapeType="1" noTextEdit="1"/>
              </p:cNvSpPr>
              <p:nvPr/>
            </p:nvSpPr>
            <p:spPr>
              <a:xfrm>
                <a:off x="2351357" y="1501983"/>
                <a:ext cx="5931303" cy="1100558"/>
              </a:xfrm>
              <a:prstGeom prst="rect">
                <a:avLst/>
              </a:prstGeom>
              <a:blipFill>
                <a:blip r:embed="rId13"/>
                <a:stretch>
                  <a:fillRect/>
                </a:stretch>
              </a:blipFill>
            </p:spPr>
            <p:txBody>
              <a:bodyPr/>
              <a:lstStyle/>
              <a:p>
                <a:r>
                  <a:rPr lang="en-US">
                    <a:noFill/>
                  </a:rPr>
                  <a:t> </a:t>
                </a:r>
              </a:p>
            </p:txBody>
          </p:sp>
        </mc:Fallback>
      </mc:AlternateContent>
      <p:sp>
        <p:nvSpPr>
          <p:cNvPr id="18" name="TextBox 17"/>
          <p:cNvSpPr txBox="1"/>
          <p:nvPr/>
        </p:nvSpPr>
        <p:spPr>
          <a:xfrm>
            <a:off x="273300" y="2460323"/>
            <a:ext cx="4651126" cy="461665"/>
          </a:xfrm>
          <a:prstGeom prst="rect">
            <a:avLst/>
          </a:prstGeom>
          <a:noFill/>
        </p:spPr>
        <p:txBody>
          <a:bodyPr wrap="square" rtlCol="0">
            <a:spAutoFit/>
          </a:bodyPr>
          <a:lstStyle/>
          <a:p>
            <a:pPr algn="just"/>
            <a:r>
              <a:rPr lang="en-US" sz="2400" b="1" dirty="0" smtClean="0">
                <a:solidFill>
                  <a:schemeClr val="accent1">
                    <a:lumMod val="50000"/>
                  </a:schemeClr>
                </a:solidFill>
                <a:latin typeface="Times New Roman" panose="02020603050405020304" pitchFamily="18" charset="0"/>
                <a:cs typeface="Times New Roman" panose="02020603050405020304" pitchFamily="18" charset="0"/>
              </a:rPr>
              <a:t>Gradient Descent </a:t>
            </a:r>
            <a:endParaRPr lang="en-US" sz="2400"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Rectangle 18"/>
              <p:cNvSpPr/>
              <p:nvPr/>
            </p:nvSpPr>
            <p:spPr>
              <a:xfrm>
                <a:off x="2277226" y="2869203"/>
                <a:ext cx="3416969" cy="89255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𝑅𝑒𝑝𝑒𝑎𝑡</m:t>
                      </m:r>
                      <m:r>
                        <a:rPr lang="en-US" sz="2400">
                          <a:latin typeface="Cambria Math" panose="02040503050406030204" pitchFamily="18" charset="0"/>
                        </a:rPr>
                        <m:t>{</m:t>
                      </m:r>
                    </m:oMath>
                  </m:oMathPara>
                </a14:m>
                <a:endParaRPr lang="en-US" sz="2400" i="0" dirty="0" smtClean="0">
                  <a:latin typeface="Cambria Math" panose="02040503050406030204" pitchFamily="18" charset="0"/>
                </a:endParaRPr>
              </a:p>
              <a:p>
                <a:r>
                  <a:rPr lang="en-US" sz="2800" dirty="0" smtClean="0"/>
                  <a:t>    </a:t>
                </a:r>
                <a14:m>
                  <m:oMath xmlns:m="http://schemas.openxmlformats.org/officeDocument/2006/math">
                    <m:r>
                      <a:rPr lang="en-US" sz="2800" i="0">
                        <a:latin typeface="Cambria Math" panose="02040503050406030204" pitchFamily="18" charset="0"/>
                      </a:rPr>
                      <m:t> </m:t>
                    </m:r>
                  </m:oMath>
                </a14:m>
                <a:endParaRPr lang="en-US" sz="2800" dirty="0"/>
              </a:p>
            </p:txBody>
          </p:sp>
        </mc:Choice>
        <mc:Fallback xmlns="">
          <p:sp>
            <p:nvSpPr>
              <p:cNvPr id="19" name="Rectangle 18"/>
              <p:cNvSpPr>
                <a:spLocks noRot="1" noChangeAspect="1" noMove="1" noResize="1" noEditPoints="1" noAdjustHandles="1" noChangeArrowheads="1" noChangeShapeType="1" noTextEdit="1"/>
              </p:cNvSpPr>
              <p:nvPr/>
            </p:nvSpPr>
            <p:spPr>
              <a:xfrm>
                <a:off x="2277226" y="2869203"/>
                <a:ext cx="3416969" cy="892552"/>
              </a:xfrm>
              <a:prstGeom prst="rect">
                <a:avLst/>
              </a:prstGeom>
              <a:blipFill>
                <a:blip r:embed="rId14"/>
                <a:stretch>
                  <a:fillRect l="-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3483020" y="3434144"/>
                <a:ext cx="6082004" cy="486672"/>
              </a:xfrm>
              <a:prstGeom prst="rect">
                <a:avLst/>
              </a:prstGeom>
            </p:spPr>
            <p:txBody>
              <a:bodyPr wrap="square">
                <a:spAutoFit/>
              </a:bodyPr>
              <a:lstStyle/>
              <a:p>
                <a14:m>
                  <m:oMath xmlns:m="http://schemas.openxmlformats.org/officeDocument/2006/math">
                    <m:r>
                      <a:rPr lang="en-US" sz="2400" b="0" i="1" smtClean="0">
                        <a:latin typeface="Cambria Math" panose="02040503050406030204" pitchFamily="18" charset="0"/>
                      </a:rPr>
                      <m:t>𝐶𝑜𝑚𝑝𝑢𝑡𝑒</m:t>
                    </m:r>
                    <m:r>
                      <a:rPr lang="en-US" sz="2400" b="0" i="1" smtClean="0">
                        <a:latin typeface="Cambria Math" panose="02040503050406030204" pitchFamily="18" charset="0"/>
                      </a:rPr>
                      <m:t> </m:t>
                    </m:r>
                    <m:r>
                      <a:rPr lang="en-US" sz="2400" b="0" i="1" smtClean="0">
                        <a:latin typeface="Cambria Math" panose="02040503050406030204" pitchFamily="18" charset="0"/>
                      </a:rPr>
                      <m:t>𝑝𝑟𝑒𝑑𝑖𝑐𝑡𝑖𝑜𝑛𝑠</m:t>
                    </m:r>
                    <m:r>
                      <a:rPr lang="en-US" sz="2400" b="0" i="1" smtClean="0">
                        <a:latin typeface="Cambria Math" panose="02040503050406030204" pitchFamily="18" charset="0"/>
                      </a:rPr>
                      <m:t> (</m:t>
                    </m:r>
                    <m:sSup>
                      <m:sSupPr>
                        <m:ctrlPr>
                          <a:rPr lang="en-US" sz="240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e>
                      <m:sup>
                        <m:d>
                          <m:dPr>
                            <m:ctrlPr>
                              <a:rPr lang="en-US" sz="240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=1, 2, …,</m:t>
                    </m:r>
                    <m:r>
                      <a:rPr lang="en-US" sz="2400" b="0" i="1" smtClean="0">
                        <a:latin typeface="Cambria Math" panose="02040503050406030204" pitchFamily="18" charset="0"/>
                      </a:rPr>
                      <m:t>𝑚</m:t>
                    </m:r>
                    <m:r>
                      <a:rPr lang="en-US" sz="2400" b="0" i="1" smtClean="0">
                        <a:latin typeface="Cambria Math" panose="02040503050406030204" pitchFamily="18" charset="0"/>
                      </a:rPr>
                      <m:t>)</m:t>
                    </m:r>
                  </m:oMath>
                </a14:m>
                <a:r>
                  <a:rPr lang="en-US" sz="2400" dirty="0" smtClean="0"/>
                  <a:t>    </a:t>
                </a:r>
                <a14:m>
                  <m:oMath xmlns:m="http://schemas.openxmlformats.org/officeDocument/2006/math">
                    <m:r>
                      <a:rPr lang="en-US" sz="2400" b="0" i="0">
                        <a:latin typeface="Cambria Math" panose="02040503050406030204" pitchFamily="18" charset="0"/>
                      </a:rPr>
                      <m:t> </m:t>
                    </m:r>
                  </m:oMath>
                </a14:m>
                <a:endParaRPr lang="en-US" sz="2400" dirty="0"/>
              </a:p>
            </p:txBody>
          </p:sp>
        </mc:Choice>
        <mc:Fallback xmlns="">
          <p:sp>
            <p:nvSpPr>
              <p:cNvPr id="21" name="Rectangle 20"/>
              <p:cNvSpPr>
                <a:spLocks noRot="1" noChangeAspect="1" noMove="1" noResize="1" noEditPoints="1" noAdjustHandles="1" noChangeArrowheads="1" noChangeShapeType="1" noTextEdit="1"/>
              </p:cNvSpPr>
              <p:nvPr/>
            </p:nvSpPr>
            <p:spPr>
              <a:xfrm>
                <a:off x="3483020" y="3434144"/>
                <a:ext cx="6082004" cy="48667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3544508" y="3826368"/>
                <a:ext cx="6082004" cy="624273"/>
              </a:xfrm>
              <a:prstGeom prst="rect">
                <a:avLst/>
              </a:prstGeom>
            </p:spPr>
            <p:txBody>
              <a:bodyPr wrap="square">
                <a:spAutoFit/>
              </a:bodyPr>
              <a:lstStyle/>
              <a:p>
                <a14:m>
                  <m:oMath xmlns:m="http://schemas.openxmlformats.org/officeDocument/2006/math">
                    <m:r>
                      <a:rPr lang="en-US" sz="2400" b="0" i="1" smtClean="0">
                        <a:latin typeface="Cambria Math" panose="02040503050406030204" pitchFamily="18" charset="0"/>
                      </a:rPr>
                      <m:t>𝑑</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𝑑𝐽</m:t>
                        </m:r>
                      </m:num>
                      <m:den>
                        <m:r>
                          <a:rPr lang="en-US" sz="2400" b="0" i="1" smtClean="0">
                            <a:latin typeface="Cambria Math" panose="02040503050406030204" pitchFamily="18" charset="0"/>
                          </a:rPr>
                          <m:t>𝑑</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[1]</m:t>
                            </m:r>
                          </m:sup>
                        </m:sSup>
                      </m:den>
                    </m:f>
                    <m:r>
                      <a:rPr lang="en-US" sz="2400" b="0" i="1" smtClean="0">
                        <a:latin typeface="Cambria Math" panose="02040503050406030204" pitchFamily="18" charset="0"/>
                      </a:rPr>
                      <m:t>, </m:t>
                    </m:r>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𝑏</m:t>
                        </m:r>
                      </m:e>
                      <m:sup>
                        <m:r>
                          <a:rPr lang="en-US" sz="2400" i="1">
                            <a:latin typeface="Cambria Math" panose="02040503050406030204" pitchFamily="18" charset="0"/>
                          </a:rPr>
                          <m:t>[1]</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𝑑𝐽</m:t>
                        </m:r>
                      </m:num>
                      <m:den>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𝑏</m:t>
                            </m:r>
                          </m:e>
                          <m:sup>
                            <m:r>
                              <a:rPr lang="en-US" sz="2400" i="1">
                                <a:latin typeface="Cambria Math" panose="02040503050406030204" pitchFamily="18" charset="0"/>
                              </a:rPr>
                              <m:t>[1]</m:t>
                            </m:r>
                          </m:sup>
                        </m:sSup>
                      </m:den>
                    </m:f>
                  </m:oMath>
                </a14:m>
                <a:r>
                  <a:rPr lang="en-US" sz="2400" dirty="0" smtClean="0"/>
                  <a:t> </a:t>
                </a:r>
                <a:r>
                  <a:rPr lang="en-US" sz="2400" dirty="0" smtClean="0">
                    <a:latin typeface="Cambria Math" panose="02040503050406030204" pitchFamily="18" charset="0"/>
                    <a:ea typeface="Cambria Math" panose="02040503050406030204" pitchFamily="18" charset="0"/>
                  </a:rPr>
                  <a:t>, ……</a:t>
                </a:r>
                <a:endParaRPr lang="en-US" sz="2400" dirty="0">
                  <a:latin typeface="Cambria Math" panose="02040503050406030204" pitchFamily="18" charset="0"/>
                  <a:ea typeface="Cambria Math" panose="02040503050406030204"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3544508" y="3826368"/>
                <a:ext cx="6082004" cy="624273"/>
              </a:xfrm>
              <a:prstGeom prst="rect">
                <a:avLst/>
              </a:prstGeom>
              <a:blipFill>
                <a:blip r:embed="rId16"/>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3544508" y="4926286"/>
                <a:ext cx="6082004" cy="47743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[1]</m:t>
                          </m:r>
                        </m:sup>
                      </m:sSup>
                      <m:r>
                        <a:rPr lang="en-US" sz="2400" b="0" i="1" smtClean="0">
                          <a:latin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[1]</m:t>
                          </m:r>
                        </m:sup>
                      </m:sSup>
                    </m:oMath>
                  </m:oMathPara>
                </a14:m>
                <a:endParaRPr lang="en-US" sz="2400" dirty="0"/>
              </a:p>
            </p:txBody>
          </p:sp>
        </mc:Choice>
        <mc:Fallback xmlns="">
          <p:sp>
            <p:nvSpPr>
              <p:cNvPr id="23" name="Rectangle 22"/>
              <p:cNvSpPr>
                <a:spLocks noRot="1" noChangeAspect="1" noMove="1" noResize="1" noEditPoints="1" noAdjustHandles="1" noChangeArrowheads="1" noChangeShapeType="1" noTextEdit="1"/>
              </p:cNvSpPr>
              <p:nvPr/>
            </p:nvSpPr>
            <p:spPr>
              <a:xfrm>
                <a:off x="3544508" y="4926286"/>
                <a:ext cx="6082004" cy="47743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3574222" y="5264742"/>
                <a:ext cx="6082004" cy="47743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𝑏</m:t>
                          </m:r>
                        </m:e>
                        <m:sup>
                          <m:r>
                            <a:rPr lang="en-US" sz="2400" i="1">
                              <a:latin typeface="Cambria Math" panose="02040503050406030204" pitchFamily="18" charset="0"/>
                            </a:rPr>
                            <m:t>[1]</m:t>
                          </m:r>
                        </m:sup>
                      </m:sSup>
                      <m:r>
                        <a:rPr lang="en-US" sz="2400" b="0" i="1" smtClean="0">
                          <a:latin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𝑑</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𝑏</m:t>
                          </m:r>
                        </m:e>
                        <m:sup>
                          <m:r>
                            <a:rPr lang="en-US" sz="2400" i="1">
                              <a:latin typeface="Cambria Math" panose="02040503050406030204" pitchFamily="18" charset="0"/>
                            </a:rPr>
                            <m:t>[1]</m:t>
                          </m:r>
                        </m:sup>
                      </m:sSup>
                    </m:oMath>
                  </m:oMathPara>
                </a14:m>
                <a:endParaRPr lang="en-US" sz="2400" dirty="0"/>
              </a:p>
            </p:txBody>
          </p:sp>
        </mc:Choice>
        <mc:Fallback xmlns="">
          <p:sp>
            <p:nvSpPr>
              <p:cNvPr id="24" name="Rectangle 23"/>
              <p:cNvSpPr>
                <a:spLocks noRot="1" noChangeAspect="1" noMove="1" noResize="1" noEditPoints="1" noAdjustHandles="1" noChangeArrowheads="1" noChangeShapeType="1" noTextEdit="1"/>
              </p:cNvSpPr>
              <p:nvPr/>
            </p:nvSpPr>
            <p:spPr>
              <a:xfrm>
                <a:off x="3574222" y="5264742"/>
                <a:ext cx="6082004" cy="477438"/>
              </a:xfrm>
              <a:prstGeom prst="rect">
                <a:avLst/>
              </a:prstGeom>
              <a:blipFill>
                <a:blip r:embed="rId18"/>
                <a:stretch>
                  <a:fillRect l="-3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3574222" y="5593879"/>
                <a:ext cx="6082004" cy="47743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m:t>
                          </m:r>
                        </m:sup>
                      </m:sSup>
                      <m:r>
                        <a:rPr lang="en-US" sz="2400" b="0" i="1" smtClean="0">
                          <a:latin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m:t>
                          </m:r>
                        </m:sup>
                      </m:sSup>
                    </m:oMath>
                  </m:oMathPara>
                </a14:m>
                <a:endParaRPr lang="en-US" sz="2400" dirty="0"/>
              </a:p>
            </p:txBody>
          </p:sp>
        </mc:Choice>
        <mc:Fallback xmlns="">
          <p:sp>
            <p:nvSpPr>
              <p:cNvPr id="25" name="Rectangle 24"/>
              <p:cNvSpPr>
                <a:spLocks noRot="1" noChangeAspect="1" noMove="1" noResize="1" noEditPoints="1" noAdjustHandles="1" noChangeArrowheads="1" noChangeShapeType="1" noTextEdit="1"/>
              </p:cNvSpPr>
              <p:nvPr/>
            </p:nvSpPr>
            <p:spPr>
              <a:xfrm>
                <a:off x="3574222" y="5593879"/>
                <a:ext cx="6082004" cy="477438"/>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3574222" y="5941655"/>
                <a:ext cx="6082004" cy="47743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𝑏</m:t>
                          </m:r>
                        </m:e>
                        <m:sup>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m:t>
                          </m:r>
                        </m:sup>
                      </m:sSup>
                      <m:r>
                        <a:rPr lang="en-US" sz="2400" b="0" i="1" smtClean="0">
                          <a:latin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𝑑</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𝑏</m:t>
                          </m:r>
                        </m:e>
                        <m:sup>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m:t>
                          </m:r>
                        </m:sup>
                      </m:sSup>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3574222" y="5941655"/>
                <a:ext cx="6082004" cy="477438"/>
              </a:xfrm>
              <a:prstGeom prst="rect">
                <a:avLst/>
              </a:prstGeom>
              <a:blipFill>
                <a:blip r:embed="rId20"/>
                <a:stretch>
                  <a:fillRect l="-3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6575769" y="6261472"/>
                <a:ext cx="3722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oMath>
                  </m:oMathPara>
                </a14:m>
                <a:endParaRPr lang="en-US" sz="2400" dirty="0"/>
              </a:p>
            </p:txBody>
          </p:sp>
        </mc:Choice>
        <mc:Fallback xmlns="">
          <p:sp>
            <p:nvSpPr>
              <p:cNvPr id="27" name="Rectangle 26"/>
              <p:cNvSpPr>
                <a:spLocks noRot="1" noChangeAspect="1" noMove="1" noResize="1" noEditPoints="1" noAdjustHandles="1" noChangeArrowheads="1" noChangeShapeType="1" noTextEdit="1"/>
              </p:cNvSpPr>
              <p:nvPr/>
            </p:nvSpPr>
            <p:spPr>
              <a:xfrm>
                <a:off x="6575769" y="6261472"/>
                <a:ext cx="372217" cy="461665"/>
              </a:xfrm>
              <a:prstGeom prst="rect">
                <a:avLst/>
              </a:prstGeom>
              <a:blipFill>
                <a:blip r:embed="rId21"/>
                <a:stretch>
                  <a:fillRect l="-4918" r="-3279" b="-17105"/>
                </a:stretch>
              </a:blipFill>
            </p:spPr>
            <p:txBody>
              <a:bodyPr/>
              <a:lstStyle/>
              <a:p>
                <a:r>
                  <a:rPr lang="en-US">
                    <a:noFill/>
                  </a:rPr>
                  <a:t> </a:t>
                </a:r>
              </a:p>
            </p:txBody>
          </p:sp>
        </mc:Fallback>
      </mc:AlternateContent>
    </p:spTree>
    <p:extLst>
      <p:ext uri="{BB962C8B-B14F-4D97-AF65-F5344CB8AC3E}">
        <p14:creationId xmlns:p14="http://schemas.microsoft.com/office/powerpoint/2010/main" val="3599039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9378" t="24315" r="27561" b="9068"/>
          <a:stretch/>
        </p:blipFill>
        <p:spPr>
          <a:xfrm>
            <a:off x="625641" y="0"/>
            <a:ext cx="3721769" cy="2629309"/>
          </a:xfrm>
          <a:prstGeom prst="rect">
            <a:avLst/>
          </a:prstGeom>
        </p:spPr>
      </p:pic>
      <p:sp>
        <p:nvSpPr>
          <p:cNvPr id="3" name="TextBox 2"/>
          <p:cNvSpPr txBox="1"/>
          <p:nvPr/>
        </p:nvSpPr>
        <p:spPr>
          <a:xfrm>
            <a:off x="4347410" y="587749"/>
            <a:ext cx="7251032"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This loop explains the second reason why we need fact computation. </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05484" y="2569744"/>
            <a:ext cx="9196252"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Week 2- Neural Networks Basics </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94610" y="3190378"/>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2.1. Binary Classification </a:t>
            </a:r>
            <a:endParaRPr lang="en-US"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49152" y="3749457"/>
            <a:ext cx="11534274" cy="2677656"/>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     Logistic regression is an algorithm for binary classification. </a:t>
            </a:r>
          </a:p>
          <a:p>
            <a:pPr algn="just"/>
            <a:r>
              <a:rPr lang="en-US" sz="2400" dirty="0" smtClean="0">
                <a:latin typeface="Times New Roman" panose="02020603050405020304" pitchFamily="18" charset="0"/>
                <a:cs typeface="Times New Roman" panose="02020603050405020304" pitchFamily="18" charset="0"/>
              </a:rPr>
              <a:t>If we input an image, it outputs 1 (cat) vs 0 (non cat). </a:t>
            </a:r>
          </a:p>
          <a:p>
            <a:pPr algn="just"/>
            <a:r>
              <a:rPr lang="en-US" sz="2400" dirty="0" smtClean="0">
                <a:latin typeface="Times New Roman" panose="02020603050405020304" pitchFamily="18" charset="0"/>
                <a:cs typeface="Times New Roman" panose="02020603050405020304" pitchFamily="18" charset="0"/>
              </a:rPr>
              <a:t>An image stored in a computer =  3 layers of pixels corresponding to the RGB color channels of this image. </a:t>
            </a:r>
          </a:p>
          <a:p>
            <a:pPr algn="just"/>
            <a:r>
              <a:rPr lang="en-US" sz="2400" dirty="0" smtClean="0">
                <a:latin typeface="Times New Roman" panose="02020603050405020304" pitchFamily="18" charset="0"/>
                <a:cs typeface="Times New Roman" panose="02020603050405020304" pitchFamily="18" charset="0"/>
              </a:rPr>
              <a:t>If we have 64x64 image then we have 3 64x64 matrices corresponding to the red, green, blue pixel intensity values for you image. </a:t>
            </a:r>
          </a:p>
          <a:p>
            <a:pPr algn="just"/>
            <a:r>
              <a:rPr lang="en-US" sz="2400" dirty="0" smtClean="0">
                <a:latin typeface="Times New Roman" panose="02020603050405020304" pitchFamily="18" charset="0"/>
                <a:cs typeface="Times New Roman" panose="02020603050405020304" pitchFamily="18" charset="0"/>
              </a:rPr>
              <a:t>To unroll all these pixels intensity values into Feature vector: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8197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408" y="392775"/>
            <a:ext cx="4651126" cy="461665"/>
          </a:xfrm>
          <a:prstGeom prst="rect">
            <a:avLst/>
          </a:prstGeom>
          <a:noFill/>
        </p:spPr>
        <p:txBody>
          <a:bodyPr wrap="square" rtlCol="0">
            <a:spAutoFit/>
          </a:bodyPr>
          <a:lstStyle/>
          <a:p>
            <a:pPr algn="just"/>
            <a:r>
              <a:rPr lang="en-US" sz="2400" b="1" dirty="0" smtClean="0">
                <a:solidFill>
                  <a:schemeClr val="accent1">
                    <a:lumMod val="50000"/>
                  </a:schemeClr>
                </a:solidFill>
                <a:latin typeface="Times New Roman" panose="02020603050405020304" pitchFamily="18" charset="0"/>
                <a:cs typeface="Times New Roman" panose="02020603050405020304" pitchFamily="18" charset="0"/>
              </a:rPr>
              <a:t>Forward Propagation </a:t>
            </a:r>
            <a:endParaRPr lang="en-US" sz="2400"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730999" y="399714"/>
            <a:ext cx="4651126" cy="461665"/>
          </a:xfrm>
          <a:prstGeom prst="rect">
            <a:avLst/>
          </a:prstGeom>
          <a:noFill/>
        </p:spPr>
        <p:txBody>
          <a:bodyPr wrap="square" rtlCol="0">
            <a:spAutoFit/>
          </a:bodyPr>
          <a:lstStyle/>
          <a:p>
            <a:pPr algn="just"/>
            <a:r>
              <a:rPr lang="en-US" sz="2400" b="1" dirty="0" smtClean="0">
                <a:solidFill>
                  <a:schemeClr val="accent1">
                    <a:lumMod val="50000"/>
                  </a:schemeClr>
                </a:solidFill>
                <a:latin typeface="Times New Roman" panose="02020603050405020304" pitchFamily="18" charset="0"/>
                <a:cs typeface="Times New Roman" panose="02020603050405020304" pitchFamily="18" charset="0"/>
              </a:rPr>
              <a:t>Backward Propagation </a:t>
            </a:r>
            <a:endParaRPr lang="en-US" sz="2400"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435225" y="989075"/>
                <a:ext cx="2808974"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𝑊</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1">
                          <a:latin typeface="Cambria Math" panose="02040503050406030204" pitchFamily="18" charset="0"/>
                        </a:rPr>
                        <m:t>𝑋</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435225" y="989075"/>
                <a:ext cx="2808974" cy="48718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35225" y="1528559"/>
                <a:ext cx="2396746"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𝐴</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𝑔</m:t>
                          </m:r>
                        </m:e>
                        <m:sup>
                          <m:r>
                            <a:rPr lang="en-US" sz="2400" b="0" i="1" smtClean="0">
                              <a:latin typeface="Cambria Math" panose="02040503050406030204" pitchFamily="18" charset="0"/>
                            </a:rPr>
                            <m:t>[1]</m:t>
                          </m:r>
                        </m:sup>
                      </m:sSup>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b="0" i="1" smtClean="0">
                          <a:latin typeface="Cambria Math" panose="02040503050406030204" pitchFamily="18" charset="0"/>
                        </a:rPr>
                        <m:t>)</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435225" y="1528559"/>
                <a:ext cx="2396746" cy="4871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35225" y="2068043"/>
                <a:ext cx="3100977"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𝑊</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[1]</m:t>
                          </m:r>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435225" y="2068043"/>
                <a:ext cx="3100977" cy="48718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36096" y="2659826"/>
                <a:ext cx="2396746" cy="882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𝐴</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𝑔</m:t>
                          </m:r>
                        </m:e>
                        <m:sup>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1">
                          <a:latin typeface="Cambria Math" panose="02040503050406030204" pitchFamily="18" charset="0"/>
                        </a:rPr>
                        <m:t>)</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b="0" i="1" smtClean="0">
                          <a:latin typeface="Cambria Math" panose="02040503050406030204" pitchFamily="18" charset="0"/>
                        </a:rPr>
                        <m:t>)</m:t>
                      </m:r>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436096" y="2659826"/>
                <a:ext cx="2396746" cy="8820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731000" y="943349"/>
                <a:ext cx="2452531"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𝑑</m:t>
                          </m:r>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𝐴</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b="0" i="1" smtClean="0">
                          <a:latin typeface="Cambria Math" panose="02040503050406030204" pitchFamily="18" charset="0"/>
                        </a:rPr>
                        <m:t> −</m:t>
                      </m:r>
                      <m:r>
                        <a:rPr lang="en-US" sz="2400" i="1" smtClean="0">
                          <a:latin typeface="Cambria Math" panose="02040503050406030204" pitchFamily="18" charset="0"/>
                        </a:rPr>
                        <m:t>𝑌</m:t>
                      </m:r>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4731000" y="943349"/>
                <a:ext cx="2452531" cy="48718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731000" y="1454143"/>
                <a:ext cx="3033907" cy="615874"/>
              </a:xfrm>
              <a:prstGeom prst="rect">
                <a:avLst/>
              </a:prstGeom>
            </p:spPr>
            <p:txBody>
              <a:bodyPr wrap="none">
                <a:spAutoFit/>
              </a:bodyPr>
              <a:lstStyle/>
              <a:p>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𝑑𝑊</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𝑑</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r>
                          <a:rPr lang="en-US" sz="2400" b="0" i="1" smtClean="0">
                            <a:latin typeface="Cambria Math" panose="02040503050406030204" pitchFamily="18" charset="0"/>
                          </a:rPr>
                          <m:t>[1]</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𝑇</m:t>
                        </m:r>
                      </m:sup>
                    </m:sSup>
                  </m:oMath>
                </a14:m>
                <a:r>
                  <a:rPr lang="en-US" sz="2400" dirty="0" smtClean="0"/>
                  <a:t> </a:t>
                </a:r>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4731000" y="1454143"/>
                <a:ext cx="3033907" cy="61587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601155" y="2068043"/>
                <a:ext cx="7464736" cy="7862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𝑑𝑏</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𝑚</m:t>
                          </m:r>
                        </m:den>
                      </m:f>
                      <m:r>
                        <m:rPr>
                          <m:sty m:val="p"/>
                        </m:rPr>
                        <a:rPr lang="en-US" sz="2400" b="0" i="0" smtClean="0">
                          <a:latin typeface="Cambria Math" panose="02040503050406030204" pitchFamily="18" charset="0"/>
                        </a:rPr>
                        <m:t>np</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sum</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d</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sup>
                      </m:sSup>
                      <m:r>
                        <a:rPr lang="en-US" sz="2400" b="0" i="1" smtClean="0">
                          <a:latin typeface="Cambria Math" panose="02040503050406030204" pitchFamily="18" charset="0"/>
                        </a:rPr>
                        <m:t>, </m:t>
                      </m:r>
                      <m:r>
                        <a:rPr lang="en-US" sz="2400" b="0" i="1" smtClean="0">
                          <a:latin typeface="Cambria Math" panose="02040503050406030204" pitchFamily="18" charset="0"/>
                        </a:rPr>
                        <m:t>𝑎𝑥𝑖𝑠</m:t>
                      </m:r>
                      <m:r>
                        <a:rPr lang="en-US" sz="2400" b="0" i="1" smtClean="0">
                          <a:latin typeface="Cambria Math" panose="02040503050406030204" pitchFamily="18" charset="0"/>
                        </a:rPr>
                        <m:t>=1, </m:t>
                      </m:r>
                      <m:r>
                        <a:rPr lang="en-US" sz="2400" b="0" i="1" smtClean="0">
                          <a:latin typeface="Cambria Math" panose="02040503050406030204" pitchFamily="18" charset="0"/>
                        </a:rPr>
                        <m:t>𝑘𝑒𝑒𝑝𝑑𝑖𝑚𝑠</m:t>
                      </m:r>
                      <m:r>
                        <a:rPr lang="en-US" sz="2400" b="0" i="1" smtClean="0">
                          <a:latin typeface="Cambria Math" panose="02040503050406030204" pitchFamily="18" charset="0"/>
                        </a:rPr>
                        <m:t>=</m:t>
                      </m:r>
                      <m:r>
                        <a:rPr lang="en-US" sz="2400" b="0" i="1" smtClean="0">
                          <a:latin typeface="Cambria Math" panose="02040503050406030204" pitchFamily="18" charset="0"/>
                        </a:rPr>
                        <m:t>𝑇𝑟𝑢𝑒</m:t>
                      </m:r>
                      <m:r>
                        <a:rPr lang="en-US" sz="2400" b="0" i="1" smtClean="0">
                          <a:latin typeface="Cambria Math" panose="02040503050406030204" pitchFamily="18" charset="0"/>
                        </a:rPr>
                        <m:t>)</m:t>
                      </m:r>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4601155" y="2068043"/>
                <a:ext cx="7464736" cy="7862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731000" y="3095999"/>
                <a:ext cx="4451475" cy="5120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𝑑</m:t>
                          </m:r>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1</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𝑊</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r>
                            <a:rPr lang="en-US" sz="2400" b="0" i="1" smtClean="0">
                              <a:latin typeface="Cambria Math" panose="02040503050406030204" pitchFamily="18" charset="0"/>
                            </a:rPr>
                            <m:t>𝑇</m:t>
                          </m:r>
                        </m:sup>
                      </m:sSup>
                      <m:r>
                        <a:rPr lang="en-US" sz="2400" b="0" i="1" smtClean="0">
                          <a:latin typeface="Cambria Math" panose="02040503050406030204" pitchFamily="18" charset="0"/>
                        </a:rPr>
                        <m:t>𝑑</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e>
                            <m:sup>
                              <m:r>
                                <a:rPr lang="en-US" sz="2400" b="0" i="1" smtClean="0">
                                  <a:latin typeface="Cambria Math" panose="02040503050406030204" pitchFamily="18" charset="0"/>
                                </a:rPr>
                                <m:t>′</m:t>
                              </m:r>
                            </m:sup>
                          </m:sSup>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r>
                        <a:rPr lang="en-US" sz="2400" b="0" i="1" smtClean="0">
                          <a:latin typeface="Cambria Math" panose="02040503050406030204" pitchFamily="18" charset="0"/>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4731000" y="3095999"/>
                <a:ext cx="4451475" cy="51206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731000" y="3606793"/>
                <a:ext cx="2830262" cy="615874"/>
              </a:xfrm>
              <a:prstGeom prst="rect">
                <a:avLst/>
              </a:prstGeom>
            </p:spPr>
            <p:txBody>
              <a:bodyPr wrap="none">
                <a:spAutoFit/>
              </a:bodyPr>
              <a:lstStyle/>
              <a:p>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𝑑𝑊</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1</m:t>
                            </m:r>
                          </m:e>
                        </m:d>
                      </m:sup>
                    </m:sSup>
                    <m:r>
                      <a:rPr lang="en-US" sz="2400" i="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𝑑</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r>
                          <a:rPr lang="en-US" sz="2400" b="0" i="1" smtClean="0">
                            <a:latin typeface="Cambria Math" panose="02040503050406030204" pitchFamily="18" charset="0"/>
                          </a:rPr>
                          <m:t>[1]</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𝑇</m:t>
                        </m:r>
                      </m:sup>
                    </m:sSup>
                  </m:oMath>
                </a14:m>
                <a:r>
                  <a:rPr lang="en-US" sz="2400" dirty="0" smtClean="0"/>
                  <a:t> </a:t>
                </a:r>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4731000" y="3606793"/>
                <a:ext cx="2830262" cy="61587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730999" y="4222667"/>
                <a:ext cx="7334892" cy="7862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𝑑𝑏</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1</m:t>
                              </m:r>
                            </m:e>
                          </m:d>
                        </m:sup>
                      </m:sSup>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𝑚</m:t>
                          </m:r>
                        </m:den>
                      </m:f>
                      <m:r>
                        <m:rPr>
                          <m:sty m:val="p"/>
                        </m:rPr>
                        <a:rPr lang="en-US" sz="2400" b="0" i="0" smtClean="0">
                          <a:latin typeface="Cambria Math" panose="02040503050406030204" pitchFamily="18" charset="0"/>
                        </a:rPr>
                        <m:t>np</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sum</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d</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r>
                        <a:rPr lang="en-US" sz="2400" b="0" i="1" smtClean="0">
                          <a:latin typeface="Cambria Math" panose="02040503050406030204" pitchFamily="18" charset="0"/>
                        </a:rPr>
                        <m:t>, </m:t>
                      </m:r>
                      <m:r>
                        <a:rPr lang="en-US" sz="2400" b="0" i="1" smtClean="0">
                          <a:latin typeface="Cambria Math" panose="02040503050406030204" pitchFamily="18" charset="0"/>
                        </a:rPr>
                        <m:t>𝑎𝑥𝑖𝑠</m:t>
                      </m:r>
                      <m:r>
                        <a:rPr lang="en-US" sz="2400" b="0" i="1" smtClean="0">
                          <a:latin typeface="Cambria Math" panose="02040503050406030204" pitchFamily="18" charset="0"/>
                        </a:rPr>
                        <m:t>=1, </m:t>
                      </m:r>
                      <m:r>
                        <a:rPr lang="en-US" sz="2400" b="0" i="1" smtClean="0">
                          <a:latin typeface="Cambria Math" panose="02040503050406030204" pitchFamily="18" charset="0"/>
                        </a:rPr>
                        <m:t>𝑘𝑒𝑒𝑝𝑑𝑖𝑚𝑠</m:t>
                      </m:r>
                      <m:r>
                        <a:rPr lang="en-US" sz="2400" b="0" i="1" smtClean="0">
                          <a:latin typeface="Cambria Math" panose="02040503050406030204" pitchFamily="18" charset="0"/>
                        </a:rPr>
                        <m:t>=</m:t>
                      </m:r>
                      <m:r>
                        <a:rPr lang="en-US" sz="2400" b="0" i="1" smtClean="0">
                          <a:latin typeface="Cambria Math" panose="02040503050406030204" pitchFamily="18" charset="0"/>
                        </a:rPr>
                        <m:t>𝑇𝑟𝑢𝑒</m:t>
                      </m:r>
                      <m:r>
                        <a:rPr lang="en-US" sz="2400" b="0" i="1" smtClean="0">
                          <a:latin typeface="Cambria Math" panose="02040503050406030204" pitchFamily="18" charset="0"/>
                        </a:rPr>
                        <m:t>)</m:t>
                      </m:r>
                    </m:oMath>
                  </m:oMathPara>
                </a14:m>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4730999" y="4222667"/>
                <a:ext cx="7334892" cy="786241"/>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843087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652" y="54313"/>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3.7. Random Initialization </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409060" y="1701513"/>
            <a:ext cx="1506669" cy="1448399"/>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227181" y="256557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227181" y="2565575"/>
                <a:ext cx="620811"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70311" y="1646374"/>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270311" y="1646374"/>
                <a:ext cx="612539" cy="523220"/>
              </a:xfrm>
              <a:prstGeom prst="rect">
                <a:avLst/>
              </a:prstGeom>
              <a:blipFill>
                <a:blip r:embed="rId4"/>
                <a:stretch>
                  <a:fillRect/>
                </a:stretch>
              </a:blipFill>
            </p:spPr>
            <p:txBody>
              <a:bodyPr/>
              <a:lstStyle/>
              <a:p>
                <a:r>
                  <a:rPr lang="en-US">
                    <a:noFill/>
                  </a:rPr>
                  <a:t> </a:t>
                </a:r>
              </a:p>
            </p:txBody>
          </p:sp>
        </mc:Fallback>
      </mc:AlternateContent>
      <p:cxnSp>
        <p:nvCxnSpPr>
          <p:cNvPr id="7" name="Straight Arrow Connector 6"/>
          <p:cNvCxnSpPr>
            <a:stCxn id="5" idx="3"/>
          </p:cNvCxnSpPr>
          <p:nvPr/>
        </p:nvCxnSpPr>
        <p:spPr>
          <a:xfrm>
            <a:off x="882850" y="1907984"/>
            <a:ext cx="5262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5" idx="3"/>
          </p:cNvCxnSpPr>
          <p:nvPr/>
        </p:nvCxnSpPr>
        <p:spPr>
          <a:xfrm>
            <a:off x="882850" y="1907984"/>
            <a:ext cx="526210" cy="999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847992" y="1907985"/>
            <a:ext cx="517938" cy="1005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847992" y="2904822"/>
            <a:ext cx="548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1378358" y="1722287"/>
                <a:ext cx="642419" cy="4778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[1]</m:t>
                          </m:r>
                        </m:sup>
                      </m:sSubSup>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1378358" y="1722287"/>
                <a:ext cx="642419" cy="477823"/>
              </a:xfrm>
              <a:prstGeom prst="rect">
                <a:avLst/>
              </a:prstGeom>
              <a:blipFill>
                <a:blip r:embed="rId5"/>
                <a:stretch>
                  <a:fillRect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378357" y="2617343"/>
                <a:ext cx="642419" cy="4781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[1]</m:t>
                          </m:r>
                        </m:sup>
                      </m:sSubSup>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1378357" y="2617343"/>
                <a:ext cx="642419" cy="478144"/>
              </a:xfrm>
              <a:prstGeom prst="rect">
                <a:avLst/>
              </a:prstGeom>
              <a:blipFill>
                <a:blip r:embed="rId6"/>
                <a:stretch>
                  <a:fillRect b="-2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2336760" y="2168471"/>
                <a:ext cx="642419" cy="4781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2336760" y="2168471"/>
                <a:ext cx="642419" cy="478144"/>
              </a:xfrm>
              <a:prstGeom prst="rect">
                <a:avLst/>
              </a:prstGeom>
              <a:blipFill>
                <a:blip r:embed="rId7"/>
                <a:stretch>
                  <a:fillRect b="-3846"/>
                </a:stretch>
              </a:blipFill>
            </p:spPr>
            <p:txBody>
              <a:bodyPr/>
              <a:lstStyle/>
              <a:p>
                <a:r>
                  <a:rPr lang="en-US">
                    <a:noFill/>
                  </a:rPr>
                  <a:t> </a:t>
                </a:r>
              </a:p>
            </p:txBody>
          </p:sp>
        </mc:Fallback>
      </mc:AlternateContent>
      <p:cxnSp>
        <p:nvCxnSpPr>
          <p:cNvPr id="20" name="Straight Arrow Connector 19"/>
          <p:cNvCxnSpPr/>
          <p:nvPr/>
        </p:nvCxnSpPr>
        <p:spPr>
          <a:xfrm>
            <a:off x="1986741" y="2070002"/>
            <a:ext cx="350019" cy="205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1986741" y="2565575"/>
            <a:ext cx="350019" cy="261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8" idx="3"/>
          </p:cNvCxnSpPr>
          <p:nvPr/>
        </p:nvCxnSpPr>
        <p:spPr>
          <a:xfrm>
            <a:off x="2979179" y="2407543"/>
            <a:ext cx="4549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3493410" y="2099138"/>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𝑦</m:t>
                          </m:r>
                        </m:e>
                      </m:acc>
                    </m:oMath>
                  </m:oMathPara>
                </a14:m>
                <a:endParaRPr lang="en-US" sz="2800" dirty="0"/>
              </a:p>
            </p:txBody>
          </p:sp>
        </mc:Choice>
        <mc:Fallback xmlns="">
          <p:sp>
            <p:nvSpPr>
              <p:cNvPr id="26" name="Rectangle 25"/>
              <p:cNvSpPr>
                <a:spLocks noRot="1" noChangeAspect="1" noMove="1" noResize="1" noEditPoints="1" noAdjustHandles="1" noChangeArrowheads="1" noChangeShapeType="1" noTextEdit="1"/>
              </p:cNvSpPr>
              <p:nvPr/>
            </p:nvSpPr>
            <p:spPr>
              <a:xfrm>
                <a:off x="3493410" y="2099138"/>
                <a:ext cx="472950" cy="523220"/>
              </a:xfrm>
              <a:prstGeom prst="rect">
                <a:avLst/>
              </a:prstGeom>
              <a:blipFill>
                <a:blip r:embed="rId8"/>
                <a:stretch>
                  <a:fillRect/>
                </a:stretch>
              </a:blipFill>
            </p:spPr>
            <p:txBody>
              <a:bodyPr/>
              <a:lstStyle/>
              <a:p>
                <a:r>
                  <a:rPr lang="en-US">
                    <a:noFill/>
                  </a:rPr>
                  <a:t> </a:t>
                </a:r>
              </a:p>
            </p:txBody>
          </p:sp>
        </mc:Fallback>
      </mc:AlternateContent>
      <p:sp>
        <p:nvSpPr>
          <p:cNvPr id="27" name="TextBox 26"/>
          <p:cNvSpPr txBox="1"/>
          <p:nvPr/>
        </p:nvSpPr>
        <p:spPr>
          <a:xfrm>
            <a:off x="315534" y="577533"/>
            <a:ext cx="11384037" cy="83099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We cannot initialize the parameters with zeros. </a:t>
            </a:r>
          </a:p>
          <a:p>
            <a:pPr algn="just"/>
            <a:r>
              <a:rPr lang="en-US" sz="2400" dirty="0" smtClean="0">
                <a:latin typeface="Times New Roman" panose="02020603050405020304" pitchFamily="18" charset="0"/>
                <a:cs typeface="Times New Roman" panose="02020603050405020304" pitchFamily="18" charset="0"/>
              </a:rPr>
              <a:t>What happens if you initialize weights with zeros?</a:t>
            </a:r>
          </a:p>
        </p:txBody>
      </p:sp>
      <mc:AlternateContent xmlns:mc="http://schemas.openxmlformats.org/markup-compatibility/2006" xmlns:a14="http://schemas.microsoft.com/office/drawing/2010/main">
        <mc:Choice Requires="a14">
          <p:sp>
            <p:nvSpPr>
              <p:cNvPr id="29" name="Rectangle 28"/>
              <p:cNvSpPr/>
              <p:nvPr/>
            </p:nvSpPr>
            <p:spPr>
              <a:xfrm>
                <a:off x="92158" y="3253072"/>
                <a:ext cx="1030154" cy="3811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1">
                                  <a:lumMod val="50000"/>
                                </a:schemeClr>
                              </a:solidFill>
                              <a:latin typeface="Cambria Math" panose="02040503050406030204" pitchFamily="18" charset="0"/>
                            </a:rPr>
                          </m:ctrlPr>
                        </m:sSupPr>
                        <m:e>
                          <m:r>
                            <a:rPr lang="en-US" b="0" i="1" smtClean="0">
                              <a:solidFill>
                                <a:schemeClr val="accent1">
                                  <a:lumMod val="50000"/>
                                </a:schemeClr>
                              </a:solidFill>
                              <a:latin typeface="Cambria Math" panose="02040503050406030204" pitchFamily="18" charset="0"/>
                            </a:rPr>
                            <m:t>𝑛</m:t>
                          </m:r>
                        </m:e>
                        <m:sup>
                          <m:r>
                            <a:rPr lang="en-US" b="0" i="1" smtClean="0">
                              <a:solidFill>
                                <a:schemeClr val="accent1">
                                  <a:lumMod val="50000"/>
                                </a:schemeClr>
                              </a:solidFill>
                              <a:latin typeface="Cambria Math" panose="02040503050406030204" pitchFamily="18" charset="0"/>
                            </a:rPr>
                            <m:t>[0]</m:t>
                          </m:r>
                        </m:sup>
                      </m:sSup>
                      <m:r>
                        <a:rPr lang="en-US" b="0" i="0" smtClean="0">
                          <a:solidFill>
                            <a:schemeClr val="accent1">
                              <a:lumMod val="50000"/>
                            </a:schemeClr>
                          </a:solidFill>
                          <a:latin typeface="Cambria Math" panose="02040503050406030204" pitchFamily="18" charset="0"/>
                        </a:rPr>
                        <m:t>=2</m:t>
                      </m:r>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92158" y="3253072"/>
                <a:ext cx="1030154" cy="38113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1210652" y="3253072"/>
                <a:ext cx="1030154" cy="3811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1">
                                  <a:lumMod val="50000"/>
                                </a:schemeClr>
                              </a:solidFill>
                              <a:latin typeface="Cambria Math" panose="02040503050406030204" pitchFamily="18" charset="0"/>
                            </a:rPr>
                          </m:ctrlPr>
                        </m:sSupPr>
                        <m:e>
                          <m:r>
                            <a:rPr lang="en-US" b="0" i="1" smtClean="0">
                              <a:solidFill>
                                <a:schemeClr val="accent1">
                                  <a:lumMod val="50000"/>
                                </a:schemeClr>
                              </a:solidFill>
                              <a:latin typeface="Cambria Math" panose="02040503050406030204" pitchFamily="18" charset="0"/>
                            </a:rPr>
                            <m:t>𝑛</m:t>
                          </m:r>
                        </m:e>
                        <m:sup>
                          <m:r>
                            <a:rPr lang="en-US" b="0" i="1" smtClean="0">
                              <a:solidFill>
                                <a:schemeClr val="accent1">
                                  <a:lumMod val="50000"/>
                                </a:schemeClr>
                              </a:solidFill>
                              <a:latin typeface="Cambria Math" panose="02040503050406030204" pitchFamily="18" charset="0"/>
                            </a:rPr>
                            <m:t>[1]</m:t>
                          </m:r>
                        </m:sup>
                      </m:sSup>
                      <m:r>
                        <a:rPr lang="en-US" b="0" i="0" smtClean="0">
                          <a:solidFill>
                            <a:schemeClr val="accent1">
                              <a:lumMod val="50000"/>
                            </a:schemeClr>
                          </a:solidFill>
                          <a:latin typeface="Cambria Math" panose="02040503050406030204" pitchFamily="18" charset="0"/>
                        </a:rPr>
                        <m:t>=2</m:t>
                      </m:r>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1210652" y="3253072"/>
                <a:ext cx="1030154" cy="38113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778624" y="1673807"/>
                <a:ext cx="2072299" cy="7081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[1]</m:t>
                          </m:r>
                        </m:sup>
                      </m:sSup>
                      <m:r>
                        <a:rPr lang="en-US" sz="2400" b="0" i="0" smtClean="0">
                          <a:solidFill>
                            <a:schemeClr val="tx1"/>
                          </a:solidFill>
                          <a:latin typeface="Cambria Math" panose="02040503050406030204" pitchFamily="18" charset="0"/>
                        </a:rPr>
                        <m:t>=</m:t>
                      </m:r>
                      <m:d>
                        <m:dPr>
                          <m:begChr m:val="["/>
                          <m:endChr m:val="]"/>
                          <m:ctrlPr>
                            <a:rPr lang="en-US" sz="2400" b="0" i="1" smtClean="0">
                              <a:solidFill>
                                <a:schemeClr val="tx1"/>
                              </a:solidFill>
                              <a:latin typeface="Cambria Math" panose="02040503050406030204" pitchFamily="18" charset="0"/>
                            </a:rPr>
                          </m:ctrlPr>
                        </m:dPr>
                        <m:e>
                          <m:m>
                            <m:mPr>
                              <m:mcs>
                                <m:mc>
                                  <m:mcPr>
                                    <m:count m:val="2"/>
                                    <m:mcJc m:val="center"/>
                                  </m:mcPr>
                                </m:mc>
                              </m:mcs>
                              <m:ctrlPr>
                                <a:rPr lang="en-US" sz="2400" b="0" i="1" smtClean="0">
                                  <a:solidFill>
                                    <a:schemeClr val="tx1"/>
                                  </a:solidFill>
                                  <a:latin typeface="Cambria Math" panose="02040503050406030204" pitchFamily="18" charset="0"/>
                                </a:rPr>
                              </m:ctrlPr>
                            </m:mPr>
                            <m:mr>
                              <m:e>
                                <m:r>
                                  <m:rPr>
                                    <m:brk m:alnAt="7"/>
                                  </m:rPr>
                                  <a:rPr lang="en-US" sz="2400" b="0" i="1" smtClean="0">
                                    <a:solidFill>
                                      <a:schemeClr val="tx1"/>
                                    </a:solidFill>
                                    <a:latin typeface="Cambria Math" panose="02040503050406030204" pitchFamily="18" charset="0"/>
                                  </a:rPr>
                                  <m:t>0</m:t>
                                </m:r>
                              </m:e>
                              <m:e>
                                <m:r>
                                  <a:rPr lang="en-US" sz="2400" b="0" i="1" smtClean="0">
                                    <a:solidFill>
                                      <a:schemeClr val="tx1"/>
                                    </a:solidFill>
                                    <a:latin typeface="Cambria Math" panose="02040503050406030204" pitchFamily="18" charset="0"/>
                                  </a:rPr>
                                  <m:t>0</m:t>
                                </m:r>
                              </m:e>
                            </m:mr>
                            <m:mr>
                              <m:e>
                                <m:r>
                                  <a:rPr lang="en-US" sz="2400" b="0" i="1" smtClean="0">
                                    <a:solidFill>
                                      <a:schemeClr val="tx1"/>
                                    </a:solidFill>
                                    <a:latin typeface="Cambria Math" panose="02040503050406030204" pitchFamily="18" charset="0"/>
                                  </a:rPr>
                                  <m:t>0</m:t>
                                </m:r>
                              </m:e>
                              <m:e>
                                <m:r>
                                  <a:rPr lang="en-US" sz="2400" b="0" i="1" smtClean="0">
                                    <a:solidFill>
                                      <a:schemeClr val="tx1"/>
                                    </a:solidFill>
                                    <a:latin typeface="Cambria Math" panose="02040503050406030204" pitchFamily="18" charset="0"/>
                                  </a:rPr>
                                  <m:t>0</m:t>
                                </m:r>
                              </m:e>
                            </m:mr>
                          </m:m>
                        </m:e>
                      </m:d>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a:off x="4778624" y="1673807"/>
                <a:ext cx="2072299" cy="70814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7572624" y="1699400"/>
                <a:ext cx="1524648" cy="7081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𝑏</m:t>
                          </m:r>
                        </m:e>
                        <m:sup>
                          <m:r>
                            <a:rPr lang="en-US" sz="2400" b="0" i="1" smtClean="0">
                              <a:solidFill>
                                <a:schemeClr val="tx1"/>
                              </a:solidFill>
                              <a:latin typeface="Cambria Math" panose="02040503050406030204" pitchFamily="18" charset="0"/>
                            </a:rPr>
                            <m:t>[1]</m:t>
                          </m:r>
                        </m:sup>
                      </m:sSup>
                      <m:r>
                        <a:rPr lang="en-US" sz="2400" b="0" i="0" smtClean="0">
                          <a:solidFill>
                            <a:schemeClr val="tx1"/>
                          </a:solidFill>
                          <a:latin typeface="Cambria Math" panose="02040503050406030204" pitchFamily="18" charset="0"/>
                        </a:rPr>
                        <m:t>=</m:t>
                      </m:r>
                      <m:d>
                        <m:dPr>
                          <m:begChr m:val="["/>
                          <m:endChr m:val="]"/>
                          <m:ctrlPr>
                            <a:rPr lang="en-US" sz="2400" b="0" i="1" smtClean="0">
                              <a:solidFill>
                                <a:schemeClr val="tx1"/>
                              </a:solidFill>
                              <a:latin typeface="Cambria Math" panose="02040503050406030204" pitchFamily="18" charset="0"/>
                            </a:rPr>
                          </m:ctrlPr>
                        </m:dPr>
                        <m:e>
                          <m:m>
                            <m:mPr>
                              <m:mcs>
                                <m:mc>
                                  <m:mcPr>
                                    <m:count m:val="1"/>
                                    <m:mcJc m:val="center"/>
                                  </m:mcPr>
                                </m:mc>
                              </m:mcs>
                              <m:ctrlPr>
                                <a:rPr lang="en-US" sz="2400" b="0" i="1" smtClean="0">
                                  <a:solidFill>
                                    <a:schemeClr val="tx1"/>
                                  </a:solidFill>
                                  <a:latin typeface="Cambria Math" panose="02040503050406030204" pitchFamily="18" charset="0"/>
                                </a:rPr>
                              </m:ctrlPr>
                            </m:mPr>
                            <m:mr>
                              <m:e>
                                <m:r>
                                  <m:rPr>
                                    <m:brk m:alnAt="7"/>
                                  </m:rPr>
                                  <a:rPr lang="en-US" sz="2400" b="0" i="1" smtClean="0">
                                    <a:solidFill>
                                      <a:schemeClr val="tx1"/>
                                    </a:solidFill>
                                    <a:latin typeface="Cambria Math" panose="02040503050406030204" pitchFamily="18" charset="0"/>
                                  </a:rPr>
                                  <m:t>0</m:t>
                                </m:r>
                              </m:e>
                            </m:mr>
                            <m:mr>
                              <m:e>
                                <m:r>
                                  <a:rPr lang="en-US" sz="2400" b="0" i="1" smtClean="0">
                                    <a:solidFill>
                                      <a:schemeClr val="tx1"/>
                                    </a:solidFill>
                                    <a:latin typeface="Cambria Math" panose="02040503050406030204" pitchFamily="18" charset="0"/>
                                  </a:rPr>
                                  <m:t>0</m:t>
                                </m:r>
                              </m:e>
                            </m:mr>
                          </m:m>
                        </m:e>
                      </m:d>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a:xfrm>
                <a:off x="7572624" y="1699400"/>
                <a:ext cx="1524648" cy="70814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4778624" y="2774928"/>
                <a:ext cx="1644296" cy="5600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b="1" i="1" smtClean="0">
                              <a:solidFill>
                                <a:schemeClr val="accent5">
                                  <a:lumMod val="50000"/>
                                </a:schemeClr>
                              </a:solidFill>
                              <a:latin typeface="Cambria Math" panose="02040503050406030204" pitchFamily="18" charset="0"/>
                            </a:rPr>
                          </m:ctrlPr>
                        </m:sSubSupPr>
                        <m:e>
                          <m:r>
                            <a:rPr lang="en-US" sz="2400" b="1" i="1" smtClean="0">
                              <a:solidFill>
                                <a:schemeClr val="accent5">
                                  <a:lumMod val="50000"/>
                                </a:schemeClr>
                              </a:solidFill>
                              <a:latin typeface="Cambria Math" panose="02040503050406030204" pitchFamily="18" charset="0"/>
                            </a:rPr>
                            <m:t>𝒂</m:t>
                          </m:r>
                        </m:e>
                        <m:sub>
                          <m:r>
                            <a:rPr lang="en-US" sz="2400" b="1" i="1" smtClean="0">
                              <a:solidFill>
                                <a:schemeClr val="accent5">
                                  <a:lumMod val="50000"/>
                                </a:schemeClr>
                              </a:solidFill>
                              <a:latin typeface="Cambria Math" panose="02040503050406030204" pitchFamily="18" charset="0"/>
                            </a:rPr>
                            <m:t>𝟏</m:t>
                          </m:r>
                        </m:sub>
                        <m:sup>
                          <m:r>
                            <a:rPr lang="en-US" sz="2400" b="1" i="1" smtClean="0">
                              <a:solidFill>
                                <a:schemeClr val="accent5">
                                  <a:lumMod val="50000"/>
                                </a:schemeClr>
                              </a:solidFill>
                              <a:latin typeface="Cambria Math" panose="02040503050406030204" pitchFamily="18" charset="0"/>
                            </a:rPr>
                            <m:t>[</m:t>
                          </m:r>
                          <m:r>
                            <a:rPr lang="en-US" sz="2400" b="1" i="1" smtClean="0">
                              <a:solidFill>
                                <a:schemeClr val="accent5">
                                  <a:lumMod val="50000"/>
                                </a:schemeClr>
                              </a:solidFill>
                              <a:latin typeface="Cambria Math" panose="02040503050406030204" pitchFamily="18" charset="0"/>
                            </a:rPr>
                            <m:t>𝟏</m:t>
                          </m:r>
                          <m:r>
                            <a:rPr lang="en-US" sz="2400" b="1" i="1" smtClean="0">
                              <a:solidFill>
                                <a:schemeClr val="accent5">
                                  <a:lumMod val="50000"/>
                                </a:schemeClr>
                              </a:solidFill>
                              <a:latin typeface="Cambria Math" panose="02040503050406030204" pitchFamily="18" charset="0"/>
                            </a:rPr>
                            <m:t>]</m:t>
                          </m:r>
                        </m:sup>
                      </m:sSubSup>
                      <m:r>
                        <a:rPr lang="en-US" sz="2400" b="1" i="1" smtClean="0">
                          <a:solidFill>
                            <a:schemeClr val="accent5">
                              <a:lumMod val="50000"/>
                            </a:schemeClr>
                          </a:solidFill>
                          <a:latin typeface="Cambria Math" panose="02040503050406030204" pitchFamily="18" charset="0"/>
                        </a:rPr>
                        <m:t>=</m:t>
                      </m:r>
                      <m:sSubSup>
                        <m:sSubSupPr>
                          <m:ctrlPr>
                            <a:rPr lang="en-US" sz="2400" b="1" i="1">
                              <a:solidFill>
                                <a:schemeClr val="accent5">
                                  <a:lumMod val="50000"/>
                                </a:schemeClr>
                              </a:solidFill>
                              <a:latin typeface="Cambria Math" panose="02040503050406030204" pitchFamily="18" charset="0"/>
                            </a:rPr>
                          </m:ctrlPr>
                        </m:sSubSupPr>
                        <m:e>
                          <m:r>
                            <a:rPr lang="en-US" sz="2400" b="1" i="1">
                              <a:solidFill>
                                <a:schemeClr val="accent5">
                                  <a:lumMod val="50000"/>
                                </a:schemeClr>
                              </a:solidFill>
                              <a:latin typeface="Cambria Math" panose="02040503050406030204" pitchFamily="18" charset="0"/>
                            </a:rPr>
                            <m:t>𝒂</m:t>
                          </m:r>
                        </m:e>
                        <m:sub>
                          <m:r>
                            <a:rPr lang="en-US" sz="2400" b="1" i="1" smtClean="0">
                              <a:solidFill>
                                <a:schemeClr val="accent5">
                                  <a:lumMod val="50000"/>
                                </a:schemeClr>
                              </a:solidFill>
                              <a:latin typeface="Cambria Math" panose="02040503050406030204" pitchFamily="18" charset="0"/>
                            </a:rPr>
                            <m:t>𝟐</m:t>
                          </m:r>
                        </m:sub>
                        <m:sup>
                          <m:r>
                            <a:rPr lang="en-US" sz="2400" b="1" i="1">
                              <a:solidFill>
                                <a:schemeClr val="accent5">
                                  <a:lumMod val="50000"/>
                                </a:schemeClr>
                              </a:solidFill>
                              <a:latin typeface="Cambria Math" panose="02040503050406030204" pitchFamily="18" charset="0"/>
                            </a:rPr>
                            <m:t>[</m:t>
                          </m:r>
                          <m:r>
                            <a:rPr lang="en-US" sz="2400" b="1" i="1">
                              <a:solidFill>
                                <a:schemeClr val="accent5">
                                  <a:lumMod val="50000"/>
                                </a:schemeClr>
                              </a:solidFill>
                              <a:latin typeface="Cambria Math" panose="02040503050406030204" pitchFamily="18" charset="0"/>
                            </a:rPr>
                            <m:t>𝟏</m:t>
                          </m:r>
                          <m:r>
                            <a:rPr lang="en-US" sz="2400" b="1" i="1">
                              <a:solidFill>
                                <a:schemeClr val="accent5">
                                  <a:lumMod val="50000"/>
                                </a:schemeClr>
                              </a:solidFill>
                              <a:latin typeface="Cambria Math" panose="02040503050406030204" pitchFamily="18" charset="0"/>
                            </a:rPr>
                            <m:t>]</m:t>
                          </m:r>
                        </m:sup>
                      </m:sSubSup>
                    </m:oMath>
                  </m:oMathPara>
                </a14:m>
                <a:endParaRPr lang="en-US" sz="2400" b="1" dirty="0"/>
              </a:p>
            </p:txBody>
          </p:sp>
        </mc:Choice>
        <mc:Fallback xmlns="">
          <p:sp>
            <p:nvSpPr>
              <p:cNvPr id="34" name="Rectangle 33"/>
              <p:cNvSpPr>
                <a:spLocks noRot="1" noChangeAspect="1" noMove="1" noResize="1" noEditPoints="1" noAdjustHandles="1" noChangeArrowheads="1" noChangeShapeType="1" noTextEdit="1"/>
              </p:cNvSpPr>
              <p:nvPr/>
            </p:nvSpPr>
            <p:spPr>
              <a:xfrm>
                <a:off x="4778624" y="2774928"/>
                <a:ext cx="1644296" cy="56009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7529343" y="2774928"/>
                <a:ext cx="1977721" cy="5600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b="1" i="1" smtClean="0">
                              <a:solidFill>
                                <a:schemeClr val="accent5">
                                  <a:lumMod val="50000"/>
                                </a:schemeClr>
                              </a:solidFill>
                              <a:latin typeface="Cambria Math" panose="02040503050406030204" pitchFamily="18" charset="0"/>
                            </a:rPr>
                          </m:ctrlPr>
                        </m:sSubSupPr>
                        <m:e>
                          <m:r>
                            <a:rPr lang="en-US" sz="2400" b="1" i="1" smtClean="0">
                              <a:solidFill>
                                <a:schemeClr val="accent5">
                                  <a:lumMod val="50000"/>
                                </a:schemeClr>
                              </a:solidFill>
                              <a:latin typeface="Cambria Math" panose="02040503050406030204" pitchFamily="18" charset="0"/>
                            </a:rPr>
                            <m:t>𝒅𝒛</m:t>
                          </m:r>
                        </m:e>
                        <m:sub>
                          <m:r>
                            <a:rPr lang="en-US" sz="2400" b="1" i="1" smtClean="0">
                              <a:solidFill>
                                <a:schemeClr val="accent5">
                                  <a:lumMod val="50000"/>
                                </a:schemeClr>
                              </a:solidFill>
                              <a:latin typeface="Cambria Math" panose="02040503050406030204" pitchFamily="18" charset="0"/>
                            </a:rPr>
                            <m:t>𝟏</m:t>
                          </m:r>
                        </m:sub>
                        <m:sup>
                          <m:r>
                            <a:rPr lang="en-US" sz="2400" b="1" i="1" smtClean="0">
                              <a:solidFill>
                                <a:schemeClr val="accent5">
                                  <a:lumMod val="50000"/>
                                </a:schemeClr>
                              </a:solidFill>
                              <a:latin typeface="Cambria Math" panose="02040503050406030204" pitchFamily="18" charset="0"/>
                            </a:rPr>
                            <m:t>[</m:t>
                          </m:r>
                          <m:r>
                            <a:rPr lang="en-US" sz="2400" b="1" i="1" smtClean="0">
                              <a:solidFill>
                                <a:schemeClr val="accent5">
                                  <a:lumMod val="50000"/>
                                </a:schemeClr>
                              </a:solidFill>
                              <a:latin typeface="Cambria Math" panose="02040503050406030204" pitchFamily="18" charset="0"/>
                            </a:rPr>
                            <m:t>𝟏</m:t>
                          </m:r>
                          <m:r>
                            <a:rPr lang="en-US" sz="2400" b="1" i="1" smtClean="0">
                              <a:solidFill>
                                <a:schemeClr val="accent5">
                                  <a:lumMod val="50000"/>
                                </a:schemeClr>
                              </a:solidFill>
                              <a:latin typeface="Cambria Math" panose="02040503050406030204" pitchFamily="18" charset="0"/>
                            </a:rPr>
                            <m:t>]</m:t>
                          </m:r>
                        </m:sup>
                      </m:sSubSup>
                      <m:r>
                        <a:rPr lang="en-US" sz="2400" b="1" i="1" smtClean="0">
                          <a:solidFill>
                            <a:schemeClr val="accent5">
                              <a:lumMod val="50000"/>
                            </a:schemeClr>
                          </a:solidFill>
                          <a:latin typeface="Cambria Math" panose="02040503050406030204" pitchFamily="18" charset="0"/>
                        </a:rPr>
                        <m:t>=</m:t>
                      </m:r>
                      <m:sSubSup>
                        <m:sSubSupPr>
                          <m:ctrlPr>
                            <a:rPr lang="en-US" sz="2400" b="1" i="1">
                              <a:solidFill>
                                <a:schemeClr val="accent5">
                                  <a:lumMod val="50000"/>
                                </a:schemeClr>
                              </a:solidFill>
                              <a:latin typeface="Cambria Math" panose="02040503050406030204" pitchFamily="18" charset="0"/>
                            </a:rPr>
                          </m:ctrlPr>
                        </m:sSubSupPr>
                        <m:e>
                          <m:r>
                            <a:rPr lang="en-US" sz="2400" b="1" i="1" smtClean="0">
                              <a:solidFill>
                                <a:schemeClr val="accent5">
                                  <a:lumMod val="50000"/>
                                </a:schemeClr>
                              </a:solidFill>
                              <a:latin typeface="Cambria Math" panose="02040503050406030204" pitchFamily="18" charset="0"/>
                            </a:rPr>
                            <m:t>𝒅𝒛</m:t>
                          </m:r>
                        </m:e>
                        <m:sub>
                          <m:r>
                            <a:rPr lang="en-US" sz="2400" b="1" i="1" smtClean="0">
                              <a:solidFill>
                                <a:schemeClr val="accent5">
                                  <a:lumMod val="50000"/>
                                </a:schemeClr>
                              </a:solidFill>
                              <a:latin typeface="Cambria Math" panose="02040503050406030204" pitchFamily="18" charset="0"/>
                            </a:rPr>
                            <m:t>𝟐</m:t>
                          </m:r>
                        </m:sub>
                        <m:sup>
                          <m:r>
                            <a:rPr lang="en-US" sz="2400" b="1" i="1">
                              <a:solidFill>
                                <a:schemeClr val="accent5">
                                  <a:lumMod val="50000"/>
                                </a:schemeClr>
                              </a:solidFill>
                              <a:latin typeface="Cambria Math" panose="02040503050406030204" pitchFamily="18" charset="0"/>
                            </a:rPr>
                            <m:t>[</m:t>
                          </m:r>
                          <m:r>
                            <a:rPr lang="en-US" sz="2400" b="1" i="1">
                              <a:solidFill>
                                <a:schemeClr val="accent5">
                                  <a:lumMod val="50000"/>
                                </a:schemeClr>
                              </a:solidFill>
                              <a:latin typeface="Cambria Math" panose="02040503050406030204" pitchFamily="18" charset="0"/>
                            </a:rPr>
                            <m:t>𝟏</m:t>
                          </m:r>
                          <m:r>
                            <a:rPr lang="en-US" sz="2400" b="1" i="1">
                              <a:solidFill>
                                <a:schemeClr val="accent5">
                                  <a:lumMod val="50000"/>
                                </a:schemeClr>
                              </a:solidFill>
                              <a:latin typeface="Cambria Math" panose="02040503050406030204" pitchFamily="18" charset="0"/>
                            </a:rPr>
                            <m:t>]</m:t>
                          </m:r>
                        </m:sup>
                      </m:sSubSup>
                    </m:oMath>
                  </m:oMathPara>
                </a14:m>
                <a:endParaRPr lang="en-US" sz="2400" b="1" dirty="0">
                  <a:solidFill>
                    <a:schemeClr val="accent5">
                      <a:lumMod val="50000"/>
                    </a:schemeClr>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7529343" y="2774928"/>
                <a:ext cx="1977721" cy="56009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976773" y="2381950"/>
                <a:ext cx="47000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accent5">
                              <a:lumMod val="50000"/>
                            </a:schemeClr>
                          </a:solidFill>
                          <a:latin typeface="Cambria Math" panose="02040503050406030204" pitchFamily="18" charset="0"/>
                          <a:ea typeface="Cambria Math" panose="02040503050406030204" pitchFamily="18" charset="0"/>
                        </a:rPr>
                        <m:t>↓</m:t>
                      </m:r>
                    </m:oMath>
                  </m:oMathPara>
                </a14:m>
                <a:endParaRPr lang="en-US" sz="3200" b="1" dirty="0"/>
              </a:p>
            </p:txBody>
          </p:sp>
        </mc:Choice>
        <mc:Fallback xmlns="">
          <p:sp>
            <p:nvSpPr>
              <p:cNvPr id="36" name="Rectangle 35"/>
              <p:cNvSpPr>
                <a:spLocks noRot="1" noChangeAspect="1" noMove="1" noResize="1" noEditPoints="1" noAdjustHandles="1" noChangeArrowheads="1" noChangeShapeType="1" noTextEdit="1"/>
              </p:cNvSpPr>
              <p:nvPr/>
            </p:nvSpPr>
            <p:spPr>
              <a:xfrm>
                <a:off x="6976773" y="2381950"/>
                <a:ext cx="470000" cy="584775"/>
              </a:xfrm>
              <a:prstGeom prst="rect">
                <a:avLst/>
              </a:prstGeom>
              <a:blipFill>
                <a:blip r:embed="rId15"/>
                <a:stretch>
                  <a:fillRect/>
                </a:stretch>
              </a:blipFill>
            </p:spPr>
            <p:txBody>
              <a:bodyPr/>
              <a:lstStyle/>
              <a:p>
                <a:r>
                  <a:rPr lang="en-US">
                    <a:noFill/>
                  </a:rPr>
                  <a:t> </a:t>
                </a:r>
              </a:p>
            </p:txBody>
          </p:sp>
        </mc:Fallback>
      </mc:AlternateContent>
      <p:sp>
        <p:nvSpPr>
          <p:cNvPr id="37" name="TextBox 36"/>
          <p:cNvSpPr txBox="1"/>
          <p:nvPr/>
        </p:nvSpPr>
        <p:spPr>
          <a:xfrm>
            <a:off x="325059" y="3786892"/>
            <a:ext cx="11384037" cy="461665"/>
          </a:xfrm>
          <a:prstGeom prst="rect">
            <a:avLst/>
          </a:prstGeom>
          <a:noFill/>
        </p:spPr>
        <p:txBody>
          <a:bodyPr wrap="square" rtlCol="0">
            <a:spAutoFit/>
          </a:bodyPr>
          <a:lstStyle/>
          <a:p>
            <a:pPr algn="just"/>
            <a:r>
              <a:rPr lang="en-US" sz="2400" b="1" i="1" dirty="0" smtClean="0">
                <a:latin typeface="Times New Roman" panose="02020603050405020304" pitchFamily="18" charset="0"/>
                <a:cs typeface="Times New Roman" panose="02020603050405020304" pitchFamily="18" charset="0"/>
              </a:rPr>
              <a:t>Random Initialization </a:t>
            </a:r>
            <a:endParaRPr lang="en-US" sz="2400" b="1"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Rectangle 37"/>
              <p:cNvSpPr/>
              <p:nvPr/>
            </p:nvSpPr>
            <p:spPr>
              <a:xfrm>
                <a:off x="270311" y="4396342"/>
                <a:ext cx="5523372"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[1]</m:t>
                          </m:r>
                        </m:sup>
                      </m:sSup>
                      <m:r>
                        <a:rPr lang="en-US" sz="2400" b="0" i="0"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𝑛𝑝</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𝑟𝑎𝑛𝑑𝑜𝑚</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𝑟𝑎𝑛𝑑𝑛</m:t>
                      </m:r>
                      <m:d>
                        <m:dPr>
                          <m:ctrlPr>
                            <a:rPr lang="en-US" sz="2400" b="0" i="1" smtClean="0">
                              <a:solidFill>
                                <a:schemeClr val="tx1"/>
                              </a:solidFill>
                              <a:latin typeface="Cambria Math" panose="02040503050406030204" pitchFamily="18" charset="0"/>
                            </a:rPr>
                          </m:ctrlPr>
                        </m:d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2,1</m:t>
                              </m:r>
                            </m:e>
                          </m:d>
                        </m:e>
                      </m:d>
                      <m:r>
                        <a:rPr lang="en-US" sz="2400" b="0" i="1" smtClean="0">
                          <a:solidFill>
                            <a:schemeClr val="tx1"/>
                          </a:solidFill>
                          <a:latin typeface="Cambria Math" panose="02040503050406030204" pitchFamily="18" charset="0"/>
                        </a:rPr>
                        <m:t>∗0.01</m:t>
                      </m:r>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270311" y="4396342"/>
                <a:ext cx="5523372" cy="509178"/>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315534" y="5068724"/>
                <a:ext cx="3289362"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𝑏</m:t>
                          </m:r>
                        </m:e>
                        <m:sup>
                          <m:r>
                            <a:rPr lang="en-US" sz="2400" b="0" i="1" smtClean="0">
                              <a:solidFill>
                                <a:schemeClr val="tx1"/>
                              </a:solidFill>
                              <a:latin typeface="Cambria Math" panose="02040503050406030204" pitchFamily="18" charset="0"/>
                            </a:rPr>
                            <m:t>[1]</m:t>
                          </m:r>
                        </m:sup>
                      </m:sSup>
                      <m:r>
                        <a:rPr lang="en-US" sz="2400" b="0" i="0"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𝑛𝑝</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𝑧𝑒𝑟𝑜𝑠</m:t>
                      </m:r>
                      <m:d>
                        <m:dPr>
                          <m:ctrlPr>
                            <a:rPr lang="en-US" sz="2400" b="0" i="1" smtClean="0">
                              <a:solidFill>
                                <a:schemeClr val="tx1"/>
                              </a:solidFill>
                              <a:latin typeface="Cambria Math" panose="02040503050406030204" pitchFamily="18" charset="0"/>
                            </a:rPr>
                          </m:ctrlPr>
                        </m:d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2,1</m:t>
                              </m:r>
                            </m:e>
                          </m:d>
                        </m:e>
                      </m:d>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315534" y="5068724"/>
                <a:ext cx="3289362" cy="50917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270311" y="5757975"/>
                <a:ext cx="5523372"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𝑛𝑝</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𝑟𝑎𝑛𝑑𝑜𝑚</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𝑟𝑎𝑛𝑑𝑛</m:t>
                      </m:r>
                      <m:d>
                        <m:dPr>
                          <m:ctrlPr>
                            <a:rPr lang="en-US" sz="2400" b="0" i="1" smtClean="0">
                              <a:solidFill>
                                <a:schemeClr val="tx1"/>
                              </a:solidFill>
                              <a:latin typeface="Cambria Math" panose="02040503050406030204" pitchFamily="18" charset="0"/>
                            </a:rPr>
                          </m:ctrlPr>
                        </m:d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2,1</m:t>
                              </m:r>
                            </m:e>
                          </m:d>
                        </m:e>
                      </m:d>
                      <m:r>
                        <a:rPr lang="en-US" sz="2400" b="0" i="1" smtClean="0">
                          <a:solidFill>
                            <a:schemeClr val="tx1"/>
                          </a:solidFill>
                          <a:latin typeface="Cambria Math" panose="02040503050406030204" pitchFamily="18" charset="0"/>
                        </a:rPr>
                        <m:t>∗0.01</m:t>
                      </m:r>
                    </m:oMath>
                  </m:oMathPara>
                </a14:m>
                <a:endParaRPr lang="en-US" dirty="0"/>
              </a:p>
            </p:txBody>
          </p:sp>
        </mc:Choice>
        <mc:Fallback xmlns="">
          <p:sp>
            <p:nvSpPr>
              <p:cNvPr id="40" name="Rectangle 39"/>
              <p:cNvSpPr>
                <a:spLocks noRot="1" noChangeAspect="1" noMove="1" noResize="1" noEditPoints="1" noAdjustHandles="1" noChangeArrowheads="1" noChangeShapeType="1" noTextEdit="1"/>
              </p:cNvSpPr>
              <p:nvPr/>
            </p:nvSpPr>
            <p:spPr>
              <a:xfrm>
                <a:off x="270311" y="5757975"/>
                <a:ext cx="5523372" cy="509178"/>
              </a:xfrm>
              <a:prstGeom prst="rect">
                <a:avLst/>
              </a:prstGeom>
              <a:blipFill>
                <a:blip r:embed="rId18"/>
                <a:stretch>
                  <a:fillRect/>
                </a:stretch>
              </a:blipFill>
            </p:spPr>
            <p:txBody>
              <a:bodyPr/>
              <a:lstStyle/>
              <a:p>
                <a:r>
                  <a:rPr lang="en-US">
                    <a:noFill/>
                  </a:rPr>
                  <a:t> </a:t>
                </a:r>
              </a:p>
            </p:txBody>
          </p:sp>
        </mc:Fallback>
      </mc:AlternateContent>
      <p:cxnSp>
        <p:nvCxnSpPr>
          <p:cNvPr id="42" name="Straight Arrow Connector 41"/>
          <p:cNvCxnSpPr/>
          <p:nvPr/>
        </p:nvCxnSpPr>
        <p:spPr>
          <a:xfrm>
            <a:off x="5600772" y="4650931"/>
            <a:ext cx="515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6116320" y="4475295"/>
                <a:ext cx="39701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50000"/>
                            </a:schemeClr>
                          </a:solidFill>
                          <a:latin typeface="Cambria Math" panose="02040503050406030204" pitchFamily="18" charset="0"/>
                        </a:rPr>
                        <m:t>𝑠</m:t>
                      </m:r>
                      <m:r>
                        <a:rPr lang="en-US" b="0" i="1" smtClean="0">
                          <a:solidFill>
                            <a:schemeClr val="accent1">
                              <a:lumMod val="50000"/>
                            </a:schemeClr>
                          </a:solidFill>
                          <a:latin typeface="Cambria Math" panose="02040503050406030204" pitchFamily="18" charset="0"/>
                        </a:rPr>
                        <m:t>𝑚𝑎𝑙𝑙</m:t>
                      </m:r>
                      <m:r>
                        <a:rPr lang="en-US" b="0" i="1" smtClean="0">
                          <a:solidFill>
                            <a:schemeClr val="accent1">
                              <a:lumMod val="50000"/>
                            </a:schemeClr>
                          </a:solidFill>
                          <a:latin typeface="Cambria Math" panose="02040503050406030204" pitchFamily="18" charset="0"/>
                        </a:rPr>
                        <m:t> </m:t>
                      </m:r>
                      <m:r>
                        <a:rPr lang="en-US" b="0" i="1" smtClean="0">
                          <a:solidFill>
                            <a:schemeClr val="accent1">
                              <a:lumMod val="50000"/>
                            </a:schemeClr>
                          </a:solidFill>
                          <a:latin typeface="Cambria Math" panose="02040503050406030204" pitchFamily="18" charset="0"/>
                        </a:rPr>
                        <m:t>𝑡𝑜</m:t>
                      </m:r>
                      <m:r>
                        <a:rPr lang="en-US" b="0" i="1" smtClean="0">
                          <a:solidFill>
                            <a:schemeClr val="accent1">
                              <a:lumMod val="50000"/>
                            </a:schemeClr>
                          </a:solidFill>
                          <a:latin typeface="Cambria Math" panose="02040503050406030204" pitchFamily="18" charset="0"/>
                        </a:rPr>
                        <m:t> </m:t>
                      </m:r>
                      <m:r>
                        <a:rPr lang="en-US" b="0" i="1" smtClean="0">
                          <a:solidFill>
                            <a:schemeClr val="accent1">
                              <a:lumMod val="50000"/>
                            </a:schemeClr>
                          </a:solidFill>
                          <a:latin typeface="Cambria Math" panose="02040503050406030204" pitchFamily="18" charset="0"/>
                        </a:rPr>
                        <m:t>𝑠𝑝𝑒𝑒𝑑</m:t>
                      </m:r>
                      <m:r>
                        <a:rPr lang="en-US" b="0" i="1" smtClean="0">
                          <a:solidFill>
                            <a:schemeClr val="accent1">
                              <a:lumMod val="50000"/>
                            </a:schemeClr>
                          </a:solidFill>
                          <a:latin typeface="Cambria Math" panose="02040503050406030204" pitchFamily="18" charset="0"/>
                        </a:rPr>
                        <m:t> </m:t>
                      </m:r>
                      <m:r>
                        <a:rPr lang="en-US" b="0" i="1" smtClean="0">
                          <a:solidFill>
                            <a:schemeClr val="accent1">
                              <a:lumMod val="50000"/>
                            </a:schemeClr>
                          </a:solidFill>
                          <a:latin typeface="Cambria Math" panose="02040503050406030204" pitchFamily="18" charset="0"/>
                        </a:rPr>
                        <m:t>𝑡h𝑒</m:t>
                      </m:r>
                      <m:r>
                        <a:rPr lang="en-US" b="0" i="1" smtClean="0">
                          <a:solidFill>
                            <a:schemeClr val="accent1">
                              <a:lumMod val="50000"/>
                            </a:schemeClr>
                          </a:solidFill>
                          <a:latin typeface="Cambria Math" panose="02040503050406030204" pitchFamily="18" charset="0"/>
                        </a:rPr>
                        <m:t> </m:t>
                      </m:r>
                      <m:r>
                        <a:rPr lang="en-US" b="0" i="1" smtClean="0">
                          <a:solidFill>
                            <a:schemeClr val="accent1">
                              <a:lumMod val="50000"/>
                            </a:schemeClr>
                          </a:solidFill>
                          <a:latin typeface="Cambria Math" panose="02040503050406030204" pitchFamily="18" charset="0"/>
                        </a:rPr>
                        <m:t>𝑔𝑟𝑎𝑑𝑖𝑒𝑛𝑡</m:t>
                      </m:r>
                      <m:r>
                        <a:rPr lang="en-US" b="0" i="1" smtClean="0">
                          <a:solidFill>
                            <a:schemeClr val="accent1">
                              <a:lumMod val="50000"/>
                            </a:schemeClr>
                          </a:solidFill>
                          <a:latin typeface="Cambria Math" panose="02040503050406030204" pitchFamily="18" charset="0"/>
                        </a:rPr>
                        <m:t> </m:t>
                      </m:r>
                      <m:r>
                        <a:rPr lang="en-US" b="0" i="1" smtClean="0">
                          <a:solidFill>
                            <a:schemeClr val="accent1">
                              <a:lumMod val="50000"/>
                            </a:schemeClr>
                          </a:solidFill>
                          <a:latin typeface="Cambria Math" panose="02040503050406030204" pitchFamily="18" charset="0"/>
                        </a:rPr>
                        <m:t>𝑑𝑒𝑠𝑐𝑒𝑛𝑡</m:t>
                      </m:r>
                    </m:oMath>
                  </m:oMathPara>
                </a14:m>
                <a:endParaRPr lang="en-US" dirty="0"/>
              </a:p>
            </p:txBody>
          </p:sp>
        </mc:Choice>
        <mc:Fallback xmlns="">
          <p:sp>
            <p:nvSpPr>
              <p:cNvPr id="43" name="Rectangle 42"/>
              <p:cNvSpPr>
                <a:spLocks noRot="1" noChangeAspect="1" noMove="1" noResize="1" noEditPoints="1" noAdjustHandles="1" noChangeArrowheads="1" noChangeShapeType="1" noTextEdit="1"/>
              </p:cNvSpPr>
              <p:nvPr/>
            </p:nvSpPr>
            <p:spPr>
              <a:xfrm>
                <a:off x="6116320" y="4475295"/>
                <a:ext cx="3970126" cy="369332"/>
              </a:xfrm>
              <a:prstGeom prst="rect">
                <a:avLst/>
              </a:prstGeom>
              <a:blipFill>
                <a:blip r:embed="rId19"/>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7911419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4599" y="89158"/>
            <a:ext cx="9196252"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Week 4- Deep Neural Networks </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10652" y="1404148"/>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4.1. Deep L-layer neural network</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49152" y="557763"/>
            <a:ext cx="11534274" cy="83099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The goal is to understand the key computations underlying deep learning, use them to build and train deep neural networks, and apply it to computer vision. </a:t>
            </a:r>
            <a:endParaRPr lang="en-US" sz="2400" i="1" dirty="0">
              <a:latin typeface="Times New Roman" panose="02020603050405020304" pitchFamily="18" charset="0"/>
              <a:cs typeface="Times New Roman" panose="02020603050405020304" pitchFamily="18" charset="0"/>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26" y="2244089"/>
            <a:ext cx="7064700" cy="3207477"/>
          </a:xfrm>
          <a:prstGeom prst="rect">
            <a:avLst/>
          </a:prstGeom>
        </p:spPr>
      </p:pic>
      <p:sp>
        <p:nvSpPr>
          <p:cNvPr id="26" name="TextBox 25"/>
          <p:cNvSpPr txBox="1"/>
          <p:nvPr/>
        </p:nvSpPr>
        <p:spPr>
          <a:xfrm>
            <a:off x="189427" y="2647406"/>
            <a:ext cx="1062445" cy="369332"/>
          </a:xfrm>
          <a:prstGeom prst="rect">
            <a:avLst/>
          </a:prstGeom>
          <a:noFill/>
        </p:spPr>
        <p:txBody>
          <a:bodyPr wrap="square" rtlCol="0">
            <a:spAutoFit/>
          </a:bodyPr>
          <a:lstStyle/>
          <a:p>
            <a:r>
              <a:rPr lang="en-US" b="1" dirty="0" smtClean="0">
                <a:solidFill>
                  <a:schemeClr val="accent1">
                    <a:lumMod val="50000"/>
                  </a:schemeClr>
                </a:solidFill>
                <a:latin typeface="Times New Roman" panose="02020603050405020304" pitchFamily="18" charset="0"/>
                <a:cs typeface="Times New Roman" panose="02020603050405020304" pitchFamily="18" charset="0"/>
              </a:rPr>
              <a:t>Layer 0</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1848410" y="1942756"/>
            <a:ext cx="1062445" cy="369332"/>
          </a:xfrm>
          <a:prstGeom prst="rect">
            <a:avLst/>
          </a:prstGeom>
          <a:noFill/>
        </p:spPr>
        <p:txBody>
          <a:bodyPr wrap="square" rtlCol="0">
            <a:spAutoFit/>
          </a:bodyPr>
          <a:lstStyle/>
          <a:p>
            <a:r>
              <a:rPr lang="en-US" b="1" dirty="0" smtClean="0">
                <a:solidFill>
                  <a:schemeClr val="accent1">
                    <a:lumMod val="50000"/>
                  </a:schemeClr>
                </a:solidFill>
                <a:latin typeface="Times New Roman" panose="02020603050405020304" pitchFamily="18" charset="0"/>
                <a:cs typeface="Times New Roman" panose="02020603050405020304" pitchFamily="18" charset="0"/>
              </a:rPr>
              <a:t>Layer 1</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3039445" y="1945287"/>
            <a:ext cx="1062445" cy="369332"/>
          </a:xfrm>
          <a:prstGeom prst="rect">
            <a:avLst/>
          </a:prstGeom>
          <a:noFill/>
        </p:spPr>
        <p:txBody>
          <a:bodyPr wrap="square" rtlCol="0">
            <a:spAutoFit/>
          </a:bodyPr>
          <a:lstStyle/>
          <a:p>
            <a:r>
              <a:rPr lang="en-US" b="1" dirty="0" smtClean="0">
                <a:solidFill>
                  <a:schemeClr val="accent1">
                    <a:lumMod val="50000"/>
                  </a:schemeClr>
                </a:solidFill>
                <a:latin typeface="Times New Roman" panose="02020603050405020304" pitchFamily="18" charset="0"/>
                <a:cs typeface="Times New Roman" panose="02020603050405020304" pitchFamily="18" charset="0"/>
              </a:rPr>
              <a:t>Layer 2</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4254291" y="2567950"/>
            <a:ext cx="1062445" cy="369332"/>
          </a:xfrm>
          <a:prstGeom prst="rect">
            <a:avLst/>
          </a:prstGeom>
          <a:noFill/>
        </p:spPr>
        <p:txBody>
          <a:bodyPr wrap="square" rtlCol="0">
            <a:spAutoFit/>
          </a:bodyPr>
          <a:lstStyle/>
          <a:p>
            <a:r>
              <a:rPr lang="en-US" b="1" dirty="0" smtClean="0">
                <a:solidFill>
                  <a:schemeClr val="accent1">
                    <a:lumMod val="50000"/>
                  </a:schemeClr>
                </a:solidFill>
                <a:latin typeface="Times New Roman" panose="02020603050405020304" pitchFamily="18" charset="0"/>
                <a:cs typeface="Times New Roman" panose="02020603050405020304" pitchFamily="18" charset="0"/>
              </a:rPr>
              <a:t>Layer 3</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5316736" y="3201250"/>
            <a:ext cx="1062445" cy="369332"/>
          </a:xfrm>
          <a:prstGeom prst="rect">
            <a:avLst/>
          </a:prstGeom>
          <a:noFill/>
        </p:spPr>
        <p:txBody>
          <a:bodyPr wrap="square" rtlCol="0">
            <a:spAutoFit/>
          </a:bodyPr>
          <a:lstStyle/>
          <a:p>
            <a:r>
              <a:rPr lang="en-US" b="1" dirty="0" smtClean="0">
                <a:solidFill>
                  <a:schemeClr val="accent1">
                    <a:lumMod val="50000"/>
                  </a:schemeClr>
                </a:solidFill>
                <a:latin typeface="Times New Roman" panose="02020603050405020304" pitchFamily="18" charset="0"/>
                <a:cs typeface="Times New Roman" panose="02020603050405020304" pitchFamily="18" charset="0"/>
              </a:rPr>
              <a:t>Layer 4</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 name="Rectangle 30"/>
              <p:cNvSpPr/>
              <p:nvPr/>
            </p:nvSpPr>
            <p:spPr>
              <a:xfrm>
                <a:off x="7084657" y="3661619"/>
                <a:ext cx="1063817"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a:latin typeface="Cambria Math" panose="02040503050406030204" pitchFamily="18" charset="0"/>
                            </a:rPr>
                            <m:t>=</m:t>
                          </m:r>
                          <m:r>
                            <a:rPr lang="en-US" sz="2400" b="1" i="1">
                              <a:latin typeface="Cambria Math" panose="02040503050406030204" pitchFamily="18" charset="0"/>
                            </a:rPr>
                            <m:t>𝒂</m:t>
                          </m:r>
                        </m:e>
                        <m:sup>
                          <m:d>
                            <m:dPr>
                              <m:begChr m:val="["/>
                              <m:endChr m:val="]"/>
                              <m:ctrlPr>
                                <a:rPr lang="en-US" sz="2400" b="1" i="1">
                                  <a:latin typeface="Cambria Math" panose="02040503050406030204" pitchFamily="18" charset="0"/>
                                </a:rPr>
                              </m:ctrlPr>
                            </m:dPr>
                            <m:e>
                              <m:r>
                                <a:rPr lang="en-US" sz="2400" b="1" i="0" smtClean="0">
                                  <a:latin typeface="Cambria Math" panose="02040503050406030204" pitchFamily="18" charset="0"/>
                                </a:rPr>
                                <m:t>𝐋</m:t>
                              </m:r>
                            </m:e>
                          </m:d>
                        </m:sup>
                      </m:sSup>
                    </m:oMath>
                  </m:oMathPara>
                </a14:m>
                <a:endParaRPr lang="en-US" sz="2400" b="1" dirty="0"/>
              </a:p>
            </p:txBody>
          </p:sp>
        </mc:Choice>
        <mc:Fallback xmlns="">
          <p:sp>
            <p:nvSpPr>
              <p:cNvPr id="31" name="Rectangle 30"/>
              <p:cNvSpPr>
                <a:spLocks noRot="1" noChangeAspect="1" noMove="1" noResize="1" noEditPoints="1" noAdjustHandles="1" noChangeArrowheads="1" noChangeShapeType="1" noTextEdit="1"/>
              </p:cNvSpPr>
              <p:nvPr/>
            </p:nvSpPr>
            <p:spPr>
              <a:xfrm>
                <a:off x="7084657" y="3661619"/>
                <a:ext cx="1063817" cy="4871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86177" y="4711003"/>
                <a:ext cx="1124475" cy="4214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accent1">
                                  <a:lumMod val="75000"/>
                                </a:schemeClr>
                              </a:solidFill>
                              <a:latin typeface="Cambria Math" panose="02040503050406030204" pitchFamily="18" charset="0"/>
                            </a:rPr>
                          </m:ctrlPr>
                        </m:sSupPr>
                        <m:e>
                          <m:r>
                            <a:rPr lang="en-US" sz="2000" b="1" i="0" smtClean="0">
                              <a:solidFill>
                                <a:schemeClr val="accent1">
                                  <a:lumMod val="75000"/>
                                </a:schemeClr>
                              </a:solidFill>
                              <a:latin typeface="Cambria Math" panose="02040503050406030204" pitchFamily="18" charset="0"/>
                            </a:rPr>
                            <m:t>𝐱</m:t>
                          </m:r>
                          <m:r>
                            <a:rPr lang="en-US" sz="2000" b="1">
                              <a:solidFill>
                                <a:schemeClr val="accent1">
                                  <a:lumMod val="75000"/>
                                </a:schemeClr>
                              </a:solidFill>
                              <a:latin typeface="Cambria Math" panose="02040503050406030204" pitchFamily="18" charset="0"/>
                            </a:rPr>
                            <m:t>=</m:t>
                          </m:r>
                          <m:r>
                            <a:rPr lang="en-US" sz="2000" b="1" i="1">
                              <a:solidFill>
                                <a:schemeClr val="accent1">
                                  <a:lumMod val="75000"/>
                                </a:schemeClr>
                              </a:solidFill>
                              <a:latin typeface="Cambria Math" panose="02040503050406030204" pitchFamily="18" charset="0"/>
                            </a:rPr>
                            <m:t>𝒂</m:t>
                          </m:r>
                        </m:e>
                        <m:sup>
                          <m:d>
                            <m:dPr>
                              <m:begChr m:val="["/>
                              <m:endChr m:val="]"/>
                              <m:ctrlPr>
                                <a:rPr lang="en-US" sz="2000" b="1" i="1">
                                  <a:solidFill>
                                    <a:schemeClr val="accent1">
                                      <a:lumMod val="75000"/>
                                    </a:schemeClr>
                                  </a:solidFill>
                                  <a:latin typeface="Cambria Math" panose="02040503050406030204" pitchFamily="18" charset="0"/>
                                </a:rPr>
                              </m:ctrlPr>
                            </m:dPr>
                            <m:e>
                              <m:r>
                                <a:rPr lang="en-US" sz="2000" b="1" i="0" smtClean="0">
                                  <a:solidFill>
                                    <a:schemeClr val="accent1">
                                      <a:lumMod val="75000"/>
                                    </a:schemeClr>
                                  </a:solidFill>
                                  <a:latin typeface="Cambria Math" panose="02040503050406030204" pitchFamily="18" charset="0"/>
                                </a:rPr>
                                <m:t>𝟎</m:t>
                              </m:r>
                            </m:e>
                          </m:d>
                        </m:sup>
                      </m:sSup>
                    </m:oMath>
                  </m:oMathPara>
                </a14:m>
                <a:endParaRPr lang="en-US" sz="2400" b="1" dirty="0"/>
              </a:p>
            </p:txBody>
          </p:sp>
        </mc:Choice>
        <mc:Fallback xmlns="">
          <p:sp>
            <p:nvSpPr>
              <p:cNvPr id="32" name="Rectangle 31"/>
              <p:cNvSpPr>
                <a:spLocks noRot="1" noChangeAspect="1" noMove="1" noResize="1" noEditPoints="1" noAdjustHandles="1" noChangeArrowheads="1" noChangeShapeType="1" noTextEdit="1"/>
              </p:cNvSpPr>
              <p:nvPr/>
            </p:nvSpPr>
            <p:spPr>
              <a:xfrm>
                <a:off x="86177" y="4711003"/>
                <a:ext cx="1124475" cy="42146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8148474" y="1927368"/>
                <a:ext cx="3579954" cy="162672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b="0" i="1" smtClean="0">
                          <a:solidFill>
                            <a:schemeClr val="accent1">
                              <a:lumMod val="50000"/>
                            </a:schemeClr>
                          </a:solidFill>
                          <a:latin typeface="Cambria Math" panose="02040503050406030204" pitchFamily="18" charset="0"/>
                        </a:rPr>
                        <m:t>𝐿</m:t>
                      </m:r>
                      <m:r>
                        <a:rPr lang="en-US" sz="2400" b="0" i="1" smtClean="0">
                          <a:solidFill>
                            <a:schemeClr val="accent1">
                              <a:lumMod val="50000"/>
                            </a:schemeClr>
                          </a:solidFill>
                          <a:latin typeface="Cambria Math" panose="02040503050406030204" pitchFamily="18" charset="0"/>
                        </a:rPr>
                        <m:t>=4</m:t>
                      </m:r>
                      <m:r>
                        <a:rPr lang="en-US" sz="2400" b="0" i="0" smtClean="0">
                          <a:solidFill>
                            <a:schemeClr val="accent1">
                              <a:lumMod val="50000"/>
                            </a:schemeClr>
                          </a:solidFill>
                          <a:latin typeface="Cambria Math" panose="02040503050406030204" pitchFamily="18" charset="0"/>
                        </a:rPr>
                        <m:t> </m:t>
                      </m:r>
                      <m:d>
                        <m:dPr>
                          <m:ctrlPr>
                            <a:rPr lang="en-US" sz="2400" i="1" smtClean="0">
                              <a:solidFill>
                                <a:schemeClr val="accent1">
                                  <a:lumMod val="50000"/>
                                </a:schemeClr>
                              </a:solidFill>
                              <a:latin typeface="Cambria Math" panose="02040503050406030204" pitchFamily="18" charset="0"/>
                            </a:rPr>
                          </m:ctrlPr>
                        </m:dPr>
                        <m:e>
                          <m:r>
                            <a:rPr lang="en-US" sz="2400" b="0" i="0" smtClean="0">
                              <a:solidFill>
                                <a:schemeClr val="accent1">
                                  <a:lumMod val="50000"/>
                                </a:schemeClr>
                              </a:solidFill>
                              <a:latin typeface="Cambria Math" panose="02040503050406030204" pitchFamily="18" charset="0"/>
                            </a:rPr>
                            <m:t># </m:t>
                          </m:r>
                          <m:r>
                            <m:rPr>
                              <m:sty m:val="p"/>
                            </m:rPr>
                            <a:rPr lang="en-US" sz="2400" b="0" i="0" smtClean="0">
                              <a:solidFill>
                                <a:schemeClr val="accent1">
                                  <a:lumMod val="50000"/>
                                </a:schemeClr>
                              </a:solidFill>
                              <a:latin typeface="Cambria Math" panose="02040503050406030204" pitchFamily="18" charset="0"/>
                            </a:rPr>
                            <m:t>of</m:t>
                          </m:r>
                          <m:r>
                            <a:rPr lang="en-US" sz="2400" b="0" i="0" smtClean="0">
                              <a:solidFill>
                                <a:schemeClr val="accent1">
                                  <a:lumMod val="50000"/>
                                </a:schemeClr>
                              </a:solidFill>
                              <a:latin typeface="Cambria Math" panose="02040503050406030204" pitchFamily="18" charset="0"/>
                            </a:rPr>
                            <m:t> </m:t>
                          </m:r>
                          <m:r>
                            <m:rPr>
                              <m:sty m:val="p"/>
                            </m:rPr>
                            <a:rPr lang="en-US" sz="2400" b="0" i="0" smtClean="0">
                              <a:solidFill>
                                <a:schemeClr val="accent1">
                                  <a:lumMod val="50000"/>
                                </a:schemeClr>
                              </a:solidFill>
                              <a:latin typeface="Cambria Math" panose="02040503050406030204" pitchFamily="18" charset="0"/>
                            </a:rPr>
                            <m:t>layers</m:t>
                          </m:r>
                        </m:e>
                      </m:d>
                    </m:oMath>
                  </m:oMathPara>
                </a14:m>
                <a:endParaRPr lang="en-US" sz="2400" dirty="0" smtClean="0">
                  <a:solidFill>
                    <a:schemeClr val="accent1">
                      <a:lumMod val="50000"/>
                    </a:schemeClr>
                  </a:solidFill>
                </a:endParaRPr>
              </a:p>
              <a:p>
                <a:pPr/>
                <a14:m>
                  <m:oMathPara xmlns:m="http://schemas.openxmlformats.org/officeDocument/2006/math">
                    <m:oMathParaPr>
                      <m:jc m:val="left"/>
                    </m:oMathParaPr>
                    <m:oMath xmlns:m="http://schemas.openxmlformats.org/officeDocument/2006/math">
                      <m:sSup>
                        <m:sSupPr>
                          <m:ctrlPr>
                            <a:rPr lang="en-US" sz="2400" i="1">
                              <a:solidFill>
                                <a:schemeClr val="accent1">
                                  <a:lumMod val="50000"/>
                                </a:schemeClr>
                              </a:solidFill>
                              <a:latin typeface="Cambria Math" panose="02040503050406030204" pitchFamily="18" charset="0"/>
                            </a:rPr>
                          </m:ctrlPr>
                        </m:sSupPr>
                        <m:e>
                          <m:r>
                            <a:rPr lang="en-US" sz="2400" b="0" i="1">
                              <a:solidFill>
                                <a:schemeClr val="accent1">
                                  <a:lumMod val="50000"/>
                                </a:schemeClr>
                              </a:solidFill>
                              <a:latin typeface="Cambria Math" panose="02040503050406030204" pitchFamily="18" charset="0"/>
                            </a:rPr>
                            <m:t>𝑛</m:t>
                          </m:r>
                        </m:e>
                        <m:sup>
                          <m:r>
                            <a:rPr lang="en-US" sz="2400" b="0" i="1">
                              <a:solidFill>
                                <a:schemeClr val="accent1">
                                  <a:lumMod val="50000"/>
                                </a:schemeClr>
                              </a:solidFill>
                              <a:latin typeface="Cambria Math" panose="02040503050406030204" pitchFamily="18" charset="0"/>
                            </a:rPr>
                            <m:t>[</m:t>
                          </m:r>
                          <m:r>
                            <a:rPr lang="en-US" sz="2400" b="0" i="1">
                              <a:solidFill>
                                <a:schemeClr val="accent1">
                                  <a:lumMod val="50000"/>
                                </a:schemeClr>
                              </a:solidFill>
                              <a:latin typeface="Cambria Math" panose="02040503050406030204" pitchFamily="18" charset="0"/>
                            </a:rPr>
                            <m:t>𝑙</m:t>
                          </m:r>
                          <m:r>
                            <a:rPr lang="en-US" sz="2400" b="0" i="1">
                              <a:solidFill>
                                <a:schemeClr val="accent1">
                                  <a:lumMod val="50000"/>
                                </a:schemeClr>
                              </a:solidFill>
                              <a:latin typeface="Cambria Math" panose="02040503050406030204" pitchFamily="18" charset="0"/>
                            </a:rPr>
                            <m:t>]</m:t>
                          </m:r>
                        </m:sup>
                      </m:sSup>
                      <m:r>
                        <a:rPr lang="en-US" sz="2400" b="0">
                          <a:solidFill>
                            <a:schemeClr val="accent1">
                              <a:lumMod val="50000"/>
                            </a:schemeClr>
                          </a:solidFill>
                          <a:latin typeface="Cambria Math" panose="02040503050406030204" pitchFamily="18" charset="0"/>
                        </a:rPr>
                        <m:t>=</m:t>
                      </m:r>
                      <m:r>
                        <m:rPr>
                          <m:sty m:val="p"/>
                        </m:rPr>
                        <a:rPr lang="en-US" sz="2400" b="0" i="1">
                          <a:solidFill>
                            <a:schemeClr val="accent1">
                              <a:lumMod val="50000"/>
                            </a:schemeClr>
                          </a:solidFill>
                          <a:latin typeface="Cambria Math" panose="02040503050406030204" pitchFamily="18" charset="0"/>
                        </a:rPr>
                        <m:t>of</m:t>
                      </m:r>
                      <m:r>
                        <a:rPr lang="en-US" sz="2400" b="0">
                          <a:solidFill>
                            <a:schemeClr val="accent1">
                              <a:lumMod val="50000"/>
                            </a:schemeClr>
                          </a:solidFill>
                          <a:latin typeface="Cambria Math" panose="02040503050406030204" pitchFamily="18" charset="0"/>
                        </a:rPr>
                        <m:t> </m:t>
                      </m:r>
                      <m:r>
                        <m:rPr>
                          <m:sty m:val="p"/>
                        </m:rPr>
                        <a:rPr lang="en-US" sz="2400" b="0" i="1">
                          <a:solidFill>
                            <a:schemeClr val="accent1">
                              <a:lumMod val="50000"/>
                            </a:schemeClr>
                          </a:solidFill>
                          <a:latin typeface="Cambria Math" panose="02040503050406030204" pitchFamily="18" charset="0"/>
                        </a:rPr>
                        <m:t>units</m:t>
                      </m:r>
                      <m:r>
                        <a:rPr lang="en-US" sz="2400" b="0">
                          <a:solidFill>
                            <a:schemeClr val="accent1">
                              <a:lumMod val="50000"/>
                            </a:schemeClr>
                          </a:solidFill>
                          <a:latin typeface="Cambria Math" panose="02040503050406030204" pitchFamily="18" charset="0"/>
                        </a:rPr>
                        <m:t> </m:t>
                      </m:r>
                      <m:r>
                        <m:rPr>
                          <m:sty m:val="p"/>
                        </m:rPr>
                        <a:rPr lang="en-US" sz="2400" b="0" i="1">
                          <a:solidFill>
                            <a:schemeClr val="accent1">
                              <a:lumMod val="50000"/>
                            </a:schemeClr>
                          </a:solidFill>
                          <a:latin typeface="Cambria Math" panose="02040503050406030204" pitchFamily="18" charset="0"/>
                        </a:rPr>
                        <m:t>in</m:t>
                      </m:r>
                      <m:r>
                        <a:rPr lang="en-US" sz="2400" b="0">
                          <a:solidFill>
                            <a:schemeClr val="accent1">
                              <a:lumMod val="50000"/>
                            </a:schemeClr>
                          </a:solidFill>
                          <a:latin typeface="Cambria Math" panose="02040503050406030204" pitchFamily="18" charset="0"/>
                        </a:rPr>
                        <m:t> </m:t>
                      </m:r>
                      <m:r>
                        <m:rPr>
                          <m:sty m:val="p"/>
                        </m:rPr>
                        <a:rPr lang="en-US" sz="2400" b="0" i="1">
                          <a:solidFill>
                            <a:schemeClr val="accent1">
                              <a:lumMod val="50000"/>
                            </a:schemeClr>
                          </a:solidFill>
                          <a:latin typeface="Cambria Math" panose="02040503050406030204" pitchFamily="18" charset="0"/>
                        </a:rPr>
                        <m:t>layer</m:t>
                      </m:r>
                      <m:r>
                        <a:rPr lang="en-US" sz="2400" b="0">
                          <a:solidFill>
                            <a:schemeClr val="accent1">
                              <a:lumMod val="50000"/>
                            </a:schemeClr>
                          </a:solidFill>
                          <a:latin typeface="Cambria Math" panose="02040503050406030204" pitchFamily="18" charset="0"/>
                        </a:rPr>
                        <m:t> </m:t>
                      </m:r>
                      <m:r>
                        <m:rPr>
                          <m:sty m:val="p"/>
                        </m:rPr>
                        <a:rPr lang="en-US" sz="2400" b="0" i="1">
                          <a:solidFill>
                            <a:schemeClr val="accent1">
                              <a:lumMod val="50000"/>
                            </a:schemeClr>
                          </a:solidFill>
                          <a:latin typeface="Cambria Math" panose="02040503050406030204" pitchFamily="18" charset="0"/>
                        </a:rPr>
                        <m:t>l</m:t>
                      </m:r>
                    </m:oMath>
                  </m:oMathPara>
                </a14:m>
                <a:endParaRPr lang="en-US" sz="2400" dirty="0" smtClean="0">
                  <a:solidFill>
                    <a:schemeClr val="accent1">
                      <a:lumMod val="50000"/>
                    </a:schemeClr>
                  </a:solidFill>
                </a:endParaRPr>
              </a:p>
              <a:p>
                <a:pPr/>
                <a14:m>
                  <m:oMathPara xmlns:m="http://schemas.openxmlformats.org/officeDocument/2006/math">
                    <m:oMathParaPr>
                      <m:jc m:val="left"/>
                    </m:oMathParaPr>
                    <m:oMath xmlns:m="http://schemas.openxmlformats.org/officeDocument/2006/math">
                      <m:sSup>
                        <m:sSupPr>
                          <m:ctrlPr>
                            <a:rPr lang="en-US" sz="2400" i="1">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𝑎</m:t>
                          </m:r>
                        </m:e>
                        <m:sup>
                          <m:r>
                            <a:rPr lang="en-US" sz="2400" b="0" i="1">
                              <a:solidFill>
                                <a:schemeClr val="accent1">
                                  <a:lumMod val="50000"/>
                                </a:schemeClr>
                              </a:solidFill>
                              <a:latin typeface="Cambria Math" panose="02040503050406030204" pitchFamily="18" charset="0"/>
                            </a:rPr>
                            <m:t>[</m:t>
                          </m:r>
                          <m:r>
                            <a:rPr lang="en-US" sz="2400" b="0" i="1">
                              <a:solidFill>
                                <a:schemeClr val="accent1">
                                  <a:lumMod val="50000"/>
                                </a:schemeClr>
                              </a:solidFill>
                              <a:latin typeface="Cambria Math" panose="02040503050406030204" pitchFamily="18" charset="0"/>
                            </a:rPr>
                            <m:t>𝑙</m:t>
                          </m:r>
                          <m:r>
                            <a:rPr lang="en-US" sz="2400" b="0" i="1">
                              <a:solidFill>
                                <a:schemeClr val="accent1">
                                  <a:lumMod val="50000"/>
                                </a:schemeClr>
                              </a:solidFill>
                              <a:latin typeface="Cambria Math" panose="02040503050406030204" pitchFamily="18" charset="0"/>
                            </a:rPr>
                            <m:t>]</m:t>
                          </m:r>
                        </m:sup>
                      </m:sSup>
                      <m:r>
                        <a:rPr lang="en-US" sz="2400" b="0">
                          <a:solidFill>
                            <a:schemeClr val="accent1">
                              <a:lumMod val="50000"/>
                            </a:schemeClr>
                          </a:solidFill>
                          <a:latin typeface="Cambria Math" panose="02040503050406030204" pitchFamily="18" charset="0"/>
                        </a:rPr>
                        <m:t>=</m:t>
                      </m:r>
                      <m:r>
                        <m:rPr>
                          <m:sty m:val="p"/>
                        </m:rPr>
                        <a:rPr lang="en-US" sz="2400" b="0" i="0" smtClean="0">
                          <a:solidFill>
                            <a:schemeClr val="accent1">
                              <a:lumMod val="50000"/>
                            </a:schemeClr>
                          </a:solidFill>
                          <a:latin typeface="Cambria Math" panose="02040503050406030204" pitchFamily="18" charset="0"/>
                        </a:rPr>
                        <m:t>activation</m:t>
                      </m:r>
                      <m:r>
                        <a:rPr lang="en-US" sz="2400" b="0">
                          <a:solidFill>
                            <a:schemeClr val="accent1">
                              <a:lumMod val="50000"/>
                            </a:schemeClr>
                          </a:solidFill>
                          <a:latin typeface="Cambria Math" panose="02040503050406030204" pitchFamily="18" charset="0"/>
                        </a:rPr>
                        <m:t> </m:t>
                      </m:r>
                      <m:r>
                        <m:rPr>
                          <m:sty m:val="p"/>
                        </m:rPr>
                        <a:rPr lang="en-US" sz="2400" b="0" i="1">
                          <a:solidFill>
                            <a:schemeClr val="accent1">
                              <a:lumMod val="50000"/>
                            </a:schemeClr>
                          </a:solidFill>
                          <a:latin typeface="Cambria Math" panose="02040503050406030204" pitchFamily="18" charset="0"/>
                        </a:rPr>
                        <m:t>in</m:t>
                      </m:r>
                      <m:r>
                        <a:rPr lang="en-US" sz="2400" b="0">
                          <a:solidFill>
                            <a:schemeClr val="accent1">
                              <a:lumMod val="50000"/>
                            </a:schemeClr>
                          </a:solidFill>
                          <a:latin typeface="Cambria Math" panose="02040503050406030204" pitchFamily="18" charset="0"/>
                        </a:rPr>
                        <m:t> </m:t>
                      </m:r>
                      <m:r>
                        <m:rPr>
                          <m:sty m:val="p"/>
                        </m:rPr>
                        <a:rPr lang="en-US" sz="2400" b="0" i="1">
                          <a:solidFill>
                            <a:schemeClr val="accent1">
                              <a:lumMod val="50000"/>
                            </a:schemeClr>
                          </a:solidFill>
                          <a:latin typeface="Cambria Math" panose="02040503050406030204" pitchFamily="18" charset="0"/>
                        </a:rPr>
                        <m:t>layer</m:t>
                      </m:r>
                      <m:r>
                        <a:rPr lang="en-US" sz="2400" b="0">
                          <a:solidFill>
                            <a:schemeClr val="accent1">
                              <a:lumMod val="50000"/>
                            </a:schemeClr>
                          </a:solidFill>
                          <a:latin typeface="Cambria Math" panose="02040503050406030204" pitchFamily="18" charset="0"/>
                        </a:rPr>
                        <m:t> </m:t>
                      </m:r>
                      <m:r>
                        <m:rPr>
                          <m:sty m:val="p"/>
                        </m:rPr>
                        <a:rPr lang="en-US" sz="2400" b="0" i="1">
                          <a:solidFill>
                            <a:schemeClr val="accent1">
                              <a:lumMod val="50000"/>
                            </a:schemeClr>
                          </a:solidFill>
                          <a:latin typeface="Cambria Math" panose="02040503050406030204" pitchFamily="18" charset="0"/>
                        </a:rPr>
                        <m:t>l</m:t>
                      </m:r>
                    </m:oMath>
                  </m:oMathPara>
                </a14:m>
                <a:endParaRPr lang="en-US" sz="2400" dirty="0" smtClean="0">
                  <a:solidFill>
                    <a:schemeClr val="accent1">
                      <a:lumMod val="50000"/>
                    </a:schemeClr>
                  </a:solidFill>
                </a:endParaRPr>
              </a:p>
              <a:p>
                <a:pPr/>
                <a14:m>
                  <m:oMathPara xmlns:m="http://schemas.openxmlformats.org/officeDocument/2006/math">
                    <m:oMathParaPr>
                      <m:jc m:val="left"/>
                    </m:oMathParaPr>
                    <m:oMath xmlns:m="http://schemas.openxmlformats.org/officeDocument/2006/math">
                      <m:sSup>
                        <m:sSupPr>
                          <m:ctrlPr>
                            <a:rPr lang="en-US" sz="2400" i="1" smtClean="0">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𝑎</m:t>
                          </m:r>
                        </m:e>
                        <m:sup>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𝑙</m:t>
                          </m:r>
                          <m:r>
                            <a:rPr lang="en-US" sz="2400" b="0" i="1" smtClean="0">
                              <a:solidFill>
                                <a:schemeClr val="accent1">
                                  <a:lumMod val="50000"/>
                                </a:schemeClr>
                              </a:solidFill>
                              <a:latin typeface="Cambria Math" panose="02040503050406030204" pitchFamily="18" charset="0"/>
                            </a:rPr>
                            <m:t>]</m:t>
                          </m:r>
                        </m:sup>
                      </m:sSup>
                      <m:r>
                        <a:rPr lang="en-US" sz="2400" b="0" i="1" smtClean="0">
                          <a:solidFill>
                            <a:schemeClr val="accent1">
                              <a:lumMod val="50000"/>
                            </a:schemeClr>
                          </a:solidFill>
                          <a:latin typeface="Cambria Math" panose="02040503050406030204" pitchFamily="18" charset="0"/>
                        </a:rPr>
                        <m:t>=</m:t>
                      </m:r>
                      <m:sSup>
                        <m:sSupPr>
                          <m:ctrlPr>
                            <a:rPr lang="en-US" sz="2400" i="1" smtClean="0">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𝑔</m:t>
                          </m:r>
                        </m:e>
                        <m:sup>
                          <m:d>
                            <m:dPr>
                              <m:begChr m:val="["/>
                              <m:endChr m:val="]"/>
                              <m:ctrlPr>
                                <a:rPr lang="en-US" sz="240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𝑙</m:t>
                              </m:r>
                            </m:e>
                          </m:d>
                        </m:sup>
                      </m:sSup>
                      <m:r>
                        <a:rPr lang="en-US" sz="2400" b="0" i="1" smtClean="0">
                          <a:solidFill>
                            <a:schemeClr val="accent1">
                              <a:lumMod val="50000"/>
                            </a:schemeClr>
                          </a:solidFill>
                          <a:latin typeface="Cambria Math" panose="02040503050406030204" pitchFamily="18" charset="0"/>
                        </a:rPr>
                        <m:t>(</m:t>
                      </m:r>
                      <m:sSup>
                        <m:sSupPr>
                          <m:ctrlPr>
                            <a:rPr lang="en-US" sz="2400" i="1" smtClean="0">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𝑍</m:t>
                          </m:r>
                        </m:e>
                        <m:sup>
                          <m:d>
                            <m:dPr>
                              <m:begChr m:val="["/>
                              <m:endChr m:val="]"/>
                              <m:ctrlPr>
                                <a:rPr lang="en-US" sz="240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𝑙</m:t>
                              </m:r>
                            </m:e>
                          </m:d>
                        </m:sup>
                      </m:sSup>
                      <m:r>
                        <a:rPr lang="en-US" sz="2400" b="0" i="1" smtClean="0">
                          <a:solidFill>
                            <a:schemeClr val="accent1">
                              <a:lumMod val="50000"/>
                            </a:schemeClr>
                          </a:solidFill>
                          <a:latin typeface="Cambria Math" panose="02040503050406030204" pitchFamily="18" charset="0"/>
                        </a:rPr>
                        <m:t>)</m:t>
                      </m:r>
                    </m:oMath>
                  </m:oMathPara>
                </a14:m>
                <a:endParaRPr lang="en-US" sz="2400" dirty="0">
                  <a:solidFill>
                    <a:schemeClr val="accent1">
                      <a:lumMod val="50000"/>
                    </a:schemeClr>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8148474" y="1927368"/>
                <a:ext cx="3579954" cy="1626727"/>
              </a:xfrm>
              <a:prstGeom prst="rect">
                <a:avLst/>
              </a:prstGeom>
              <a:blipFill>
                <a:blip r:embed="rId5"/>
                <a:stretch>
                  <a:fillRect l="-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616133" y="5451566"/>
                <a:ext cx="1151726" cy="4214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accent1">
                                  <a:lumMod val="75000"/>
                                </a:schemeClr>
                              </a:solidFill>
                              <a:latin typeface="Cambria Math" panose="02040503050406030204" pitchFamily="18" charset="0"/>
                            </a:rPr>
                          </m:ctrlPr>
                        </m:sSupPr>
                        <m:e>
                          <m:r>
                            <a:rPr lang="en-US" sz="2000" b="1" i="1" smtClean="0">
                              <a:solidFill>
                                <a:schemeClr val="accent1">
                                  <a:lumMod val="75000"/>
                                </a:schemeClr>
                              </a:solidFill>
                              <a:latin typeface="Cambria Math" panose="02040503050406030204" pitchFamily="18" charset="0"/>
                            </a:rPr>
                            <m:t>𝒏</m:t>
                          </m:r>
                        </m:e>
                        <m:sup>
                          <m:d>
                            <m:dPr>
                              <m:begChr m:val="["/>
                              <m:endChr m:val="]"/>
                              <m:ctrlPr>
                                <a:rPr lang="en-US" sz="2000" b="1" i="1">
                                  <a:solidFill>
                                    <a:schemeClr val="accent1">
                                      <a:lumMod val="75000"/>
                                    </a:schemeClr>
                                  </a:solidFill>
                                  <a:latin typeface="Cambria Math" panose="02040503050406030204" pitchFamily="18" charset="0"/>
                                </a:rPr>
                              </m:ctrlPr>
                            </m:dPr>
                            <m:e>
                              <m:r>
                                <a:rPr lang="en-US" sz="2000" b="1" i="1" smtClean="0">
                                  <a:solidFill>
                                    <a:schemeClr val="accent1">
                                      <a:lumMod val="75000"/>
                                    </a:schemeClr>
                                  </a:solidFill>
                                  <a:latin typeface="Cambria Math" panose="02040503050406030204" pitchFamily="18" charset="0"/>
                                </a:rPr>
                                <m:t>𝟏</m:t>
                              </m:r>
                            </m:e>
                          </m:d>
                        </m:sup>
                      </m:sSup>
                      <m:r>
                        <a:rPr lang="en-US" sz="2000" b="1" i="1" smtClean="0">
                          <a:solidFill>
                            <a:schemeClr val="accent1">
                              <a:lumMod val="75000"/>
                            </a:schemeClr>
                          </a:solidFill>
                          <a:latin typeface="Cambria Math" panose="02040503050406030204" pitchFamily="18" charset="0"/>
                        </a:rPr>
                        <m:t>=</m:t>
                      </m:r>
                      <m:r>
                        <a:rPr lang="en-US" sz="2000" b="1" i="1" smtClean="0">
                          <a:solidFill>
                            <a:schemeClr val="accent1">
                              <a:lumMod val="75000"/>
                            </a:schemeClr>
                          </a:solidFill>
                          <a:latin typeface="Cambria Math" panose="02040503050406030204" pitchFamily="18" charset="0"/>
                        </a:rPr>
                        <m:t>𝟓</m:t>
                      </m:r>
                    </m:oMath>
                  </m:oMathPara>
                </a14:m>
                <a:endParaRPr lang="en-US" sz="2000" b="1" dirty="0"/>
              </a:p>
            </p:txBody>
          </p:sp>
        </mc:Choice>
        <mc:Fallback xmlns="">
          <p:sp>
            <p:nvSpPr>
              <p:cNvPr id="34" name="Rectangle 33"/>
              <p:cNvSpPr>
                <a:spLocks noRot="1" noChangeAspect="1" noMove="1" noResize="1" noEditPoints="1" noAdjustHandles="1" noChangeArrowheads="1" noChangeShapeType="1" noTextEdit="1"/>
              </p:cNvSpPr>
              <p:nvPr/>
            </p:nvSpPr>
            <p:spPr>
              <a:xfrm>
                <a:off x="1616133" y="5451566"/>
                <a:ext cx="1151726" cy="42146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2910855" y="5451566"/>
                <a:ext cx="1151726" cy="4214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accent1">
                                  <a:lumMod val="75000"/>
                                </a:schemeClr>
                              </a:solidFill>
                              <a:latin typeface="Cambria Math" panose="02040503050406030204" pitchFamily="18" charset="0"/>
                            </a:rPr>
                          </m:ctrlPr>
                        </m:sSupPr>
                        <m:e>
                          <m:r>
                            <a:rPr lang="en-US" sz="2000" b="1" i="1" smtClean="0">
                              <a:solidFill>
                                <a:schemeClr val="accent1">
                                  <a:lumMod val="75000"/>
                                </a:schemeClr>
                              </a:solidFill>
                              <a:latin typeface="Cambria Math" panose="02040503050406030204" pitchFamily="18" charset="0"/>
                            </a:rPr>
                            <m:t>𝒏</m:t>
                          </m:r>
                        </m:e>
                        <m:sup>
                          <m:d>
                            <m:dPr>
                              <m:begChr m:val="["/>
                              <m:endChr m:val="]"/>
                              <m:ctrlPr>
                                <a:rPr lang="en-US" sz="2000" b="1" i="1">
                                  <a:solidFill>
                                    <a:schemeClr val="accent1">
                                      <a:lumMod val="75000"/>
                                    </a:schemeClr>
                                  </a:solidFill>
                                  <a:latin typeface="Cambria Math" panose="02040503050406030204" pitchFamily="18" charset="0"/>
                                </a:rPr>
                              </m:ctrlPr>
                            </m:dPr>
                            <m:e>
                              <m:r>
                                <a:rPr lang="en-US" sz="2000" b="1" i="1" smtClean="0">
                                  <a:solidFill>
                                    <a:schemeClr val="accent1">
                                      <a:lumMod val="75000"/>
                                    </a:schemeClr>
                                  </a:solidFill>
                                  <a:latin typeface="Cambria Math" panose="02040503050406030204" pitchFamily="18" charset="0"/>
                                </a:rPr>
                                <m:t>𝟐</m:t>
                              </m:r>
                            </m:e>
                          </m:d>
                        </m:sup>
                      </m:sSup>
                      <m:r>
                        <a:rPr lang="en-US" sz="2000" b="1" i="1" smtClean="0">
                          <a:solidFill>
                            <a:schemeClr val="accent1">
                              <a:lumMod val="75000"/>
                            </a:schemeClr>
                          </a:solidFill>
                          <a:latin typeface="Cambria Math" panose="02040503050406030204" pitchFamily="18" charset="0"/>
                        </a:rPr>
                        <m:t>=</m:t>
                      </m:r>
                      <m:r>
                        <a:rPr lang="en-US" sz="2000" b="1" i="1" smtClean="0">
                          <a:solidFill>
                            <a:schemeClr val="accent1">
                              <a:lumMod val="75000"/>
                            </a:schemeClr>
                          </a:solidFill>
                          <a:latin typeface="Cambria Math" panose="02040503050406030204" pitchFamily="18" charset="0"/>
                        </a:rPr>
                        <m:t>𝟓</m:t>
                      </m:r>
                    </m:oMath>
                  </m:oMathPara>
                </a14:m>
                <a:endParaRPr lang="en-US" sz="2000" b="1" dirty="0"/>
              </a:p>
            </p:txBody>
          </p:sp>
        </mc:Choice>
        <mc:Fallback xmlns="">
          <p:sp>
            <p:nvSpPr>
              <p:cNvPr id="35" name="Rectangle 34"/>
              <p:cNvSpPr>
                <a:spLocks noRot="1" noChangeAspect="1" noMove="1" noResize="1" noEditPoints="1" noAdjustHandles="1" noChangeArrowheads="1" noChangeShapeType="1" noTextEdit="1"/>
              </p:cNvSpPr>
              <p:nvPr/>
            </p:nvSpPr>
            <p:spPr>
              <a:xfrm>
                <a:off x="2910855" y="5451566"/>
                <a:ext cx="1151726" cy="42146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4165010" y="4764101"/>
                <a:ext cx="1151726" cy="4214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accent1">
                                  <a:lumMod val="75000"/>
                                </a:schemeClr>
                              </a:solidFill>
                              <a:latin typeface="Cambria Math" panose="02040503050406030204" pitchFamily="18" charset="0"/>
                            </a:rPr>
                          </m:ctrlPr>
                        </m:sSupPr>
                        <m:e>
                          <m:r>
                            <a:rPr lang="en-US" sz="2000" b="1" i="1" smtClean="0">
                              <a:solidFill>
                                <a:schemeClr val="accent1">
                                  <a:lumMod val="75000"/>
                                </a:schemeClr>
                              </a:solidFill>
                              <a:latin typeface="Cambria Math" panose="02040503050406030204" pitchFamily="18" charset="0"/>
                            </a:rPr>
                            <m:t>𝒏</m:t>
                          </m:r>
                        </m:e>
                        <m:sup>
                          <m:d>
                            <m:dPr>
                              <m:begChr m:val="["/>
                              <m:endChr m:val="]"/>
                              <m:ctrlPr>
                                <a:rPr lang="en-US" sz="2000" b="1" i="1">
                                  <a:solidFill>
                                    <a:schemeClr val="accent1">
                                      <a:lumMod val="75000"/>
                                    </a:schemeClr>
                                  </a:solidFill>
                                  <a:latin typeface="Cambria Math" panose="02040503050406030204" pitchFamily="18" charset="0"/>
                                </a:rPr>
                              </m:ctrlPr>
                            </m:dPr>
                            <m:e>
                              <m:r>
                                <a:rPr lang="en-US" sz="2000" b="1" i="1" smtClean="0">
                                  <a:solidFill>
                                    <a:schemeClr val="accent1">
                                      <a:lumMod val="75000"/>
                                    </a:schemeClr>
                                  </a:solidFill>
                                  <a:latin typeface="Cambria Math" panose="02040503050406030204" pitchFamily="18" charset="0"/>
                                </a:rPr>
                                <m:t>𝟑</m:t>
                              </m:r>
                            </m:e>
                          </m:d>
                        </m:sup>
                      </m:sSup>
                      <m:r>
                        <a:rPr lang="en-US" sz="2000" b="1" i="1" smtClean="0">
                          <a:solidFill>
                            <a:schemeClr val="accent1">
                              <a:lumMod val="75000"/>
                            </a:schemeClr>
                          </a:solidFill>
                          <a:latin typeface="Cambria Math" panose="02040503050406030204" pitchFamily="18" charset="0"/>
                        </a:rPr>
                        <m:t>=</m:t>
                      </m:r>
                      <m:r>
                        <a:rPr lang="en-US" sz="2000" b="1" i="1" smtClean="0">
                          <a:solidFill>
                            <a:schemeClr val="accent1">
                              <a:lumMod val="75000"/>
                            </a:schemeClr>
                          </a:solidFill>
                          <a:latin typeface="Cambria Math" panose="02040503050406030204" pitchFamily="18" charset="0"/>
                        </a:rPr>
                        <m:t>𝟑</m:t>
                      </m:r>
                    </m:oMath>
                  </m:oMathPara>
                </a14:m>
                <a:endParaRPr lang="en-US" sz="2000" b="1" dirty="0"/>
              </a:p>
            </p:txBody>
          </p:sp>
        </mc:Choice>
        <mc:Fallback xmlns="">
          <p:sp>
            <p:nvSpPr>
              <p:cNvPr id="36" name="Rectangle 35"/>
              <p:cNvSpPr>
                <a:spLocks noRot="1" noChangeAspect="1" noMove="1" noResize="1" noEditPoints="1" noAdjustHandles="1" noChangeArrowheads="1" noChangeShapeType="1" noTextEdit="1"/>
              </p:cNvSpPr>
              <p:nvPr/>
            </p:nvSpPr>
            <p:spPr>
              <a:xfrm>
                <a:off x="4165010" y="4764101"/>
                <a:ext cx="1151726" cy="42146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5232915" y="4115830"/>
                <a:ext cx="1151726" cy="4214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accent1">
                                  <a:lumMod val="75000"/>
                                </a:schemeClr>
                              </a:solidFill>
                              <a:latin typeface="Cambria Math" panose="02040503050406030204" pitchFamily="18" charset="0"/>
                            </a:rPr>
                          </m:ctrlPr>
                        </m:sSupPr>
                        <m:e>
                          <m:r>
                            <a:rPr lang="en-US" sz="2000" b="1" i="1" smtClean="0">
                              <a:solidFill>
                                <a:schemeClr val="accent1">
                                  <a:lumMod val="75000"/>
                                </a:schemeClr>
                              </a:solidFill>
                              <a:latin typeface="Cambria Math" panose="02040503050406030204" pitchFamily="18" charset="0"/>
                            </a:rPr>
                            <m:t>𝒏</m:t>
                          </m:r>
                        </m:e>
                        <m:sup>
                          <m:d>
                            <m:dPr>
                              <m:begChr m:val="["/>
                              <m:endChr m:val="]"/>
                              <m:ctrlPr>
                                <a:rPr lang="en-US" sz="2000" b="1" i="1">
                                  <a:solidFill>
                                    <a:schemeClr val="accent1">
                                      <a:lumMod val="75000"/>
                                    </a:schemeClr>
                                  </a:solidFill>
                                  <a:latin typeface="Cambria Math" panose="02040503050406030204" pitchFamily="18" charset="0"/>
                                </a:rPr>
                              </m:ctrlPr>
                            </m:dPr>
                            <m:e>
                              <m:r>
                                <a:rPr lang="en-US" sz="2000" b="1" i="1" smtClean="0">
                                  <a:solidFill>
                                    <a:schemeClr val="accent1">
                                      <a:lumMod val="75000"/>
                                    </a:schemeClr>
                                  </a:solidFill>
                                  <a:latin typeface="Cambria Math" panose="02040503050406030204" pitchFamily="18" charset="0"/>
                                </a:rPr>
                                <m:t>𝑳</m:t>
                              </m:r>
                            </m:e>
                          </m:d>
                        </m:sup>
                      </m:sSup>
                      <m:r>
                        <a:rPr lang="en-US" sz="2000" b="1" i="1" smtClean="0">
                          <a:solidFill>
                            <a:schemeClr val="accent1">
                              <a:lumMod val="75000"/>
                            </a:schemeClr>
                          </a:solidFill>
                          <a:latin typeface="Cambria Math" panose="02040503050406030204" pitchFamily="18" charset="0"/>
                        </a:rPr>
                        <m:t>=</m:t>
                      </m:r>
                      <m:r>
                        <a:rPr lang="en-US" sz="2000" b="1" i="1" smtClean="0">
                          <a:solidFill>
                            <a:schemeClr val="accent1">
                              <a:lumMod val="75000"/>
                            </a:schemeClr>
                          </a:solidFill>
                          <a:latin typeface="Cambria Math" panose="02040503050406030204" pitchFamily="18" charset="0"/>
                        </a:rPr>
                        <m:t>𝟏</m:t>
                      </m:r>
                    </m:oMath>
                  </m:oMathPara>
                </a14:m>
                <a:endParaRPr lang="en-US" sz="2000" b="1" dirty="0"/>
              </a:p>
            </p:txBody>
          </p:sp>
        </mc:Choice>
        <mc:Fallback xmlns="">
          <p:sp>
            <p:nvSpPr>
              <p:cNvPr id="37" name="Rectangle 36"/>
              <p:cNvSpPr>
                <a:spLocks noRot="1" noChangeAspect="1" noMove="1" noResize="1" noEditPoints="1" noAdjustHandles="1" noChangeArrowheads="1" noChangeShapeType="1" noTextEdit="1"/>
              </p:cNvSpPr>
              <p:nvPr/>
            </p:nvSpPr>
            <p:spPr>
              <a:xfrm>
                <a:off x="5232915" y="4115830"/>
                <a:ext cx="1151726" cy="42146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32780" y="5045285"/>
                <a:ext cx="1771319" cy="4214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accent1">
                                  <a:lumMod val="75000"/>
                                </a:schemeClr>
                              </a:solidFill>
                              <a:latin typeface="Cambria Math" panose="02040503050406030204" pitchFamily="18" charset="0"/>
                            </a:rPr>
                          </m:ctrlPr>
                        </m:sSupPr>
                        <m:e>
                          <m:r>
                            <a:rPr lang="en-US" sz="2000" b="1" i="1" smtClean="0">
                              <a:solidFill>
                                <a:schemeClr val="accent1">
                                  <a:lumMod val="75000"/>
                                </a:schemeClr>
                              </a:solidFill>
                              <a:latin typeface="Cambria Math" panose="02040503050406030204" pitchFamily="18" charset="0"/>
                            </a:rPr>
                            <m:t>𝒏</m:t>
                          </m:r>
                        </m:e>
                        <m:sup>
                          <m:d>
                            <m:dPr>
                              <m:begChr m:val="["/>
                              <m:endChr m:val="]"/>
                              <m:ctrlPr>
                                <a:rPr lang="en-US" sz="2000" b="1" i="1">
                                  <a:solidFill>
                                    <a:schemeClr val="accent1">
                                      <a:lumMod val="75000"/>
                                    </a:schemeClr>
                                  </a:solidFill>
                                  <a:latin typeface="Cambria Math" panose="02040503050406030204" pitchFamily="18" charset="0"/>
                                </a:rPr>
                              </m:ctrlPr>
                            </m:dPr>
                            <m:e>
                              <m:r>
                                <a:rPr lang="en-US" sz="2000" b="1" i="1" smtClean="0">
                                  <a:solidFill>
                                    <a:schemeClr val="accent1">
                                      <a:lumMod val="75000"/>
                                    </a:schemeClr>
                                  </a:solidFill>
                                  <a:latin typeface="Cambria Math" panose="02040503050406030204" pitchFamily="18" charset="0"/>
                                </a:rPr>
                                <m:t>𝟎</m:t>
                              </m:r>
                            </m:e>
                          </m:d>
                        </m:sup>
                      </m:sSup>
                      <m:r>
                        <a:rPr lang="en-US" sz="2000" b="1" i="1" smtClean="0">
                          <a:solidFill>
                            <a:schemeClr val="accent1">
                              <a:lumMod val="75000"/>
                            </a:schemeClr>
                          </a:solidFill>
                          <a:latin typeface="Cambria Math" panose="02040503050406030204" pitchFamily="18" charset="0"/>
                        </a:rPr>
                        <m:t>=</m:t>
                      </m:r>
                      <m:sSub>
                        <m:sSubPr>
                          <m:ctrlPr>
                            <a:rPr lang="en-US" sz="2000" b="1" i="1" smtClean="0">
                              <a:solidFill>
                                <a:schemeClr val="accent1">
                                  <a:lumMod val="75000"/>
                                </a:schemeClr>
                              </a:solidFill>
                              <a:latin typeface="Cambria Math" panose="02040503050406030204" pitchFamily="18" charset="0"/>
                            </a:rPr>
                          </m:ctrlPr>
                        </m:sSubPr>
                        <m:e>
                          <m:r>
                            <a:rPr lang="en-US" sz="2000" b="1" i="1" smtClean="0">
                              <a:solidFill>
                                <a:schemeClr val="accent1">
                                  <a:lumMod val="75000"/>
                                </a:schemeClr>
                              </a:solidFill>
                              <a:latin typeface="Cambria Math" panose="02040503050406030204" pitchFamily="18" charset="0"/>
                            </a:rPr>
                            <m:t>𝒏</m:t>
                          </m:r>
                        </m:e>
                        <m:sub>
                          <m:r>
                            <a:rPr lang="en-US" sz="2000" b="1" i="1" smtClean="0">
                              <a:solidFill>
                                <a:schemeClr val="accent1">
                                  <a:lumMod val="75000"/>
                                </a:schemeClr>
                              </a:solidFill>
                              <a:latin typeface="Cambria Math" panose="02040503050406030204" pitchFamily="18" charset="0"/>
                            </a:rPr>
                            <m:t>𝒙</m:t>
                          </m:r>
                        </m:sub>
                      </m:sSub>
                      <m:r>
                        <a:rPr lang="en-US" sz="2000" b="1" i="1" smtClean="0">
                          <a:solidFill>
                            <a:schemeClr val="accent1">
                              <a:lumMod val="75000"/>
                            </a:schemeClr>
                          </a:solidFill>
                          <a:latin typeface="Cambria Math" panose="02040503050406030204" pitchFamily="18" charset="0"/>
                        </a:rPr>
                        <m:t>=</m:t>
                      </m:r>
                      <m:r>
                        <a:rPr lang="en-US" sz="2000" b="1" i="1" smtClean="0">
                          <a:solidFill>
                            <a:schemeClr val="accent1">
                              <a:lumMod val="75000"/>
                            </a:schemeClr>
                          </a:solidFill>
                          <a:latin typeface="Cambria Math" panose="02040503050406030204" pitchFamily="18" charset="0"/>
                        </a:rPr>
                        <m:t>𝟑</m:t>
                      </m:r>
                    </m:oMath>
                  </m:oMathPara>
                </a14:m>
                <a:endParaRPr lang="en-US" sz="2000" b="1" dirty="0"/>
              </a:p>
            </p:txBody>
          </p:sp>
        </mc:Choice>
        <mc:Fallback xmlns="">
          <p:sp>
            <p:nvSpPr>
              <p:cNvPr id="38" name="Rectangle 37"/>
              <p:cNvSpPr>
                <a:spLocks noRot="1" noChangeAspect="1" noMove="1" noResize="1" noEditPoints="1" noAdjustHandles="1" noChangeArrowheads="1" noChangeShapeType="1" noTextEdit="1"/>
              </p:cNvSpPr>
              <p:nvPr/>
            </p:nvSpPr>
            <p:spPr>
              <a:xfrm>
                <a:off x="-32780" y="5045285"/>
                <a:ext cx="1771319" cy="42146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28139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652" y="54318"/>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4.2. Forward Propagation in a Deep Network </a:t>
            </a:r>
            <a:endParaRPr 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331979" y="912599"/>
                <a:ext cx="2985368"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𝑧</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𝑤</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[0]</m:t>
                          </m:r>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331979" y="912599"/>
                <a:ext cx="2985368" cy="48718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31979" y="1452083"/>
                <a:ext cx="2377189"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𝑎</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𝑔</m:t>
                          </m:r>
                        </m:e>
                        <m:sup>
                          <m:r>
                            <a:rPr lang="en-US" sz="2400" b="0" i="1" smtClean="0">
                              <a:latin typeface="Cambria Math" panose="02040503050406030204" pitchFamily="18" charset="0"/>
                            </a:rPr>
                            <m:t>[1]</m:t>
                          </m:r>
                        </m:sup>
                      </m:sSup>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𝑧</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b="0" i="1" smtClean="0">
                          <a:latin typeface="Cambria Math" panose="02040503050406030204" pitchFamily="18" charset="0"/>
                        </a:rPr>
                        <m:t>)</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31979" y="1452083"/>
                <a:ext cx="2377189" cy="4871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31979" y="1991567"/>
                <a:ext cx="3100977"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𝑧</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𝑤</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[1]</m:t>
                          </m:r>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31979" y="1991567"/>
                <a:ext cx="3100977" cy="48718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32850" y="2583350"/>
                <a:ext cx="2444515"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𝑎</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𝑔</m:t>
                          </m:r>
                        </m:e>
                        <m:sup>
                          <m:r>
                            <a:rPr lang="en-US" sz="2400" b="0" i="1" smtClean="0">
                              <a:latin typeface="Cambria Math" panose="02040503050406030204" pitchFamily="18" charset="0"/>
                            </a:rPr>
                            <m:t>[2]</m:t>
                          </m:r>
                        </m:sup>
                      </m:sSup>
                      <m:r>
                        <a:rPr lang="en-US" sz="240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b="0" i="1" smtClean="0">
                          <a:latin typeface="Cambria Math" panose="02040503050406030204" pitchFamily="18" charset="0"/>
                        </a:rPr>
                        <m:t>)</m:t>
                      </m:r>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332850" y="2583350"/>
                <a:ext cx="2444515" cy="48718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31979" y="3892781"/>
                <a:ext cx="3062313" cy="4932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𝑧</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4</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𝑤</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4</m:t>
                              </m:r>
                            </m:e>
                          </m:d>
                        </m:sup>
                      </m:sSup>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[3]</m:t>
                          </m:r>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4</m:t>
                              </m:r>
                            </m:e>
                          </m:d>
                        </m:sup>
                      </m:sSup>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331979" y="3892781"/>
                <a:ext cx="3062313" cy="4932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32850" y="4484564"/>
                <a:ext cx="3146823" cy="5354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𝑎</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4</m:t>
                              </m:r>
                            </m:e>
                          </m:d>
                        </m:sup>
                      </m:sSup>
                      <m:r>
                        <a:rPr lang="en-US" sz="2400" i="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𝑔</m:t>
                          </m:r>
                        </m:e>
                        <m:sup>
                          <m:r>
                            <a:rPr lang="en-US" sz="2400" b="0" i="1" smtClean="0">
                              <a:latin typeface="Cambria Math" panose="02040503050406030204" pitchFamily="18" charset="0"/>
                            </a:rPr>
                            <m:t>[4]</m:t>
                          </m:r>
                        </m:sup>
                      </m:sSup>
                      <m:r>
                        <a:rPr lang="en-US" sz="240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4</m:t>
                                  </m:r>
                                </m:e>
                              </m:d>
                            </m:sup>
                          </m:sSup>
                        </m:e>
                      </m:d>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332850" y="4484564"/>
                <a:ext cx="3146823" cy="53546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32850" y="3175133"/>
                <a:ext cx="145905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332850" y="3175133"/>
                <a:ext cx="1459054"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31978" y="5395971"/>
                <a:ext cx="3116494"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accent1">
                                  <a:lumMod val="50000"/>
                                </a:schemeClr>
                              </a:solidFill>
                              <a:latin typeface="Cambria Math" panose="02040503050406030204" pitchFamily="18" charset="0"/>
                            </a:rPr>
                          </m:ctrlPr>
                        </m:sSupPr>
                        <m:e>
                          <m:r>
                            <a:rPr lang="en-US" sz="2400" b="1" i="1" smtClean="0">
                              <a:solidFill>
                                <a:schemeClr val="accent1">
                                  <a:lumMod val="50000"/>
                                </a:schemeClr>
                              </a:solidFill>
                              <a:latin typeface="Cambria Math" panose="02040503050406030204" pitchFamily="18" charset="0"/>
                            </a:rPr>
                            <m:t>𝒛</m:t>
                          </m:r>
                        </m:e>
                        <m:sup>
                          <m:d>
                            <m:dPr>
                              <m:begChr m:val="["/>
                              <m:endChr m:val="]"/>
                              <m:ctrlPr>
                                <a:rPr lang="en-US" sz="2400" b="1" i="1">
                                  <a:solidFill>
                                    <a:schemeClr val="accent1">
                                      <a:lumMod val="50000"/>
                                    </a:schemeClr>
                                  </a:solidFill>
                                  <a:latin typeface="Cambria Math" panose="02040503050406030204" pitchFamily="18" charset="0"/>
                                </a:rPr>
                              </m:ctrlPr>
                            </m:dPr>
                            <m:e>
                              <m:r>
                                <a:rPr lang="en-US" sz="2400" b="1" i="0" smtClean="0">
                                  <a:solidFill>
                                    <a:schemeClr val="accent1">
                                      <a:lumMod val="50000"/>
                                    </a:schemeClr>
                                  </a:solidFill>
                                  <a:latin typeface="Cambria Math" panose="02040503050406030204" pitchFamily="18" charset="0"/>
                                </a:rPr>
                                <m:t>𝐥</m:t>
                              </m:r>
                            </m:e>
                          </m:d>
                        </m:sup>
                      </m:sSup>
                      <m:r>
                        <a:rPr lang="en-US" sz="2400" b="1" i="0">
                          <a:solidFill>
                            <a:schemeClr val="accent1">
                              <a:lumMod val="50000"/>
                            </a:schemeClr>
                          </a:solidFill>
                          <a:latin typeface="Cambria Math" panose="02040503050406030204" pitchFamily="18" charset="0"/>
                        </a:rPr>
                        <m:t>=</m:t>
                      </m:r>
                      <m:sSup>
                        <m:sSupPr>
                          <m:ctrlPr>
                            <a:rPr lang="en-US" sz="2400" b="1" i="1">
                              <a:solidFill>
                                <a:schemeClr val="accent1">
                                  <a:lumMod val="50000"/>
                                </a:schemeClr>
                              </a:solidFill>
                              <a:latin typeface="Cambria Math" panose="02040503050406030204" pitchFamily="18" charset="0"/>
                            </a:rPr>
                          </m:ctrlPr>
                        </m:sSupPr>
                        <m:e>
                          <m:r>
                            <a:rPr lang="en-US" sz="2400" b="1" i="1" smtClean="0">
                              <a:solidFill>
                                <a:schemeClr val="accent1">
                                  <a:lumMod val="50000"/>
                                </a:schemeClr>
                              </a:solidFill>
                              <a:latin typeface="Cambria Math" panose="02040503050406030204" pitchFamily="18" charset="0"/>
                            </a:rPr>
                            <m:t>𝒘</m:t>
                          </m:r>
                        </m:e>
                        <m:sup>
                          <m:d>
                            <m:dPr>
                              <m:begChr m:val="["/>
                              <m:endChr m:val="]"/>
                              <m:ctrlPr>
                                <a:rPr lang="en-US" sz="2400" b="1" i="1">
                                  <a:solidFill>
                                    <a:schemeClr val="accent1">
                                      <a:lumMod val="50000"/>
                                    </a:schemeClr>
                                  </a:solidFill>
                                  <a:latin typeface="Cambria Math" panose="02040503050406030204" pitchFamily="18" charset="0"/>
                                </a:rPr>
                              </m:ctrlPr>
                            </m:dPr>
                            <m:e>
                              <m:r>
                                <a:rPr lang="en-US" sz="2400" b="1" i="0" smtClean="0">
                                  <a:solidFill>
                                    <a:schemeClr val="accent1">
                                      <a:lumMod val="50000"/>
                                    </a:schemeClr>
                                  </a:solidFill>
                                  <a:latin typeface="Cambria Math" panose="02040503050406030204" pitchFamily="18" charset="0"/>
                                </a:rPr>
                                <m:t>𝐥</m:t>
                              </m:r>
                            </m:e>
                          </m:d>
                        </m:sup>
                      </m:sSup>
                      <m:sSup>
                        <m:sSupPr>
                          <m:ctrlPr>
                            <a:rPr lang="en-US" sz="2400" b="1" i="1" smtClean="0">
                              <a:solidFill>
                                <a:schemeClr val="accent1">
                                  <a:lumMod val="50000"/>
                                </a:schemeClr>
                              </a:solidFill>
                              <a:latin typeface="Cambria Math" panose="02040503050406030204" pitchFamily="18" charset="0"/>
                            </a:rPr>
                          </m:ctrlPr>
                        </m:sSupPr>
                        <m:e>
                          <m:r>
                            <a:rPr lang="en-US" sz="2400" b="1" i="1" smtClean="0">
                              <a:solidFill>
                                <a:schemeClr val="accent1">
                                  <a:lumMod val="50000"/>
                                </a:schemeClr>
                              </a:solidFill>
                              <a:latin typeface="Cambria Math" panose="02040503050406030204" pitchFamily="18" charset="0"/>
                            </a:rPr>
                            <m:t>𝒂</m:t>
                          </m:r>
                        </m:e>
                        <m:sup>
                          <m:r>
                            <a:rPr lang="en-US" sz="2400" b="1" i="1" smtClean="0">
                              <a:solidFill>
                                <a:schemeClr val="accent1">
                                  <a:lumMod val="50000"/>
                                </a:schemeClr>
                              </a:solidFill>
                              <a:latin typeface="Cambria Math" panose="02040503050406030204" pitchFamily="18" charset="0"/>
                            </a:rPr>
                            <m:t>[</m:t>
                          </m:r>
                          <m:r>
                            <a:rPr lang="en-US" sz="2400" b="1" i="1" smtClean="0">
                              <a:solidFill>
                                <a:schemeClr val="accent1">
                                  <a:lumMod val="50000"/>
                                </a:schemeClr>
                              </a:solidFill>
                              <a:latin typeface="Cambria Math" panose="02040503050406030204" pitchFamily="18" charset="0"/>
                            </a:rPr>
                            <m:t>𝒍</m:t>
                          </m:r>
                          <m:r>
                            <a:rPr lang="en-US" sz="2400" b="1" i="1" smtClean="0">
                              <a:solidFill>
                                <a:schemeClr val="accent1">
                                  <a:lumMod val="50000"/>
                                </a:schemeClr>
                              </a:solidFill>
                              <a:latin typeface="Cambria Math" panose="02040503050406030204" pitchFamily="18" charset="0"/>
                            </a:rPr>
                            <m:t>−</m:t>
                          </m:r>
                          <m:r>
                            <a:rPr lang="en-US" sz="2400" b="1" i="1" smtClean="0">
                              <a:solidFill>
                                <a:schemeClr val="accent1">
                                  <a:lumMod val="50000"/>
                                </a:schemeClr>
                              </a:solidFill>
                              <a:latin typeface="Cambria Math" panose="02040503050406030204" pitchFamily="18" charset="0"/>
                            </a:rPr>
                            <m:t>𝟏</m:t>
                          </m:r>
                          <m:r>
                            <a:rPr lang="en-US" sz="2400" b="1" i="1" smtClean="0">
                              <a:solidFill>
                                <a:schemeClr val="accent1">
                                  <a:lumMod val="50000"/>
                                </a:schemeClr>
                              </a:solidFill>
                              <a:latin typeface="Cambria Math" panose="02040503050406030204" pitchFamily="18" charset="0"/>
                            </a:rPr>
                            <m:t>]</m:t>
                          </m:r>
                        </m:sup>
                      </m:sSup>
                      <m:r>
                        <a:rPr lang="en-US" sz="2400" b="1" i="0">
                          <a:solidFill>
                            <a:schemeClr val="accent1">
                              <a:lumMod val="50000"/>
                            </a:schemeClr>
                          </a:solidFill>
                          <a:latin typeface="Cambria Math" panose="02040503050406030204" pitchFamily="18" charset="0"/>
                        </a:rPr>
                        <m:t>+</m:t>
                      </m:r>
                      <m:sSup>
                        <m:sSupPr>
                          <m:ctrlPr>
                            <a:rPr lang="en-US" sz="2400" b="1" i="1">
                              <a:solidFill>
                                <a:schemeClr val="accent1">
                                  <a:lumMod val="50000"/>
                                </a:schemeClr>
                              </a:solidFill>
                              <a:latin typeface="Cambria Math" panose="02040503050406030204" pitchFamily="18" charset="0"/>
                            </a:rPr>
                          </m:ctrlPr>
                        </m:sSupPr>
                        <m:e>
                          <m:r>
                            <a:rPr lang="en-US" sz="2400" b="1" i="1">
                              <a:solidFill>
                                <a:schemeClr val="accent1">
                                  <a:lumMod val="50000"/>
                                </a:schemeClr>
                              </a:solidFill>
                              <a:latin typeface="Cambria Math" panose="02040503050406030204" pitchFamily="18" charset="0"/>
                            </a:rPr>
                            <m:t>𝒃</m:t>
                          </m:r>
                        </m:e>
                        <m:sup>
                          <m:d>
                            <m:dPr>
                              <m:begChr m:val="["/>
                              <m:endChr m:val="]"/>
                              <m:ctrlPr>
                                <a:rPr lang="en-US" sz="2400" b="1" i="1">
                                  <a:solidFill>
                                    <a:schemeClr val="accent1">
                                      <a:lumMod val="50000"/>
                                    </a:schemeClr>
                                  </a:solidFill>
                                  <a:latin typeface="Cambria Math" panose="02040503050406030204" pitchFamily="18" charset="0"/>
                                </a:rPr>
                              </m:ctrlPr>
                            </m:dPr>
                            <m:e>
                              <m:r>
                                <a:rPr lang="en-US" sz="2400" b="1" i="0" smtClean="0">
                                  <a:solidFill>
                                    <a:schemeClr val="accent1">
                                      <a:lumMod val="50000"/>
                                    </a:schemeClr>
                                  </a:solidFill>
                                  <a:latin typeface="Cambria Math" panose="02040503050406030204" pitchFamily="18" charset="0"/>
                                </a:rPr>
                                <m:t>𝐥</m:t>
                              </m:r>
                            </m:e>
                          </m:d>
                        </m:sup>
                      </m:sSup>
                    </m:oMath>
                  </m:oMathPara>
                </a14:m>
                <a:endParaRPr lang="en-US" sz="2400" b="1" dirty="0">
                  <a:solidFill>
                    <a:schemeClr val="accent1">
                      <a:lumMod val="50000"/>
                    </a:schemeClr>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331978" y="5395971"/>
                <a:ext cx="3116494" cy="48718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32849" y="5987754"/>
                <a:ext cx="2293127" cy="5168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accent1">
                                  <a:lumMod val="50000"/>
                                </a:schemeClr>
                              </a:solidFill>
                              <a:latin typeface="Cambria Math" panose="02040503050406030204" pitchFamily="18" charset="0"/>
                            </a:rPr>
                          </m:ctrlPr>
                        </m:sSupPr>
                        <m:e>
                          <m:r>
                            <a:rPr lang="en-US" sz="2400" b="1" i="1" smtClean="0">
                              <a:solidFill>
                                <a:schemeClr val="accent1">
                                  <a:lumMod val="50000"/>
                                </a:schemeClr>
                              </a:solidFill>
                              <a:latin typeface="Cambria Math" panose="02040503050406030204" pitchFamily="18" charset="0"/>
                            </a:rPr>
                            <m:t>𝒂</m:t>
                          </m:r>
                        </m:e>
                        <m:sup>
                          <m:d>
                            <m:dPr>
                              <m:begChr m:val="["/>
                              <m:endChr m:val="]"/>
                              <m:ctrlPr>
                                <a:rPr lang="en-US" sz="2400" b="1" i="1">
                                  <a:solidFill>
                                    <a:schemeClr val="accent1">
                                      <a:lumMod val="50000"/>
                                    </a:schemeClr>
                                  </a:solidFill>
                                  <a:latin typeface="Cambria Math" panose="02040503050406030204" pitchFamily="18" charset="0"/>
                                </a:rPr>
                              </m:ctrlPr>
                            </m:dPr>
                            <m:e>
                              <m:r>
                                <a:rPr lang="en-US" sz="2400" b="1" i="0" smtClean="0">
                                  <a:solidFill>
                                    <a:schemeClr val="accent1">
                                      <a:lumMod val="50000"/>
                                    </a:schemeClr>
                                  </a:solidFill>
                                  <a:latin typeface="Cambria Math" panose="02040503050406030204" pitchFamily="18" charset="0"/>
                                </a:rPr>
                                <m:t>𝐥</m:t>
                              </m:r>
                            </m:e>
                          </m:d>
                        </m:sup>
                      </m:sSup>
                      <m:r>
                        <a:rPr lang="en-US" sz="2400" b="1" i="0">
                          <a:solidFill>
                            <a:schemeClr val="accent1">
                              <a:lumMod val="50000"/>
                            </a:schemeClr>
                          </a:solidFill>
                          <a:latin typeface="Cambria Math" panose="02040503050406030204" pitchFamily="18" charset="0"/>
                        </a:rPr>
                        <m:t>=</m:t>
                      </m:r>
                      <m:sSup>
                        <m:sSupPr>
                          <m:ctrlPr>
                            <a:rPr lang="en-US" sz="2400" b="1" i="1" smtClean="0">
                              <a:solidFill>
                                <a:schemeClr val="accent1">
                                  <a:lumMod val="50000"/>
                                </a:schemeClr>
                              </a:solidFill>
                              <a:latin typeface="Cambria Math" panose="02040503050406030204" pitchFamily="18" charset="0"/>
                            </a:rPr>
                          </m:ctrlPr>
                        </m:sSupPr>
                        <m:e>
                          <m:r>
                            <a:rPr lang="en-US" sz="2400" b="1" i="1" smtClean="0">
                              <a:solidFill>
                                <a:schemeClr val="accent1">
                                  <a:lumMod val="50000"/>
                                </a:schemeClr>
                              </a:solidFill>
                              <a:latin typeface="Cambria Math" panose="02040503050406030204" pitchFamily="18" charset="0"/>
                            </a:rPr>
                            <m:t>𝒈</m:t>
                          </m:r>
                        </m:e>
                        <m:sup>
                          <m:r>
                            <a:rPr lang="en-US" sz="2400" b="1" i="1" smtClean="0">
                              <a:solidFill>
                                <a:schemeClr val="accent1">
                                  <a:lumMod val="50000"/>
                                </a:schemeClr>
                              </a:solidFill>
                              <a:latin typeface="Cambria Math" panose="02040503050406030204" pitchFamily="18" charset="0"/>
                            </a:rPr>
                            <m:t>[</m:t>
                          </m:r>
                          <m:r>
                            <a:rPr lang="en-US" sz="2400" b="1" i="1" smtClean="0">
                              <a:solidFill>
                                <a:schemeClr val="accent1">
                                  <a:lumMod val="50000"/>
                                </a:schemeClr>
                              </a:solidFill>
                              <a:latin typeface="Cambria Math" panose="02040503050406030204" pitchFamily="18" charset="0"/>
                            </a:rPr>
                            <m:t>𝒍</m:t>
                          </m:r>
                          <m:r>
                            <a:rPr lang="en-US" sz="2400" b="1" i="1" smtClean="0">
                              <a:solidFill>
                                <a:schemeClr val="accent1">
                                  <a:lumMod val="50000"/>
                                </a:schemeClr>
                              </a:solidFill>
                              <a:latin typeface="Cambria Math" panose="02040503050406030204" pitchFamily="18" charset="0"/>
                            </a:rPr>
                            <m:t>]</m:t>
                          </m:r>
                        </m:sup>
                      </m:sSup>
                      <m:r>
                        <a:rPr lang="en-US" sz="2400" b="1" i="1" smtClean="0">
                          <a:solidFill>
                            <a:schemeClr val="accent1">
                              <a:lumMod val="50000"/>
                            </a:schemeClr>
                          </a:solidFill>
                          <a:latin typeface="Cambria Math" panose="02040503050406030204" pitchFamily="18" charset="0"/>
                          <a:ea typeface="Cambria Math" panose="02040503050406030204" pitchFamily="18" charset="0"/>
                        </a:rPr>
                        <m:t> </m:t>
                      </m:r>
                      <m:d>
                        <m:dPr>
                          <m:ctrlPr>
                            <a:rPr lang="en-US" sz="2400" b="1" i="1" smtClean="0">
                              <a:solidFill>
                                <a:schemeClr val="accent1">
                                  <a:lumMod val="50000"/>
                                </a:schemeClr>
                              </a:solidFill>
                              <a:latin typeface="Cambria Math" panose="02040503050406030204" pitchFamily="18" charset="0"/>
                              <a:ea typeface="Cambria Math" panose="02040503050406030204" pitchFamily="18" charset="0"/>
                            </a:rPr>
                          </m:ctrlPr>
                        </m:dPr>
                        <m:e>
                          <m:sSup>
                            <m:sSupPr>
                              <m:ctrlPr>
                                <a:rPr lang="en-US" sz="2400" b="1" i="1">
                                  <a:solidFill>
                                    <a:schemeClr val="accent1">
                                      <a:lumMod val="50000"/>
                                    </a:schemeClr>
                                  </a:solidFill>
                                  <a:latin typeface="Cambria Math" panose="02040503050406030204" pitchFamily="18" charset="0"/>
                                </a:rPr>
                              </m:ctrlPr>
                            </m:sSupPr>
                            <m:e>
                              <m:r>
                                <a:rPr lang="en-US" sz="2400" b="1" i="1" smtClean="0">
                                  <a:solidFill>
                                    <a:schemeClr val="accent1">
                                      <a:lumMod val="50000"/>
                                    </a:schemeClr>
                                  </a:solidFill>
                                  <a:latin typeface="Cambria Math" panose="02040503050406030204" pitchFamily="18" charset="0"/>
                                </a:rPr>
                                <m:t>𝒛</m:t>
                              </m:r>
                            </m:e>
                            <m:sup>
                              <m:d>
                                <m:dPr>
                                  <m:begChr m:val="["/>
                                  <m:endChr m:val="]"/>
                                  <m:ctrlPr>
                                    <a:rPr lang="en-US" sz="2400" b="1" i="1">
                                      <a:solidFill>
                                        <a:schemeClr val="accent1">
                                          <a:lumMod val="50000"/>
                                        </a:schemeClr>
                                      </a:solidFill>
                                      <a:latin typeface="Cambria Math" panose="02040503050406030204" pitchFamily="18" charset="0"/>
                                    </a:rPr>
                                  </m:ctrlPr>
                                </m:dPr>
                                <m:e>
                                  <m:r>
                                    <a:rPr lang="en-US" sz="2400" b="1" i="0" smtClean="0">
                                      <a:solidFill>
                                        <a:schemeClr val="accent1">
                                          <a:lumMod val="50000"/>
                                        </a:schemeClr>
                                      </a:solidFill>
                                      <a:latin typeface="Cambria Math" panose="02040503050406030204" pitchFamily="18" charset="0"/>
                                    </a:rPr>
                                    <m:t>𝐥</m:t>
                                  </m:r>
                                </m:e>
                              </m:d>
                            </m:sup>
                          </m:sSup>
                        </m:e>
                      </m:d>
                    </m:oMath>
                  </m:oMathPara>
                </a14:m>
                <a:endParaRPr lang="en-US" sz="2400" b="1" dirty="0">
                  <a:solidFill>
                    <a:schemeClr val="accent1">
                      <a:lumMod val="50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332849" y="5987754"/>
                <a:ext cx="2293127" cy="51680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458587" y="6064939"/>
                <a:ext cx="974369" cy="38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solidFill>
                            <a:schemeClr val="accent1">
                              <a:lumMod val="75000"/>
                            </a:schemeClr>
                          </a:solidFill>
                          <a:latin typeface="Cambria Math" panose="02040503050406030204" pitchFamily="18" charset="0"/>
                        </a:rPr>
                        <m:t>(</m:t>
                      </m:r>
                      <m:sSup>
                        <m:sSupPr>
                          <m:ctrlPr>
                            <a:rPr lang="en-US" i="1">
                              <a:solidFill>
                                <a:schemeClr val="accent1">
                                  <a:lumMod val="75000"/>
                                </a:schemeClr>
                              </a:solidFill>
                              <a:latin typeface="Cambria Math" panose="02040503050406030204" pitchFamily="18" charset="0"/>
                            </a:rPr>
                          </m:ctrlPr>
                        </m:sSupPr>
                        <m:e>
                          <m:r>
                            <a:rPr lang="en-US" i="1">
                              <a:solidFill>
                                <a:schemeClr val="accent1">
                                  <a:lumMod val="75000"/>
                                </a:schemeClr>
                              </a:solidFill>
                              <a:latin typeface="Cambria Math" panose="02040503050406030204" pitchFamily="18" charset="0"/>
                            </a:rPr>
                            <m:t>𝑛</m:t>
                          </m:r>
                        </m:e>
                        <m:sup>
                          <m:d>
                            <m:dPr>
                              <m:begChr m:val="["/>
                              <m:endChr m:val="]"/>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𝑙</m:t>
                              </m:r>
                            </m:e>
                          </m:d>
                        </m:sup>
                      </m:sSup>
                      <m:r>
                        <a:rPr lang="en-US" i="1">
                          <a:solidFill>
                            <a:schemeClr val="accent1">
                              <a:lumMod val="75000"/>
                            </a:schemeClr>
                          </a:solidFill>
                          <a:latin typeface="Cambria Math" panose="02040503050406030204" pitchFamily="18" charset="0"/>
                        </a:rPr>
                        <m:t>,1)</m:t>
                      </m:r>
                    </m:oMath>
                  </m:oMathPara>
                </a14:m>
                <a:endParaRPr lang="en-US" dirty="0">
                  <a:solidFill>
                    <a:schemeClr val="accent1">
                      <a:lumMod val="75000"/>
                    </a:schemeClr>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458587" y="6064939"/>
                <a:ext cx="974369" cy="388311"/>
              </a:xfrm>
              <a:prstGeom prst="rect">
                <a:avLst/>
              </a:prstGeom>
              <a:blipFill>
                <a:blip r:embed="rId11"/>
                <a:stretch>
                  <a:fillRect b="-12500"/>
                </a:stretch>
              </a:blipFill>
            </p:spPr>
            <p:txBody>
              <a:bodyPr/>
              <a:lstStyle/>
              <a:p>
                <a:r>
                  <a:rPr lang="en-US">
                    <a:noFill/>
                  </a:rPr>
                  <a:t> </a:t>
                </a:r>
              </a:p>
            </p:txBody>
          </p:sp>
        </mc:Fallback>
      </mc:AlternateContent>
      <p:sp>
        <p:nvSpPr>
          <p:cNvPr id="13" name="TextBox 12"/>
          <p:cNvSpPr txBox="1"/>
          <p:nvPr/>
        </p:nvSpPr>
        <p:spPr>
          <a:xfrm>
            <a:off x="5618354" y="836914"/>
            <a:ext cx="4651126" cy="461665"/>
          </a:xfrm>
          <a:prstGeom prst="rect">
            <a:avLst/>
          </a:prstGeom>
          <a:noFill/>
        </p:spPr>
        <p:txBody>
          <a:bodyPr wrap="square" rtlCol="0">
            <a:spAutoFit/>
          </a:bodyPr>
          <a:lstStyle/>
          <a:p>
            <a:pPr algn="just"/>
            <a:r>
              <a:rPr lang="en-US" sz="2400" b="1" i="1" dirty="0" err="1" smtClean="0">
                <a:solidFill>
                  <a:schemeClr val="bg2">
                    <a:lumMod val="10000"/>
                  </a:schemeClr>
                </a:solidFill>
                <a:latin typeface="Times New Roman" panose="02020603050405020304" pitchFamily="18" charset="0"/>
                <a:cs typeface="Times New Roman" panose="02020603050405020304" pitchFamily="18" charset="0"/>
              </a:rPr>
              <a:t>Vectorized</a:t>
            </a:r>
            <a:endParaRPr lang="en-US" sz="2400" i="1" dirty="0">
              <a:solidFill>
                <a:schemeClr val="bg2">
                  <a:lumMod val="1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Rectangle 13"/>
              <p:cNvSpPr/>
              <p:nvPr/>
            </p:nvSpPr>
            <p:spPr>
              <a:xfrm>
                <a:off x="5547171" y="1433214"/>
                <a:ext cx="2808974"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𝑊</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1">
                          <a:latin typeface="Cambria Math" panose="02040503050406030204" pitchFamily="18" charset="0"/>
                        </a:rPr>
                        <m:t>𝑋</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oMath>
                  </m:oMathPara>
                </a14:m>
                <a:endParaRPr lang="en-US" sz="2400" dirty="0"/>
              </a:p>
            </p:txBody>
          </p:sp>
        </mc:Choice>
        <mc:Fallback xmlns="">
          <p:sp>
            <p:nvSpPr>
              <p:cNvPr id="14" name="Rectangle 13"/>
              <p:cNvSpPr>
                <a:spLocks noRot="1" noChangeAspect="1" noMove="1" noResize="1" noEditPoints="1" noAdjustHandles="1" noChangeArrowheads="1" noChangeShapeType="1" noTextEdit="1"/>
              </p:cNvSpPr>
              <p:nvPr/>
            </p:nvSpPr>
            <p:spPr>
              <a:xfrm>
                <a:off x="5547171" y="1433214"/>
                <a:ext cx="2808974" cy="48718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5547171" y="1972698"/>
                <a:ext cx="2396746"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𝐴</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𝑔</m:t>
                          </m:r>
                        </m:e>
                        <m:sup>
                          <m:r>
                            <a:rPr lang="en-US" sz="2400" b="0" i="1" smtClean="0">
                              <a:latin typeface="Cambria Math" panose="02040503050406030204" pitchFamily="18" charset="0"/>
                            </a:rPr>
                            <m:t>[1]</m:t>
                          </m:r>
                        </m:sup>
                      </m:sSup>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b="0" i="1" smtClean="0">
                          <a:latin typeface="Cambria Math" panose="02040503050406030204" pitchFamily="18" charset="0"/>
                        </a:rPr>
                        <m:t>)</m:t>
                      </m:r>
                    </m:oMath>
                  </m:oMathPara>
                </a14:m>
                <a:endParaRPr lang="en-US" sz="2400" dirty="0"/>
              </a:p>
            </p:txBody>
          </p:sp>
        </mc:Choice>
        <mc:Fallback xmlns="">
          <p:sp>
            <p:nvSpPr>
              <p:cNvPr id="15" name="Rectangle 14"/>
              <p:cNvSpPr>
                <a:spLocks noRot="1" noChangeAspect="1" noMove="1" noResize="1" noEditPoints="1" noAdjustHandles="1" noChangeArrowheads="1" noChangeShapeType="1" noTextEdit="1"/>
              </p:cNvSpPr>
              <p:nvPr/>
            </p:nvSpPr>
            <p:spPr>
              <a:xfrm>
                <a:off x="5547171" y="1972698"/>
                <a:ext cx="2396746" cy="48718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5547171" y="2512182"/>
                <a:ext cx="3100977"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𝑊</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[1]</m:t>
                          </m:r>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oMath>
                  </m:oMathPara>
                </a14:m>
                <a:endParaRPr lang="en-US" sz="2400" dirty="0"/>
              </a:p>
            </p:txBody>
          </p:sp>
        </mc:Choice>
        <mc:Fallback xmlns="">
          <p:sp>
            <p:nvSpPr>
              <p:cNvPr id="16" name="Rectangle 15"/>
              <p:cNvSpPr>
                <a:spLocks noRot="1" noChangeAspect="1" noMove="1" noResize="1" noEditPoints="1" noAdjustHandles="1" noChangeArrowheads="1" noChangeShapeType="1" noTextEdit="1"/>
              </p:cNvSpPr>
              <p:nvPr/>
            </p:nvSpPr>
            <p:spPr>
              <a:xfrm>
                <a:off x="5547171" y="2512182"/>
                <a:ext cx="3100977" cy="48718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5406106" y="3070535"/>
                <a:ext cx="2678875" cy="8565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𝐴</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𝑔</m:t>
                          </m:r>
                        </m:e>
                        <m:sup>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sup>
                      </m:sSup>
                      <m:r>
                        <a:rPr lang="en-US" sz="2400" i="1">
                          <a:latin typeface="Cambria Math" panose="02040503050406030204" pitchFamily="18" charset="0"/>
                        </a:rPr>
                        <m:t>)</m:t>
                      </m:r>
                    </m:oMath>
                  </m:oMathPara>
                </a14:m>
                <a:endParaRPr lang="en-US" sz="2400" dirty="0"/>
              </a:p>
              <a:p>
                <a:endParaRPr lang="en-US" sz="2400" dirty="0"/>
              </a:p>
            </p:txBody>
          </p:sp>
        </mc:Choice>
        <mc:Fallback xmlns="">
          <p:sp>
            <p:nvSpPr>
              <p:cNvPr id="17" name="Rectangle 16"/>
              <p:cNvSpPr>
                <a:spLocks noRot="1" noChangeAspect="1" noMove="1" noResize="1" noEditPoints="1" noAdjustHandles="1" noChangeArrowheads="1" noChangeShapeType="1" noTextEdit="1"/>
              </p:cNvSpPr>
              <p:nvPr/>
            </p:nvSpPr>
            <p:spPr>
              <a:xfrm>
                <a:off x="5406106" y="3070535"/>
                <a:ext cx="2678875" cy="85651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618354" y="3649188"/>
                <a:ext cx="1775294"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i="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4</m:t>
                              </m:r>
                            </m:e>
                          </m:d>
                        </m:sup>
                      </m:sSup>
                      <m:r>
                        <a:rPr lang="en-US" sz="2400" b="0" i="1" smtClean="0">
                          <a:latin typeface="Cambria Math" panose="02040503050406030204" pitchFamily="18" charset="0"/>
                        </a:rPr>
                        <m:t>)</m:t>
                      </m:r>
                    </m:oMath>
                  </m:oMathPara>
                </a14:m>
                <a:endParaRPr lang="en-US" sz="2400" dirty="0"/>
              </a:p>
            </p:txBody>
          </p:sp>
        </mc:Choice>
        <mc:Fallback xmlns="">
          <p:sp>
            <p:nvSpPr>
              <p:cNvPr id="18" name="Rectangle 17"/>
              <p:cNvSpPr>
                <a:spLocks noRot="1" noChangeAspect="1" noMove="1" noResize="1" noEditPoints="1" noAdjustHandles="1" noChangeArrowheads="1" noChangeShapeType="1" noTextEdit="1"/>
              </p:cNvSpPr>
              <p:nvPr/>
            </p:nvSpPr>
            <p:spPr>
              <a:xfrm>
                <a:off x="5618354" y="3649188"/>
                <a:ext cx="1775294" cy="48718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5547171" y="4428249"/>
                <a:ext cx="3186000"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accent1">
                                  <a:lumMod val="50000"/>
                                </a:schemeClr>
                              </a:solidFill>
                              <a:latin typeface="Cambria Math" panose="02040503050406030204" pitchFamily="18" charset="0"/>
                            </a:rPr>
                          </m:ctrlPr>
                        </m:sSupPr>
                        <m:e>
                          <m:r>
                            <a:rPr lang="en-US" sz="2400" b="1" i="1" smtClean="0">
                              <a:solidFill>
                                <a:schemeClr val="accent1">
                                  <a:lumMod val="50000"/>
                                </a:schemeClr>
                              </a:solidFill>
                              <a:latin typeface="Cambria Math" panose="02040503050406030204" pitchFamily="18" charset="0"/>
                            </a:rPr>
                            <m:t>𝒁</m:t>
                          </m:r>
                        </m:e>
                        <m:sup>
                          <m:d>
                            <m:dPr>
                              <m:begChr m:val="["/>
                              <m:endChr m:val="]"/>
                              <m:ctrlPr>
                                <a:rPr lang="en-US" sz="2400" b="1" i="1">
                                  <a:solidFill>
                                    <a:schemeClr val="accent1">
                                      <a:lumMod val="50000"/>
                                    </a:schemeClr>
                                  </a:solidFill>
                                  <a:latin typeface="Cambria Math" panose="02040503050406030204" pitchFamily="18" charset="0"/>
                                </a:rPr>
                              </m:ctrlPr>
                            </m:dPr>
                            <m:e>
                              <m:r>
                                <a:rPr lang="en-US" sz="2400" b="1" i="0" smtClean="0">
                                  <a:solidFill>
                                    <a:schemeClr val="accent1">
                                      <a:lumMod val="50000"/>
                                    </a:schemeClr>
                                  </a:solidFill>
                                  <a:latin typeface="Cambria Math" panose="02040503050406030204" pitchFamily="18" charset="0"/>
                                </a:rPr>
                                <m:t>𝐥</m:t>
                              </m:r>
                            </m:e>
                          </m:d>
                        </m:sup>
                      </m:sSup>
                      <m:r>
                        <a:rPr lang="en-US" sz="2400" b="1" i="0">
                          <a:solidFill>
                            <a:schemeClr val="accent1">
                              <a:lumMod val="50000"/>
                            </a:schemeClr>
                          </a:solidFill>
                          <a:latin typeface="Cambria Math" panose="02040503050406030204" pitchFamily="18" charset="0"/>
                        </a:rPr>
                        <m:t>=</m:t>
                      </m:r>
                      <m:sSup>
                        <m:sSupPr>
                          <m:ctrlPr>
                            <a:rPr lang="en-US" sz="2400" b="1" i="1">
                              <a:solidFill>
                                <a:schemeClr val="accent1">
                                  <a:lumMod val="50000"/>
                                </a:schemeClr>
                              </a:solidFill>
                              <a:latin typeface="Cambria Math" panose="02040503050406030204" pitchFamily="18" charset="0"/>
                            </a:rPr>
                          </m:ctrlPr>
                        </m:sSupPr>
                        <m:e>
                          <m:r>
                            <a:rPr lang="en-US" sz="2400" b="1" i="1" smtClean="0">
                              <a:solidFill>
                                <a:schemeClr val="accent1">
                                  <a:lumMod val="50000"/>
                                </a:schemeClr>
                              </a:solidFill>
                              <a:latin typeface="Cambria Math" panose="02040503050406030204" pitchFamily="18" charset="0"/>
                            </a:rPr>
                            <m:t>𝑾</m:t>
                          </m:r>
                        </m:e>
                        <m:sup>
                          <m:d>
                            <m:dPr>
                              <m:begChr m:val="["/>
                              <m:endChr m:val="]"/>
                              <m:ctrlPr>
                                <a:rPr lang="en-US" sz="2400" b="1" i="1">
                                  <a:solidFill>
                                    <a:schemeClr val="accent1">
                                      <a:lumMod val="50000"/>
                                    </a:schemeClr>
                                  </a:solidFill>
                                  <a:latin typeface="Cambria Math" panose="02040503050406030204" pitchFamily="18" charset="0"/>
                                </a:rPr>
                              </m:ctrlPr>
                            </m:dPr>
                            <m:e>
                              <m:r>
                                <a:rPr lang="en-US" sz="2400" b="1" i="0" smtClean="0">
                                  <a:solidFill>
                                    <a:schemeClr val="accent1">
                                      <a:lumMod val="50000"/>
                                    </a:schemeClr>
                                  </a:solidFill>
                                  <a:latin typeface="Cambria Math" panose="02040503050406030204" pitchFamily="18" charset="0"/>
                                </a:rPr>
                                <m:t>𝐥</m:t>
                              </m:r>
                            </m:e>
                          </m:d>
                        </m:sup>
                      </m:sSup>
                      <m:sSup>
                        <m:sSupPr>
                          <m:ctrlPr>
                            <a:rPr lang="en-US" sz="2400" b="1" i="1" smtClean="0">
                              <a:solidFill>
                                <a:schemeClr val="accent1">
                                  <a:lumMod val="50000"/>
                                </a:schemeClr>
                              </a:solidFill>
                              <a:latin typeface="Cambria Math" panose="02040503050406030204" pitchFamily="18" charset="0"/>
                            </a:rPr>
                          </m:ctrlPr>
                        </m:sSupPr>
                        <m:e>
                          <m:r>
                            <a:rPr lang="en-US" sz="2400" b="1" i="1" smtClean="0">
                              <a:solidFill>
                                <a:schemeClr val="accent1">
                                  <a:lumMod val="50000"/>
                                </a:schemeClr>
                              </a:solidFill>
                              <a:latin typeface="Cambria Math" panose="02040503050406030204" pitchFamily="18" charset="0"/>
                            </a:rPr>
                            <m:t>𝑨</m:t>
                          </m:r>
                        </m:e>
                        <m:sup>
                          <m:r>
                            <a:rPr lang="en-US" sz="2400" b="1" i="1" smtClean="0">
                              <a:solidFill>
                                <a:schemeClr val="accent1">
                                  <a:lumMod val="50000"/>
                                </a:schemeClr>
                              </a:solidFill>
                              <a:latin typeface="Cambria Math" panose="02040503050406030204" pitchFamily="18" charset="0"/>
                            </a:rPr>
                            <m:t>[</m:t>
                          </m:r>
                          <m:r>
                            <a:rPr lang="en-US" sz="2400" b="1" i="1" smtClean="0">
                              <a:solidFill>
                                <a:schemeClr val="accent1">
                                  <a:lumMod val="50000"/>
                                </a:schemeClr>
                              </a:solidFill>
                              <a:latin typeface="Cambria Math" panose="02040503050406030204" pitchFamily="18" charset="0"/>
                            </a:rPr>
                            <m:t>𝒍</m:t>
                          </m:r>
                          <m:r>
                            <a:rPr lang="en-US" sz="2400" b="1" i="1" smtClean="0">
                              <a:solidFill>
                                <a:schemeClr val="accent1">
                                  <a:lumMod val="50000"/>
                                </a:schemeClr>
                              </a:solidFill>
                              <a:latin typeface="Cambria Math" panose="02040503050406030204" pitchFamily="18" charset="0"/>
                            </a:rPr>
                            <m:t>−</m:t>
                          </m:r>
                          <m:r>
                            <a:rPr lang="en-US" sz="2400" b="1" i="1" smtClean="0">
                              <a:solidFill>
                                <a:schemeClr val="accent1">
                                  <a:lumMod val="50000"/>
                                </a:schemeClr>
                              </a:solidFill>
                              <a:latin typeface="Cambria Math" panose="02040503050406030204" pitchFamily="18" charset="0"/>
                            </a:rPr>
                            <m:t>𝟏</m:t>
                          </m:r>
                          <m:r>
                            <a:rPr lang="en-US" sz="2400" b="1" i="1" smtClean="0">
                              <a:solidFill>
                                <a:schemeClr val="accent1">
                                  <a:lumMod val="50000"/>
                                </a:schemeClr>
                              </a:solidFill>
                              <a:latin typeface="Cambria Math" panose="02040503050406030204" pitchFamily="18" charset="0"/>
                            </a:rPr>
                            <m:t>]</m:t>
                          </m:r>
                        </m:sup>
                      </m:sSup>
                      <m:r>
                        <a:rPr lang="en-US" sz="2400" b="1" i="0">
                          <a:solidFill>
                            <a:schemeClr val="accent1">
                              <a:lumMod val="50000"/>
                            </a:schemeClr>
                          </a:solidFill>
                          <a:latin typeface="Cambria Math" panose="02040503050406030204" pitchFamily="18" charset="0"/>
                        </a:rPr>
                        <m:t>+</m:t>
                      </m:r>
                      <m:sSup>
                        <m:sSupPr>
                          <m:ctrlPr>
                            <a:rPr lang="en-US" sz="2400" b="1" i="1">
                              <a:solidFill>
                                <a:schemeClr val="accent1">
                                  <a:lumMod val="50000"/>
                                </a:schemeClr>
                              </a:solidFill>
                              <a:latin typeface="Cambria Math" panose="02040503050406030204" pitchFamily="18" charset="0"/>
                            </a:rPr>
                          </m:ctrlPr>
                        </m:sSupPr>
                        <m:e>
                          <m:r>
                            <a:rPr lang="en-US" sz="2400" b="1" i="1">
                              <a:solidFill>
                                <a:schemeClr val="accent1">
                                  <a:lumMod val="50000"/>
                                </a:schemeClr>
                              </a:solidFill>
                              <a:latin typeface="Cambria Math" panose="02040503050406030204" pitchFamily="18" charset="0"/>
                            </a:rPr>
                            <m:t>𝒃</m:t>
                          </m:r>
                        </m:e>
                        <m:sup>
                          <m:d>
                            <m:dPr>
                              <m:begChr m:val="["/>
                              <m:endChr m:val="]"/>
                              <m:ctrlPr>
                                <a:rPr lang="en-US" sz="2400" b="1" i="1">
                                  <a:solidFill>
                                    <a:schemeClr val="accent1">
                                      <a:lumMod val="50000"/>
                                    </a:schemeClr>
                                  </a:solidFill>
                                  <a:latin typeface="Cambria Math" panose="02040503050406030204" pitchFamily="18" charset="0"/>
                                </a:rPr>
                              </m:ctrlPr>
                            </m:dPr>
                            <m:e>
                              <m:r>
                                <a:rPr lang="en-US" sz="2400" b="1" i="0" smtClean="0">
                                  <a:solidFill>
                                    <a:schemeClr val="accent1">
                                      <a:lumMod val="50000"/>
                                    </a:schemeClr>
                                  </a:solidFill>
                                  <a:latin typeface="Cambria Math" panose="02040503050406030204" pitchFamily="18" charset="0"/>
                                </a:rPr>
                                <m:t>𝐥</m:t>
                              </m:r>
                            </m:e>
                          </m:d>
                        </m:sup>
                      </m:sSup>
                    </m:oMath>
                  </m:oMathPara>
                </a14:m>
                <a:endParaRPr lang="en-US" sz="2400" b="1" dirty="0">
                  <a:solidFill>
                    <a:schemeClr val="accent1">
                      <a:lumMod val="50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5547171" y="4428249"/>
                <a:ext cx="3186000" cy="48718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5548042" y="5020032"/>
                <a:ext cx="2328394" cy="5168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accent1">
                                  <a:lumMod val="50000"/>
                                </a:schemeClr>
                              </a:solidFill>
                              <a:latin typeface="Cambria Math" panose="02040503050406030204" pitchFamily="18" charset="0"/>
                            </a:rPr>
                          </m:ctrlPr>
                        </m:sSupPr>
                        <m:e>
                          <m:r>
                            <a:rPr lang="en-US" sz="2400" b="1" i="1" smtClean="0">
                              <a:solidFill>
                                <a:schemeClr val="accent1">
                                  <a:lumMod val="50000"/>
                                </a:schemeClr>
                              </a:solidFill>
                              <a:latin typeface="Cambria Math" panose="02040503050406030204" pitchFamily="18" charset="0"/>
                            </a:rPr>
                            <m:t>𝑨</m:t>
                          </m:r>
                        </m:e>
                        <m:sup>
                          <m:d>
                            <m:dPr>
                              <m:begChr m:val="["/>
                              <m:endChr m:val="]"/>
                              <m:ctrlPr>
                                <a:rPr lang="en-US" sz="2400" b="1" i="1">
                                  <a:solidFill>
                                    <a:schemeClr val="accent1">
                                      <a:lumMod val="50000"/>
                                    </a:schemeClr>
                                  </a:solidFill>
                                  <a:latin typeface="Cambria Math" panose="02040503050406030204" pitchFamily="18" charset="0"/>
                                </a:rPr>
                              </m:ctrlPr>
                            </m:dPr>
                            <m:e>
                              <m:r>
                                <a:rPr lang="en-US" sz="2400" b="1" i="0" smtClean="0">
                                  <a:solidFill>
                                    <a:schemeClr val="accent1">
                                      <a:lumMod val="50000"/>
                                    </a:schemeClr>
                                  </a:solidFill>
                                  <a:latin typeface="Cambria Math" panose="02040503050406030204" pitchFamily="18" charset="0"/>
                                </a:rPr>
                                <m:t>𝐥</m:t>
                              </m:r>
                            </m:e>
                          </m:d>
                        </m:sup>
                      </m:sSup>
                      <m:r>
                        <a:rPr lang="en-US" sz="2400" b="1" i="0">
                          <a:solidFill>
                            <a:schemeClr val="accent1">
                              <a:lumMod val="50000"/>
                            </a:schemeClr>
                          </a:solidFill>
                          <a:latin typeface="Cambria Math" panose="02040503050406030204" pitchFamily="18" charset="0"/>
                        </a:rPr>
                        <m:t>=</m:t>
                      </m:r>
                      <m:sSup>
                        <m:sSupPr>
                          <m:ctrlPr>
                            <a:rPr lang="en-US" sz="2400" b="1" i="1" smtClean="0">
                              <a:solidFill>
                                <a:schemeClr val="accent1">
                                  <a:lumMod val="50000"/>
                                </a:schemeClr>
                              </a:solidFill>
                              <a:latin typeface="Cambria Math" panose="02040503050406030204" pitchFamily="18" charset="0"/>
                            </a:rPr>
                          </m:ctrlPr>
                        </m:sSupPr>
                        <m:e>
                          <m:r>
                            <a:rPr lang="en-US" sz="2400" b="1" i="1" smtClean="0">
                              <a:solidFill>
                                <a:schemeClr val="accent1">
                                  <a:lumMod val="50000"/>
                                </a:schemeClr>
                              </a:solidFill>
                              <a:latin typeface="Cambria Math" panose="02040503050406030204" pitchFamily="18" charset="0"/>
                            </a:rPr>
                            <m:t>𝒈</m:t>
                          </m:r>
                        </m:e>
                        <m:sup>
                          <m:r>
                            <a:rPr lang="en-US" sz="2400" b="1" i="1" smtClean="0">
                              <a:solidFill>
                                <a:schemeClr val="accent1">
                                  <a:lumMod val="50000"/>
                                </a:schemeClr>
                              </a:solidFill>
                              <a:latin typeface="Cambria Math" panose="02040503050406030204" pitchFamily="18" charset="0"/>
                            </a:rPr>
                            <m:t>[</m:t>
                          </m:r>
                          <m:r>
                            <a:rPr lang="en-US" sz="2400" b="1" i="1" smtClean="0">
                              <a:solidFill>
                                <a:schemeClr val="accent1">
                                  <a:lumMod val="50000"/>
                                </a:schemeClr>
                              </a:solidFill>
                              <a:latin typeface="Cambria Math" panose="02040503050406030204" pitchFamily="18" charset="0"/>
                            </a:rPr>
                            <m:t>𝒍</m:t>
                          </m:r>
                          <m:r>
                            <a:rPr lang="en-US" sz="2400" b="1" i="1" smtClean="0">
                              <a:solidFill>
                                <a:schemeClr val="accent1">
                                  <a:lumMod val="50000"/>
                                </a:schemeClr>
                              </a:solidFill>
                              <a:latin typeface="Cambria Math" panose="02040503050406030204" pitchFamily="18" charset="0"/>
                            </a:rPr>
                            <m:t>]</m:t>
                          </m:r>
                        </m:sup>
                      </m:sSup>
                      <m:r>
                        <a:rPr lang="en-US" sz="2400" b="1" i="1" smtClean="0">
                          <a:solidFill>
                            <a:schemeClr val="accent1">
                              <a:lumMod val="50000"/>
                            </a:schemeClr>
                          </a:solidFill>
                          <a:latin typeface="Cambria Math" panose="02040503050406030204" pitchFamily="18" charset="0"/>
                          <a:ea typeface="Cambria Math" panose="02040503050406030204" pitchFamily="18" charset="0"/>
                        </a:rPr>
                        <m:t> </m:t>
                      </m:r>
                      <m:d>
                        <m:dPr>
                          <m:ctrlPr>
                            <a:rPr lang="en-US" sz="2400" b="1" i="1" smtClean="0">
                              <a:solidFill>
                                <a:schemeClr val="accent1">
                                  <a:lumMod val="50000"/>
                                </a:schemeClr>
                              </a:solidFill>
                              <a:latin typeface="Cambria Math" panose="02040503050406030204" pitchFamily="18" charset="0"/>
                              <a:ea typeface="Cambria Math" panose="02040503050406030204" pitchFamily="18" charset="0"/>
                            </a:rPr>
                          </m:ctrlPr>
                        </m:dPr>
                        <m:e>
                          <m:sSup>
                            <m:sSupPr>
                              <m:ctrlPr>
                                <a:rPr lang="en-US" sz="2400" b="1" i="1">
                                  <a:solidFill>
                                    <a:schemeClr val="accent1">
                                      <a:lumMod val="50000"/>
                                    </a:schemeClr>
                                  </a:solidFill>
                                  <a:latin typeface="Cambria Math" panose="02040503050406030204" pitchFamily="18" charset="0"/>
                                </a:rPr>
                              </m:ctrlPr>
                            </m:sSupPr>
                            <m:e>
                              <m:r>
                                <a:rPr lang="en-US" sz="2400" b="1" i="1" smtClean="0">
                                  <a:solidFill>
                                    <a:schemeClr val="accent1">
                                      <a:lumMod val="50000"/>
                                    </a:schemeClr>
                                  </a:solidFill>
                                  <a:latin typeface="Cambria Math" panose="02040503050406030204" pitchFamily="18" charset="0"/>
                                </a:rPr>
                                <m:t>𝒁</m:t>
                              </m:r>
                            </m:e>
                            <m:sup>
                              <m:d>
                                <m:dPr>
                                  <m:begChr m:val="["/>
                                  <m:endChr m:val="]"/>
                                  <m:ctrlPr>
                                    <a:rPr lang="en-US" sz="2400" b="1" i="1">
                                      <a:solidFill>
                                        <a:schemeClr val="accent1">
                                          <a:lumMod val="50000"/>
                                        </a:schemeClr>
                                      </a:solidFill>
                                      <a:latin typeface="Cambria Math" panose="02040503050406030204" pitchFamily="18" charset="0"/>
                                    </a:rPr>
                                  </m:ctrlPr>
                                </m:dPr>
                                <m:e>
                                  <m:r>
                                    <a:rPr lang="en-US" sz="2400" b="1" i="0" smtClean="0">
                                      <a:solidFill>
                                        <a:schemeClr val="accent1">
                                          <a:lumMod val="50000"/>
                                        </a:schemeClr>
                                      </a:solidFill>
                                      <a:latin typeface="Cambria Math" panose="02040503050406030204" pitchFamily="18" charset="0"/>
                                    </a:rPr>
                                    <m:t>𝐥</m:t>
                                  </m:r>
                                </m:e>
                              </m:d>
                            </m:sup>
                          </m:sSup>
                        </m:e>
                      </m:d>
                    </m:oMath>
                  </m:oMathPara>
                </a14:m>
                <a:endParaRPr lang="en-US" sz="2400" b="1" dirty="0">
                  <a:solidFill>
                    <a:schemeClr val="accent1">
                      <a:lumMod val="50000"/>
                    </a:schemeClr>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5548042" y="5020032"/>
                <a:ext cx="2328394" cy="516808"/>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70212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652" y="54318"/>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4.3. Getting your matrix dimensions right </a:t>
            </a:r>
            <a:endParaRPr 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315534" y="732629"/>
                <a:ext cx="11384037" cy="487185"/>
              </a:xfrm>
              <a:prstGeom prst="rect">
                <a:avLst/>
              </a:prstGeom>
              <a:noFill/>
            </p:spPr>
            <p:txBody>
              <a:bodyPr wrap="square" rtlCol="0">
                <a:spAutoFit/>
              </a:bodyPr>
              <a:lstStyle/>
              <a:p>
                <a:pPr algn="just"/>
                <a:r>
                  <a:rPr lang="en-US" sz="2400" b="1" i="1" dirty="0" smtClean="0">
                    <a:latin typeface="Times New Roman" panose="02020603050405020304" pitchFamily="18" charset="0"/>
                    <a:cs typeface="Times New Roman" panose="02020603050405020304" pitchFamily="18" charset="0"/>
                  </a:rPr>
                  <a:t>Parameters </a:t>
                </a:r>
                <a14:m>
                  <m:oMath xmlns:m="http://schemas.openxmlformats.org/officeDocument/2006/math">
                    <m:sSup>
                      <m:sSupPr>
                        <m:ctrlPr>
                          <a:rPr lang="en-US" sz="2400" b="1" i="1" smtClean="0">
                            <a:solidFill>
                              <a:schemeClr val="bg2">
                                <a:lumMod val="10000"/>
                              </a:schemeClr>
                            </a:solidFill>
                            <a:latin typeface="Cambria Math" panose="02040503050406030204" pitchFamily="18" charset="0"/>
                          </a:rPr>
                        </m:ctrlPr>
                      </m:sSupPr>
                      <m:e>
                        <m:r>
                          <a:rPr lang="en-US" sz="2400" b="1" i="1">
                            <a:solidFill>
                              <a:schemeClr val="bg2">
                                <a:lumMod val="10000"/>
                              </a:schemeClr>
                            </a:solidFill>
                            <a:latin typeface="Cambria Math" panose="02040503050406030204" pitchFamily="18" charset="0"/>
                          </a:rPr>
                          <m:t>𝑾</m:t>
                        </m:r>
                      </m:e>
                      <m:sup>
                        <m:d>
                          <m:dPr>
                            <m:begChr m:val="["/>
                            <m:endChr m:val="]"/>
                            <m:ctrlPr>
                              <a:rPr lang="en-US" sz="2400" b="1" i="1">
                                <a:solidFill>
                                  <a:schemeClr val="bg2">
                                    <a:lumMod val="10000"/>
                                  </a:schemeClr>
                                </a:solidFill>
                                <a:latin typeface="Cambria Math" panose="02040503050406030204" pitchFamily="18" charset="0"/>
                              </a:rPr>
                            </m:ctrlPr>
                          </m:dPr>
                          <m:e>
                            <m:r>
                              <a:rPr lang="en-US" sz="2400" b="1" i="1">
                                <a:solidFill>
                                  <a:schemeClr val="bg2">
                                    <a:lumMod val="10000"/>
                                  </a:schemeClr>
                                </a:solidFill>
                                <a:latin typeface="Cambria Math" panose="02040503050406030204" pitchFamily="18" charset="0"/>
                              </a:rPr>
                              <m:t>𝒍</m:t>
                            </m:r>
                          </m:e>
                        </m:d>
                      </m:sup>
                    </m:sSup>
                  </m:oMath>
                </a14:m>
                <a:r>
                  <a:rPr lang="en-US" sz="2400" b="1" i="1" dirty="0" smtClean="0">
                    <a:latin typeface="Times New Roman" panose="02020603050405020304" pitchFamily="18" charset="0"/>
                    <a:cs typeface="Times New Roman" panose="02020603050405020304" pitchFamily="18" charset="0"/>
                  </a:rPr>
                  <a:t> and </a:t>
                </a:r>
                <a14:m>
                  <m:oMath xmlns:m="http://schemas.openxmlformats.org/officeDocument/2006/math">
                    <m:sSup>
                      <m:sSupPr>
                        <m:ctrlPr>
                          <a:rPr lang="en-US" sz="2400" b="1" i="1">
                            <a:solidFill>
                              <a:schemeClr val="bg2">
                                <a:lumMod val="10000"/>
                              </a:schemeClr>
                            </a:solidFill>
                            <a:latin typeface="Cambria Math" panose="02040503050406030204" pitchFamily="18" charset="0"/>
                          </a:rPr>
                        </m:ctrlPr>
                      </m:sSupPr>
                      <m:e>
                        <m:r>
                          <a:rPr lang="en-US" sz="2400" b="1" i="1" smtClean="0">
                            <a:solidFill>
                              <a:schemeClr val="bg2">
                                <a:lumMod val="10000"/>
                              </a:schemeClr>
                            </a:solidFill>
                            <a:latin typeface="Cambria Math" panose="02040503050406030204" pitchFamily="18" charset="0"/>
                          </a:rPr>
                          <m:t>𝒃</m:t>
                        </m:r>
                      </m:e>
                      <m:sup>
                        <m:d>
                          <m:dPr>
                            <m:begChr m:val="["/>
                            <m:endChr m:val="]"/>
                            <m:ctrlPr>
                              <a:rPr lang="en-US" sz="2400" b="1" i="1">
                                <a:solidFill>
                                  <a:schemeClr val="bg2">
                                    <a:lumMod val="10000"/>
                                  </a:schemeClr>
                                </a:solidFill>
                                <a:latin typeface="Cambria Math" panose="02040503050406030204" pitchFamily="18" charset="0"/>
                              </a:rPr>
                            </m:ctrlPr>
                          </m:dPr>
                          <m:e>
                            <m:r>
                              <a:rPr lang="en-US" sz="2400" b="1" i="1">
                                <a:solidFill>
                                  <a:schemeClr val="bg2">
                                    <a:lumMod val="10000"/>
                                  </a:schemeClr>
                                </a:solidFill>
                                <a:latin typeface="Cambria Math" panose="02040503050406030204" pitchFamily="18" charset="0"/>
                              </a:rPr>
                              <m:t>𝒍</m:t>
                            </m:r>
                          </m:e>
                        </m:d>
                      </m:sup>
                    </m:sSup>
                  </m:oMath>
                </a14:m>
                <a:r>
                  <a:rPr lang="en-US" sz="2400" b="1" i="1" dirty="0" smtClean="0">
                    <a:latin typeface="Times New Roman" panose="02020603050405020304" pitchFamily="18" charset="0"/>
                    <a:cs typeface="Times New Roman" panose="02020603050405020304" pitchFamily="18" charset="0"/>
                  </a:rPr>
                  <a:t>  </a:t>
                </a:r>
                <a:endParaRPr lang="en-US" sz="2400" b="1" i="1"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15534" y="732629"/>
                <a:ext cx="11384037" cy="487185"/>
              </a:xfrm>
              <a:prstGeom prst="rect">
                <a:avLst/>
              </a:prstGeom>
              <a:blipFill>
                <a:blip r:embed="rId2"/>
                <a:stretch>
                  <a:fillRect l="-857" t="-3750" b="-2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15534" y="1296424"/>
                <a:ext cx="6816787" cy="47743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i="1" smtClean="0">
                          <a:solidFill>
                            <a:schemeClr val="accent1">
                              <a:lumMod val="50000"/>
                            </a:schemeClr>
                          </a:solidFill>
                          <a:latin typeface="Cambria Math" panose="02040503050406030204" pitchFamily="18" charset="0"/>
                        </a:rPr>
                        <m:t>𝐿</m:t>
                      </m:r>
                      <m:r>
                        <a:rPr lang="en-US" sz="2400" b="0" i="1" smtClean="0">
                          <a:solidFill>
                            <a:schemeClr val="accent1">
                              <a:lumMod val="50000"/>
                            </a:schemeClr>
                          </a:solidFill>
                          <a:latin typeface="Cambria Math" panose="02040503050406030204" pitchFamily="18" charset="0"/>
                        </a:rPr>
                        <m:t>=5</m:t>
                      </m:r>
                      <m:r>
                        <a:rPr lang="en-US" sz="2400" b="0" i="0" smtClean="0">
                          <a:solidFill>
                            <a:schemeClr val="accent1">
                              <a:lumMod val="50000"/>
                            </a:schemeClr>
                          </a:solidFill>
                          <a:latin typeface="Cambria Math" panose="02040503050406030204" pitchFamily="18" charset="0"/>
                        </a:rPr>
                        <m:t>, </m:t>
                      </m:r>
                      <m:sSup>
                        <m:sSupPr>
                          <m:ctrlPr>
                            <a:rPr lang="en-US" sz="2400" b="0" i="1" smtClean="0">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𝑛</m:t>
                          </m:r>
                        </m:e>
                        <m:sup>
                          <m:r>
                            <a:rPr lang="en-US" sz="2400" b="0" i="1" smtClean="0">
                              <a:solidFill>
                                <a:schemeClr val="accent1">
                                  <a:lumMod val="50000"/>
                                </a:schemeClr>
                              </a:solidFill>
                              <a:latin typeface="Cambria Math" panose="02040503050406030204" pitchFamily="18" charset="0"/>
                            </a:rPr>
                            <m:t>[1]</m:t>
                          </m:r>
                        </m:sup>
                      </m:sSup>
                      <m:r>
                        <a:rPr lang="en-US" sz="2400" b="0" i="1" smtClean="0">
                          <a:solidFill>
                            <a:schemeClr val="accent1">
                              <a:lumMod val="50000"/>
                            </a:schemeClr>
                          </a:solidFill>
                          <a:latin typeface="Cambria Math" panose="02040503050406030204" pitchFamily="18" charset="0"/>
                        </a:rPr>
                        <m:t>=3,</m:t>
                      </m:r>
                      <m:sSup>
                        <m:sSupPr>
                          <m:ctrlPr>
                            <a:rPr lang="en-US" sz="2400" i="1">
                              <a:solidFill>
                                <a:schemeClr val="accent1">
                                  <a:lumMod val="50000"/>
                                </a:schemeClr>
                              </a:solidFill>
                              <a:latin typeface="Cambria Math" panose="02040503050406030204" pitchFamily="18" charset="0"/>
                            </a:rPr>
                          </m:ctrlPr>
                        </m:sSupPr>
                        <m:e>
                          <m:r>
                            <a:rPr lang="en-US" sz="2400" i="1">
                              <a:solidFill>
                                <a:schemeClr val="accent1">
                                  <a:lumMod val="50000"/>
                                </a:schemeClr>
                              </a:solidFill>
                              <a:latin typeface="Cambria Math" panose="02040503050406030204" pitchFamily="18" charset="0"/>
                            </a:rPr>
                            <m:t>𝑛</m:t>
                          </m:r>
                        </m:e>
                        <m:sup>
                          <m:r>
                            <a:rPr lang="en-US" sz="2400" i="1">
                              <a:solidFill>
                                <a:schemeClr val="accent1">
                                  <a:lumMod val="50000"/>
                                </a:schemeClr>
                              </a:solidFill>
                              <a:latin typeface="Cambria Math" panose="02040503050406030204" pitchFamily="18" charset="0"/>
                            </a:rPr>
                            <m:t>[2]</m:t>
                          </m:r>
                        </m:sup>
                      </m:sSup>
                      <m:r>
                        <a:rPr lang="en-US" sz="2400" i="1">
                          <a:solidFill>
                            <a:schemeClr val="accent1">
                              <a:lumMod val="50000"/>
                            </a:schemeClr>
                          </a:solidFill>
                          <a:latin typeface="Cambria Math" panose="02040503050406030204" pitchFamily="18" charset="0"/>
                        </a:rPr>
                        <m:t>=5</m:t>
                      </m:r>
                      <m:r>
                        <a:rPr lang="en-US" sz="2400" b="0" i="1" smtClean="0">
                          <a:solidFill>
                            <a:schemeClr val="accent1">
                              <a:lumMod val="50000"/>
                            </a:schemeClr>
                          </a:solidFill>
                          <a:latin typeface="Cambria Math" panose="02040503050406030204" pitchFamily="18" charset="0"/>
                        </a:rPr>
                        <m:t>, </m:t>
                      </m:r>
                      <m:sSup>
                        <m:sSupPr>
                          <m:ctrlPr>
                            <a:rPr lang="en-US" sz="2400" b="0" i="1" smtClean="0">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𝑛</m:t>
                          </m:r>
                        </m:e>
                        <m:sup>
                          <m:r>
                            <a:rPr lang="en-US" sz="2400" b="0" i="1" smtClean="0">
                              <a:solidFill>
                                <a:schemeClr val="accent1">
                                  <a:lumMod val="50000"/>
                                </a:schemeClr>
                              </a:solidFill>
                              <a:latin typeface="Cambria Math" panose="02040503050406030204" pitchFamily="18" charset="0"/>
                            </a:rPr>
                            <m:t>[3]</m:t>
                          </m:r>
                        </m:sup>
                      </m:sSup>
                      <m:r>
                        <a:rPr lang="en-US" sz="2400" b="0" i="1" smtClean="0">
                          <a:solidFill>
                            <a:schemeClr val="accent1">
                              <a:lumMod val="50000"/>
                            </a:schemeClr>
                          </a:solidFill>
                          <a:latin typeface="Cambria Math" panose="02040503050406030204" pitchFamily="18" charset="0"/>
                        </a:rPr>
                        <m:t>=4, </m:t>
                      </m:r>
                      <m:sSup>
                        <m:sSupPr>
                          <m:ctrlPr>
                            <a:rPr lang="en-US" sz="2400" b="0" i="1" smtClean="0">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𝑛</m:t>
                          </m:r>
                        </m:e>
                        <m:sup>
                          <m:r>
                            <a:rPr lang="en-US" sz="2400" b="0" i="1" smtClean="0">
                              <a:solidFill>
                                <a:schemeClr val="accent1">
                                  <a:lumMod val="50000"/>
                                </a:schemeClr>
                              </a:solidFill>
                              <a:latin typeface="Cambria Math" panose="02040503050406030204" pitchFamily="18" charset="0"/>
                            </a:rPr>
                            <m:t>[4]</m:t>
                          </m:r>
                        </m:sup>
                      </m:sSup>
                      <m:r>
                        <a:rPr lang="en-US" sz="2400" b="0" i="1" smtClean="0">
                          <a:solidFill>
                            <a:schemeClr val="accent1">
                              <a:lumMod val="50000"/>
                            </a:schemeClr>
                          </a:solidFill>
                          <a:latin typeface="Cambria Math" panose="02040503050406030204" pitchFamily="18" charset="0"/>
                        </a:rPr>
                        <m:t>=2, </m:t>
                      </m:r>
                      <m:sSup>
                        <m:sSupPr>
                          <m:ctrlPr>
                            <a:rPr lang="en-US" sz="2400" b="0" i="1" smtClean="0">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𝑛</m:t>
                          </m:r>
                        </m:e>
                        <m:sup>
                          <m:r>
                            <a:rPr lang="en-US" sz="2400" b="0" i="1" smtClean="0">
                              <a:solidFill>
                                <a:schemeClr val="accent1">
                                  <a:lumMod val="50000"/>
                                </a:schemeClr>
                              </a:solidFill>
                              <a:latin typeface="Cambria Math" panose="02040503050406030204" pitchFamily="18" charset="0"/>
                            </a:rPr>
                            <m:t>[3]</m:t>
                          </m:r>
                        </m:sup>
                      </m:sSup>
                      <m:r>
                        <a:rPr lang="en-US" sz="2400" b="0" i="1" smtClean="0">
                          <a:solidFill>
                            <a:schemeClr val="accent1">
                              <a:lumMod val="50000"/>
                            </a:schemeClr>
                          </a:solidFill>
                          <a:latin typeface="Cambria Math" panose="02040503050406030204" pitchFamily="18" charset="0"/>
                        </a:rPr>
                        <m:t>=1</m:t>
                      </m:r>
                      <m:r>
                        <a:rPr lang="en-US" sz="2400" b="0" i="0" smtClean="0">
                          <a:solidFill>
                            <a:schemeClr val="accent1">
                              <a:lumMod val="50000"/>
                            </a:schemeClr>
                          </a:solidFill>
                          <a:latin typeface="Cambria Math" panose="02040503050406030204" pitchFamily="18" charset="0"/>
                        </a:rPr>
                        <m:t> </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15534" y="1296424"/>
                <a:ext cx="6816787" cy="477438"/>
              </a:xfrm>
              <a:prstGeom prst="rect">
                <a:avLst/>
              </a:prstGeom>
              <a:blipFill>
                <a:blip r:embed="rId3"/>
                <a:stretch>
                  <a:fillRect l="-2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97108" y="1961998"/>
                <a:ext cx="2746778"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𝑧</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1">
                          <a:latin typeface="Cambria Math" panose="02040503050406030204" pitchFamily="18" charset="0"/>
                        </a:rPr>
                        <m:t>𝑥</m:t>
                      </m:r>
                      <m:r>
                        <a:rPr lang="en-US" sz="2400" i="0">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97108" y="1961998"/>
                <a:ext cx="2746778" cy="48718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57771" y="2297324"/>
                <a:ext cx="76867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𝟑</m:t>
                      </m:r>
                      <m:r>
                        <a:rPr lang="en-US" sz="1600" b="1" i="1" smtClean="0">
                          <a:solidFill>
                            <a:schemeClr val="accent5">
                              <a:lumMod val="75000"/>
                            </a:schemeClr>
                          </a:solidFill>
                          <a:latin typeface="Cambria Math" panose="02040503050406030204" pitchFamily="18" charset="0"/>
                        </a:rPr>
                        <m:t> , </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157771" y="2297324"/>
                <a:ext cx="768672" cy="338554"/>
              </a:xfrm>
              <a:prstGeom prst="rect">
                <a:avLst/>
              </a:prstGeom>
              <a:blipFill>
                <a:blip r:embed="rId5"/>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905973" y="2297324"/>
                <a:ext cx="76867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𝟑</m:t>
                      </m:r>
                      <m:r>
                        <a:rPr lang="en-US" sz="1600" b="1" i="1" smtClean="0">
                          <a:solidFill>
                            <a:schemeClr val="accent5">
                              <a:lumMod val="75000"/>
                            </a:schemeClr>
                          </a:solidFill>
                          <a:latin typeface="Cambria Math" panose="02040503050406030204" pitchFamily="18" charset="0"/>
                        </a:rPr>
                        <m:t> , </m:t>
                      </m:r>
                      <m:r>
                        <a:rPr lang="en-US" sz="1600" b="1" i="1" smtClean="0">
                          <a:solidFill>
                            <a:schemeClr val="accent5">
                              <a:lumMod val="75000"/>
                            </a:schemeClr>
                          </a:solidFill>
                          <a:latin typeface="Cambria Math" panose="02040503050406030204" pitchFamily="18" charset="0"/>
                        </a:rPr>
                        <m:t>𝟐</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905973" y="2297324"/>
                <a:ext cx="768672" cy="338554"/>
              </a:xfrm>
              <a:prstGeom prst="rect">
                <a:avLst/>
              </a:prstGeom>
              <a:blipFill>
                <a:blip r:embed="rId6"/>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526932" y="2297324"/>
                <a:ext cx="76867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𝟐</m:t>
                      </m:r>
                      <m:r>
                        <a:rPr lang="en-US" sz="1600" b="1" i="1" smtClean="0">
                          <a:solidFill>
                            <a:schemeClr val="accent5">
                              <a:lumMod val="75000"/>
                            </a:schemeClr>
                          </a:solidFill>
                          <a:latin typeface="Cambria Math" panose="02040503050406030204" pitchFamily="18" charset="0"/>
                        </a:rPr>
                        <m:t> , </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1526932" y="2297324"/>
                <a:ext cx="768672" cy="338554"/>
              </a:xfrm>
              <a:prstGeom prst="rect">
                <a:avLst/>
              </a:prstGeom>
              <a:blipFill>
                <a:blip r:embed="rId7"/>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275134" y="2297324"/>
                <a:ext cx="76867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𝟑</m:t>
                      </m:r>
                      <m:r>
                        <a:rPr lang="en-US" sz="1600" b="1" i="1" smtClean="0">
                          <a:solidFill>
                            <a:schemeClr val="accent5">
                              <a:lumMod val="75000"/>
                            </a:schemeClr>
                          </a:solidFill>
                          <a:latin typeface="Cambria Math" panose="02040503050406030204" pitchFamily="18" charset="0"/>
                        </a:rPr>
                        <m:t> , </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2275134" y="2297324"/>
                <a:ext cx="768672" cy="338554"/>
              </a:xfrm>
              <a:prstGeom prst="rect">
                <a:avLst/>
              </a:prstGeom>
              <a:blipFill>
                <a:blip r:embed="rId8"/>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27289" y="2728400"/>
                <a:ext cx="902939" cy="355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sSup>
                        <m:sSupPr>
                          <m:ctrlPr>
                            <a:rPr lang="en-US" sz="1600" b="1" i="1" smtClean="0">
                              <a:solidFill>
                                <a:schemeClr val="accent5">
                                  <a:lumMod val="75000"/>
                                </a:schemeClr>
                              </a:solidFill>
                              <a:latin typeface="Cambria Math" panose="02040503050406030204" pitchFamily="18" charset="0"/>
                            </a:rPr>
                          </m:ctrlPr>
                        </m:sSupPr>
                        <m:e>
                          <m:r>
                            <a:rPr lang="en-US" sz="1600" b="1" i="1" smtClean="0">
                              <a:solidFill>
                                <a:schemeClr val="accent5">
                                  <a:lumMod val="75000"/>
                                </a:schemeClr>
                              </a:solidFill>
                              <a:latin typeface="Cambria Math" panose="02040503050406030204" pitchFamily="18" charset="0"/>
                            </a:rPr>
                            <m:t>𝒏</m:t>
                          </m:r>
                        </m:e>
                        <m:sup>
                          <m:d>
                            <m:dPr>
                              <m:begChr m:val="["/>
                              <m:endChr m:val="]"/>
                              <m:ctrlPr>
                                <a:rPr lang="en-US" sz="1600" b="1" i="1" smtClean="0">
                                  <a:solidFill>
                                    <a:schemeClr val="accent5">
                                      <a:lumMod val="75000"/>
                                    </a:schemeClr>
                                  </a:solidFill>
                                  <a:latin typeface="Cambria Math" panose="02040503050406030204" pitchFamily="18" charset="0"/>
                                </a:rPr>
                              </m:ctrlPr>
                            </m:dPr>
                            <m:e>
                              <m:r>
                                <a:rPr lang="en-US" sz="1600" b="1" i="1" smtClean="0">
                                  <a:solidFill>
                                    <a:schemeClr val="accent5">
                                      <a:lumMod val="75000"/>
                                    </a:schemeClr>
                                  </a:solidFill>
                                  <a:latin typeface="Cambria Math" panose="02040503050406030204" pitchFamily="18" charset="0"/>
                                </a:rPr>
                                <m:t>𝒍</m:t>
                              </m:r>
                            </m:e>
                          </m:d>
                        </m:sup>
                      </m:sSup>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27289" y="2728400"/>
                <a:ext cx="902939" cy="355547"/>
              </a:xfrm>
              <a:prstGeom prst="rect">
                <a:avLst/>
              </a:prstGeom>
              <a:blipFill>
                <a:blip r:embed="rId9"/>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875491" y="2728400"/>
                <a:ext cx="1150315" cy="355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sSup>
                        <m:sSupPr>
                          <m:ctrlPr>
                            <a:rPr lang="en-US" sz="1600" b="1" i="1" smtClean="0">
                              <a:solidFill>
                                <a:schemeClr val="accent5">
                                  <a:lumMod val="75000"/>
                                </a:schemeClr>
                              </a:solidFill>
                              <a:latin typeface="Cambria Math" panose="02040503050406030204" pitchFamily="18" charset="0"/>
                            </a:rPr>
                          </m:ctrlPr>
                        </m:sSupPr>
                        <m:e>
                          <m:r>
                            <a:rPr lang="en-US" sz="1600" b="1" i="1" smtClean="0">
                              <a:solidFill>
                                <a:schemeClr val="accent5">
                                  <a:lumMod val="75000"/>
                                </a:schemeClr>
                              </a:solidFill>
                              <a:latin typeface="Cambria Math" panose="02040503050406030204" pitchFamily="18" charset="0"/>
                            </a:rPr>
                            <m:t>𝒏</m:t>
                          </m:r>
                        </m:e>
                        <m:sup>
                          <m:d>
                            <m:dPr>
                              <m:begChr m:val="["/>
                              <m:endChr m:val="]"/>
                              <m:ctrlPr>
                                <a:rPr lang="en-US" sz="1600" b="1" i="1" smtClean="0">
                                  <a:solidFill>
                                    <a:schemeClr val="accent5">
                                      <a:lumMod val="75000"/>
                                    </a:schemeClr>
                                  </a:solidFill>
                                  <a:latin typeface="Cambria Math" panose="02040503050406030204" pitchFamily="18" charset="0"/>
                                </a:rPr>
                              </m:ctrlPr>
                            </m:dPr>
                            <m:e>
                              <m:r>
                                <a:rPr lang="en-US" sz="1600" b="1" i="1" smtClean="0">
                                  <a:solidFill>
                                    <a:schemeClr val="accent5">
                                      <a:lumMod val="75000"/>
                                    </a:schemeClr>
                                  </a:solidFill>
                                  <a:latin typeface="Cambria Math" panose="02040503050406030204" pitchFamily="18" charset="0"/>
                                </a:rPr>
                                <m:t>𝟏</m:t>
                              </m:r>
                            </m:e>
                          </m:d>
                        </m:sup>
                      </m:sSup>
                      <m:r>
                        <a:rPr lang="en-US" sz="1600" b="1" i="1" smtClean="0">
                          <a:solidFill>
                            <a:schemeClr val="accent5">
                              <a:lumMod val="75000"/>
                            </a:schemeClr>
                          </a:solidFill>
                          <a:latin typeface="Cambria Math" panose="02040503050406030204" pitchFamily="18" charset="0"/>
                        </a:rPr>
                        <m:t>, </m:t>
                      </m:r>
                      <m:sSup>
                        <m:sSupPr>
                          <m:ctrlPr>
                            <a:rPr lang="en-US" sz="1600" b="1" i="1" smtClean="0">
                              <a:solidFill>
                                <a:schemeClr val="accent5">
                                  <a:lumMod val="75000"/>
                                </a:schemeClr>
                              </a:solidFill>
                              <a:latin typeface="Cambria Math" panose="02040503050406030204" pitchFamily="18" charset="0"/>
                            </a:rPr>
                          </m:ctrlPr>
                        </m:sSupPr>
                        <m:e>
                          <m:r>
                            <a:rPr lang="en-US" sz="1600" b="1" i="1" smtClean="0">
                              <a:solidFill>
                                <a:schemeClr val="accent5">
                                  <a:lumMod val="75000"/>
                                </a:schemeClr>
                              </a:solidFill>
                              <a:latin typeface="Cambria Math" panose="02040503050406030204" pitchFamily="18" charset="0"/>
                            </a:rPr>
                            <m:t>𝒏</m:t>
                          </m:r>
                        </m:e>
                        <m:sup>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𝟎</m:t>
                          </m:r>
                          <m:r>
                            <a:rPr lang="en-US" sz="1600" b="1" i="1" smtClean="0">
                              <a:solidFill>
                                <a:schemeClr val="accent5">
                                  <a:lumMod val="75000"/>
                                </a:schemeClr>
                              </a:solidFill>
                              <a:latin typeface="Cambria Math" panose="02040503050406030204" pitchFamily="18" charset="0"/>
                            </a:rPr>
                            <m:t>]</m:t>
                          </m:r>
                        </m:sup>
                      </m:sSup>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875491" y="2728400"/>
                <a:ext cx="1150315" cy="355547"/>
              </a:xfrm>
              <a:prstGeom prst="rect">
                <a:avLst/>
              </a:prstGeom>
              <a:blipFill>
                <a:blip r:embed="rId10"/>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78430" y="2728400"/>
                <a:ext cx="936603" cy="355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sSup>
                        <m:sSupPr>
                          <m:ctrlPr>
                            <a:rPr lang="en-US" sz="1600" b="1" i="1" smtClean="0">
                              <a:solidFill>
                                <a:schemeClr val="accent5">
                                  <a:lumMod val="75000"/>
                                </a:schemeClr>
                              </a:solidFill>
                              <a:latin typeface="Cambria Math" panose="02040503050406030204" pitchFamily="18" charset="0"/>
                            </a:rPr>
                          </m:ctrlPr>
                        </m:sSupPr>
                        <m:e>
                          <m:r>
                            <a:rPr lang="en-US" sz="1600" b="1" i="1" smtClean="0">
                              <a:solidFill>
                                <a:schemeClr val="accent5">
                                  <a:lumMod val="75000"/>
                                </a:schemeClr>
                              </a:solidFill>
                              <a:latin typeface="Cambria Math" panose="02040503050406030204" pitchFamily="18" charset="0"/>
                            </a:rPr>
                            <m:t>𝒏</m:t>
                          </m:r>
                        </m:e>
                        <m:sup>
                          <m:d>
                            <m:dPr>
                              <m:begChr m:val="["/>
                              <m:endChr m:val="]"/>
                              <m:ctrlPr>
                                <a:rPr lang="en-US" sz="1600" b="1" i="1" smtClean="0">
                                  <a:solidFill>
                                    <a:schemeClr val="accent5">
                                      <a:lumMod val="75000"/>
                                    </a:schemeClr>
                                  </a:solidFill>
                                  <a:latin typeface="Cambria Math" panose="02040503050406030204" pitchFamily="18" charset="0"/>
                                </a:rPr>
                              </m:ctrlPr>
                            </m:dPr>
                            <m:e>
                              <m:r>
                                <a:rPr lang="en-US" sz="1600" b="1" i="1" smtClean="0">
                                  <a:solidFill>
                                    <a:schemeClr val="accent5">
                                      <a:lumMod val="75000"/>
                                    </a:schemeClr>
                                  </a:solidFill>
                                  <a:latin typeface="Cambria Math" panose="02040503050406030204" pitchFamily="18" charset="0"/>
                                </a:rPr>
                                <m:t>𝟎</m:t>
                              </m:r>
                            </m:e>
                          </m:d>
                        </m:sup>
                      </m:sSup>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𝟏</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1778430" y="2728400"/>
                <a:ext cx="936603" cy="355547"/>
              </a:xfrm>
              <a:prstGeom prst="rect">
                <a:avLst/>
              </a:prstGeom>
              <a:blipFill>
                <a:blip r:embed="rId11"/>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5089920" y="2099882"/>
                <a:ext cx="814838" cy="487185"/>
              </a:xfrm>
              <a:prstGeom prst="rect">
                <a:avLst/>
              </a:prstGeom>
            </p:spPr>
            <p:txBody>
              <a:bodyPr wrap="none">
                <a:spAutoFit/>
              </a:bodyPr>
              <a:lstStyle/>
              <a:p>
                <a14:m>
                  <m:oMath xmlns:m="http://schemas.openxmlformats.org/officeDocument/2006/math">
                    <m:sSup>
                      <m:sSupPr>
                        <m:ctrlPr>
                          <a:rPr lang="en-US" sz="2400" b="1" i="1" smtClean="0">
                            <a:solidFill>
                              <a:schemeClr val="bg2">
                                <a:lumMod val="10000"/>
                              </a:schemeClr>
                            </a:solidFill>
                            <a:latin typeface="Cambria Math" panose="02040503050406030204" pitchFamily="18" charset="0"/>
                          </a:rPr>
                        </m:ctrlPr>
                      </m:sSupPr>
                      <m:e>
                        <m:r>
                          <a:rPr lang="en-US" sz="2400" b="1" i="1" smtClean="0">
                            <a:solidFill>
                              <a:schemeClr val="bg2">
                                <a:lumMod val="10000"/>
                              </a:schemeClr>
                            </a:solidFill>
                            <a:latin typeface="Cambria Math" panose="02040503050406030204" pitchFamily="18" charset="0"/>
                          </a:rPr>
                          <m:t>𝑾</m:t>
                        </m:r>
                      </m:e>
                      <m:sup>
                        <m:d>
                          <m:dPr>
                            <m:begChr m:val="["/>
                            <m:endChr m:val="]"/>
                            <m:ctrlPr>
                              <a:rPr lang="en-US" sz="2400" b="1" i="1">
                                <a:solidFill>
                                  <a:schemeClr val="bg2">
                                    <a:lumMod val="10000"/>
                                  </a:schemeClr>
                                </a:solidFill>
                                <a:latin typeface="Cambria Math" panose="02040503050406030204" pitchFamily="18" charset="0"/>
                              </a:rPr>
                            </m:ctrlPr>
                          </m:dPr>
                          <m:e>
                            <m:r>
                              <a:rPr lang="en-US" sz="2400" b="1" i="0" smtClean="0">
                                <a:solidFill>
                                  <a:schemeClr val="bg2">
                                    <a:lumMod val="10000"/>
                                  </a:schemeClr>
                                </a:solidFill>
                                <a:latin typeface="Cambria Math" panose="02040503050406030204" pitchFamily="18" charset="0"/>
                              </a:rPr>
                              <m:t>𝐥</m:t>
                            </m:r>
                          </m:e>
                        </m:d>
                      </m:sup>
                    </m:sSup>
                  </m:oMath>
                </a14:m>
                <a:r>
                  <a:rPr lang="en-US" sz="2400" b="1" dirty="0" smtClean="0"/>
                  <a:t>:</a:t>
                </a:r>
                <a:endParaRPr lang="en-US" sz="2400" b="1" dirty="0"/>
              </a:p>
            </p:txBody>
          </p:sp>
        </mc:Choice>
        <mc:Fallback xmlns="">
          <p:sp>
            <p:nvSpPr>
              <p:cNvPr id="15" name="Rectangle 14"/>
              <p:cNvSpPr>
                <a:spLocks noRot="1" noChangeAspect="1" noMove="1" noResize="1" noEditPoints="1" noAdjustHandles="1" noChangeArrowheads="1" noChangeShapeType="1" noTextEdit="1"/>
              </p:cNvSpPr>
              <p:nvPr/>
            </p:nvSpPr>
            <p:spPr>
              <a:xfrm>
                <a:off x="5089920" y="2099882"/>
                <a:ext cx="814838" cy="487185"/>
              </a:xfrm>
              <a:prstGeom prst="rect">
                <a:avLst/>
              </a:prstGeom>
              <a:blipFill>
                <a:blip r:embed="rId12"/>
                <a:stretch>
                  <a:fillRect t="-5000" r="-10448" b="-2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5770033" y="2116105"/>
                <a:ext cx="1396023" cy="38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solidFill>
                            <a:schemeClr val="accent1">
                              <a:lumMod val="50000"/>
                            </a:schemeClr>
                          </a:solidFill>
                          <a:latin typeface="Cambria Math" panose="02040503050406030204" pitchFamily="18" charset="0"/>
                        </a:rPr>
                        <m:t>(</m:t>
                      </m:r>
                      <m:sSup>
                        <m:sSupPr>
                          <m:ctrlPr>
                            <a:rPr lang="en-US" i="1">
                              <a:solidFill>
                                <a:schemeClr val="accent1">
                                  <a:lumMod val="50000"/>
                                </a:schemeClr>
                              </a:solidFill>
                              <a:latin typeface="Cambria Math" panose="02040503050406030204" pitchFamily="18" charset="0"/>
                            </a:rPr>
                          </m:ctrlPr>
                        </m:sSupPr>
                        <m:e>
                          <m:r>
                            <a:rPr lang="en-US" i="1">
                              <a:solidFill>
                                <a:schemeClr val="accent1">
                                  <a:lumMod val="50000"/>
                                </a:schemeClr>
                              </a:solidFill>
                              <a:latin typeface="Cambria Math" panose="02040503050406030204" pitchFamily="18" charset="0"/>
                            </a:rPr>
                            <m:t>𝑛</m:t>
                          </m:r>
                        </m:e>
                        <m:sup>
                          <m:d>
                            <m:dPr>
                              <m:begChr m:val="["/>
                              <m:endChr m:val="]"/>
                              <m:ctrlPr>
                                <a:rPr lang="en-US" i="1">
                                  <a:solidFill>
                                    <a:schemeClr val="accent1">
                                      <a:lumMod val="50000"/>
                                    </a:schemeClr>
                                  </a:solidFill>
                                  <a:latin typeface="Cambria Math" panose="02040503050406030204" pitchFamily="18" charset="0"/>
                                </a:rPr>
                              </m:ctrlPr>
                            </m:dPr>
                            <m:e>
                              <m:r>
                                <a:rPr lang="en-US" i="1">
                                  <a:solidFill>
                                    <a:schemeClr val="accent1">
                                      <a:lumMod val="50000"/>
                                    </a:schemeClr>
                                  </a:solidFill>
                                  <a:latin typeface="Cambria Math" panose="02040503050406030204" pitchFamily="18" charset="0"/>
                                </a:rPr>
                                <m:t>𝑙</m:t>
                              </m:r>
                            </m:e>
                          </m:d>
                        </m:sup>
                      </m:sSup>
                      <m:r>
                        <a:rPr lang="en-US" i="1">
                          <a:solidFill>
                            <a:schemeClr val="accent1">
                              <a:lumMod val="50000"/>
                            </a:schemeClr>
                          </a:solidFill>
                          <a:latin typeface="Cambria Math" panose="02040503050406030204" pitchFamily="18" charset="0"/>
                        </a:rPr>
                        <m:t>,</m:t>
                      </m:r>
                      <m:sSup>
                        <m:sSupPr>
                          <m:ctrlPr>
                            <a:rPr lang="en-US" i="1" smtClean="0">
                              <a:solidFill>
                                <a:schemeClr val="accent1">
                                  <a:lumMod val="50000"/>
                                </a:schemeClr>
                              </a:solidFill>
                              <a:latin typeface="Cambria Math" panose="02040503050406030204" pitchFamily="18" charset="0"/>
                            </a:rPr>
                          </m:ctrlPr>
                        </m:sSupPr>
                        <m:e>
                          <m:r>
                            <a:rPr lang="en-US" b="0" i="1" smtClean="0">
                              <a:solidFill>
                                <a:schemeClr val="accent1">
                                  <a:lumMod val="50000"/>
                                </a:schemeClr>
                              </a:solidFill>
                              <a:latin typeface="Cambria Math" panose="02040503050406030204" pitchFamily="18" charset="0"/>
                            </a:rPr>
                            <m:t>𝑛</m:t>
                          </m:r>
                        </m:e>
                        <m:sup>
                          <m:r>
                            <a:rPr lang="en-US" b="0" i="1" smtClean="0">
                              <a:solidFill>
                                <a:schemeClr val="accent1">
                                  <a:lumMod val="50000"/>
                                </a:schemeClr>
                              </a:solidFill>
                              <a:latin typeface="Cambria Math" panose="02040503050406030204" pitchFamily="18" charset="0"/>
                            </a:rPr>
                            <m:t>[</m:t>
                          </m:r>
                          <m:r>
                            <a:rPr lang="en-US" b="0" i="1" smtClean="0">
                              <a:solidFill>
                                <a:schemeClr val="accent1">
                                  <a:lumMod val="50000"/>
                                </a:schemeClr>
                              </a:solidFill>
                              <a:latin typeface="Cambria Math" panose="02040503050406030204" pitchFamily="18" charset="0"/>
                            </a:rPr>
                            <m:t>𝑙</m:t>
                          </m:r>
                          <m:r>
                            <a:rPr lang="en-US" b="0" i="1" smtClean="0">
                              <a:solidFill>
                                <a:schemeClr val="accent1">
                                  <a:lumMod val="50000"/>
                                </a:schemeClr>
                              </a:solidFill>
                              <a:latin typeface="Cambria Math" panose="02040503050406030204" pitchFamily="18" charset="0"/>
                            </a:rPr>
                            <m:t>−1]</m:t>
                          </m:r>
                        </m:sup>
                      </m:sSup>
                      <m:r>
                        <a:rPr lang="en-US" i="1">
                          <a:solidFill>
                            <a:schemeClr val="accent1">
                              <a:lumMod val="50000"/>
                            </a:schemeClr>
                          </a:solidFill>
                          <a:latin typeface="Cambria Math" panose="02040503050406030204" pitchFamily="18" charset="0"/>
                        </a:rPr>
                        <m:t>)</m:t>
                      </m:r>
                    </m:oMath>
                  </m:oMathPara>
                </a14:m>
                <a:endParaRPr lang="en-US" dirty="0">
                  <a:solidFill>
                    <a:schemeClr val="accent1">
                      <a:lumMod val="50000"/>
                    </a:schemeClr>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5770033" y="2116105"/>
                <a:ext cx="1396023" cy="388311"/>
              </a:xfrm>
              <a:prstGeom prst="rect">
                <a:avLst/>
              </a:prstGeom>
              <a:blipFill>
                <a:blip r:embed="rId13"/>
                <a:stretch>
                  <a:fillRect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7047361" y="2098690"/>
                <a:ext cx="1013611" cy="487185"/>
              </a:xfrm>
              <a:prstGeom prst="rect">
                <a:avLst/>
              </a:prstGeom>
            </p:spPr>
            <p:txBody>
              <a:bodyPr wrap="none">
                <a:spAutoFit/>
              </a:bodyPr>
              <a:lstStyle/>
              <a:p>
                <a14:m>
                  <m:oMath xmlns:m="http://schemas.openxmlformats.org/officeDocument/2006/math">
                    <m:sSup>
                      <m:sSupPr>
                        <m:ctrlPr>
                          <a:rPr lang="en-US" sz="2400" b="1" i="1" smtClean="0">
                            <a:solidFill>
                              <a:schemeClr val="bg2">
                                <a:lumMod val="10000"/>
                              </a:schemeClr>
                            </a:solidFill>
                            <a:latin typeface="Cambria Math" panose="02040503050406030204" pitchFamily="18" charset="0"/>
                          </a:rPr>
                        </m:ctrlPr>
                      </m:sSupPr>
                      <m:e>
                        <m:r>
                          <a:rPr lang="en-US" sz="2400" b="1" i="1" smtClean="0">
                            <a:solidFill>
                              <a:schemeClr val="bg2">
                                <a:lumMod val="10000"/>
                              </a:schemeClr>
                            </a:solidFill>
                            <a:latin typeface="Cambria Math" panose="02040503050406030204" pitchFamily="18" charset="0"/>
                          </a:rPr>
                          <m:t>𝒅𝑾</m:t>
                        </m:r>
                      </m:e>
                      <m:sup>
                        <m:d>
                          <m:dPr>
                            <m:begChr m:val="["/>
                            <m:endChr m:val="]"/>
                            <m:ctrlPr>
                              <a:rPr lang="en-US" sz="2400" b="1" i="1">
                                <a:solidFill>
                                  <a:schemeClr val="bg2">
                                    <a:lumMod val="10000"/>
                                  </a:schemeClr>
                                </a:solidFill>
                                <a:latin typeface="Cambria Math" panose="02040503050406030204" pitchFamily="18" charset="0"/>
                              </a:rPr>
                            </m:ctrlPr>
                          </m:dPr>
                          <m:e>
                            <m:r>
                              <a:rPr lang="en-US" sz="2400" b="1" i="0" smtClean="0">
                                <a:solidFill>
                                  <a:schemeClr val="bg2">
                                    <a:lumMod val="10000"/>
                                  </a:schemeClr>
                                </a:solidFill>
                                <a:latin typeface="Cambria Math" panose="02040503050406030204" pitchFamily="18" charset="0"/>
                              </a:rPr>
                              <m:t>𝐥</m:t>
                            </m:r>
                          </m:e>
                        </m:d>
                      </m:sup>
                    </m:sSup>
                  </m:oMath>
                </a14:m>
                <a:r>
                  <a:rPr lang="en-US" sz="2400" b="1" dirty="0" smtClean="0"/>
                  <a:t>:</a:t>
                </a:r>
                <a:endParaRPr lang="en-US" sz="2400" b="1" dirty="0"/>
              </a:p>
            </p:txBody>
          </p:sp>
        </mc:Choice>
        <mc:Fallback xmlns="">
          <p:sp>
            <p:nvSpPr>
              <p:cNvPr id="17" name="Rectangle 16"/>
              <p:cNvSpPr>
                <a:spLocks noRot="1" noChangeAspect="1" noMove="1" noResize="1" noEditPoints="1" noAdjustHandles="1" noChangeArrowheads="1" noChangeShapeType="1" noTextEdit="1"/>
              </p:cNvSpPr>
              <p:nvPr/>
            </p:nvSpPr>
            <p:spPr>
              <a:xfrm>
                <a:off x="7047361" y="2098690"/>
                <a:ext cx="1013611" cy="487185"/>
              </a:xfrm>
              <a:prstGeom prst="rect">
                <a:avLst/>
              </a:prstGeom>
              <a:blipFill>
                <a:blip r:embed="rId14"/>
                <a:stretch>
                  <a:fillRect t="-5000" r="-9036" b="-2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7807552" y="2116105"/>
                <a:ext cx="1447319" cy="38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0" smtClean="0">
                          <a:solidFill>
                            <a:schemeClr val="accent1">
                              <a:lumMod val="50000"/>
                            </a:schemeClr>
                          </a:solidFill>
                          <a:latin typeface="Cambria Math" panose="02040503050406030204" pitchFamily="18" charset="0"/>
                        </a:rPr>
                        <m:t> </m:t>
                      </m:r>
                      <m:r>
                        <a:rPr lang="en-US" smtClean="0">
                          <a:solidFill>
                            <a:schemeClr val="accent1">
                              <a:lumMod val="50000"/>
                            </a:schemeClr>
                          </a:solidFill>
                          <a:latin typeface="Cambria Math" panose="02040503050406030204" pitchFamily="18" charset="0"/>
                        </a:rPr>
                        <m:t>(</m:t>
                      </m:r>
                      <m:sSup>
                        <m:sSupPr>
                          <m:ctrlPr>
                            <a:rPr lang="en-US" i="1">
                              <a:solidFill>
                                <a:schemeClr val="accent1">
                                  <a:lumMod val="50000"/>
                                </a:schemeClr>
                              </a:solidFill>
                              <a:latin typeface="Cambria Math" panose="02040503050406030204" pitchFamily="18" charset="0"/>
                            </a:rPr>
                          </m:ctrlPr>
                        </m:sSupPr>
                        <m:e>
                          <m:r>
                            <a:rPr lang="en-US" i="1">
                              <a:solidFill>
                                <a:schemeClr val="accent1">
                                  <a:lumMod val="50000"/>
                                </a:schemeClr>
                              </a:solidFill>
                              <a:latin typeface="Cambria Math" panose="02040503050406030204" pitchFamily="18" charset="0"/>
                            </a:rPr>
                            <m:t>𝑛</m:t>
                          </m:r>
                        </m:e>
                        <m:sup>
                          <m:d>
                            <m:dPr>
                              <m:begChr m:val="["/>
                              <m:endChr m:val="]"/>
                              <m:ctrlPr>
                                <a:rPr lang="en-US" i="1">
                                  <a:solidFill>
                                    <a:schemeClr val="accent1">
                                      <a:lumMod val="50000"/>
                                    </a:schemeClr>
                                  </a:solidFill>
                                  <a:latin typeface="Cambria Math" panose="02040503050406030204" pitchFamily="18" charset="0"/>
                                </a:rPr>
                              </m:ctrlPr>
                            </m:dPr>
                            <m:e>
                              <m:r>
                                <a:rPr lang="en-US" i="1">
                                  <a:solidFill>
                                    <a:schemeClr val="accent1">
                                      <a:lumMod val="50000"/>
                                    </a:schemeClr>
                                  </a:solidFill>
                                  <a:latin typeface="Cambria Math" panose="02040503050406030204" pitchFamily="18" charset="0"/>
                                </a:rPr>
                                <m:t>𝑙</m:t>
                              </m:r>
                            </m:e>
                          </m:d>
                        </m:sup>
                      </m:sSup>
                      <m:r>
                        <a:rPr lang="en-US" i="1">
                          <a:solidFill>
                            <a:schemeClr val="accent1">
                              <a:lumMod val="50000"/>
                            </a:schemeClr>
                          </a:solidFill>
                          <a:latin typeface="Cambria Math" panose="02040503050406030204" pitchFamily="18" charset="0"/>
                        </a:rPr>
                        <m:t>,</m:t>
                      </m:r>
                      <m:sSup>
                        <m:sSupPr>
                          <m:ctrlPr>
                            <a:rPr lang="en-US" i="1" smtClean="0">
                              <a:solidFill>
                                <a:schemeClr val="accent1">
                                  <a:lumMod val="50000"/>
                                </a:schemeClr>
                              </a:solidFill>
                              <a:latin typeface="Cambria Math" panose="02040503050406030204" pitchFamily="18" charset="0"/>
                            </a:rPr>
                          </m:ctrlPr>
                        </m:sSupPr>
                        <m:e>
                          <m:r>
                            <a:rPr lang="en-US" b="0" i="1" smtClean="0">
                              <a:solidFill>
                                <a:schemeClr val="accent1">
                                  <a:lumMod val="50000"/>
                                </a:schemeClr>
                              </a:solidFill>
                              <a:latin typeface="Cambria Math" panose="02040503050406030204" pitchFamily="18" charset="0"/>
                            </a:rPr>
                            <m:t>𝑛</m:t>
                          </m:r>
                        </m:e>
                        <m:sup>
                          <m:r>
                            <a:rPr lang="en-US" b="0" i="1" smtClean="0">
                              <a:solidFill>
                                <a:schemeClr val="accent1">
                                  <a:lumMod val="50000"/>
                                </a:schemeClr>
                              </a:solidFill>
                              <a:latin typeface="Cambria Math" panose="02040503050406030204" pitchFamily="18" charset="0"/>
                            </a:rPr>
                            <m:t>[</m:t>
                          </m:r>
                          <m:r>
                            <a:rPr lang="en-US" b="0" i="1" smtClean="0">
                              <a:solidFill>
                                <a:schemeClr val="accent1">
                                  <a:lumMod val="50000"/>
                                </a:schemeClr>
                              </a:solidFill>
                              <a:latin typeface="Cambria Math" panose="02040503050406030204" pitchFamily="18" charset="0"/>
                            </a:rPr>
                            <m:t>𝑙</m:t>
                          </m:r>
                          <m:r>
                            <a:rPr lang="en-US" b="0" i="1" smtClean="0">
                              <a:solidFill>
                                <a:schemeClr val="accent1">
                                  <a:lumMod val="50000"/>
                                </a:schemeClr>
                              </a:solidFill>
                              <a:latin typeface="Cambria Math" panose="02040503050406030204" pitchFamily="18" charset="0"/>
                            </a:rPr>
                            <m:t>−1]</m:t>
                          </m:r>
                        </m:sup>
                      </m:sSup>
                      <m:r>
                        <a:rPr lang="en-US" i="1">
                          <a:solidFill>
                            <a:schemeClr val="accent1">
                              <a:lumMod val="50000"/>
                            </a:schemeClr>
                          </a:solidFill>
                          <a:latin typeface="Cambria Math" panose="02040503050406030204" pitchFamily="18" charset="0"/>
                        </a:rPr>
                        <m:t>)</m:t>
                      </m:r>
                    </m:oMath>
                  </m:oMathPara>
                </a14:m>
                <a:endParaRPr lang="en-US" dirty="0">
                  <a:solidFill>
                    <a:schemeClr val="accent1">
                      <a:lumMod val="50000"/>
                    </a:schemeClr>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7807552" y="2116105"/>
                <a:ext cx="1447319" cy="388311"/>
              </a:xfrm>
              <a:prstGeom prst="rect">
                <a:avLst/>
              </a:prstGeom>
              <a:blipFill>
                <a:blip r:embed="rId15"/>
                <a:stretch>
                  <a:fillRect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5085565" y="2548376"/>
                <a:ext cx="699422" cy="487185"/>
              </a:xfrm>
              <a:prstGeom prst="rect">
                <a:avLst/>
              </a:prstGeom>
            </p:spPr>
            <p:txBody>
              <a:bodyPr wrap="none">
                <a:spAutoFit/>
              </a:bodyPr>
              <a:lstStyle/>
              <a:p>
                <a14:m>
                  <m:oMath xmlns:m="http://schemas.openxmlformats.org/officeDocument/2006/math">
                    <m:sSup>
                      <m:sSupPr>
                        <m:ctrlPr>
                          <a:rPr lang="en-US" sz="2400" b="1" i="1" smtClean="0">
                            <a:solidFill>
                              <a:schemeClr val="bg2">
                                <a:lumMod val="10000"/>
                              </a:schemeClr>
                            </a:solidFill>
                            <a:latin typeface="Cambria Math" panose="02040503050406030204" pitchFamily="18" charset="0"/>
                          </a:rPr>
                        </m:ctrlPr>
                      </m:sSupPr>
                      <m:e>
                        <m:r>
                          <a:rPr lang="en-US" sz="2400" b="1" i="1" smtClean="0">
                            <a:solidFill>
                              <a:schemeClr val="bg2">
                                <a:lumMod val="10000"/>
                              </a:schemeClr>
                            </a:solidFill>
                            <a:latin typeface="Cambria Math" panose="02040503050406030204" pitchFamily="18" charset="0"/>
                          </a:rPr>
                          <m:t>𝒃</m:t>
                        </m:r>
                      </m:e>
                      <m:sup>
                        <m:d>
                          <m:dPr>
                            <m:begChr m:val="["/>
                            <m:endChr m:val="]"/>
                            <m:ctrlPr>
                              <a:rPr lang="en-US" sz="2400" b="1" i="1">
                                <a:solidFill>
                                  <a:schemeClr val="bg2">
                                    <a:lumMod val="10000"/>
                                  </a:schemeClr>
                                </a:solidFill>
                                <a:latin typeface="Cambria Math" panose="02040503050406030204" pitchFamily="18" charset="0"/>
                              </a:rPr>
                            </m:ctrlPr>
                          </m:dPr>
                          <m:e>
                            <m:r>
                              <a:rPr lang="en-US" sz="2400" b="1" i="0" smtClean="0">
                                <a:solidFill>
                                  <a:schemeClr val="bg2">
                                    <a:lumMod val="10000"/>
                                  </a:schemeClr>
                                </a:solidFill>
                                <a:latin typeface="Cambria Math" panose="02040503050406030204" pitchFamily="18" charset="0"/>
                              </a:rPr>
                              <m:t>𝐥</m:t>
                            </m:r>
                          </m:e>
                        </m:d>
                      </m:sup>
                    </m:sSup>
                  </m:oMath>
                </a14:m>
                <a:r>
                  <a:rPr lang="en-US" sz="2400" b="1" dirty="0" smtClean="0"/>
                  <a:t>:</a:t>
                </a:r>
                <a:endParaRPr lang="en-US" sz="2400" b="1" dirty="0"/>
              </a:p>
            </p:txBody>
          </p:sp>
        </mc:Choice>
        <mc:Fallback xmlns="">
          <p:sp>
            <p:nvSpPr>
              <p:cNvPr id="19" name="Rectangle 18"/>
              <p:cNvSpPr>
                <a:spLocks noRot="1" noChangeAspect="1" noMove="1" noResize="1" noEditPoints="1" noAdjustHandles="1" noChangeArrowheads="1" noChangeShapeType="1" noTextEdit="1"/>
              </p:cNvSpPr>
              <p:nvPr/>
            </p:nvSpPr>
            <p:spPr>
              <a:xfrm>
                <a:off x="5085565" y="2548376"/>
                <a:ext cx="699422" cy="487185"/>
              </a:xfrm>
              <a:prstGeom prst="rect">
                <a:avLst/>
              </a:prstGeom>
              <a:blipFill>
                <a:blip r:embed="rId16"/>
                <a:stretch>
                  <a:fillRect t="-5000" r="-13043" b="-2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5638768" y="2591380"/>
                <a:ext cx="974369" cy="38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solidFill>
                            <a:schemeClr val="accent1">
                              <a:lumMod val="50000"/>
                            </a:schemeClr>
                          </a:solidFill>
                          <a:latin typeface="Cambria Math" panose="02040503050406030204" pitchFamily="18" charset="0"/>
                        </a:rPr>
                        <m:t>(</m:t>
                      </m:r>
                      <m:sSup>
                        <m:sSupPr>
                          <m:ctrlPr>
                            <a:rPr lang="en-US" i="1">
                              <a:solidFill>
                                <a:schemeClr val="accent1">
                                  <a:lumMod val="50000"/>
                                </a:schemeClr>
                              </a:solidFill>
                              <a:latin typeface="Cambria Math" panose="02040503050406030204" pitchFamily="18" charset="0"/>
                            </a:rPr>
                          </m:ctrlPr>
                        </m:sSupPr>
                        <m:e>
                          <m:r>
                            <a:rPr lang="en-US" i="1">
                              <a:solidFill>
                                <a:schemeClr val="accent1">
                                  <a:lumMod val="50000"/>
                                </a:schemeClr>
                              </a:solidFill>
                              <a:latin typeface="Cambria Math" panose="02040503050406030204" pitchFamily="18" charset="0"/>
                            </a:rPr>
                            <m:t>𝑛</m:t>
                          </m:r>
                        </m:e>
                        <m:sup>
                          <m:d>
                            <m:dPr>
                              <m:begChr m:val="["/>
                              <m:endChr m:val="]"/>
                              <m:ctrlPr>
                                <a:rPr lang="en-US" i="1">
                                  <a:solidFill>
                                    <a:schemeClr val="accent1">
                                      <a:lumMod val="50000"/>
                                    </a:schemeClr>
                                  </a:solidFill>
                                  <a:latin typeface="Cambria Math" panose="02040503050406030204" pitchFamily="18" charset="0"/>
                                </a:rPr>
                              </m:ctrlPr>
                            </m:dPr>
                            <m:e>
                              <m:r>
                                <a:rPr lang="en-US" i="1">
                                  <a:solidFill>
                                    <a:schemeClr val="accent1">
                                      <a:lumMod val="50000"/>
                                    </a:schemeClr>
                                  </a:solidFill>
                                  <a:latin typeface="Cambria Math" panose="02040503050406030204" pitchFamily="18" charset="0"/>
                                </a:rPr>
                                <m:t>𝑙</m:t>
                              </m:r>
                            </m:e>
                          </m:d>
                        </m:sup>
                      </m:sSup>
                      <m:r>
                        <a:rPr lang="en-US" i="1">
                          <a:solidFill>
                            <a:schemeClr val="accent1">
                              <a:lumMod val="50000"/>
                            </a:schemeClr>
                          </a:solidFill>
                          <a:latin typeface="Cambria Math" panose="02040503050406030204" pitchFamily="18" charset="0"/>
                        </a:rPr>
                        <m:t>,</m:t>
                      </m:r>
                      <m:r>
                        <a:rPr lang="en-US" i="1" smtClean="0">
                          <a:solidFill>
                            <a:schemeClr val="accent1">
                              <a:lumMod val="50000"/>
                            </a:schemeClr>
                          </a:solidFill>
                          <a:latin typeface="Cambria Math" panose="02040503050406030204" pitchFamily="18" charset="0"/>
                        </a:rPr>
                        <m:t>1</m:t>
                      </m:r>
                      <m:r>
                        <a:rPr lang="en-US" b="0" i="1" smtClean="0">
                          <a:solidFill>
                            <a:schemeClr val="accent1">
                              <a:lumMod val="50000"/>
                            </a:schemeClr>
                          </a:solidFill>
                          <a:latin typeface="Cambria Math" panose="02040503050406030204" pitchFamily="18" charset="0"/>
                        </a:rPr>
                        <m:t>)</m:t>
                      </m:r>
                    </m:oMath>
                  </m:oMathPara>
                </a14:m>
                <a:endParaRPr lang="en-US" dirty="0">
                  <a:solidFill>
                    <a:schemeClr val="accent1">
                      <a:lumMod val="50000"/>
                    </a:schemeClr>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5638768" y="2591380"/>
                <a:ext cx="974369" cy="388311"/>
              </a:xfrm>
              <a:prstGeom prst="rect">
                <a:avLst/>
              </a:prstGeom>
              <a:blipFill>
                <a:blip r:embed="rId17"/>
                <a:stretch>
                  <a:fillRect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7043006" y="2547184"/>
                <a:ext cx="963918"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bg2">
                                  <a:lumMod val="10000"/>
                                </a:schemeClr>
                              </a:solidFill>
                              <a:latin typeface="Cambria Math" panose="02040503050406030204" pitchFamily="18" charset="0"/>
                            </a:rPr>
                          </m:ctrlPr>
                        </m:sSupPr>
                        <m:e>
                          <m:r>
                            <a:rPr lang="en-US" sz="2400" b="1" i="1" smtClean="0">
                              <a:solidFill>
                                <a:schemeClr val="bg2">
                                  <a:lumMod val="10000"/>
                                </a:schemeClr>
                              </a:solidFill>
                              <a:latin typeface="Cambria Math" panose="02040503050406030204" pitchFamily="18" charset="0"/>
                            </a:rPr>
                            <m:t>𝒅𝒃</m:t>
                          </m:r>
                        </m:e>
                        <m:sup>
                          <m:d>
                            <m:dPr>
                              <m:begChr m:val="["/>
                              <m:endChr m:val="]"/>
                              <m:ctrlPr>
                                <a:rPr lang="en-US" sz="2400" b="1" i="1">
                                  <a:solidFill>
                                    <a:schemeClr val="bg2">
                                      <a:lumMod val="10000"/>
                                    </a:schemeClr>
                                  </a:solidFill>
                                  <a:latin typeface="Cambria Math" panose="02040503050406030204" pitchFamily="18" charset="0"/>
                                </a:rPr>
                              </m:ctrlPr>
                            </m:dPr>
                            <m:e>
                              <m:r>
                                <a:rPr lang="en-US" sz="2400" b="1" i="0" smtClean="0">
                                  <a:solidFill>
                                    <a:schemeClr val="bg2">
                                      <a:lumMod val="10000"/>
                                    </a:schemeClr>
                                  </a:solidFill>
                                  <a:latin typeface="Cambria Math" panose="02040503050406030204" pitchFamily="18" charset="0"/>
                                </a:rPr>
                                <m:t>𝐥</m:t>
                              </m:r>
                            </m:e>
                          </m:d>
                        </m:sup>
                      </m:sSup>
                      <m:r>
                        <a:rPr lang="en-US" sz="2400" b="1" i="1" smtClean="0">
                          <a:solidFill>
                            <a:schemeClr val="tx1"/>
                          </a:solidFill>
                          <a:latin typeface="Cambria Math" panose="02040503050406030204" pitchFamily="18" charset="0"/>
                        </a:rPr>
                        <m:t>:</m:t>
                      </m:r>
                    </m:oMath>
                  </m:oMathPara>
                </a14:m>
                <a:endParaRPr lang="en-US" sz="2400" b="1" dirty="0">
                  <a:solidFill>
                    <a:schemeClr val="accent1">
                      <a:lumMod val="50000"/>
                    </a:schemeClr>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7043006" y="2547184"/>
                <a:ext cx="963918" cy="487185"/>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7807552" y="2594146"/>
                <a:ext cx="974369" cy="38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solidFill>
                            <a:schemeClr val="accent1">
                              <a:lumMod val="50000"/>
                            </a:schemeClr>
                          </a:solidFill>
                          <a:latin typeface="Cambria Math" panose="02040503050406030204" pitchFamily="18" charset="0"/>
                        </a:rPr>
                        <m:t>(</m:t>
                      </m:r>
                      <m:sSup>
                        <m:sSupPr>
                          <m:ctrlPr>
                            <a:rPr lang="en-US" i="1">
                              <a:solidFill>
                                <a:schemeClr val="accent1">
                                  <a:lumMod val="50000"/>
                                </a:schemeClr>
                              </a:solidFill>
                              <a:latin typeface="Cambria Math" panose="02040503050406030204" pitchFamily="18" charset="0"/>
                            </a:rPr>
                          </m:ctrlPr>
                        </m:sSupPr>
                        <m:e>
                          <m:r>
                            <a:rPr lang="en-US" i="1">
                              <a:solidFill>
                                <a:schemeClr val="accent1">
                                  <a:lumMod val="50000"/>
                                </a:schemeClr>
                              </a:solidFill>
                              <a:latin typeface="Cambria Math" panose="02040503050406030204" pitchFamily="18" charset="0"/>
                            </a:rPr>
                            <m:t>𝑛</m:t>
                          </m:r>
                        </m:e>
                        <m:sup>
                          <m:d>
                            <m:dPr>
                              <m:begChr m:val="["/>
                              <m:endChr m:val="]"/>
                              <m:ctrlPr>
                                <a:rPr lang="en-US" i="1">
                                  <a:solidFill>
                                    <a:schemeClr val="accent1">
                                      <a:lumMod val="50000"/>
                                    </a:schemeClr>
                                  </a:solidFill>
                                  <a:latin typeface="Cambria Math" panose="02040503050406030204" pitchFamily="18" charset="0"/>
                                </a:rPr>
                              </m:ctrlPr>
                            </m:dPr>
                            <m:e>
                              <m:r>
                                <a:rPr lang="en-US" i="1">
                                  <a:solidFill>
                                    <a:schemeClr val="accent1">
                                      <a:lumMod val="50000"/>
                                    </a:schemeClr>
                                  </a:solidFill>
                                  <a:latin typeface="Cambria Math" panose="02040503050406030204" pitchFamily="18" charset="0"/>
                                </a:rPr>
                                <m:t>𝑙</m:t>
                              </m:r>
                            </m:e>
                          </m:d>
                        </m:sup>
                      </m:sSup>
                      <m:r>
                        <a:rPr lang="en-US" i="1">
                          <a:solidFill>
                            <a:schemeClr val="accent1">
                              <a:lumMod val="50000"/>
                            </a:schemeClr>
                          </a:solidFill>
                          <a:latin typeface="Cambria Math" panose="02040503050406030204" pitchFamily="18" charset="0"/>
                        </a:rPr>
                        <m:t>,</m:t>
                      </m:r>
                      <m:r>
                        <a:rPr lang="en-US" i="1" smtClean="0">
                          <a:solidFill>
                            <a:schemeClr val="accent1">
                              <a:lumMod val="50000"/>
                            </a:schemeClr>
                          </a:solidFill>
                          <a:latin typeface="Cambria Math" panose="02040503050406030204" pitchFamily="18" charset="0"/>
                        </a:rPr>
                        <m:t>1</m:t>
                      </m:r>
                      <m:r>
                        <a:rPr lang="en-US" i="1">
                          <a:solidFill>
                            <a:schemeClr val="accent1">
                              <a:lumMod val="50000"/>
                            </a:schemeClr>
                          </a:solidFill>
                          <a:latin typeface="Cambria Math" panose="02040503050406030204" pitchFamily="18" charset="0"/>
                        </a:rPr>
                        <m:t>)</m:t>
                      </m:r>
                    </m:oMath>
                  </m:oMathPara>
                </a14:m>
                <a:endParaRPr lang="en-US" dirty="0">
                  <a:solidFill>
                    <a:schemeClr val="accent1">
                      <a:lumMod val="50000"/>
                    </a:schemeClr>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7807552" y="2594146"/>
                <a:ext cx="974369" cy="388311"/>
              </a:xfrm>
              <a:prstGeom prst="rect">
                <a:avLst/>
              </a:prstGeom>
              <a:blipFill>
                <a:blip r:embed="rId19"/>
                <a:stretch>
                  <a:fillRect b="-14286"/>
                </a:stretch>
              </a:blipFill>
            </p:spPr>
            <p:txBody>
              <a:bodyPr/>
              <a:lstStyle/>
              <a:p>
                <a:r>
                  <a:rPr lang="en-US">
                    <a:noFill/>
                  </a:rPr>
                  <a:t> </a:t>
                </a:r>
              </a:p>
            </p:txBody>
          </p:sp>
        </mc:Fallback>
      </mc:AlternateContent>
      <p:sp>
        <p:nvSpPr>
          <p:cNvPr id="23" name="TextBox 22"/>
          <p:cNvSpPr txBox="1"/>
          <p:nvPr/>
        </p:nvSpPr>
        <p:spPr>
          <a:xfrm>
            <a:off x="297108" y="3255493"/>
            <a:ext cx="11384037" cy="461665"/>
          </a:xfrm>
          <a:prstGeom prst="rect">
            <a:avLst/>
          </a:prstGeom>
          <a:noFill/>
        </p:spPr>
        <p:txBody>
          <a:bodyPr wrap="square" rtlCol="0">
            <a:spAutoFit/>
          </a:bodyPr>
          <a:lstStyle/>
          <a:p>
            <a:pPr algn="just"/>
            <a:r>
              <a:rPr lang="en-US" sz="2400" b="1" i="1" dirty="0" err="1" smtClean="0">
                <a:latin typeface="Times New Roman" panose="02020603050405020304" pitchFamily="18" charset="0"/>
                <a:cs typeface="Times New Roman" panose="02020603050405020304" pitchFamily="18" charset="0"/>
              </a:rPr>
              <a:t>Vectorized</a:t>
            </a:r>
            <a:r>
              <a:rPr lang="en-US" sz="2400" b="1" i="1" dirty="0" smtClean="0">
                <a:latin typeface="Times New Roman" panose="02020603050405020304" pitchFamily="18" charset="0"/>
                <a:cs typeface="Times New Roman" panose="02020603050405020304" pitchFamily="18" charset="0"/>
              </a:rPr>
              <a:t> Implementation </a:t>
            </a:r>
            <a:endParaRPr lang="en-US" sz="2400" b="1"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4" name="Rectangle 23"/>
              <p:cNvSpPr/>
              <p:nvPr/>
            </p:nvSpPr>
            <p:spPr>
              <a:xfrm>
                <a:off x="292960" y="3891698"/>
                <a:ext cx="2876300"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𝑊</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r>
                        <a:rPr lang="en-US" sz="2400" b="0" i="1" smtClean="0">
                          <a:latin typeface="Cambria Math" panose="02040503050406030204" pitchFamily="18" charset="0"/>
                        </a:rPr>
                        <m:t>𝑋</m:t>
                      </m:r>
                      <m:r>
                        <a:rPr lang="en-US" sz="2400" i="0">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𝑏</m:t>
                          </m:r>
                        </m:e>
                        <m:sup>
                          <m:d>
                            <m:dPr>
                              <m:begChr m:val="["/>
                              <m:endChr m:val="]"/>
                              <m:ctrlPr>
                                <a:rPr lang="en-US" sz="2400" i="1">
                                  <a:latin typeface="Cambria Math" panose="02040503050406030204" pitchFamily="18" charset="0"/>
                                </a:rPr>
                              </m:ctrlPr>
                            </m:dPr>
                            <m:e>
                              <m:r>
                                <a:rPr lang="en-US" sz="2400" i="0">
                                  <a:latin typeface="Cambria Math" panose="02040503050406030204" pitchFamily="18" charset="0"/>
                                </a:rPr>
                                <m:t>1</m:t>
                              </m:r>
                            </m:e>
                          </m:d>
                        </m:sup>
                      </m:sSup>
                    </m:oMath>
                  </m:oMathPara>
                </a14:m>
                <a:endParaRPr lang="en-US" sz="2400" dirty="0"/>
              </a:p>
            </p:txBody>
          </p:sp>
        </mc:Choice>
        <mc:Fallback xmlns="">
          <p:sp>
            <p:nvSpPr>
              <p:cNvPr id="24" name="Rectangle 23"/>
              <p:cNvSpPr>
                <a:spLocks noRot="1" noChangeAspect="1" noMove="1" noResize="1" noEditPoints="1" noAdjustHandles="1" noChangeArrowheads="1" noChangeShapeType="1" noTextEdit="1"/>
              </p:cNvSpPr>
              <p:nvPr/>
            </p:nvSpPr>
            <p:spPr>
              <a:xfrm>
                <a:off x="292960" y="3891698"/>
                <a:ext cx="2876300" cy="487185"/>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166686" y="4309754"/>
                <a:ext cx="970266" cy="355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sSup>
                        <m:sSupPr>
                          <m:ctrlPr>
                            <a:rPr lang="en-US" sz="1600" b="1" i="1" smtClean="0">
                              <a:solidFill>
                                <a:schemeClr val="accent5">
                                  <a:lumMod val="75000"/>
                                </a:schemeClr>
                              </a:solidFill>
                              <a:latin typeface="Cambria Math" panose="02040503050406030204" pitchFamily="18" charset="0"/>
                            </a:rPr>
                          </m:ctrlPr>
                        </m:sSupPr>
                        <m:e>
                          <m:r>
                            <a:rPr lang="en-US" sz="1600" b="1" i="1" smtClean="0">
                              <a:solidFill>
                                <a:schemeClr val="accent5">
                                  <a:lumMod val="75000"/>
                                </a:schemeClr>
                              </a:solidFill>
                              <a:latin typeface="Cambria Math" panose="02040503050406030204" pitchFamily="18" charset="0"/>
                            </a:rPr>
                            <m:t>𝒏</m:t>
                          </m:r>
                        </m:e>
                        <m:sup>
                          <m:d>
                            <m:dPr>
                              <m:begChr m:val="["/>
                              <m:endChr m:val="]"/>
                              <m:ctrlPr>
                                <a:rPr lang="en-US" sz="1600" b="1" i="1" smtClean="0">
                                  <a:solidFill>
                                    <a:schemeClr val="accent5">
                                      <a:lumMod val="75000"/>
                                    </a:schemeClr>
                                  </a:solidFill>
                                  <a:latin typeface="Cambria Math" panose="02040503050406030204" pitchFamily="18" charset="0"/>
                                </a:rPr>
                              </m:ctrlPr>
                            </m:dPr>
                            <m:e>
                              <m:r>
                                <a:rPr lang="en-US" sz="1600" b="1" i="1" smtClean="0">
                                  <a:solidFill>
                                    <a:schemeClr val="accent5">
                                      <a:lumMod val="75000"/>
                                    </a:schemeClr>
                                  </a:solidFill>
                                  <a:latin typeface="Cambria Math" panose="02040503050406030204" pitchFamily="18" charset="0"/>
                                </a:rPr>
                                <m:t>𝒍</m:t>
                              </m:r>
                            </m:e>
                          </m:d>
                        </m:sup>
                      </m:sSup>
                      <m:r>
                        <a:rPr lang="en-US" sz="1600" b="1" i="1" smtClean="0">
                          <a:solidFill>
                            <a:schemeClr val="accent5">
                              <a:lumMod val="75000"/>
                            </a:schemeClr>
                          </a:solidFill>
                          <a:latin typeface="Cambria Math" panose="02040503050406030204" pitchFamily="18" charset="0"/>
                        </a:rPr>
                        <m:t>, </m:t>
                      </m:r>
                      <m:r>
                        <a:rPr lang="en-US" sz="1600" b="1" i="1" smtClean="0">
                          <a:solidFill>
                            <a:schemeClr val="accent5">
                              <a:lumMod val="75000"/>
                            </a:schemeClr>
                          </a:solidFill>
                          <a:latin typeface="Cambria Math" panose="02040503050406030204" pitchFamily="18" charset="0"/>
                        </a:rPr>
                        <m:t>𝒎</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a:off x="166686" y="4309754"/>
                <a:ext cx="970266" cy="355547"/>
              </a:xfrm>
              <a:prstGeom prst="rect">
                <a:avLst/>
              </a:prstGeom>
              <a:blipFill>
                <a:blip r:embed="rId21"/>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914888" y="4309754"/>
                <a:ext cx="1150315" cy="355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sSup>
                        <m:sSupPr>
                          <m:ctrlPr>
                            <a:rPr lang="en-US" sz="1600" b="1" i="1" smtClean="0">
                              <a:solidFill>
                                <a:schemeClr val="accent5">
                                  <a:lumMod val="75000"/>
                                </a:schemeClr>
                              </a:solidFill>
                              <a:latin typeface="Cambria Math" panose="02040503050406030204" pitchFamily="18" charset="0"/>
                            </a:rPr>
                          </m:ctrlPr>
                        </m:sSupPr>
                        <m:e>
                          <m:r>
                            <a:rPr lang="en-US" sz="1600" b="1" i="1" smtClean="0">
                              <a:solidFill>
                                <a:schemeClr val="accent5">
                                  <a:lumMod val="75000"/>
                                </a:schemeClr>
                              </a:solidFill>
                              <a:latin typeface="Cambria Math" panose="02040503050406030204" pitchFamily="18" charset="0"/>
                            </a:rPr>
                            <m:t>𝒏</m:t>
                          </m:r>
                        </m:e>
                        <m:sup>
                          <m:d>
                            <m:dPr>
                              <m:begChr m:val="["/>
                              <m:endChr m:val="]"/>
                              <m:ctrlPr>
                                <a:rPr lang="en-US" sz="1600" b="1" i="1" smtClean="0">
                                  <a:solidFill>
                                    <a:schemeClr val="accent5">
                                      <a:lumMod val="75000"/>
                                    </a:schemeClr>
                                  </a:solidFill>
                                  <a:latin typeface="Cambria Math" panose="02040503050406030204" pitchFamily="18" charset="0"/>
                                </a:rPr>
                              </m:ctrlPr>
                            </m:dPr>
                            <m:e>
                              <m:r>
                                <a:rPr lang="en-US" sz="1600" b="1" i="1" smtClean="0">
                                  <a:solidFill>
                                    <a:schemeClr val="accent5">
                                      <a:lumMod val="75000"/>
                                    </a:schemeClr>
                                  </a:solidFill>
                                  <a:latin typeface="Cambria Math" panose="02040503050406030204" pitchFamily="18" charset="0"/>
                                </a:rPr>
                                <m:t>𝟏</m:t>
                              </m:r>
                            </m:e>
                          </m:d>
                        </m:sup>
                      </m:sSup>
                      <m:r>
                        <a:rPr lang="en-US" sz="1600" b="1" i="1" smtClean="0">
                          <a:solidFill>
                            <a:schemeClr val="accent5">
                              <a:lumMod val="75000"/>
                            </a:schemeClr>
                          </a:solidFill>
                          <a:latin typeface="Cambria Math" panose="02040503050406030204" pitchFamily="18" charset="0"/>
                        </a:rPr>
                        <m:t>, </m:t>
                      </m:r>
                      <m:sSup>
                        <m:sSupPr>
                          <m:ctrlPr>
                            <a:rPr lang="en-US" sz="1600" b="1" i="1" smtClean="0">
                              <a:solidFill>
                                <a:schemeClr val="accent5">
                                  <a:lumMod val="75000"/>
                                </a:schemeClr>
                              </a:solidFill>
                              <a:latin typeface="Cambria Math" panose="02040503050406030204" pitchFamily="18" charset="0"/>
                            </a:rPr>
                          </m:ctrlPr>
                        </m:sSupPr>
                        <m:e>
                          <m:r>
                            <a:rPr lang="en-US" sz="1600" b="1" i="1" smtClean="0">
                              <a:solidFill>
                                <a:schemeClr val="accent5">
                                  <a:lumMod val="75000"/>
                                </a:schemeClr>
                              </a:solidFill>
                              <a:latin typeface="Cambria Math" panose="02040503050406030204" pitchFamily="18" charset="0"/>
                            </a:rPr>
                            <m:t>𝒏</m:t>
                          </m:r>
                        </m:e>
                        <m:sup>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𝟎</m:t>
                          </m:r>
                          <m:r>
                            <a:rPr lang="en-US" sz="1600" b="1" i="1" smtClean="0">
                              <a:solidFill>
                                <a:schemeClr val="accent5">
                                  <a:lumMod val="75000"/>
                                </a:schemeClr>
                              </a:solidFill>
                              <a:latin typeface="Cambria Math" panose="02040503050406030204" pitchFamily="18" charset="0"/>
                            </a:rPr>
                            <m:t>]</m:t>
                          </m:r>
                        </m:sup>
                      </m:sSup>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914888" y="4309754"/>
                <a:ext cx="1150315" cy="355547"/>
              </a:xfrm>
              <a:prstGeom prst="rect">
                <a:avLst/>
              </a:prstGeom>
              <a:blipFill>
                <a:blip r:embed="rId22"/>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817827" y="4309754"/>
                <a:ext cx="1003929" cy="355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sSup>
                        <m:sSupPr>
                          <m:ctrlPr>
                            <a:rPr lang="en-US" sz="1600" b="1" i="1" smtClean="0">
                              <a:solidFill>
                                <a:schemeClr val="accent5">
                                  <a:lumMod val="75000"/>
                                </a:schemeClr>
                              </a:solidFill>
                              <a:latin typeface="Cambria Math" panose="02040503050406030204" pitchFamily="18" charset="0"/>
                            </a:rPr>
                          </m:ctrlPr>
                        </m:sSupPr>
                        <m:e>
                          <m:r>
                            <a:rPr lang="en-US" sz="1600" b="1" i="1" smtClean="0">
                              <a:solidFill>
                                <a:schemeClr val="accent5">
                                  <a:lumMod val="75000"/>
                                </a:schemeClr>
                              </a:solidFill>
                              <a:latin typeface="Cambria Math" panose="02040503050406030204" pitchFamily="18" charset="0"/>
                            </a:rPr>
                            <m:t>𝒏</m:t>
                          </m:r>
                        </m:e>
                        <m:sup>
                          <m:d>
                            <m:dPr>
                              <m:begChr m:val="["/>
                              <m:endChr m:val="]"/>
                              <m:ctrlPr>
                                <a:rPr lang="en-US" sz="1600" b="1" i="1" smtClean="0">
                                  <a:solidFill>
                                    <a:schemeClr val="accent5">
                                      <a:lumMod val="75000"/>
                                    </a:schemeClr>
                                  </a:solidFill>
                                  <a:latin typeface="Cambria Math" panose="02040503050406030204" pitchFamily="18" charset="0"/>
                                </a:rPr>
                              </m:ctrlPr>
                            </m:dPr>
                            <m:e>
                              <m:r>
                                <a:rPr lang="en-US" sz="1600" b="1" i="1" smtClean="0">
                                  <a:solidFill>
                                    <a:schemeClr val="accent5">
                                      <a:lumMod val="75000"/>
                                    </a:schemeClr>
                                  </a:solidFill>
                                  <a:latin typeface="Cambria Math" panose="02040503050406030204" pitchFamily="18" charset="0"/>
                                </a:rPr>
                                <m:t>𝟎</m:t>
                              </m:r>
                            </m:e>
                          </m:d>
                        </m:sup>
                      </m:sSup>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𝒎</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1817827" y="4309754"/>
                <a:ext cx="1003929" cy="355547"/>
              </a:xfrm>
              <a:prstGeom prst="rect">
                <a:avLst/>
              </a:prstGeom>
              <a:blipFill>
                <a:blip r:embed="rId23"/>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2567968" y="4290461"/>
                <a:ext cx="1003929" cy="355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1" i="1" smtClean="0">
                          <a:solidFill>
                            <a:schemeClr val="accent5">
                              <a:lumMod val="75000"/>
                            </a:schemeClr>
                          </a:solidFill>
                          <a:latin typeface="Cambria Math" panose="02040503050406030204" pitchFamily="18" charset="0"/>
                        </a:rPr>
                        <m:t>(</m:t>
                      </m:r>
                      <m:sSup>
                        <m:sSupPr>
                          <m:ctrlPr>
                            <a:rPr lang="en-US" sz="1600" b="1" i="1" smtClean="0">
                              <a:solidFill>
                                <a:schemeClr val="accent5">
                                  <a:lumMod val="75000"/>
                                </a:schemeClr>
                              </a:solidFill>
                              <a:latin typeface="Cambria Math" panose="02040503050406030204" pitchFamily="18" charset="0"/>
                            </a:rPr>
                          </m:ctrlPr>
                        </m:sSupPr>
                        <m:e>
                          <m:r>
                            <a:rPr lang="en-US" sz="1600" b="1" i="1" smtClean="0">
                              <a:solidFill>
                                <a:schemeClr val="accent5">
                                  <a:lumMod val="75000"/>
                                </a:schemeClr>
                              </a:solidFill>
                              <a:latin typeface="Cambria Math" panose="02040503050406030204" pitchFamily="18" charset="0"/>
                            </a:rPr>
                            <m:t>𝒏</m:t>
                          </m:r>
                        </m:e>
                        <m:sup>
                          <m:d>
                            <m:dPr>
                              <m:begChr m:val="["/>
                              <m:endChr m:val="]"/>
                              <m:ctrlPr>
                                <a:rPr lang="en-US" sz="1600" b="1" i="1" smtClean="0">
                                  <a:solidFill>
                                    <a:schemeClr val="accent5">
                                      <a:lumMod val="75000"/>
                                    </a:schemeClr>
                                  </a:solidFill>
                                  <a:latin typeface="Cambria Math" panose="02040503050406030204" pitchFamily="18" charset="0"/>
                                </a:rPr>
                              </m:ctrlPr>
                            </m:dPr>
                            <m:e>
                              <m:r>
                                <a:rPr lang="en-US" sz="1600" b="1" i="1" smtClean="0">
                                  <a:solidFill>
                                    <a:schemeClr val="accent5">
                                      <a:lumMod val="75000"/>
                                    </a:schemeClr>
                                  </a:solidFill>
                                  <a:latin typeface="Cambria Math" panose="02040503050406030204" pitchFamily="18" charset="0"/>
                                </a:rPr>
                                <m:t>𝟏</m:t>
                              </m:r>
                            </m:e>
                          </m:d>
                        </m:sup>
                      </m:sSup>
                      <m:r>
                        <a:rPr lang="en-US" sz="1600" b="1" i="1" smtClean="0">
                          <a:solidFill>
                            <a:schemeClr val="accent5">
                              <a:lumMod val="75000"/>
                            </a:schemeClr>
                          </a:solidFill>
                          <a:latin typeface="Cambria Math" panose="02040503050406030204" pitchFamily="18" charset="0"/>
                        </a:rPr>
                        <m:t>,</m:t>
                      </m:r>
                      <m:r>
                        <a:rPr lang="en-US" sz="1600" b="1" i="1" smtClean="0">
                          <a:solidFill>
                            <a:schemeClr val="accent5">
                              <a:lumMod val="75000"/>
                            </a:schemeClr>
                          </a:solidFill>
                          <a:latin typeface="Cambria Math" panose="02040503050406030204" pitchFamily="18" charset="0"/>
                        </a:rPr>
                        <m:t>𝒎</m:t>
                      </m:r>
                      <m:r>
                        <a:rPr lang="en-US" sz="1600" b="1" i="1" smtClean="0">
                          <a:solidFill>
                            <a:schemeClr val="accent5">
                              <a:lumMod val="75000"/>
                            </a:schemeClr>
                          </a:solidFill>
                          <a:latin typeface="Cambria Math" panose="02040503050406030204" pitchFamily="18" charset="0"/>
                        </a:rPr>
                        <m:t>)</m:t>
                      </m:r>
                    </m:oMath>
                  </m:oMathPara>
                </a14:m>
                <a:endParaRPr lang="en-US" sz="1600" b="1" dirty="0">
                  <a:solidFill>
                    <a:schemeClr val="accent5">
                      <a:lumMod val="75000"/>
                    </a:schemeClr>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2567968" y="4290461"/>
                <a:ext cx="1003929" cy="355547"/>
              </a:xfrm>
              <a:prstGeom prst="rect">
                <a:avLst/>
              </a:prstGeom>
              <a:blipFill>
                <a:blip r:embed="rId24"/>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398420" y="4700424"/>
                <a:ext cx="1263616" cy="487185"/>
              </a:xfrm>
              <a:prstGeom prst="rect">
                <a:avLst/>
              </a:prstGeom>
            </p:spPr>
            <p:txBody>
              <a:bodyPr wrap="none">
                <a:spAutoFit/>
              </a:bodyPr>
              <a:lstStyle/>
              <a:p>
                <a14:m>
                  <m:oMath xmlns:m="http://schemas.openxmlformats.org/officeDocument/2006/math">
                    <m:sSup>
                      <m:sSupPr>
                        <m:ctrlPr>
                          <a:rPr lang="en-US" sz="2400" b="1" i="1" smtClean="0">
                            <a:solidFill>
                              <a:schemeClr val="bg2">
                                <a:lumMod val="10000"/>
                              </a:schemeClr>
                            </a:solidFill>
                            <a:latin typeface="Cambria Math" panose="02040503050406030204" pitchFamily="18" charset="0"/>
                          </a:rPr>
                        </m:ctrlPr>
                      </m:sSupPr>
                      <m:e>
                        <m:r>
                          <a:rPr lang="en-US" sz="2400" b="1" i="1" smtClean="0">
                            <a:solidFill>
                              <a:schemeClr val="bg2">
                                <a:lumMod val="10000"/>
                              </a:schemeClr>
                            </a:solidFill>
                            <a:latin typeface="Cambria Math" panose="02040503050406030204" pitchFamily="18" charset="0"/>
                          </a:rPr>
                          <m:t>𝒁</m:t>
                        </m:r>
                      </m:e>
                      <m:sup>
                        <m:d>
                          <m:dPr>
                            <m:begChr m:val="["/>
                            <m:endChr m:val="]"/>
                            <m:ctrlPr>
                              <a:rPr lang="en-US" sz="2400" b="1" i="1">
                                <a:solidFill>
                                  <a:schemeClr val="bg2">
                                    <a:lumMod val="10000"/>
                                  </a:schemeClr>
                                </a:solidFill>
                                <a:latin typeface="Cambria Math" panose="02040503050406030204" pitchFamily="18" charset="0"/>
                              </a:rPr>
                            </m:ctrlPr>
                          </m:dPr>
                          <m:e>
                            <m:r>
                              <a:rPr lang="en-US" sz="2400" b="1" i="0" smtClean="0">
                                <a:solidFill>
                                  <a:schemeClr val="bg2">
                                    <a:lumMod val="10000"/>
                                  </a:schemeClr>
                                </a:solidFill>
                                <a:latin typeface="Cambria Math" panose="02040503050406030204" pitchFamily="18" charset="0"/>
                              </a:rPr>
                              <m:t>𝐥</m:t>
                            </m:r>
                          </m:e>
                        </m:d>
                      </m:sup>
                    </m:sSup>
                    <m:r>
                      <a:rPr lang="en-US" sz="2400" b="1" i="1" smtClean="0">
                        <a:solidFill>
                          <a:schemeClr val="bg2">
                            <a:lumMod val="10000"/>
                          </a:schemeClr>
                        </a:solidFill>
                        <a:latin typeface="Cambria Math" panose="02040503050406030204" pitchFamily="18" charset="0"/>
                      </a:rPr>
                      <m:t>, </m:t>
                    </m:r>
                    <m:sSup>
                      <m:sSupPr>
                        <m:ctrlPr>
                          <a:rPr lang="en-US" sz="2400" b="1" i="1" smtClean="0">
                            <a:solidFill>
                              <a:schemeClr val="bg2">
                                <a:lumMod val="10000"/>
                              </a:schemeClr>
                            </a:solidFill>
                            <a:latin typeface="Cambria Math" panose="02040503050406030204" pitchFamily="18" charset="0"/>
                          </a:rPr>
                        </m:ctrlPr>
                      </m:sSupPr>
                      <m:e>
                        <m:r>
                          <a:rPr lang="en-US" sz="2400" b="1" i="1" smtClean="0">
                            <a:solidFill>
                              <a:schemeClr val="bg2">
                                <a:lumMod val="10000"/>
                              </a:schemeClr>
                            </a:solidFill>
                            <a:latin typeface="Cambria Math" panose="02040503050406030204" pitchFamily="18" charset="0"/>
                          </a:rPr>
                          <m:t>𝒂</m:t>
                        </m:r>
                      </m:e>
                      <m:sup>
                        <m:r>
                          <a:rPr lang="en-US" sz="2400" b="1" i="1" smtClean="0">
                            <a:solidFill>
                              <a:schemeClr val="bg2">
                                <a:lumMod val="10000"/>
                              </a:schemeClr>
                            </a:solidFill>
                            <a:latin typeface="Cambria Math" panose="02040503050406030204" pitchFamily="18" charset="0"/>
                          </a:rPr>
                          <m:t>[</m:t>
                        </m:r>
                        <m:r>
                          <a:rPr lang="en-US" sz="2400" b="1" i="1" smtClean="0">
                            <a:solidFill>
                              <a:schemeClr val="bg2">
                                <a:lumMod val="10000"/>
                              </a:schemeClr>
                            </a:solidFill>
                            <a:latin typeface="Cambria Math" panose="02040503050406030204" pitchFamily="18" charset="0"/>
                          </a:rPr>
                          <m:t>𝒍</m:t>
                        </m:r>
                        <m:r>
                          <a:rPr lang="en-US" sz="2400" b="1" i="1" smtClean="0">
                            <a:solidFill>
                              <a:schemeClr val="bg2">
                                <a:lumMod val="10000"/>
                              </a:schemeClr>
                            </a:solidFill>
                            <a:latin typeface="Cambria Math" panose="02040503050406030204" pitchFamily="18" charset="0"/>
                          </a:rPr>
                          <m:t>]</m:t>
                        </m:r>
                      </m:sup>
                    </m:sSup>
                  </m:oMath>
                </a14:m>
                <a:r>
                  <a:rPr lang="en-US" sz="2400" b="1" dirty="0" smtClean="0"/>
                  <a:t>:</a:t>
                </a:r>
                <a:endParaRPr lang="en-US" sz="2400" b="1" dirty="0"/>
              </a:p>
            </p:txBody>
          </p:sp>
        </mc:Choice>
        <mc:Fallback xmlns="">
          <p:sp>
            <p:nvSpPr>
              <p:cNvPr id="33" name="Rectangle 32"/>
              <p:cNvSpPr>
                <a:spLocks noRot="1" noChangeAspect="1" noMove="1" noResize="1" noEditPoints="1" noAdjustHandles="1" noChangeArrowheads="1" noChangeShapeType="1" noTextEdit="1"/>
              </p:cNvSpPr>
              <p:nvPr/>
            </p:nvSpPr>
            <p:spPr>
              <a:xfrm>
                <a:off x="398420" y="4700424"/>
                <a:ext cx="1263616" cy="487185"/>
              </a:xfrm>
              <a:prstGeom prst="rect">
                <a:avLst/>
              </a:prstGeom>
              <a:blipFill>
                <a:blip r:embed="rId25"/>
                <a:stretch>
                  <a:fillRect t="-5000" r="-6250" b="-2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490045" y="4749862"/>
                <a:ext cx="974369" cy="38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solidFill>
                            <a:schemeClr val="accent1">
                              <a:lumMod val="50000"/>
                            </a:schemeClr>
                          </a:solidFill>
                          <a:latin typeface="Cambria Math" panose="02040503050406030204" pitchFamily="18" charset="0"/>
                        </a:rPr>
                        <m:t>(</m:t>
                      </m:r>
                      <m:sSup>
                        <m:sSupPr>
                          <m:ctrlPr>
                            <a:rPr lang="en-US" i="1">
                              <a:solidFill>
                                <a:schemeClr val="accent1">
                                  <a:lumMod val="50000"/>
                                </a:schemeClr>
                              </a:solidFill>
                              <a:latin typeface="Cambria Math" panose="02040503050406030204" pitchFamily="18" charset="0"/>
                            </a:rPr>
                          </m:ctrlPr>
                        </m:sSupPr>
                        <m:e>
                          <m:r>
                            <a:rPr lang="en-US" i="1">
                              <a:solidFill>
                                <a:schemeClr val="accent1">
                                  <a:lumMod val="50000"/>
                                </a:schemeClr>
                              </a:solidFill>
                              <a:latin typeface="Cambria Math" panose="02040503050406030204" pitchFamily="18" charset="0"/>
                            </a:rPr>
                            <m:t>𝑛</m:t>
                          </m:r>
                        </m:e>
                        <m:sup>
                          <m:d>
                            <m:dPr>
                              <m:begChr m:val="["/>
                              <m:endChr m:val="]"/>
                              <m:ctrlPr>
                                <a:rPr lang="en-US" i="1">
                                  <a:solidFill>
                                    <a:schemeClr val="accent1">
                                      <a:lumMod val="50000"/>
                                    </a:schemeClr>
                                  </a:solidFill>
                                  <a:latin typeface="Cambria Math" panose="02040503050406030204" pitchFamily="18" charset="0"/>
                                </a:rPr>
                              </m:ctrlPr>
                            </m:dPr>
                            <m:e>
                              <m:r>
                                <a:rPr lang="en-US" i="1">
                                  <a:solidFill>
                                    <a:schemeClr val="accent1">
                                      <a:lumMod val="50000"/>
                                    </a:schemeClr>
                                  </a:solidFill>
                                  <a:latin typeface="Cambria Math" panose="02040503050406030204" pitchFamily="18" charset="0"/>
                                </a:rPr>
                                <m:t>𝑙</m:t>
                              </m:r>
                            </m:e>
                          </m:d>
                        </m:sup>
                      </m:sSup>
                      <m:r>
                        <a:rPr lang="en-US" i="1">
                          <a:solidFill>
                            <a:schemeClr val="accent1">
                              <a:lumMod val="50000"/>
                            </a:schemeClr>
                          </a:solidFill>
                          <a:latin typeface="Cambria Math" panose="02040503050406030204" pitchFamily="18" charset="0"/>
                        </a:rPr>
                        <m:t>,</m:t>
                      </m:r>
                      <m:r>
                        <a:rPr lang="en-US" i="1" smtClean="0">
                          <a:solidFill>
                            <a:schemeClr val="accent1">
                              <a:lumMod val="50000"/>
                            </a:schemeClr>
                          </a:solidFill>
                          <a:latin typeface="Cambria Math" panose="02040503050406030204" pitchFamily="18" charset="0"/>
                        </a:rPr>
                        <m:t>1</m:t>
                      </m:r>
                      <m:r>
                        <a:rPr lang="en-US" b="0" i="1" smtClean="0">
                          <a:solidFill>
                            <a:schemeClr val="accent1">
                              <a:lumMod val="50000"/>
                            </a:schemeClr>
                          </a:solidFill>
                          <a:latin typeface="Cambria Math" panose="02040503050406030204" pitchFamily="18" charset="0"/>
                        </a:rPr>
                        <m:t>)</m:t>
                      </m:r>
                    </m:oMath>
                  </m:oMathPara>
                </a14:m>
                <a:endParaRPr lang="en-US" dirty="0">
                  <a:solidFill>
                    <a:schemeClr val="accent1">
                      <a:lumMod val="50000"/>
                    </a:schemeClr>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1490045" y="4749862"/>
                <a:ext cx="974369" cy="388311"/>
              </a:xfrm>
              <a:prstGeom prst="rect">
                <a:avLst/>
              </a:prstGeom>
              <a:blipFill>
                <a:blip r:embed="rId26"/>
                <a:stretch>
                  <a:fillRect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411481" y="5253420"/>
                <a:ext cx="1276440" cy="487185"/>
              </a:xfrm>
              <a:prstGeom prst="rect">
                <a:avLst/>
              </a:prstGeom>
            </p:spPr>
            <p:txBody>
              <a:bodyPr wrap="none">
                <a:spAutoFit/>
              </a:bodyPr>
              <a:lstStyle/>
              <a:p>
                <a14:m>
                  <m:oMath xmlns:m="http://schemas.openxmlformats.org/officeDocument/2006/math">
                    <m:sSup>
                      <m:sSupPr>
                        <m:ctrlPr>
                          <a:rPr lang="en-US" sz="2400" b="1" i="1" smtClean="0">
                            <a:solidFill>
                              <a:schemeClr val="bg2">
                                <a:lumMod val="10000"/>
                              </a:schemeClr>
                            </a:solidFill>
                            <a:latin typeface="Cambria Math" panose="02040503050406030204" pitchFamily="18" charset="0"/>
                          </a:rPr>
                        </m:ctrlPr>
                      </m:sSupPr>
                      <m:e>
                        <m:r>
                          <a:rPr lang="en-US" sz="2400" b="1" i="1" smtClean="0">
                            <a:solidFill>
                              <a:schemeClr val="bg2">
                                <a:lumMod val="10000"/>
                              </a:schemeClr>
                            </a:solidFill>
                            <a:latin typeface="Cambria Math" panose="02040503050406030204" pitchFamily="18" charset="0"/>
                          </a:rPr>
                          <m:t>𝒁</m:t>
                        </m:r>
                      </m:e>
                      <m:sup>
                        <m:d>
                          <m:dPr>
                            <m:begChr m:val="["/>
                            <m:endChr m:val="]"/>
                            <m:ctrlPr>
                              <a:rPr lang="en-US" sz="2400" b="1" i="1">
                                <a:solidFill>
                                  <a:schemeClr val="bg2">
                                    <a:lumMod val="10000"/>
                                  </a:schemeClr>
                                </a:solidFill>
                                <a:latin typeface="Cambria Math" panose="02040503050406030204" pitchFamily="18" charset="0"/>
                              </a:rPr>
                            </m:ctrlPr>
                          </m:dPr>
                          <m:e>
                            <m:r>
                              <a:rPr lang="en-US" sz="2400" b="1" i="0" smtClean="0">
                                <a:solidFill>
                                  <a:schemeClr val="bg2">
                                    <a:lumMod val="10000"/>
                                  </a:schemeClr>
                                </a:solidFill>
                                <a:latin typeface="Cambria Math" panose="02040503050406030204" pitchFamily="18" charset="0"/>
                              </a:rPr>
                              <m:t>𝐥</m:t>
                            </m:r>
                          </m:e>
                        </m:d>
                      </m:sup>
                    </m:sSup>
                    <m:r>
                      <a:rPr lang="en-US" sz="2400" b="1" i="1" smtClean="0">
                        <a:solidFill>
                          <a:schemeClr val="bg2">
                            <a:lumMod val="10000"/>
                          </a:schemeClr>
                        </a:solidFill>
                        <a:latin typeface="Cambria Math" panose="02040503050406030204" pitchFamily="18" charset="0"/>
                      </a:rPr>
                      <m:t>, </m:t>
                    </m:r>
                    <m:sSup>
                      <m:sSupPr>
                        <m:ctrlPr>
                          <a:rPr lang="en-US" sz="2400" b="1" i="1" smtClean="0">
                            <a:solidFill>
                              <a:schemeClr val="bg2">
                                <a:lumMod val="10000"/>
                              </a:schemeClr>
                            </a:solidFill>
                            <a:latin typeface="Cambria Math" panose="02040503050406030204" pitchFamily="18" charset="0"/>
                          </a:rPr>
                        </m:ctrlPr>
                      </m:sSupPr>
                      <m:e>
                        <m:r>
                          <a:rPr lang="en-US" sz="2400" b="1" i="1" smtClean="0">
                            <a:solidFill>
                              <a:schemeClr val="bg2">
                                <a:lumMod val="10000"/>
                              </a:schemeClr>
                            </a:solidFill>
                            <a:latin typeface="Cambria Math" panose="02040503050406030204" pitchFamily="18" charset="0"/>
                          </a:rPr>
                          <m:t>𝑨</m:t>
                        </m:r>
                      </m:e>
                      <m:sup>
                        <m:r>
                          <a:rPr lang="en-US" sz="2400" b="1" i="1" smtClean="0">
                            <a:solidFill>
                              <a:schemeClr val="bg2">
                                <a:lumMod val="10000"/>
                              </a:schemeClr>
                            </a:solidFill>
                            <a:latin typeface="Cambria Math" panose="02040503050406030204" pitchFamily="18" charset="0"/>
                          </a:rPr>
                          <m:t>[</m:t>
                        </m:r>
                        <m:r>
                          <a:rPr lang="en-US" sz="2400" b="1" i="1" smtClean="0">
                            <a:solidFill>
                              <a:schemeClr val="bg2">
                                <a:lumMod val="10000"/>
                              </a:schemeClr>
                            </a:solidFill>
                            <a:latin typeface="Cambria Math" panose="02040503050406030204" pitchFamily="18" charset="0"/>
                          </a:rPr>
                          <m:t>𝒍</m:t>
                        </m:r>
                        <m:r>
                          <a:rPr lang="en-US" sz="2400" b="1" i="1" smtClean="0">
                            <a:solidFill>
                              <a:schemeClr val="bg2">
                                <a:lumMod val="10000"/>
                              </a:schemeClr>
                            </a:solidFill>
                            <a:latin typeface="Cambria Math" panose="02040503050406030204" pitchFamily="18" charset="0"/>
                          </a:rPr>
                          <m:t>]</m:t>
                        </m:r>
                      </m:sup>
                    </m:sSup>
                  </m:oMath>
                </a14:m>
                <a:r>
                  <a:rPr lang="en-US" sz="2400" b="1" dirty="0" smtClean="0"/>
                  <a:t>:</a:t>
                </a:r>
                <a:endParaRPr lang="en-US" sz="2400" b="1" dirty="0"/>
              </a:p>
            </p:txBody>
          </p:sp>
        </mc:Choice>
        <mc:Fallback xmlns="">
          <p:sp>
            <p:nvSpPr>
              <p:cNvPr id="35" name="Rectangle 34"/>
              <p:cNvSpPr>
                <a:spLocks noRot="1" noChangeAspect="1" noMove="1" noResize="1" noEditPoints="1" noAdjustHandles="1" noChangeArrowheads="1" noChangeShapeType="1" noTextEdit="1"/>
              </p:cNvSpPr>
              <p:nvPr/>
            </p:nvSpPr>
            <p:spPr>
              <a:xfrm>
                <a:off x="411481" y="5253420"/>
                <a:ext cx="1276440" cy="487185"/>
              </a:xfrm>
              <a:prstGeom prst="rect">
                <a:avLst/>
              </a:prstGeom>
              <a:blipFill>
                <a:blip r:embed="rId27"/>
                <a:stretch>
                  <a:fillRect t="-5000" r="-6699" b="-2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1503106" y="5302858"/>
                <a:ext cx="1044068" cy="38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solidFill>
                            <a:schemeClr val="accent1">
                              <a:lumMod val="50000"/>
                            </a:schemeClr>
                          </a:solidFill>
                          <a:latin typeface="Cambria Math" panose="02040503050406030204" pitchFamily="18" charset="0"/>
                        </a:rPr>
                        <m:t>(</m:t>
                      </m:r>
                      <m:sSup>
                        <m:sSupPr>
                          <m:ctrlPr>
                            <a:rPr lang="en-US" i="1">
                              <a:solidFill>
                                <a:schemeClr val="accent1">
                                  <a:lumMod val="50000"/>
                                </a:schemeClr>
                              </a:solidFill>
                              <a:latin typeface="Cambria Math" panose="02040503050406030204" pitchFamily="18" charset="0"/>
                            </a:rPr>
                          </m:ctrlPr>
                        </m:sSupPr>
                        <m:e>
                          <m:r>
                            <a:rPr lang="en-US" i="1">
                              <a:solidFill>
                                <a:schemeClr val="accent1">
                                  <a:lumMod val="50000"/>
                                </a:schemeClr>
                              </a:solidFill>
                              <a:latin typeface="Cambria Math" panose="02040503050406030204" pitchFamily="18" charset="0"/>
                            </a:rPr>
                            <m:t>𝑛</m:t>
                          </m:r>
                        </m:e>
                        <m:sup>
                          <m:d>
                            <m:dPr>
                              <m:begChr m:val="["/>
                              <m:endChr m:val="]"/>
                              <m:ctrlPr>
                                <a:rPr lang="en-US" i="1">
                                  <a:solidFill>
                                    <a:schemeClr val="accent1">
                                      <a:lumMod val="50000"/>
                                    </a:schemeClr>
                                  </a:solidFill>
                                  <a:latin typeface="Cambria Math" panose="02040503050406030204" pitchFamily="18" charset="0"/>
                                </a:rPr>
                              </m:ctrlPr>
                            </m:dPr>
                            <m:e>
                              <m:r>
                                <a:rPr lang="en-US" i="1">
                                  <a:solidFill>
                                    <a:schemeClr val="accent1">
                                      <a:lumMod val="50000"/>
                                    </a:schemeClr>
                                  </a:solidFill>
                                  <a:latin typeface="Cambria Math" panose="02040503050406030204" pitchFamily="18" charset="0"/>
                                </a:rPr>
                                <m:t>𝑙</m:t>
                              </m:r>
                            </m:e>
                          </m:d>
                        </m:sup>
                      </m:sSup>
                      <m:r>
                        <a:rPr lang="en-US" i="1">
                          <a:solidFill>
                            <a:schemeClr val="accent1">
                              <a:lumMod val="50000"/>
                            </a:schemeClr>
                          </a:solidFill>
                          <a:latin typeface="Cambria Math" panose="02040503050406030204" pitchFamily="18" charset="0"/>
                        </a:rPr>
                        <m:t>,</m:t>
                      </m:r>
                      <m:r>
                        <a:rPr lang="en-US" b="0" i="1" smtClean="0">
                          <a:solidFill>
                            <a:schemeClr val="accent1">
                              <a:lumMod val="50000"/>
                            </a:schemeClr>
                          </a:solidFill>
                          <a:latin typeface="Cambria Math" panose="02040503050406030204" pitchFamily="18" charset="0"/>
                        </a:rPr>
                        <m:t>𝑚</m:t>
                      </m:r>
                      <m:r>
                        <a:rPr lang="en-US" b="0" i="1" smtClean="0">
                          <a:solidFill>
                            <a:schemeClr val="accent1">
                              <a:lumMod val="50000"/>
                            </a:schemeClr>
                          </a:solidFill>
                          <a:latin typeface="Cambria Math" panose="02040503050406030204" pitchFamily="18" charset="0"/>
                        </a:rPr>
                        <m:t>)</m:t>
                      </m:r>
                    </m:oMath>
                  </m:oMathPara>
                </a14:m>
                <a:endParaRPr lang="en-US" dirty="0">
                  <a:solidFill>
                    <a:schemeClr val="accent1">
                      <a:lumMod val="50000"/>
                    </a:schemeClr>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1503106" y="5302858"/>
                <a:ext cx="1044068" cy="388311"/>
              </a:xfrm>
              <a:prstGeom prst="rect">
                <a:avLst/>
              </a:prstGeom>
              <a:blipFill>
                <a:blip r:embed="rId28"/>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437606" y="5845604"/>
                <a:ext cx="1661160" cy="487185"/>
              </a:xfrm>
              <a:prstGeom prst="rect">
                <a:avLst/>
              </a:prstGeom>
            </p:spPr>
            <p:txBody>
              <a:bodyPr wrap="none">
                <a:spAutoFit/>
              </a:bodyPr>
              <a:lstStyle/>
              <a:p>
                <a14:m>
                  <m:oMath xmlns:m="http://schemas.openxmlformats.org/officeDocument/2006/math">
                    <m:sSup>
                      <m:sSupPr>
                        <m:ctrlPr>
                          <a:rPr lang="en-US" sz="2400" b="1" i="1" smtClean="0">
                            <a:solidFill>
                              <a:schemeClr val="bg2">
                                <a:lumMod val="10000"/>
                              </a:schemeClr>
                            </a:solidFill>
                            <a:latin typeface="Cambria Math" panose="02040503050406030204" pitchFamily="18" charset="0"/>
                          </a:rPr>
                        </m:ctrlPr>
                      </m:sSupPr>
                      <m:e>
                        <m:r>
                          <a:rPr lang="en-US" sz="2400" b="1" i="1" smtClean="0">
                            <a:solidFill>
                              <a:schemeClr val="bg2">
                                <a:lumMod val="10000"/>
                              </a:schemeClr>
                            </a:solidFill>
                            <a:latin typeface="Cambria Math" panose="02040503050406030204" pitchFamily="18" charset="0"/>
                          </a:rPr>
                          <m:t>𝒅𝒁</m:t>
                        </m:r>
                      </m:e>
                      <m:sup>
                        <m:d>
                          <m:dPr>
                            <m:begChr m:val="["/>
                            <m:endChr m:val="]"/>
                            <m:ctrlPr>
                              <a:rPr lang="en-US" sz="2400" b="1" i="1">
                                <a:solidFill>
                                  <a:schemeClr val="bg2">
                                    <a:lumMod val="10000"/>
                                  </a:schemeClr>
                                </a:solidFill>
                                <a:latin typeface="Cambria Math" panose="02040503050406030204" pitchFamily="18" charset="0"/>
                              </a:rPr>
                            </m:ctrlPr>
                          </m:dPr>
                          <m:e>
                            <m:r>
                              <a:rPr lang="en-US" sz="2400" b="1" i="0" smtClean="0">
                                <a:solidFill>
                                  <a:schemeClr val="bg2">
                                    <a:lumMod val="10000"/>
                                  </a:schemeClr>
                                </a:solidFill>
                                <a:latin typeface="Cambria Math" panose="02040503050406030204" pitchFamily="18" charset="0"/>
                              </a:rPr>
                              <m:t>𝐥</m:t>
                            </m:r>
                          </m:e>
                        </m:d>
                      </m:sup>
                    </m:sSup>
                    <m:r>
                      <a:rPr lang="en-US" sz="2400" b="1" i="1" smtClean="0">
                        <a:solidFill>
                          <a:schemeClr val="bg2">
                            <a:lumMod val="10000"/>
                          </a:schemeClr>
                        </a:solidFill>
                        <a:latin typeface="Cambria Math" panose="02040503050406030204" pitchFamily="18" charset="0"/>
                      </a:rPr>
                      <m:t>, </m:t>
                    </m:r>
                    <m:sSup>
                      <m:sSupPr>
                        <m:ctrlPr>
                          <a:rPr lang="en-US" sz="2400" b="1" i="1" smtClean="0">
                            <a:solidFill>
                              <a:schemeClr val="bg2">
                                <a:lumMod val="10000"/>
                              </a:schemeClr>
                            </a:solidFill>
                            <a:latin typeface="Cambria Math" panose="02040503050406030204" pitchFamily="18" charset="0"/>
                          </a:rPr>
                        </m:ctrlPr>
                      </m:sSupPr>
                      <m:e>
                        <m:r>
                          <a:rPr lang="en-US" sz="2400" b="1" i="1" smtClean="0">
                            <a:solidFill>
                              <a:schemeClr val="bg2">
                                <a:lumMod val="10000"/>
                              </a:schemeClr>
                            </a:solidFill>
                            <a:latin typeface="Cambria Math" panose="02040503050406030204" pitchFamily="18" charset="0"/>
                          </a:rPr>
                          <m:t>𝒅𝑨</m:t>
                        </m:r>
                      </m:e>
                      <m:sup>
                        <m:r>
                          <a:rPr lang="en-US" sz="2400" b="1" i="1" smtClean="0">
                            <a:solidFill>
                              <a:schemeClr val="bg2">
                                <a:lumMod val="10000"/>
                              </a:schemeClr>
                            </a:solidFill>
                            <a:latin typeface="Cambria Math" panose="02040503050406030204" pitchFamily="18" charset="0"/>
                          </a:rPr>
                          <m:t>[</m:t>
                        </m:r>
                        <m:r>
                          <a:rPr lang="en-US" sz="2400" b="1" i="1" smtClean="0">
                            <a:solidFill>
                              <a:schemeClr val="bg2">
                                <a:lumMod val="10000"/>
                              </a:schemeClr>
                            </a:solidFill>
                            <a:latin typeface="Cambria Math" panose="02040503050406030204" pitchFamily="18" charset="0"/>
                          </a:rPr>
                          <m:t>𝒍</m:t>
                        </m:r>
                        <m:r>
                          <a:rPr lang="en-US" sz="2400" b="1" i="1" smtClean="0">
                            <a:solidFill>
                              <a:schemeClr val="bg2">
                                <a:lumMod val="10000"/>
                              </a:schemeClr>
                            </a:solidFill>
                            <a:latin typeface="Cambria Math" panose="02040503050406030204" pitchFamily="18" charset="0"/>
                          </a:rPr>
                          <m:t>]</m:t>
                        </m:r>
                      </m:sup>
                    </m:sSup>
                  </m:oMath>
                </a14:m>
                <a:r>
                  <a:rPr lang="en-US" sz="2400" b="1" dirty="0" smtClean="0"/>
                  <a:t>:</a:t>
                </a:r>
                <a:endParaRPr lang="en-US" sz="2400" b="1" dirty="0"/>
              </a:p>
            </p:txBody>
          </p:sp>
        </mc:Choice>
        <mc:Fallback xmlns="">
          <p:sp>
            <p:nvSpPr>
              <p:cNvPr id="37" name="Rectangle 36"/>
              <p:cNvSpPr>
                <a:spLocks noRot="1" noChangeAspect="1" noMove="1" noResize="1" noEditPoints="1" noAdjustHandles="1" noChangeArrowheads="1" noChangeShapeType="1" noTextEdit="1"/>
              </p:cNvSpPr>
              <p:nvPr/>
            </p:nvSpPr>
            <p:spPr>
              <a:xfrm>
                <a:off x="437606" y="5845604"/>
                <a:ext cx="1661160" cy="487185"/>
              </a:xfrm>
              <a:prstGeom prst="rect">
                <a:avLst/>
              </a:prstGeom>
              <a:blipFill>
                <a:blip r:embed="rId29"/>
                <a:stretch>
                  <a:fillRect t="-5000" r="-5515" b="-2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1972116" y="5895040"/>
                <a:ext cx="1044068" cy="38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solidFill>
                            <a:schemeClr val="accent1">
                              <a:lumMod val="50000"/>
                            </a:schemeClr>
                          </a:solidFill>
                          <a:latin typeface="Cambria Math" panose="02040503050406030204" pitchFamily="18" charset="0"/>
                        </a:rPr>
                        <m:t>(</m:t>
                      </m:r>
                      <m:sSup>
                        <m:sSupPr>
                          <m:ctrlPr>
                            <a:rPr lang="en-US" i="1">
                              <a:solidFill>
                                <a:schemeClr val="accent1">
                                  <a:lumMod val="50000"/>
                                </a:schemeClr>
                              </a:solidFill>
                              <a:latin typeface="Cambria Math" panose="02040503050406030204" pitchFamily="18" charset="0"/>
                            </a:rPr>
                          </m:ctrlPr>
                        </m:sSupPr>
                        <m:e>
                          <m:r>
                            <a:rPr lang="en-US" i="1">
                              <a:solidFill>
                                <a:schemeClr val="accent1">
                                  <a:lumMod val="50000"/>
                                </a:schemeClr>
                              </a:solidFill>
                              <a:latin typeface="Cambria Math" panose="02040503050406030204" pitchFamily="18" charset="0"/>
                            </a:rPr>
                            <m:t>𝑛</m:t>
                          </m:r>
                        </m:e>
                        <m:sup>
                          <m:d>
                            <m:dPr>
                              <m:begChr m:val="["/>
                              <m:endChr m:val="]"/>
                              <m:ctrlPr>
                                <a:rPr lang="en-US" i="1">
                                  <a:solidFill>
                                    <a:schemeClr val="accent1">
                                      <a:lumMod val="50000"/>
                                    </a:schemeClr>
                                  </a:solidFill>
                                  <a:latin typeface="Cambria Math" panose="02040503050406030204" pitchFamily="18" charset="0"/>
                                </a:rPr>
                              </m:ctrlPr>
                            </m:dPr>
                            <m:e>
                              <m:r>
                                <a:rPr lang="en-US" i="1">
                                  <a:solidFill>
                                    <a:schemeClr val="accent1">
                                      <a:lumMod val="50000"/>
                                    </a:schemeClr>
                                  </a:solidFill>
                                  <a:latin typeface="Cambria Math" panose="02040503050406030204" pitchFamily="18" charset="0"/>
                                </a:rPr>
                                <m:t>𝑙</m:t>
                              </m:r>
                            </m:e>
                          </m:d>
                        </m:sup>
                      </m:sSup>
                      <m:r>
                        <a:rPr lang="en-US" i="1">
                          <a:solidFill>
                            <a:schemeClr val="accent1">
                              <a:lumMod val="50000"/>
                            </a:schemeClr>
                          </a:solidFill>
                          <a:latin typeface="Cambria Math" panose="02040503050406030204" pitchFamily="18" charset="0"/>
                        </a:rPr>
                        <m:t>,</m:t>
                      </m:r>
                      <m:r>
                        <a:rPr lang="en-US" b="0" i="1" smtClean="0">
                          <a:solidFill>
                            <a:schemeClr val="accent1">
                              <a:lumMod val="50000"/>
                            </a:schemeClr>
                          </a:solidFill>
                          <a:latin typeface="Cambria Math" panose="02040503050406030204" pitchFamily="18" charset="0"/>
                        </a:rPr>
                        <m:t>𝑚</m:t>
                      </m:r>
                      <m:r>
                        <a:rPr lang="en-US" b="0" i="1" smtClean="0">
                          <a:solidFill>
                            <a:schemeClr val="accent1">
                              <a:lumMod val="50000"/>
                            </a:schemeClr>
                          </a:solidFill>
                          <a:latin typeface="Cambria Math" panose="02040503050406030204" pitchFamily="18" charset="0"/>
                        </a:rPr>
                        <m:t>)</m:t>
                      </m:r>
                    </m:oMath>
                  </m:oMathPara>
                </a14:m>
                <a:endParaRPr lang="en-US" dirty="0">
                  <a:solidFill>
                    <a:schemeClr val="accent1">
                      <a:lumMod val="50000"/>
                    </a:schemeClr>
                  </a:solidFill>
                </a:endParaRPr>
              </a:p>
            </p:txBody>
          </p:sp>
        </mc:Choice>
        <mc:Fallback xmlns="">
          <p:sp>
            <p:nvSpPr>
              <p:cNvPr id="38" name="Rectangle 37"/>
              <p:cNvSpPr>
                <a:spLocks noRot="1" noChangeAspect="1" noMove="1" noResize="1" noEditPoints="1" noAdjustHandles="1" noChangeArrowheads="1" noChangeShapeType="1" noTextEdit="1"/>
              </p:cNvSpPr>
              <p:nvPr/>
            </p:nvSpPr>
            <p:spPr>
              <a:xfrm>
                <a:off x="1972116" y="5895040"/>
                <a:ext cx="1044068" cy="388311"/>
              </a:xfrm>
              <a:prstGeom prst="rect">
                <a:avLst/>
              </a:prstGeom>
              <a:blipFill>
                <a:blip r:embed="rId30"/>
                <a:stretch>
                  <a:fillRect b="-14063"/>
                </a:stretch>
              </a:blipFill>
            </p:spPr>
            <p:txBody>
              <a:bodyPr/>
              <a:lstStyle/>
              <a:p>
                <a:r>
                  <a:rPr lang="en-US">
                    <a:noFill/>
                  </a:rPr>
                  <a:t> </a:t>
                </a:r>
              </a:p>
            </p:txBody>
          </p:sp>
        </mc:Fallback>
      </mc:AlternateContent>
    </p:spTree>
    <p:extLst>
      <p:ext uri="{BB962C8B-B14F-4D97-AF65-F5344CB8AC3E}">
        <p14:creationId xmlns:p14="http://schemas.microsoft.com/office/powerpoint/2010/main" val="29226319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652" y="54318"/>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4.4. Why deep representations </a:t>
            </a:r>
            <a:endParaRPr lang="en-US"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2" y="728799"/>
            <a:ext cx="10621872" cy="5578112"/>
          </a:xfrm>
          <a:prstGeom prst="rect">
            <a:avLst/>
          </a:prstGeom>
        </p:spPr>
      </p:pic>
    </p:spTree>
    <p:extLst>
      <p:ext uri="{BB962C8B-B14F-4D97-AF65-F5344CB8AC3E}">
        <p14:creationId xmlns:p14="http://schemas.microsoft.com/office/powerpoint/2010/main" val="16351095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534" y="185644"/>
            <a:ext cx="11384037" cy="6370975"/>
          </a:xfrm>
          <a:prstGeom prst="rect">
            <a:avLst/>
          </a:prstGeom>
          <a:noFill/>
        </p:spPr>
        <p:txBody>
          <a:bodyPr wrap="square" rtlCol="0">
            <a:spAutoFit/>
          </a:bodyPr>
          <a:lstStyle/>
          <a:p>
            <a:pPr algn="just"/>
            <a:r>
              <a:rPr lang="en-US" sz="2400" b="1" i="1" dirty="0" smtClean="0">
                <a:latin typeface="Times New Roman" panose="02020603050405020304" pitchFamily="18" charset="0"/>
                <a:cs typeface="Times New Roman" panose="02020603050405020304" pitchFamily="18" charset="0"/>
              </a:rPr>
              <a:t>Intuition about deep representation</a:t>
            </a:r>
          </a:p>
          <a:p>
            <a:pPr algn="just"/>
            <a:endParaRPr lang="en-US" sz="2400" b="1" i="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If you are building a system for face recognition here is what a deep neural network could be doing:</a:t>
            </a:r>
          </a:p>
          <a:p>
            <a:pPr marL="457200" indent="-457200" algn="just">
              <a:buAutoNum type="alphaLcParenR"/>
            </a:pPr>
            <a:r>
              <a:rPr lang="en-US" sz="2400" dirty="0" smtClean="0">
                <a:latin typeface="Times New Roman" panose="02020603050405020304" pitchFamily="18" charset="0"/>
                <a:cs typeface="Times New Roman" panose="02020603050405020304" pitchFamily="18" charset="0"/>
              </a:rPr>
              <a:t>Input a face (picture)</a:t>
            </a:r>
          </a:p>
          <a:p>
            <a:pPr marL="457200" indent="-457200" algn="just">
              <a:buAutoNum type="alphaLcParenR"/>
            </a:pPr>
            <a:r>
              <a:rPr lang="en-US" sz="2400" dirty="0" smtClean="0">
                <a:latin typeface="Times New Roman" panose="02020603050405020304" pitchFamily="18" charset="0"/>
                <a:cs typeface="Times New Roman" panose="02020603050405020304" pitchFamily="18" charset="0"/>
              </a:rPr>
              <a:t>1</a:t>
            </a:r>
            <a:r>
              <a:rPr lang="en-US" sz="2400" baseline="30000" dirty="0" smtClean="0">
                <a:latin typeface="Times New Roman" panose="02020603050405020304" pitchFamily="18" charset="0"/>
                <a:cs typeface="Times New Roman" panose="02020603050405020304" pitchFamily="18" charset="0"/>
              </a:rPr>
              <a:t>st</a:t>
            </a:r>
            <a:r>
              <a:rPr lang="en-US" sz="2400" dirty="0" smtClean="0">
                <a:latin typeface="Times New Roman" panose="02020603050405020304" pitchFamily="18" charset="0"/>
                <a:cs typeface="Times New Roman" panose="02020603050405020304" pitchFamily="18" charset="0"/>
              </a:rPr>
              <a:t> layer: feature detector or edge detector. Where are the edges in this picture?</a:t>
            </a:r>
          </a:p>
          <a:p>
            <a:pPr marL="457200" indent="-457200" algn="just">
              <a:buAutoNum type="alphaLcParenR"/>
            </a:pPr>
            <a:r>
              <a:rPr lang="en-US" sz="2400" dirty="0" smtClean="0">
                <a:latin typeface="Times New Roman" panose="02020603050405020304" pitchFamily="18" charset="0"/>
                <a:cs typeface="Times New Roman" panose="02020603050405020304" pitchFamily="18" charset="0"/>
              </a:rPr>
              <a:t>2</a:t>
            </a:r>
            <a:r>
              <a:rPr lang="en-US" sz="2400" baseline="30000" dirty="0" smtClean="0">
                <a:latin typeface="Times New Roman" panose="02020603050405020304" pitchFamily="18" charset="0"/>
                <a:cs typeface="Times New Roman" panose="02020603050405020304" pitchFamily="18" charset="0"/>
              </a:rPr>
              <a:t>sd</a:t>
            </a:r>
            <a:r>
              <a:rPr lang="en-US" sz="2400" dirty="0" smtClean="0">
                <a:latin typeface="Times New Roman" panose="02020603050405020304" pitchFamily="18" charset="0"/>
                <a:cs typeface="Times New Roman" panose="02020603050405020304" pitchFamily="18" charset="0"/>
              </a:rPr>
              <a:t> layer: detect the edges and group edges together to form part of faces </a:t>
            </a:r>
          </a:p>
          <a:p>
            <a:pPr marL="457200" indent="-457200" algn="just">
              <a:buAutoNum type="alphaLcParenR"/>
            </a:pPr>
            <a:r>
              <a:rPr lang="en-US" sz="2400" dirty="0" smtClean="0">
                <a:latin typeface="Times New Roman" panose="02020603050405020304" pitchFamily="18" charset="0"/>
                <a:cs typeface="Times New Roman" panose="02020603050405020304" pitchFamily="18" charset="0"/>
              </a:rPr>
              <a:t>3</a:t>
            </a:r>
            <a:r>
              <a:rPr lang="en-US" sz="2400" baseline="30000" dirty="0" smtClean="0">
                <a:latin typeface="Times New Roman" panose="02020603050405020304" pitchFamily="18" charset="0"/>
                <a:cs typeface="Times New Roman" panose="02020603050405020304" pitchFamily="18" charset="0"/>
              </a:rPr>
              <a:t>rd</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layer: detect </a:t>
            </a:r>
            <a:r>
              <a:rPr lang="en-US" sz="2400" dirty="0" smtClean="0">
                <a:latin typeface="Times New Roman" panose="02020603050405020304" pitchFamily="18" charset="0"/>
                <a:cs typeface="Times New Roman" panose="02020603050405020304" pitchFamily="18" charset="0"/>
              </a:rPr>
              <a:t>different type of faces </a:t>
            </a: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Some people think to make an analogy between deep neural network and the human brain, where we believe, or neuroscientists believe that the human brain also starts detecting simple things like edges in what your eyes see then build up those up to detect more complex things like the faces that you see. </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i="1" dirty="0" smtClean="0">
                <a:latin typeface="Times New Roman" panose="02020603050405020304" pitchFamily="18" charset="0"/>
                <a:cs typeface="Times New Roman" panose="02020603050405020304" pitchFamily="18" charset="0"/>
              </a:rPr>
              <a:t>Circuit Theory and Deep Learning</a:t>
            </a:r>
          </a:p>
          <a:p>
            <a:pPr algn="just"/>
            <a:endParaRPr lang="en-US" sz="2400" b="1" i="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Informally, there are functions you can compute with a small L-layer deep neural network that shallower networks require exponentially more hidden units to compute. </a:t>
            </a:r>
          </a:p>
        </p:txBody>
      </p:sp>
    </p:spTree>
    <p:extLst>
      <p:ext uri="{BB962C8B-B14F-4D97-AF65-F5344CB8AC3E}">
        <p14:creationId xmlns:p14="http://schemas.microsoft.com/office/powerpoint/2010/main" val="23524727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652" y="54318"/>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4.5. Building blocks of deep neural networks </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15534" y="732629"/>
            <a:ext cx="11384037" cy="461665"/>
          </a:xfrm>
          <a:prstGeom prst="rect">
            <a:avLst/>
          </a:prstGeom>
          <a:noFill/>
        </p:spPr>
        <p:txBody>
          <a:bodyPr wrap="square" rtlCol="0">
            <a:spAutoFit/>
          </a:bodyPr>
          <a:lstStyle/>
          <a:p>
            <a:pPr algn="just"/>
            <a:r>
              <a:rPr lang="en-US" sz="2400" b="1" i="1" dirty="0" smtClean="0">
                <a:solidFill>
                  <a:schemeClr val="accent1">
                    <a:lumMod val="50000"/>
                  </a:schemeClr>
                </a:solidFill>
                <a:latin typeface="Times New Roman" panose="02020603050405020304" pitchFamily="18" charset="0"/>
                <a:cs typeface="Times New Roman" panose="02020603050405020304" pitchFamily="18" charset="0"/>
              </a:rPr>
              <a:t>Forward and backward propagation functions   </a:t>
            </a:r>
            <a:endParaRPr lang="en-US" sz="2400" b="1" i="1" dirty="0">
              <a:solidFill>
                <a:schemeClr val="accent1">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315534" y="1294332"/>
                <a:ext cx="11384037" cy="1273234"/>
              </a:xfrm>
              <a:prstGeom prst="rect">
                <a:avLst/>
              </a:prstGeom>
              <a:noFill/>
            </p:spPr>
            <p:txBody>
              <a:bodyPr wrap="square" rtlCol="0">
                <a:spAutoFit/>
              </a:bodyPr>
              <a:lstStyle/>
              <a:p>
                <a:pPr algn="just"/>
                <a:r>
                  <a:rPr lang="en-US" sz="2400" i="1" dirty="0" smtClean="0">
                    <a:latin typeface="Times New Roman" panose="02020603050405020304" pitchFamily="18" charset="0"/>
                    <a:cs typeface="Times New Roman" panose="02020603050405020304" pitchFamily="18" charset="0"/>
                  </a:rPr>
                  <a:t>Layer l:</a:t>
                </a:r>
                <a14:m>
                  <m:oMath xmlns:m="http://schemas.openxmlformats.org/officeDocument/2006/math">
                    <m:sSup>
                      <m:sSupPr>
                        <m:ctrlPr>
                          <a:rPr lang="en-US" sz="2400" i="1">
                            <a:solidFill>
                              <a:schemeClr val="bg2">
                                <a:lumMod val="10000"/>
                              </a:schemeClr>
                            </a:solidFill>
                            <a:latin typeface="Cambria Math" panose="02040503050406030204" pitchFamily="18" charset="0"/>
                          </a:rPr>
                        </m:ctrlPr>
                      </m:sSupPr>
                      <m:e>
                        <m:r>
                          <a:rPr lang="en-US" sz="2400" i="1">
                            <a:solidFill>
                              <a:schemeClr val="bg2">
                                <a:lumMod val="10000"/>
                              </a:schemeClr>
                            </a:solidFill>
                            <a:latin typeface="Cambria Math" panose="02040503050406030204" pitchFamily="18" charset="0"/>
                          </a:rPr>
                          <m:t>𝑊</m:t>
                        </m:r>
                      </m:e>
                      <m:sup>
                        <m:d>
                          <m:dPr>
                            <m:begChr m:val="["/>
                            <m:endChr m:val="]"/>
                            <m:ctrlPr>
                              <a:rPr lang="en-US" sz="2400" i="1">
                                <a:solidFill>
                                  <a:schemeClr val="bg2">
                                    <a:lumMod val="10000"/>
                                  </a:schemeClr>
                                </a:solidFill>
                                <a:latin typeface="Cambria Math" panose="02040503050406030204" pitchFamily="18" charset="0"/>
                              </a:rPr>
                            </m:ctrlPr>
                          </m:dPr>
                          <m:e>
                            <m:r>
                              <a:rPr lang="en-US" sz="2400" i="1">
                                <a:solidFill>
                                  <a:schemeClr val="bg2">
                                    <a:lumMod val="10000"/>
                                  </a:schemeClr>
                                </a:solidFill>
                                <a:latin typeface="Cambria Math" panose="02040503050406030204" pitchFamily="18" charset="0"/>
                              </a:rPr>
                              <m:t>𝑙</m:t>
                            </m:r>
                          </m:e>
                        </m:d>
                      </m:sup>
                    </m:sSup>
                    <m:r>
                      <a:rPr lang="en-US" sz="2400" i="1">
                        <a:solidFill>
                          <a:schemeClr val="bg2">
                            <a:lumMod val="10000"/>
                          </a:schemeClr>
                        </a:solidFill>
                        <a:latin typeface="Cambria Math" panose="02040503050406030204" pitchFamily="18" charset="0"/>
                      </a:rPr>
                      <m:t>, </m:t>
                    </m:r>
                    <m:sSup>
                      <m:sSupPr>
                        <m:ctrlPr>
                          <a:rPr lang="en-US" sz="2400" i="1">
                            <a:solidFill>
                              <a:schemeClr val="bg2">
                                <a:lumMod val="10000"/>
                              </a:schemeClr>
                            </a:solidFill>
                            <a:latin typeface="Cambria Math" panose="02040503050406030204" pitchFamily="18" charset="0"/>
                          </a:rPr>
                        </m:ctrlPr>
                      </m:sSupPr>
                      <m:e>
                        <m:r>
                          <a:rPr lang="en-US" sz="2400" i="1">
                            <a:solidFill>
                              <a:schemeClr val="bg2">
                                <a:lumMod val="10000"/>
                              </a:schemeClr>
                            </a:solidFill>
                            <a:latin typeface="Cambria Math" panose="02040503050406030204" pitchFamily="18" charset="0"/>
                          </a:rPr>
                          <m:t>𝑏</m:t>
                        </m:r>
                      </m:e>
                      <m:sup>
                        <m:d>
                          <m:dPr>
                            <m:begChr m:val="["/>
                            <m:endChr m:val="]"/>
                            <m:ctrlPr>
                              <a:rPr lang="en-US" sz="2400" i="1">
                                <a:solidFill>
                                  <a:schemeClr val="bg2">
                                    <a:lumMod val="10000"/>
                                  </a:schemeClr>
                                </a:solidFill>
                                <a:latin typeface="Cambria Math" panose="02040503050406030204" pitchFamily="18" charset="0"/>
                              </a:rPr>
                            </m:ctrlPr>
                          </m:dPr>
                          <m:e>
                            <m:r>
                              <a:rPr lang="en-US" sz="2400" i="1">
                                <a:solidFill>
                                  <a:schemeClr val="bg2">
                                    <a:lumMod val="10000"/>
                                  </a:schemeClr>
                                </a:solidFill>
                                <a:latin typeface="Cambria Math" panose="02040503050406030204" pitchFamily="18" charset="0"/>
                              </a:rPr>
                              <m:t>𝑙</m:t>
                            </m:r>
                          </m:e>
                        </m:d>
                      </m:sup>
                    </m:sSup>
                  </m:oMath>
                </a14:m>
                <a:endParaRPr lang="en-US" sz="2400" i="1" dirty="0" smtClean="0">
                  <a:solidFill>
                    <a:schemeClr val="bg2">
                      <a:lumMod val="10000"/>
                    </a:schemeClr>
                  </a:solidFill>
                  <a:latin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Forward</a:t>
                </a:r>
                <a:r>
                  <a:rPr lang="en-US"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𝐼𝑛𝑝𝑢𝑡</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𝑙</m:t>
                        </m:r>
                        <m:r>
                          <a:rPr lang="en-US" sz="2400" b="0" i="1" smtClean="0">
                            <a:latin typeface="Cambria Math" panose="02040503050406030204" pitchFamily="18" charset="0"/>
                            <a:cs typeface="Times New Roman" panose="02020603050405020304" pitchFamily="18" charset="0"/>
                          </a:rPr>
                          <m:t>−1]</m:t>
                        </m:r>
                      </m:sup>
                    </m:sSup>
                    <m:r>
                      <a:rPr lang="en-US" sz="2400" b="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𝑂𝑢𝑡𝑝𝑢𝑡</m:t>
                    </m:r>
                    <m:r>
                      <a:rPr lang="en-US" sz="2400" b="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i="1">
                            <a:latin typeface="Cambria Math" panose="02040503050406030204" pitchFamily="18" charset="0"/>
                            <a:cs typeface="Times New Roman" panose="02020603050405020304" pitchFamily="18" charset="0"/>
                          </a:rPr>
                        </m:ctrlPr>
                      </m:sSupPr>
                      <m:e>
                        <m:r>
                          <a:rPr lang="en-US" sz="2400" b="0" i="1">
                            <a:latin typeface="Cambria Math" panose="02040503050406030204" pitchFamily="18" charset="0"/>
                            <a:cs typeface="Times New Roman" panose="02020603050405020304" pitchFamily="18" charset="0"/>
                          </a:rPr>
                          <m:t>𝑎</m:t>
                        </m:r>
                      </m:e>
                      <m:sup>
                        <m:r>
                          <a:rPr lang="en-US" sz="2400" b="0" i="1">
                            <a:latin typeface="Cambria Math" panose="02040503050406030204" pitchFamily="18" charset="0"/>
                            <a:cs typeface="Times New Roman" panose="02020603050405020304" pitchFamily="18" charset="0"/>
                          </a:rPr>
                          <m:t>[</m:t>
                        </m:r>
                        <m:r>
                          <a:rPr lang="en-US" sz="2400" b="0" i="1">
                            <a:latin typeface="Cambria Math" panose="02040503050406030204" pitchFamily="18" charset="0"/>
                            <a:cs typeface="Times New Roman" panose="02020603050405020304" pitchFamily="18" charset="0"/>
                          </a:rPr>
                          <m:t>𝑙</m:t>
                        </m:r>
                        <m:r>
                          <a:rPr lang="en-US" sz="2400" b="0" i="1">
                            <a:latin typeface="Cambria Math" panose="02040503050406030204" pitchFamily="18" charset="0"/>
                            <a:cs typeface="Times New Roman" panose="02020603050405020304" pitchFamily="18" charset="0"/>
                          </a:rPr>
                          <m:t>]</m:t>
                        </m:r>
                      </m:sup>
                    </m:sSup>
                  </m:oMath>
                </a14:m>
                <a:endParaRPr lang="en-US" sz="2400" i="1"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Backward</a:t>
                </a:r>
                <a:r>
                  <a:rPr lang="en-US"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cs typeface="Times New Roman" panose="02020603050405020304" pitchFamily="18" charset="0"/>
                      </a:rPr>
                      <m:t>𝐼𝑛𝑝𝑢𝑡</m:t>
                    </m:r>
                    <m:r>
                      <a:rPr lang="en-US" sz="24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i="1">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𝑑</m:t>
                        </m:r>
                        <m:r>
                          <a:rPr lang="en-US" sz="2400" i="1">
                            <a:latin typeface="Cambria Math" panose="02040503050406030204" pitchFamily="18" charset="0"/>
                            <a:cs typeface="Times New Roman" panose="02020603050405020304" pitchFamily="18" charset="0"/>
                          </a:rPr>
                          <m:t>𝑎</m:t>
                        </m:r>
                      </m:e>
                      <m:sup>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𝑙</m:t>
                        </m:r>
                        <m:r>
                          <a:rPr lang="en-US" sz="2400" i="1">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𝑐𝑎𝑐h𝑒</m:t>
                    </m:r>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𝑧</m:t>
                        </m:r>
                      </m:e>
                      <m:sup>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𝑙</m:t>
                            </m:r>
                          </m:e>
                        </m:d>
                      </m:sup>
                    </m:sSup>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𝑂𝑢𝑡𝑝𝑢𝑡</m:t>
                    </m:r>
                    <m:r>
                      <a:rPr lang="en-US" sz="24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i="1">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𝑑</m:t>
                        </m:r>
                        <m:r>
                          <a:rPr lang="en-US" sz="2400" i="1">
                            <a:latin typeface="Cambria Math" panose="02040503050406030204" pitchFamily="18" charset="0"/>
                            <a:cs typeface="Times New Roman" panose="02020603050405020304" pitchFamily="18" charset="0"/>
                          </a:rPr>
                          <m:t>𝑎</m:t>
                        </m:r>
                      </m:e>
                      <m:sup>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𝑙</m:t>
                        </m:r>
                        <m:r>
                          <a:rPr lang="en-US" sz="2400" b="0" i="1" smtClean="0">
                            <a:latin typeface="Cambria Math" panose="02040503050406030204" pitchFamily="18" charset="0"/>
                            <a:cs typeface="Times New Roman" panose="02020603050405020304" pitchFamily="18" charset="0"/>
                          </a:rPr>
                          <m:t>−1</m:t>
                        </m:r>
                        <m:r>
                          <a:rPr lang="en-US" sz="2400" i="1">
                            <a:latin typeface="Cambria Math" panose="02040503050406030204" pitchFamily="18" charset="0"/>
                            <a:cs typeface="Times New Roman" panose="02020603050405020304" pitchFamily="18" charset="0"/>
                          </a:rPr>
                          <m:t>]</m:t>
                        </m:r>
                      </m:sup>
                    </m:sSup>
                  </m:oMath>
                </a14:m>
                <a:r>
                  <a:rPr lang="en-US" sz="2400" i="1"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𝑑</m:t>
                        </m:r>
                        <m:r>
                          <a:rPr lang="en-US" sz="2400" b="0" i="1" smtClean="0">
                            <a:latin typeface="Cambria Math" panose="02040503050406030204" pitchFamily="18" charset="0"/>
                            <a:cs typeface="Times New Roman" panose="02020603050405020304" pitchFamily="18" charset="0"/>
                          </a:rPr>
                          <m:t>𝑤</m:t>
                        </m:r>
                      </m:e>
                      <m:sup>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𝑙</m:t>
                        </m:r>
                        <m:r>
                          <a:rPr lang="en-US" sz="2400" i="1">
                            <a:latin typeface="Cambria Math" panose="02040503050406030204" pitchFamily="18" charset="0"/>
                            <a:cs typeface="Times New Roman" panose="02020603050405020304" pitchFamily="18" charset="0"/>
                          </a:rPr>
                          <m:t>]</m:t>
                        </m:r>
                      </m:sup>
                    </m:sSup>
                  </m:oMath>
                </a14:m>
                <a:r>
                  <a:rPr lang="en-US" sz="2400" i="1"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𝑑</m:t>
                        </m:r>
                        <m:r>
                          <a:rPr lang="en-US" sz="2400" b="0" i="1" smtClean="0">
                            <a:latin typeface="Cambria Math" panose="02040503050406030204" pitchFamily="18" charset="0"/>
                            <a:cs typeface="Times New Roman" panose="02020603050405020304" pitchFamily="18" charset="0"/>
                          </a:rPr>
                          <m:t>𝑏</m:t>
                        </m:r>
                      </m:e>
                      <m:sup>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𝑙</m:t>
                        </m:r>
                        <m:r>
                          <a:rPr lang="en-US" sz="2400" i="1">
                            <a:latin typeface="Cambria Math" panose="02040503050406030204" pitchFamily="18" charset="0"/>
                            <a:cs typeface="Times New Roman" panose="02020603050405020304" pitchFamily="18" charset="0"/>
                          </a:rPr>
                          <m:t>]</m:t>
                        </m:r>
                      </m:sup>
                    </m:sSup>
                  </m:oMath>
                </a14:m>
                <a:endParaRPr lang="en-US" sz="2400" i="1"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15534" y="1294332"/>
                <a:ext cx="11384037" cy="1273234"/>
              </a:xfrm>
              <a:prstGeom prst="rect">
                <a:avLst/>
              </a:prstGeom>
              <a:blipFill>
                <a:blip r:embed="rId2"/>
                <a:stretch>
                  <a:fillRect l="-857" t="-1435" b="-9569"/>
                </a:stretch>
              </a:blipFill>
            </p:spPr>
            <p:txBody>
              <a:bodyPr/>
              <a:lstStyle/>
              <a:p>
                <a:r>
                  <a:rPr lang="en-US">
                    <a:noFill/>
                  </a:rPr>
                  <a:t> </a:t>
                </a:r>
              </a:p>
            </p:txBody>
          </p:sp>
        </mc:Fallback>
      </mc:AlternateContent>
      <p:sp>
        <p:nvSpPr>
          <p:cNvPr id="5" name="Rectangle 4"/>
          <p:cNvSpPr/>
          <p:nvPr/>
        </p:nvSpPr>
        <p:spPr>
          <a:xfrm>
            <a:off x="5059680" y="2943494"/>
            <a:ext cx="1288869" cy="10711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7" name="Straight Arrow Connector 6"/>
          <p:cNvCxnSpPr>
            <a:endCxn id="5" idx="1"/>
          </p:cNvCxnSpPr>
          <p:nvPr/>
        </p:nvCxnSpPr>
        <p:spPr>
          <a:xfrm>
            <a:off x="4241074" y="3479071"/>
            <a:ext cx="818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348549" y="3479071"/>
            <a:ext cx="818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rot="10800000">
            <a:off x="5059680" y="4532806"/>
            <a:ext cx="1288869" cy="10711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1" name="Straight Arrow Connector 10"/>
          <p:cNvCxnSpPr/>
          <p:nvPr/>
        </p:nvCxnSpPr>
        <p:spPr>
          <a:xfrm rot="10800000">
            <a:off x="4145279" y="5068382"/>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6348549" y="5068383"/>
            <a:ext cx="818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5488578" y="4243248"/>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5293057" y="3043349"/>
                <a:ext cx="754757" cy="882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𝑤</m:t>
                          </m:r>
                        </m:e>
                        <m:sup>
                          <m:d>
                            <m:dPr>
                              <m:begChr m:val="["/>
                              <m:endChr m:val="]"/>
                              <m:ctrlPr>
                                <a:rPr lang="en-US" sz="2400" i="1">
                                  <a:solidFill>
                                    <a:schemeClr val="bg2">
                                      <a:lumMod val="10000"/>
                                    </a:schemeClr>
                                  </a:solidFill>
                                  <a:latin typeface="Cambria Math" panose="02040503050406030204" pitchFamily="18" charset="0"/>
                                </a:rPr>
                              </m:ctrlPr>
                            </m:dPr>
                            <m:e>
                              <m:r>
                                <a:rPr lang="en-US" sz="2400" i="1">
                                  <a:solidFill>
                                    <a:schemeClr val="bg2">
                                      <a:lumMod val="10000"/>
                                    </a:schemeClr>
                                  </a:solidFill>
                                  <a:latin typeface="Cambria Math" panose="02040503050406030204" pitchFamily="18" charset="0"/>
                                </a:rPr>
                                <m:t>𝑙</m:t>
                              </m:r>
                            </m:e>
                          </m:d>
                        </m:sup>
                      </m:sSup>
                    </m:oMath>
                  </m:oMathPara>
                </a14:m>
                <a:endParaRPr lang="en-US" sz="2400" i="1" dirty="0" smtClean="0">
                  <a:solidFill>
                    <a:schemeClr val="bg2">
                      <a:lumMod val="1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400" i="1">
                              <a:solidFill>
                                <a:schemeClr val="bg2">
                                  <a:lumMod val="10000"/>
                                </a:schemeClr>
                              </a:solidFill>
                              <a:latin typeface="Cambria Math" panose="02040503050406030204" pitchFamily="18" charset="0"/>
                            </a:rPr>
                          </m:ctrlPr>
                        </m:sSupPr>
                        <m:e>
                          <m:r>
                            <a:rPr lang="en-US" sz="2400" i="1">
                              <a:solidFill>
                                <a:schemeClr val="bg2">
                                  <a:lumMod val="10000"/>
                                </a:schemeClr>
                              </a:solidFill>
                              <a:latin typeface="Cambria Math" panose="02040503050406030204" pitchFamily="18" charset="0"/>
                            </a:rPr>
                            <m:t>𝑏</m:t>
                          </m:r>
                        </m:e>
                        <m:sup>
                          <m:d>
                            <m:dPr>
                              <m:begChr m:val="["/>
                              <m:endChr m:val="]"/>
                              <m:ctrlPr>
                                <a:rPr lang="en-US" sz="2400" i="1">
                                  <a:solidFill>
                                    <a:schemeClr val="bg2">
                                      <a:lumMod val="10000"/>
                                    </a:schemeClr>
                                  </a:solidFill>
                                  <a:latin typeface="Cambria Math" panose="02040503050406030204" pitchFamily="18" charset="0"/>
                                </a:rPr>
                              </m:ctrlPr>
                            </m:dPr>
                            <m:e>
                              <m:r>
                                <a:rPr lang="en-US" sz="2400" i="1">
                                  <a:solidFill>
                                    <a:schemeClr val="bg2">
                                      <a:lumMod val="10000"/>
                                    </a:schemeClr>
                                  </a:solidFill>
                                  <a:latin typeface="Cambria Math" panose="02040503050406030204" pitchFamily="18" charset="0"/>
                                </a:rPr>
                                <m:t>𝑙</m:t>
                              </m:r>
                            </m:e>
                          </m:d>
                        </m:sup>
                      </m:sSup>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5293057" y="3043349"/>
                <a:ext cx="754757" cy="8820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3326281" y="3234992"/>
                <a:ext cx="980718"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𝑎</m:t>
                          </m:r>
                        </m:e>
                        <m:sup>
                          <m:d>
                            <m:dPr>
                              <m:begChr m:val="["/>
                              <m:endChr m:val="]"/>
                              <m:ctrlPr>
                                <a:rPr lang="en-US" sz="2400" i="1">
                                  <a:solidFill>
                                    <a:schemeClr val="bg2">
                                      <a:lumMod val="10000"/>
                                    </a:schemeClr>
                                  </a:solidFill>
                                  <a:latin typeface="Cambria Math" panose="02040503050406030204" pitchFamily="18" charset="0"/>
                                </a:rPr>
                              </m:ctrlPr>
                            </m:dPr>
                            <m:e>
                              <m:r>
                                <a:rPr lang="en-US" sz="2400" i="1">
                                  <a:solidFill>
                                    <a:schemeClr val="bg2">
                                      <a:lumMod val="10000"/>
                                    </a:schemeClr>
                                  </a:solidFill>
                                  <a:latin typeface="Cambria Math" panose="02040503050406030204" pitchFamily="18" charset="0"/>
                                </a:rPr>
                                <m:t>𝑙</m:t>
                              </m:r>
                              <m:r>
                                <a:rPr lang="en-US" sz="2400" b="0" i="1" smtClean="0">
                                  <a:solidFill>
                                    <a:schemeClr val="bg2">
                                      <a:lumMod val="10000"/>
                                    </a:schemeClr>
                                  </a:solidFill>
                                  <a:latin typeface="Cambria Math" panose="02040503050406030204" pitchFamily="18" charset="0"/>
                                </a:rPr>
                                <m:t>−1</m:t>
                              </m:r>
                            </m:e>
                          </m:d>
                        </m:sup>
                      </m:sSup>
                    </m:oMath>
                  </m:oMathPara>
                </a14:m>
                <a:endParaRPr lang="en-US" sz="2400" i="1" dirty="0" smtClean="0">
                  <a:solidFill>
                    <a:schemeClr val="bg2">
                      <a:lumMod val="10000"/>
                    </a:schemeClr>
                  </a:solidFill>
                  <a:latin typeface="Cambria Math" panose="02040503050406030204" pitchFamily="18"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3326281" y="3234992"/>
                <a:ext cx="980718" cy="48718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7167155" y="3234991"/>
                <a:ext cx="687368"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𝑎</m:t>
                          </m:r>
                        </m:e>
                        <m:sup>
                          <m:d>
                            <m:dPr>
                              <m:begChr m:val="["/>
                              <m:endChr m:val="]"/>
                              <m:ctrlPr>
                                <a:rPr lang="en-US" sz="2400" i="1">
                                  <a:solidFill>
                                    <a:schemeClr val="bg2">
                                      <a:lumMod val="10000"/>
                                    </a:schemeClr>
                                  </a:solidFill>
                                  <a:latin typeface="Cambria Math" panose="02040503050406030204" pitchFamily="18" charset="0"/>
                                </a:rPr>
                              </m:ctrlPr>
                            </m:dPr>
                            <m:e>
                              <m:r>
                                <a:rPr lang="en-US" sz="2400" i="1">
                                  <a:solidFill>
                                    <a:schemeClr val="bg2">
                                      <a:lumMod val="10000"/>
                                    </a:schemeClr>
                                  </a:solidFill>
                                  <a:latin typeface="Cambria Math" panose="02040503050406030204" pitchFamily="18" charset="0"/>
                                </a:rPr>
                                <m:t>𝑙</m:t>
                              </m:r>
                            </m:e>
                          </m:d>
                        </m:sup>
                      </m:sSup>
                    </m:oMath>
                  </m:oMathPara>
                </a14:m>
                <a:endParaRPr lang="en-US" sz="2400" i="1" dirty="0" smtClean="0">
                  <a:solidFill>
                    <a:schemeClr val="bg2">
                      <a:lumMod val="10000"/>
                    </a:schemeClr>
                  </a:solidFill>
                  <a:latin typeface="Cambria Math" panose="020405030504060302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7167155" y="3234991"/>
                <a:ext cx="687368" cy="48718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082422" y="4824789"/>
                <a:ext cx="1158651"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𝑑𝑎</m:t>
                          </m:r>
                        </m:e>
                        <m:sup>
                          <m:d>
                            <m:dPr>
                              <m:begChr m:val="["/>
                              <m:endChr m:val="]"/>
                              <m:ctrlPr>
                                <a:rPr lang="en-US" sz="2400" i="1">
                                  <a:solidFill>
                                    <a:schemeClr val="bg2">
                                      <a:lumMod val="10000"/>
                                    </a:schemeClr>
                                  </a:solidFill>
                                  <a:latin typeface="Cambria Math" panose="02040503050406030204" pitchFamily="18" charset="0"/>
                                </a:rPr>
                              </m:ctrlPr>
                            </m:dPr>
                            <m:e>
                              <m:r>
                                <a:rPr lang="en-US" sz="2400" i="1">
                                  <a:solidFill>
                                    <a:schemeClr val="bg2">
                                      <a:lumMod val="10000"/>
                                    </a:schemeClr>
                                  </a:solidFill>
                                  <a:latin typeface="Cambria Math" panose="02040503050406030204" pitchFamily="18" charset="0"/>
                                </a:rPr>
                                <m:t>𝑙</m:t>
                              </m:r>
                              <m:r>
                                <a:rPr lang="en-US" sz="2400" b="0" i="1" smtClean="0">
                                  <a:solidFill>
                                    <a:schemeClr val="bg2">
                                      <a:lumMod val="10000"/>
                                    </a:schemeClr>
                                  </a:solidFill>
                                  <a:latin typeface="Cambria Math" panose="02040503050406030204" pitchFamily="18" charset="0"/>
                                </a:rPr>
                                <m:t>−1</m:t>
                              </m:r>
                            </m:e>
                          </m:d>
                        </m:sup>
                      </m:sSup>
                    </m:oMath>
                  </m:oMathPara>
                </a14:m>
                <a:endParaRPr lang="en-US" sz="2400" i="1" dirty="0" smtClean="0">
                  <a:solidFill>
                    <a:schemeClr val="bg2">
                      <a:lumMod val="10000"/>
                    </a:schemeClr>
                  </a:solidFill>
                  <a:latin typeface="Cambria Math" panose="02040503050406030204" pitchFamily="18" charset="0"/>
                </a:endParaRPr>
              </a:p>
            </p:txBody>
          </p:sp>
        </mc:Choice>
        <mc:Fallback xmlns="">
          <p:sp>
            <p:nvSpPr>
              <p:cNvPr id="19" name="Rectangle 18"/>
              <p:cNvSpPr>
                <a:spLocks noRot="1" noChangeAspect="1" noMove="1" noResize="1" noEditPoints="1" noAdjustHandles="1" noChangeArrowheads="1" noChangeShapeType="1" noTextEdit="1"/>
              </p:cNvSpPr>
              <p:nvPr/>
            </p:nvSpPr>
            <p:spPr>
              <a:xfrm>
                <a:off x="3082422" y="4824789"/>
                <a:ext cx="1158651" cy="48718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7167155" y="4824788"/>
                <a:ext cx="875048"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2">
                              <a:lumMod val="10000"/>
                            </a:schemeClr>
                          </a:solidFill>
                          <a:latin typeface="Cambria Math" panose="02040503050406030204" pitchFamily="18" charset="0"/>
                        </a:rPr>
                        <m:t>𝑑</m:t>
                      </m:r>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𝑎</m:t>
                          </m:r>
                        </m:e>
                        <m:sup>
                          <m:d>
                            <m:dPr>
                              <m:begChr m:val="["/>
                              <m:endChr m:val="]"/>
                              <m:ctrlPr>
                                <a:rPr lang="en-US" sz="2400" i="1">
                                  <a:solidFill>
                                    <a:schemeClr val="bg2">
                                      <a:lumMod val="10000"/>
                                    </a:schemeClr>
                                  </a:solidFill>
                                  <a:latin typeface="Cambria Math" panose="02040503050406030204" pitchFamily="18" charset="0"/>
                                </a:rPr>
                              </m:ctrlPr>
                            </m:dPr>
                            <m:e>
                              <m:r>
                                <a:rPr lang="en-US" sz="2400" i="1">
                                  <a:solidFill>
                                    <a:schemeClr val="bg2">
                                      <a:lumMod val="10000"/>
                                    </a:schemeClr>
                                  </a:solidFill>
                                  <a:latin typeface="Cambria Math" panose="02040503050406030204" pitchFamily="18" charset="0"/>
                                </a:rPr>
                                <m:t>𝑙</m:t>
                              </m:r>
                            </m:e>
                          </m:d>
                        </m:sup>
                      </m:sSup>
                    </m:oMath>
                  </m:oMathPara>
                </a14:m>
                <a:endParaRPr lang="en-US" sz="2400" i="1" dirty="0" smtClean="0">
                  <a:solidFill>
                    <a:schemeClr val="bg2">
                      <a:lumMod val="10000"/>
                    </a:schemeClr>
                  </a:solidFill>
                  <a:latin typeface="Cambria Math" panose="02040503050406030204" pitchFamily="18"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7167155" y="4824788"/>
                <a:ext cx="875048" cy="487185"/>
              </a:xfrm>
              <a:prstGeom prst="rect">
                <a:avLst/>
              </a:prstGeom>
              <a:blipFill>
                <a:blip r:embed="rId7"/>
                <a:stretch>
                  <a:fillRect/>
                </a:stretch>
              </a:blipFill>
            </p:spPr>
            <p:txBody>
              <a:bodyPr/>
              <a:lstStyle/>
              <a:p>
                <a:r>
                  <a:rPr lang="en-US">
                    <a:noFill/>
                  </a:rPr>
                  <a:t> </a:t>
                </a:r>
              </a:p>
            </p:txBody>
          </p:sp>
        </mc:Fallback>
      </mc:AlternateContent>
      <p:cxnSp>
        <p:nvCxnSpPr>
          <p:cNvPr id="21" name="Straight Arrow Connector 20"/>
          <p:cNvCxnSpPr/>
          <p:nvPr/>
        </p:nvCxnSpPr>
        <p:spPr>
          <a:xfrm rot="5400000">
            <a:off x="5474152" y="5832561"/>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5293057" y="6039390"/>
                <a:ext cx="932691" cy="882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𝑑𝑤</m:t>
                          </m:r>
                        </m:e>
                        <m:sup>
                          <m:d>
                            <m:dPr>
                              <m:begChr m:val="["/>
                              <m:endChr m:val="]"/>
                              <m:ctrlPr>
                                <a:rPr lang="en-US" sz="2400" i="1">
                                  <a:solidFill>
                                    <a:schemeClr val="bg2">
                                      <a:lumMod val="10000"/>
                                    </a:schemeClr>
                                  </a:solidFill>
                                  <a:latin typeface="Cambria Math" panose="02040503050406030204" pitchFamily="18" charset="0"/>
                                </a:rPr>
                              </m:ctrlPr>
                            </m:dPr>
                            <m:e>
                              <m:r>
                                <a:rPr lang="en-US" sz="2400" i="1">
                                  <a:solidFill>
                                    <a:schemeClr val="bg2">
                                      <a:lumMod val="10000"/>
                                    </a:schemeClr>
                                  </a:solidFill>
                                  <a:latin typeface="Cambria Math" panose="02040503050406030204" pitchFamily="18" charset="0"/>
                                </a:rPr>
                                <m:t>𝑙</m:t>
                              </m:r>
                            </m:e>
                          </m:d>
                        </m:sup>
                      </m:sSup>
                    </m:oMath>
                  </m:oMathPara>
                </a14:m>
                <a:endParaRPr lang="en-US" sz="2400" i="1" dirty="0" smtClean="0">
                  <a:solidFill>
                    <a:schemeClr val="bg2">
                      <a:lumMod val="1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400" i="1">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𝑑</m:t>
                          </m:r>
                          <m:r>
                            <a:rPr lang="en-US" sz="2400" i="1">
                              <a:solidFill>
                                <a:schemeClr val="bg2">
                                  <a:lumMod val="10000"/>
                                </a:schemeClr>
                              </a:solidFill>
                              <a:latin typeface="Cambria Math" panose="02040503050406030204" pitchFamily="18" charset="0"/>
                            </a:rPr>
                            <m:t>𝑏</m:t>
                          </m:r>
                        </m:e>
                        <m:sup>
                          <m:d>
                            <m:dPr>
                              <m:begChr m:val="["/>
                              <m:endChr m:val="]"/>
                              <m:ctrlPr>
                                <a:rPr lang="en-US" sz="2400" i="1">
                                  <a:solidFill>
                                    <a:schemeClr val="bg2">
                                      <a:lumMod val="10000"/>
                                    </a:schemeClr>
                                  </a:solidFill>
                                  <a:latin typeface="Cambria Math" panose="02040503050406030204" pitchFamily="18" charset="0"/>
                                </a:rPr>
                              </m:ctrlPr>
                            </m:dPr>
                            <m:e>
                              <m:r>
                                <a:rPr lang="en-US" sz="2400" i="1">
                                  <a:solidFill>
                                    <a:schemeClr val="bg2">
                                      <a:lumMod val="10000"/>
                                    </a:schemeClr>
                                  </a:solidFill>
                                  <a:latin typeface="Cambria Math" panose="02040503050406030204" pitchFamily="18" charset="0"/>
                                </a:rPr>
                                <m:t>𝑙</m:t>
                              </m:r>
                            </m:e>
                          </m:d>
                        </m:sup>
                      </m:sSup>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5293057" y="6039390"/>
                <a:ext cx="932691" cy="88203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5089557" y="4644785"/>
                <a:ext cx="1339689" cy="882036"/>
              </a:xfrm>
              <a:prstGeom prst="rect">
                <a:avLst/>
              </a:prstGeom>
            </p:spPr>
            <p:txBody>
              <a:bodyPr wrap="square">
                <a:spAutoFit/>
              </a:bodyPr>
              <a:lstStyle/>
              <a:p>
                <a14:m>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𝑤</m:t>
                        </m:r>
                      </m:e>
                      <m:sup>
                        <m:d>
                          <m:dPr>
                            <m:begChr m:val="["/>
                            <m:endChr m:val="]"/>
                            <m:ctrlPr>
                              <a:rPr lang="en-US" sz="2400" i="1">
                                <a:solidFill>
                                  <a:schemeClr val="bg2">
                                    <a:lumMod val="10000"/>
                                  </a:schemeClr>
                                </a:solidFill>
                                <a:latin typeface="Cambria Math" panose="02040503050406030204" pitchFamily="18" charset="0"/>
                              </a:rPr>
                            </m:ctrlPr>
                          </m:dPr>
                          <m:e>
                            <m:r>
                              <a:rPr lang="en-US" sz="2400" i="1">
                                <a:solidFill>
                                  <a:schemeClr val="bg2">
                                    <a:lumMod val="10000"/>
                                  </a:schemeClr>
                                </a:solidFill>
                                <a:latin typeface="Cambria Math" panose="02040503050406030204" pitchFamily="18" charset="0"/>
                              </a:rPr>
                              <m:t>𝑙</m:t>
                            </m:r>
                          </m:e>
                        </m:d>
                      </m:sup>
                    </m:sSup>
                  </m:oMath>
                </a14:m>
                <a:r>
                  <a:rPr lang="en-US" sz="2400" dirty="0">
                    <a:solidFill>
                      <a:schemeClr val="bg2">
                        <a:lumMod val="10000"/>
                      </a:schemeClr>
                    </a:solidFill>
                  </a:rPr>
                  <a:t> </a:t>
                </a:r>
                <a14:m>
                  <m:oMath xmlns:m="http://schemas.openxmlformats.org/officeDocument/2006/math">
                    <m:sSup>
                      <m:sSupPr>
                        <m:ctrlPr>
                          <a:rPr lang="en-US" sz="2400" i="1">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m:t>
                        </m:r>
                        <m:r>
                          <a:rPr lang="en-US" sz="2400" b="0" i="1" smtClean="0">
                            <a:solidFill>
                              <a:schemeClr val="bg2">
                                <a:lumMod val="10000"/>
                              </a:schemeClr>
                            </a:solidFill>
                            <a:latin typeface="Cambria Math" panose="02040503050406030204" pitchFamily="18" charset="0"/>
                          </a:rPr>
                          <m:t>𝑏</m:t>
                        </m:r>
                      </m:e>
                      <m:sup>
                        <m:d>
                          <m:dPr>
                            <m:begChr m:val="["/>
                            <m:endChr m:val="]"/>
                            <m:ctrlPr>
                              <a:rPr lang="en-US" sz="2400" i="1">
                                <a:solidFill>
                                  <a:schemeClr val="bg2">
                                    <a:lumMod val="10000"/>
                                  </a:schemeClr>
                                </a:solidFill>
                                <a:latin typeface="Cambria Math" panose="02040503050406030204" pitchFamily="18" charset="0"/>
                              </a:rPr>
                            </m:ctrlPr>
                          </m:dPr>
                          <m:e>
                            <m:r>
                              <a:rPr lang="en-US" sz="2400" i="1">
                                <a:solidFill>
                                  <a:schemeClr val="bg2">
                                    <a:lumMod val="10000"/>
                                  </a:schemeClr>
                                </a:solidFill>
                                <a:latin typeface="Cambria Math" panose="02040503050406030204" pitchFamily="18" charset="0"/>
                              </a:rPr>
                              <m:t>𝑙</m:t>
                            </m:r>
                          </m:e>
                        </m:d>
                      </m:sup>
                    </m:sSup>
                  </m:oMath>
                </a14:m>
                <a:endParaRPr lang="en-US" sz="2400" i="1" dirty="0" smtClean="0">
                  <a:solidFill>
                    <a:schemeClr val="bg2">
                      <a:lumMod val="10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2400" i="1">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𝑑𝑧</m:t>
                          </m:r>
                        </m:e>
                        <m:sup>
                          <m:d>
                            <m:dPr>
                              <m:begChr m:val="["/>
                              <m:endChr m:val="]"/>
                              <m:ctrlPr>
                                <a:rPr lang="en-US" sz="2400" i="1">
                                  <a:solidFill>
                                    <a:schemeClr val="bg2">
                                      <a:lumMod val="10000"/>
                                    </a:schemeClr>
                                  </a:solidFill>
                                  <a:latin typeface="Cambria Math" panose="02040503050406030204" pitchFamily="18" charset="0"/>
                                </a:rPr>
                              </m:ctrlPr>
                            </m:dPr>
                            <m:e>
                              <m:r>
                                <a:rPr lang="en-US" sz="2400" i="1">
                                  <a:solidFill>
                                    <a:schemeClr val="bg2">
                                      <a:lumMod val="10000"/>
                                    </a:schemeClr>
                                  </a:solidFill>
                                  <a:latin typeface="Cambria Math" panose="02040503050406030204" pitchFamily="18" charset="0"/>
                                </a:rPr>
                                <m:t>𝑙</m:t>
                              </m:r>
                            </m:e>
                          </m:d>
                        </m:sup>
                      </m:sSup>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5089557" y="4644785"/>
                <a:ext cx="1339689" cy="88203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5664047" y="4042947"/>
                <a:ext cx="1538883"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2">
                              <a:lumMod val="10000"/>
                            </a:schemeClr>
                          </a:solidFill>
                          <a:latin typeface="Cambria Math" panose="02040503050406030204" pitchFamily="18" charset="0"/>
                        </a:rPr>
                        <m:t>𝑐𝑎𝑐h𝑒</m:t>
                      </m:r>
                      <m:r>
                        <a:rPr lang="en-US" sz="2400" b="0" i="1" smtClean="0">
                          <a:solidFill>
                            <a:schemeClr val="bg2">
                              <a:lumMod val="10000"/>
                            </a:schemeClr>
                          </a:solidFill>
                          <a:latin typeface="Cambria Math" panose="02040503050406030204" pitchFamily="18" charset="0"/>
                        </a:rPr>
                        <m:t> </m:t>
                      </m:r>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𝑧</m:t>
                          </m:r>
                        </m:e>
                        <m:sup>
                          <m:d>
                            <m:dPr>
                              <m:begChr m:val="["/>
                              <m:endChr m:val="]"/>
                              <m:ctrlPr>
                                <a:rPr lang="en-US" sz="2400" i="1">
                                  <a:solidFill>
                                    <a:schemeClr val="bg2">
                                      <a:lumMod val="10000"/>
                                    </a:schemeClr>
                                  </a:solidFill>
                                  <a:latin typeface="Cambria Math" panose="02040503050406030204" pitchFamily="18" charset="0"/>
                                </a:rPr>
                              </m:ctrlPr>
                            </m:dPr>
                            <m:e>
                              <m:r>
                                <a:rPr lang="en-US" sz="2400" i="1">
                                  <a:solidFill>
                                    <a:schemeClr val="bg2">
                                      <a:lumMod val="10000"/>
                                    </a:schemeClr>
                                  </a:solidFill>
                                  <a:latin typeface="Cambria Math" panose="02040503050406030204" pitchFamily="18" charset="0"/>
                                </a:rPr>
                                <m:t>𝑙</m:t>
                              </m:r>
                            </m:e>
                          </m:d>
                        </m:sup>
                      </m:sSup>
                    </m:oMath>
                  </m:oMathPara>
                </a14:m>
                <a:endParaRPr lang="en-US" sz="2400" i="1" dirty="0" smtClean="0">
                  <a:solidFill>
                    <a:schemeClr val="bg2">
                      <a:lumMod val="10000"/>
                    </a:schemeClr>
                  </a:solidFill>
                  <a:latin typeface="Cambria Math" panose="02040503050406030204" pitchFamily="18"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5664047" y="4042947"/>
                <a:ext cx="1538883" cy="48718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5173119" y="2498953"/>
                <a:ext cx="125547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bg2">
                              <a:lumMod val="10000"/>
                            </a:schemeClr>
                          </a:solidFill>
                          <a:latin typeface="Cambria Math" panose="02040503050406030204" pitchFamily="18" charset="0"/>
                        </a:rPr>
                        <m:t>𝒍𝒂𝒚𝒆𝒓</m:t>
                      </m:r>
                      <m:r>
                        <a:rPr lang="en-US" sz="2400" b="1" i="1" smtClean="0">
                          <a:solidFill>
                            <a:schemeClr val="bg2">
                              <a:lumMod val="10000"/>
                            </a:schemeClr>
                          </a:solidFill>
                          <a:latin typeface="Cambria Math" panose="02040503050406030204" pitchFamily="18" charset="0"/>
                        </a:rPr>
                        <m:t> </m:t>
                      </m:r>
                      <m:r>
                        <a:rPr lang="en-US" sz="2400" b="1" i="1" smtClean="0">
                          <a:solidFill>
                            <a:schemeClr val="bg2">
                              <a:lumMod val="10000"/>
                            </a:schemeClr>
                          </a:solidFill>
                          <a:latin typeface="Cambria Math" panose="02040503050406030204" pitchFamily="18" charset="0"/>
                        </a:rPr>
                        <m:t>𝒍</m:t>
                      </m:r>
                    </m:oMath>
                  </m:oMathPara>
                </a14:m>
                <a:endParaRPr lang="en-US" sz="2400" b="1" i="1" dirty="0" smtClean="0">
                  <a:solidFill>
                    <a:schemeClr val="bg2">
                      <a:lumMod val="10000"/>
                    </a:schemeClr>
                  </a:solidFill>
                  <a:latin typeface="Cambria Math" panose="02040503050406030204" pitchFamily="18" charset="0"/>
                </a:endParaRPr>
              </a:p>
            </p:txBody>
          </p:sp>
        </mc:Choice>
        <mc:Fallback xmlns="">
          <p:sp>
            <p:nvSpPr>
              <p:cNvPr id="25" name="Rectangle 24"/>
              <p:cNvSpPr>
                <a:spLocks noRot="1" noChangeAspect="1" noMove="1" noResize="1" noEditPoints="1" noAdjustHandles="1" noChangeArrowheads="1" noChangeShapeType="1" noTextEdit="1"/>
              </p:cNvSpPr>
              <p:nvPr/>
            </p:nvSpPr>
            <p:spPr>
              <a:xfrm>
                <a:off x="5173119" y="2498953"/>
                <a:ext cx="1255472" cy="461665"/>
              </a:xfrm>
              <a:prstGeom prst="rect">
                <a:avLst/>
              </a:prstGeom>
              <a:blipFill>
                <a:blip r:embed="rId11"/>
                <a:stretch>
                  <a:fillRect l="-1456" b="-19737"/>
                </a:stretch>
              </a:blipFill>
            </p:spPr>
            <p:txBody>
              <a:bodyPr/>
              <a:lstStyle/>
              <a:p>
                <a:r>
                  <a:rPr lang="en-US">
                    <a:noFill/>
                  </a:rPr>
                  <a:t> </a:t>
                </a:r>
              </a:p>
            </p:txBody>
          </p:sp>
        </mc:Fallback>
      </mc:AlternateContent>
    </p:spTree>
    <p:extLst>
      <p:ext uri="{BB962C8B-B14F-4D97-AF65-F5344CB8AC3E}">
        <p14:creationId xmlns:p14="http://schemas.microsoft.com/office/powerpoint/2010/main" val="30253736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4286" y="478983"/>
            <a:ext cx="1288869" cy="10711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3" name="Straight Arrow Connector 2"/>
          <p:cNvCxnSpPr>
            <a:endCxn id="2" idx="1"/>
          </p:cNvCxnSpPr>
          <p:nvPr/>
        </p:nvCxnSpPr>
        <p:spPr>
          <a:xfrm>
            <a:off x="635680" y="1014560"/>
            <a:ext cx="818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2743155" y="1014560"/>
            <a:ext cx="818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rot="10800000">
            <a:off x="1454286" y="2068295"/>
            <a:ext cx="1288869" cy="10711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6" name="Straight Arrow Connector 5"/>
          <p:cNvCxnSpPr/>
          <p:nvPr/>
        </p:nvCxnSpPr>
        <p:spPr>
          <a:xfrm rot="10800000">
            <a:off x="539885" y="2603871"/>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0800000">
            <a:off x="2743155" y="2603872"/>
            <a:ext cx="818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1883184" y="1778737"/>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1687663" y="578838"/>
                <a:ext cx="806952" cy="8881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𝑤</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1</m:t>
                              </m:r>
                            </m:e>
                          </m:d>
                        </m:sup>
                      </m:sSup>
                    </m:oMath>
                  </m:oMathPara>
                </a14:m>
                <a:endParaRPr lang="en-US" sz="2400" i="1" dirty="0" smtClean="0">
                  <a:solidFill>
                    <a:schemeClr val="bg2">
                      <a:lumMod val="1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400" i="1">
                              <a:solidFill>
                                <a:schemeClr val="bg2">
                                  <a:lumMod val="10000"/>
                                </a:schemeClr>
                              </a:solidFill>
                              <a:latin typeface="Cambria Math" panose="02040503050406030204" pitchFamily="18" charset="0"/>
                            </a:rPr>
                          </m:ctrlPr>
                        </m:sSupPr>
                        <m:e>
                          <m:r>
                            <a:rPr lang="en-US" sz="2400" i="1">
                              <a:solidFill>
                                <a:schemeClr val="bg2">
                                  <a:lumMod val="10000"/>
                                </a:schemeClr>
                              </a:solidFill>
                              <a:latin typeface="Cambria Math" panose="02040503050406030204" pitchFamily="18" charset="0"/>
                            </a:rPr>
                            <m:t>𝑏</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1</m:t>
                              </m:r>
                            </m:e>
                          </m:d>
                        </m:sup>
                      </m:sSup>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687663" y="578838"/>
                <a:ext cx="806952" cy="88812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0540" y="756679"/>
                <a:ext cx="730969"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𝑎</m:t>
                          </m:r>
                        </m:e>
                        <m:sup>
                          <m:d>
                            <m:dPr>
                              <m:begChr m:val="["/>
                              <m:endChr m:val="]"/>
                              <m:ctrlPr>
                                <a:rPr lang="en-US" sz="2400" i="1">
                                  <a:solidFill>
                                    <a:schemeClr val="bg2">
                                      <a:lumMod val="10000"/>
                                    </a:schemeClr>
                                  </a:solidFill>
                                  <a:latin typeface="Cambria Math" panose="02040503050406030204" pitchFamily="18" charset="0"/>
                                </a:rPr>
                              </m:ctrlPr>
                            </m:dPr>
                            <m:e>
                              <m:r>
                                <a:rPr lang="en-US" sz="2400" i="1" smtClean="0">
                                  <a:solidFill>
                                    <a:schemeClr val="bg2">
                                      <a:lumMod val="10000"/>
                                    </a:schemeClr>
                                  </a:solidFill>
                                  <a:latin typeface="Cambria Math" panose="02040503050406030204" pitchFamily="18" charset="0"/>
                                </a:rPr>
                                <m:t>0</m:t>
                              </m:r>
                            </m:e>
                          </m:d>
                        </m:sup>
                      </m:sSup>
                    </m:oMath>
                  </m:oMathPara>
                </a14:m>
                <a:endParaRPr lang="en-US" sz="2400" i="1" dirty="0" smtClean="0">
                  <a:solidFill>
                    <a:schemeClr val="bg2">
                      <a:lumMod val="10000"/>
                    </a:schemeClr>
                  </a:solidFill>
                  <a:latin typeface="Cambria Math" panose="020405030504060302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30540" y="756679"/>
                <a:ext cx="730969" cy="4871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561761" y="704424"/>
                <a:ext cx="730969"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𝑎</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1</m:t>
                              </m:r>
                            </m:e>
                          </m:d>
                        </m:sup>
                      </m:sSup>
                    </m:oMath>
                  </m:oMathPara>
                </a14:m>
                <a:endParaRPr lang="en-US" sz="2400" i="1" dirty="0" smtClean="0">
                  <a:solidFill>
                    <a:schemeClr val="bg2">
                      <a:lumMod val="10000"/>
                    </a:schemeClr>
                  </a:solidFill>
                  <a:latin typeface="Cambria Math" panose="020405030504060302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3561761" y="704424"/>
                <a:ext cx="730969" cy="48718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561761" y="2360277"/>
                <a:ext cx="918648"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2">
                              <a:lumMod val="10000"/>
                            </a:schemeClr>
                          </a:solidFill>
                          <a:latin typeface="Cambria Math" panose="02040503050406030204" pitchFamily="18" charset="0"/>
                        </a:rPr>
                        <m:t>𝑑</m:t>
                      </m:r>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𝑎</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1</m:t>
                              </m:r>
                            </m:e>
                          </m:d>
                        </m:sup>
                      </m:sSup>
                    </m:oMath>
                  </m:oMathPara>
                </a14:m>
                <a:endParaRPr lang="en-US" sz="2400" i="1" dirty="0" smtClean="0">
                  <a:solidFill>
                    <a:schemeClr val="bg2">
                      <a:lumMod val="10000"/>
                    </a:schemeClr>
                  </a:solidFill>
                  <a:latin typeface="Cambria Math" panose="020405030504060302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3561761" y="2360277"/>
                <a:ext cx="918648" cy="487185"/>
              </a:xfrm>
              <a:prstGeom prst="rect">
                <a:avLst/>
              </a:prstGeom>
              <a:blipFill>
                <a:blip r:embed="rId5"/>
                <a:stretch>
                  <a:fillRect/>
                </a:stretch>
              </a:blipFill>
            </p:spPr>
            <p:txBody>
              <a:bodyPr/>
              <a:lstStyle/>
              <a:p>
                <a:r>
                  <a:rPr lang="en-US">
                    <a:noFill/>
                  </a:rPr>
                  <a:t> </a:t>
                </a:r>
              </a:p>
            </p:txBody>
          </p:sp>
        </mc:Fallback>
      </mc:AlternateContent>
      <p:cxnSp>
        <p:nvCxnSpPr>
          <p:cNvPr id="14" name="Straight Arrow Connector 13"/>
          <p:cNvCxnSpPr/>
          <p:nvPr/>
        </p:nvCxnSpPr>
        <p:spPr>
          <a:xfrm rot="5400000">
            <a:off x="1868758" y="336805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1687663" y="3574879"/>
                <a:ext cx="976293" cy="882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𝑑𝑤</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1</m:t>
                              </m:r>
                            </m:e>
                          </m:d>
                        </m:sup>
                      </m:sSup>
                    </m:oMath>
                  </m:oMathPara>
                </a14:m>
                <a:endParaRPr lang="en-US" sz="2400" i="1" dirty="0" smtClean="0">
                  <a:solidFill>
                    <a:schemeClr val="bg2">
                      <a:lumMod val="1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400" i="1">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𝑑</m:t>
                          </m:r>
                          <m:r>
                            <a:rPr lang="en-US" sz="2400" i="1">
                              <a:solidFill>
                                <a:schemeClr val="bg2">
                                  <a:lumMod val="10000"/>
                                </a:schemeClr>
                              </a:solidFill>
                              <a:latin typeface="Cambria Math" panose="02040503050406030204" pitchFamily="18" charset="0"/>
                            </a:rPr>
                            <m:t>𝑏</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1</m:t>
                              </m:r>
                            </m:e>
                          </m:d>
                        </m:sup>
                      </m:sSup>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1687663" y="3574879"/>
                <a:ext cx="976293" cy="88203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1459198" y="2180274"/>
                <a:ext cx="1389620" cy="882036"/>
              </a:xfrm>
              <a:prstGeom prst="rect">
                <a:avLst/>
              </a:prstGeom>
            </p:spPr>
            <p:txBody>
              <a:bodyPr wrap="square">
                <a:spAutoFit/>
              </a:bodyPr>
              <a:lstStyle/>
              <a:p>
                <a14:m>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𝑤</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1</m:t>
                            </m:r>
                          </m:e>
                        </m:d>
                      </m:sup>
                    </m:sSup>
                  </m:oMath>
                </a14:m>
                <a:r>
                  <a:rPr lang="en-US" sz="2400" dirty="0">
                    <a:solidFill>
                      <a:schemeClr val="bg2">
                        <a:lumMod val="10000"/>
                      </a:schemeClr>
                    </a:solidFill>
                  </a:rPr>
                  <a:t> </a:t>
                </a:r>
                <a14:m>
                  <m:oMath xmlns:m="http://schemas.openxmlformats.org/officeDocument/2006/math">
                    <m:sSup>
                      <m:sSupPr>
                        <m:ctrlPr>
                          <a:rPr lang="en-US" sz="2400" i="1">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m:t>
                        </m:r>
                        <m:r>
                          <a:rPr lang="en-US" sz="2400" b="0" i="1" smtClean="0">
                            <a:solidFill>
                              <a:schemeClr val="bg2">
                                <a:lumMod val="10000"/>
                              </a:schemeClr>
                            </a:solidFill>
                            <a:latin typeface="Cambria Math" panose="02040503050406030204" pitchFamily="18" charset="0"/>
                          </a:rPr>
                          <m:t>𝑏</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1</m:t>
                            </m:r>
                          </m:e>
                        </m:d>
                      </m:sup>
                    </m:sSup>
                  </m:oMath>
                </a14:m>
                <a:endParaRPr lang="en-US" sz="2400" i="1" dirty="0" smtClean="0">
                  <a:solidFill>
                    <a:schemeClr val="bg2">
                      <a:lumMod val="10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2400" i="1">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𝑑𝑧</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1</m:t>
                              </m:r>
                            </m:e>
                          </m:d>
                        </m:sup>
                      </m:sSup>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1459198" y="2180274"/>
                <a:ext cx="1389620" cy="88203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2058653" y="1578436"/>
                <a:ext cx="1567544"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2">
                              <a:lumMod val="10000"/>
                            </a:schemeClr>
                          </a:solidFill>
                          <a:latin typeface="Cambria Math" panose="02040503050406030204" pitchFamily="18" charset="0"/>
                        </a:rPr>
                        <m:t>𝑐𝑎𝑐h𝑒</m:t>
                      </m:r>
                      <m:r>
                        <a:rPr lang="en-US" sz="2400" b="0" i="1" smtClean="0">
                          <a:solidFill>
                            <a:schemeClr val="bg2">
                              <a:lumMod val="10000"/>
                            </a:schemeClr>
                          </a:solidFill>
                          <a:latin typeface="Cambria Math" panose="02040503050406030204" pitchFamily="18" charset="0"/>
                        </a:rPr>
                        <m:t> </m:t>
                      </m:r>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𝑧</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1</m:t>
                              </m:r>
                            </m:e>
                          </m:d>
                        </m:sup>
                      </m:sSup>
                    </m:oMath>
                  </m:oMathPara>
                </a14:m>
                <a:endParaRPr lang="en-US" sz="2400" i="1" dirty="0" smtClean="0">
                  <a:solidFill>
                    <a:schemeClr val="bg2">
                      <a:lumMod val="10000"/>
                    </a:schemeClr>
                  </a:solidFill>
                  <a:latin typeface="Cambria Math" panose="02040503050406030204" pitchFamily="18"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2058653" y="1578436"/>
                <a:ext cx="1567544" cy="487185"/>
              </a:xfrm>
              <a:prstGeom prst="rect">
                <a:avLst/>
              </a:prstGeom>
              <a:blipFill>
                <a:blip r:embed="rId8"/>
                <a:stretch>
                  <a:fillRect/>
                </a:stretch>
              </a:blipFill>
            </p:spPr>
            <p:txBody>
              <a:bodyPr/>
              <a:lstStyle/>
              <a:p>
                <a:r>
                  <a:rPr lang="en-US">
                    <a:noFill/>
                  </a:rPr>
                  <a:t> </a:t>
                </a:r>
              </a:p>
            </p:txBody>
          </p:sp>
        </mc:Fallback>
      </mc:AlternateContent>
      <p:sp>
        <p:nvSpPr>
          <p:cNvPr id="18" name="Rectangle 17"/>
          <p:cNvSpPr/>
          <p:nvPr/>
        </p:nvSpPr>
        <p:spPr>
          <a:xfrm>
            <a:off x="5067735" y="478983"/>
            <a:ext cx="1288869" cy="10711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9" name="Straight Arrow Connector 18"/>
          <p:cNvCxnSpPr>
            <a:endCxn id="18" idx="1"/>
          </p:cNvCxnSpPr>
          <p:nvPr/>
        </p:nvCxnSpPr>
        <p:spPr>
          <a:xfrm>
            <a:off x="4249129" y="1014560"/>
            <a:ext cx="818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356604" y="1014560"/>
            <a:ext cx="818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5496633" y="1778737"/>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5301112" y="578838"/>
                <a:ext cx="798359" cy="882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𝑤</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2</m:t>
                              </m:r>
                            </m:e>
                          </m:d>
                        </m:sup>
                      </m:sSup>
                    </m:oMath>
                  </m:oMathPara>
                </a14:m>
                <a:endParaRPr lang="en-US" sz="2400" i="1" dirty="0" smtClean="0">
                  <a:solidFill>
                    <a:schemeClr val="bg2">
                      <a:lumMod val="1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400" i="1">
                              <a:solidFill>
                                <a:schemeClr val="bg2">
                                  <a:lumMod val="10000"/>
                                </a:schemeClr>
                              </a:solidFill>
                              <a:latin typeface="Cambria Math" panose="02040503050406030204" pitchFamily="18" charset="0"/>
                            </a:rPr>
                          </m:ctrlPr>
                        </m:sSupPr>
                        <m:e>
                          <m:r>
                            <a:rPr lang="en-US" sz="2400" i="1">
                              <a:solidFill>
                                <a:schemeClr val="bg2">
                                  <a:lumMod val="10000"/>
                                </a:schemeClr>
                              </a:solidFill>
                              <a:latin typeface="Cambria Math" panose="02040503050406030204" pitchFamily="18" charset="0"/>
                            </a:rPr>
                            <m:t>𝑏</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2</m:t>
                              </m:r>
                            </m:e>
                          </m:d>
                        </m:sup>
                      </m:sSup>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5301112" y="578838"/>
                <a:ext cx="798359" cy="88203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7175210" y="712048"/>
                <a:ext cx="730969"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𝑎</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2</m:t>
                              </m:r>
                            </m:e>
                          </m:d>
                        </m:sup>
                      </m:sSup>
                    </m:oMath>
                  </m:oMathPara>
                </a14:m>
                <a:endParaRPr lang="en-US" sz="2400" i="1" dirty="0" smtClean="0">
                  <a:solidFill>
                    <a:schemeClr val="bg2">
                      <a:lumMod val="10000"/>
                    </a:schemeClr>
                  </a:solidFill>
                  <a:latin typeface="Cambria Math" panose="02040503050406030204" pitchFamily="18" charset="0"/>
                </a:endParaRPr>
              </a:p>
            </p:txBody>
          </p:sp>
        </mc:Choice>
        <mc:Fallback xmlns="">
          <p:sp>
            <p:nvSpPr>
              <p:cNvPr id="23" name="Rectangle 22"/>
              <p:cNvSpPr>
                <a:spLocks noRot="1" noChangeAspect="1" noMove="1" noResize="1" noEditPoints="1" noAdjustHandles="1" noChangeArrowheads="1" noChangeShapeType="1" noTextEdit="1"/>
              </p:cNvSpPr>
              <p:nvPr/>
            </p:nvSpPr>
            <p:spPr>
              <a:xfrm>
                <a:off x="7175210" y="712048"/>
                <a:ext cx="730969" cy="48718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5940035" y="1549649"/>
                <a:ext cx="1567544"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2">
                              <a:lumMod val="10000"/>
                            </a:schemeClr>
                          </a:solidFill>
                          <a:latin typeface="Cambria Math" panose="02040503050406030204" pitchFamily="18" charset="0"/>
                        </a:rPr>
                        <m:t>𝑐𝑎𝑐h𝑒</m:t>
                      </m:r>
                      <m:r>
                        <a:rPr lang="en-US" sz="2400" b="0" i="1" smtClean="0">
                          <a:solidFill>
                            <a:schemeClr val="bg2">
                              <a:lumMod val="10000"/>
                            </a:schemeClr>
                          </a:solidFill>
                          <a:latin typeface="Cambria Math" panose="02040503050406030204" pitchFamily="18" charset="0"/>
                        </a:rPr>
                        <m:t> </m:t>
                      </m:r>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𝑧</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2</m:t>
                              </m:r>
                            </m:e>
                          </m:d>
                        </m:sup>
                      </m:sSup>
                    </m:oMath>
                  </m:oMathPara>
                </a14:m>
                <a:endParaRPr lang="en-US" sz="2400" i="1" dirty="0" smtClean="0">
                  <a:solidFill>
                    <a:schemeClr val="bg2">
                      <a:lumMod val="10000"/>
                    </a:schemeClr>
                  </a:solidFill>
                  <a:latin typeface="Cambria Math" panose="02040503050406030204" pitchFamily="18"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5940035" y="1549649"/>
                <a:ext cx="1567544" cy="487185"/>
              </a:xfrm>
              <a:prstGeom prst="rect">
                <a:avLst/>
              </a:prstGeom>
              <a:blipFill>
                <a:blip r:embed="rId11"/>
                <a:stretch>
                  <a:fillRect/>
                </a:stretch>
              </a:blipFill>
            </p:spPr>
            <p:txBody>
              <a:bodyPr/>
              <a:lstStyle/>
              <a:p>
                <a:r>
                  <a:rPr lang="en-US">
                    <a:noFill/>
                  </a:rPr>
                  <a:t> </a:t>
                </a:r>
              </a:p>
            </p:txBody>
          </p:sp>
        </mc:Fallback>
      </mc:AlternateContent>
      <p:cxnSp>
        <p:nvCxnSpPr>
          <p:cNvPr id="25" name="Straight Arrow Connector 24"/>
          <p:cNvCxnSpPr/>
          <p:nvPr/>
        </p:nvCxnSpPr>
        <p:spPr>
          <a:xfrm>
            <a:off x="7906179" y="1031607"/>
            <a:ext cx="818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8724785" y="782199"/>
                <a:ext cx="462712"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2">
                              <a:lumMod val="10000"/>
                            </a:schemeClr>
                          </a:solidFill>
                          <a:latin typeface="Cambria Math" panose="02040503050406030204" pitchFamily="18" charset="0"/>
                          <a:ea typeface="Cambria Math" panose="02040503050406030204" pitchFamily="18" charset="0"/>
                        </a:rPr>
                        <m:t>⋯</m:t>
                      </m:r>
                    </m:oMath>
                  </m:oMathPara>
                </a14:m>
                <a:endParaRPr lang="en-US" sz="2400" i="1" dirty="0" smtClean="0">
                  <a:solidFill>
                    <a:schemeClr val="bg2">
                      <a:lumMod val="10000"/>
                    </a:schemeClr>
                  </a:solidFill>
                  <a:latin typeface="Cambria Math" panose="02040503050406030204" pitchFamily="18" charset="0"/>
                </a:endParaRPr>
              </a:p>
            </p:txBody>
          </p:sp>
        </mc:Choice>
        <mc:Fallback xmlns="">
          <p:sp>
            <p:nvSpPr>
              <p:cNvPr id="26" name="Rectangle 25"/>
              <p:cNvSpPr>
                <a:spLocks noRot="1" noChangeAspect="1" noMove="1" noResize="1" noEditPoints="1" noAdjustHandles="1" noChangeArrowheads="1" noChangeShapeType="1" noTextEdit="1"/>
              </p:cNvSpPr>
              <p:nvPr/>
            </p:nvSpPr>
            <p:spPr>
              <a:xfrm>
                <a:off x="8724785" y="782199"/>
                <a:ext cx="462712"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9187497" y="704424"/>
                <a:ext cx="1264320"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𝑎</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𝑙</m:t>
                              </m:r>
                            </m:e>
                          </m:d>
                        </m:sup>
                      </m:sSup>
                      <m:r>
                        <a:rPr lang="en-US" sz="2400" b="0" i="1" smtClean="0">
                          <a:solidFill>
                            <a:schemeClr val="bg2">
                              <a:lumMod val="10000"/>
                            </a:schemeClr>
                          </a:solidFill>
                          <a:latin typeface="Cambria Math" panose="02040503050406030204" pitchFamily="18" charset="0"/>
                        </a:rPr>
                        <m:t>=</m:t>
                      </m:r>
                      <m:acc>
                        <m:accPr>
                          <m:chr m:val="̂"/>
                          <m:ctrlPr>
                            <a:rPr lang="en-US" sz="2400" b="0" i="1" smtClean="0">
                              <a:solidFill>
                                <a:schemeClr val="bg2">
                                  <a:lumMod val="10000"/>
                                </a:schemeClr>
                              </a:solidFill>
                              <a:latin typeface="Cambria Math" panose="02040503050406030204" pitchFamily="18" charset="0"/>
                            </a:rPr>
                          </m:ctrlPr>
                        </m:accPr>
                        <m:e>
                          <m:r>
                            <a:rPr lang="en-US" sz="2400" b="0" i="1" smtClean="0">
                              <a:solidFill>
                                <a:schemeClr val="bg2">
                                  <a:lumMod val="10000"/>
                                </a:schemeClr>
                              </a:solidFill>
                              <a:latin typeface="Cambria Math" panose="02040503050406030204" pitchFamily="18" charset="0"/>
                            </a:rPr>
                            <m:t>𝑦</m:t>
                          </m:r>
                        </m:e>
                      </m:acc>
                    </m:oMath>
                  </m:oMathPara>
                </a14:m>
                <a:endParaRPr lang="en-US" sz="2400" i="1" dirty="0" smtClean="0">
                  <a:solidFill>
                    <a:schemeClr val="bg2">
                      <a:lumMod val="10000"/>
                    </a:schemeClr>
                  </a:solidFill>
                  <a:latin typeface="Cambria Math" panose="02040503050406030204" pitchFamily="18" charset="0"/>
                </a:endParaRPr>
              </a:p>
            </p:txBody>
          </p:sp>
        </mc:Choice>
        <mc:Fallback xmlns="">
          <p:sp>
            <p:nvSpPr>
              <p:cNvPr id="27" name="Rectangle 26"/>
              <p:cNvSpPr>
                <a:spLocks noRot="1" noChangeAspect="1" noMove="1" noResize="1" noEditPoints="1" noAdjustHandles="1" noChangeArrowheads="1" noChangeShapeType="1" noTextEdit="1"/>
              </p:cNvSpPr>
              <p:nvPr/>
            </p:nvSpPr>
            <p:spPr>
              <a:xfrm>
                <a:off x="9187497" y="704424"/>
                <a:ext cx="1264320" cy="487185"/>
              </a:xfrm>
              <a:prstGeom prst="rect">
                <a:avLst/>
              </a:prstGeom>
              <a:blipFill>
                <a:blip r:embed="rId13"/>
                <a:stretch>
                  <a:fillRect/>
                </a:stretch>
              </a:blipFill>
            </p:spPr>
            <p:txBody>
              <a:bodyPr/>
              <a:lstStyle/>
              <a:p>
                <a:r>
                  <a:rPr lang="en-US">
                    <a:noFill/>
                  </a:rPr>
                  <a:t> </a:t>
                </a:r>
              </a:p>
            </p:txBody>
          </p:sp>
        </mc:Fallback>
      </mc:AlternateContent>
      <p:sp>
        <p:nvSpPr>
          <p:cNvPr id="28" name="Rectangle 27"/>
          <p:cNvSpPr/>
          <p:nvPr/>
        </p:nvSpPr>
        <p:spPr>
          <a:xfrm rot="10800000">
            <a:off x="5240313" y="2067806"/>
            <a:ext cx="1288869" cy="10711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9" name="Straight Arrow Connector 28"/>
          <p:cNvCxnSpPr/>
          <p:nvPr/>
        </p:nvCxnSpPr>
        <p:spPr>
          <a:xfrm rot="10800000">
            <a:off x="4325912" y="2603382"/>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a:off x="6529182" y="2603383"/>
            <a:ext cx="818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30"/>
              <p:cNvSpPr/>
              <p:nvPr/>
            </p:nvSpPr>
            <p:spPr>
              <a:xfrm>
                <a:off x="7347788" y="2359788"/>
                <a:ext cx="918648"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2">
                              <a:lumMod val="10000"/>
                            </a:schemeClr>
                          </a:solidFill>
                          <a:latin typeface="Cambria Math" panose="02040503050406030204" pitchFamily="18" charset="0"/>
                        </a:rPr>
                        <m:t>𝑑</m:t>
                      </m:r>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𝑎</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2</m:t>
                              </m:r>
                            </m:e>
                          </m:d>
                        </m:sup>
                      </m:sSup>
                    </m:oMath>
                  </m:oMathPara>
                </a14:m>
                <a:endParaRPr lang="en-US" sz="2400" i="1" dirty="0" smtClean="0">
                  <a:solidFill>
                    <a:schemeClr val="bg2">
                      <a:lumMod val="10000"/>
                    </a:schemeClr>
                  </a:solidFill>
                  <a:latin typeface="Cambria Math" panose="02040503050406030204" pitchFamily="18" charset="0"/>
                </a:endParaRPr>
              </a:p>
            </p:txBody>
          </p:sp>
        </mc:Choice>
        <mc:Fallback xmlns="">
          <p:sp>
            <p:nvSpPr>
              <p:cNvPr id="31" name="Rectangle 30"/>
              <p:cNvSpPr>
                <a:spLocks noRot="1" noChangeAspect="1" noMove="1" noResize="1" noEditPoints="1" noAdjustHandles="1" noChangeArrowheads="1" noChangeShapeType="1" noTextEdit="1"/>
              </p:cNvSpPr>
              <p:nvPr/>
            </p:nvSpPr>
            <p:spPr>
              <a:xfrm>
                <a:off x="7347788" y="2359788"/>
                <a:ext cx="918648" cy="487185"/>
              </a:xfrm>
              <a:prstGeom prst="rect">
                <a:avLst/>
              </a:prstGeom>
              <a:blipFill>
                <a:blip r:embed="rId14"/>
                <a:stretch>
                  <a:fillRect/>
                </a:stretch>
              </a:blipFill>
            </p:spPr>
            <p:txBody>
              <a:bodyPr/>
              <a:lstStyle/>
              <a:p>
                <a:r>
                  <a:rPr lang="en-US">
                    <a:noFill/>
                  </a:rPr>
                  <a:t> </a:t>
                </a:r>
              </a:p>
            </p:txBody>
          </p:sp>
        </mc:Fallback>
      </mc:AlternateContent>
      <p:cxnSp>
        <p:nvCxnSpPr>
          <p:cNvPr id="32" name="Straight Arrow Connector 31"/>
          <p:cNvCxnSpPr/>
          <p:nvPr/>
        </p:nvCxnSpPr>
        <p:spPr>
          <a:xfrm rot="5400000">
            <a:off x="5654785" y="3367561"/>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473690" y="3574390"/>
                <a:ext cx="976293" cy="882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𝑑𝑤</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2</m:t>
                              </m:r>
                            </m:e>
                          </m:d>
                        </m:sup>
                      </m:sSup>
                    </m:oMath>
                  </m:oMathPara>
                </a14:m>
                <a:endParaRPr lang="en-US" sz="2400" i="1" dirty="0" smtClean="0">
                  <a:solidFill>
                    <a:schemeClr val="bg2">
                      <a:lumMod val="1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400" i="1">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𝑑</m:t>
                          </m:r>
                          <m:r>
                            <a:rPr lang="en-US" sz="2400" i="1">
                              <a:solidFill>
                                <a:schemeClr val="bg2">
                                  <a:lumMod val="10000"/>
                                </a:schemeClr>
                              </a:solidFill>
                              <a:latin typeface="Cambria Math" panose="02040503050406030204" pitchFamily="18" charset="0"/>
                            </a:rPr>
                            <m:t>𝑏</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2</m:t>
                              </m:r>
                            </m:e>
                          </m:d>
                        </m:sup>
                      </m:sSup>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5473690" y="3574390"/>
                <a:ext cx="976293" cy="882036"/>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5193352" y="2179785"/>
                <a:ext cx="1441493" cy="882036"/>
              </a:xfrm>
              <a:prstGeom prst="rect">
                <a:avLst/>
              </a:prstGeom>
            </p:spPr>
            <p:txBody>
              <a:bodyPr wrap="square">
                <a:spAutoFit/>
              </a:bodyPr>
              <a:lstStyle/>
              <a:p>
                <a14:m>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𝑤</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2</m:t>
                            </m:r>
                          </m:e>
                        </m:d>
                      </m:sup>
                    </m:sSup>
                  </m:oMath>
                </a14:m>
                <a:r>
                  <a:rPr lang="en-US" sz="2400" dirty="0">
                    <a:solidFill>
                      <a:schemeClr val="bg2">
                        <a:lumMod val="10000"/>
                      </a:schemeClr>
                    </a:solidFill>
                  </a:rPr>
                  <a:t> </a:t>
                </a:r>
                <a14:m>
                  <m:oMath xmlns:m="http://schemas.openxmlformats.org/officeDocument/2006/math">
                    <m:sSup>
                      <m:sSupPr>
                        <m:ctrlPr>
                          <a:rPr lang="en-US" sz="2400" i="1">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m:t>
                        </m:r>
                        <m:r>
                          <a:rPr lang="en-US" sz="2400" b="0" i="1" smtClean="0">
                            <a:solidFill>
                              <a:schemeClr val="bg2">
                                <a:lumMod val="10000"/>
                              </a:schemeClr>
                            </a:solidFill>
                            <a:latin typeface="Cambria Math" panose="02040503050406030204" pitchFamily="18" charset="0"/>
                          </a:rPr>
                          <m:t>𝑏</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2</m:t>
                            </m:r>
                          </m:e>
                        </m:d>
                      </m:sup>
                    </m:sSup>
                  </m:oMath>
                </a14:m>
                <a:endParaRPr lang="en-US" sz="2400" i="1" dirty="0" smtClean="0">
                  <a:solidFill>
                    <a:schemeClr val="bg2">
                      <a:lumMod val="10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2400" i="1">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𝑑𝑧</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2</m:t>
                              </m:r>
                            </m:e>
                          </m:d>
                        </m:sup>
                      </m:sSup>
                    </m:oMath>
                  </m:oMathPara>
                </a14:m>
                <a:endParaRPr lang="en-US" dirty="0"/>
              </a:p>
            </p:txBody>
          </p:sp>
        </mc:Choice>
        <mc:Fallback xmlns="">
          <p:sp>
            <p:nvSpPr>
              <p:cNvPr id="34" name="Rectangle 33"/>
              <p:cNvSpPr>
                <a:spLocks noRot="1" noChangeAspect="1" noMove="1" noResize="1" noEditPoints="1" noAdjustHandles="1" noChangeArrowheads="1" noChangeShapeType="1" noTextEdit="1"/>
              </p:cNvSpPr>
              <p:nvPr/>
            </p:nvSpPr>
            <p:spPr>
              <a:xfrm>
                <a:off x="5193352" y="2179785"/>
                <a:ext cx="1441493" cy="882036"/>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5473690" y="4544079"/>
                <a:ext cx="6082004" cy="47743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sz="2400" b="0" i="1" smtClean="0">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𝑤</m:t>
                          </m:r>
                        </m:e>
                        <m:sup>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𝑙</m:t>
                          </m:r>
                          <m:r>
                            <a:rPr lang="en-US" sz="2400" b="0" i="1" smtClean="0">
                              <a:solidFill>
                                <a:schemeClr val="accent1">
                                  <a:lumMod val="50000"/>
                                </a:schemeClr>
                              </a:solidFill>
                              <a:latin typeface="Cambria Math" panose="02040503050406030204" pitchFamily="18" charset="0"/>
                            </a:rPr>
                            <m:t>]</m:t>
                          </m:r>
                        </m:sup>
                      </m:sSup>
                      <m:r>
                        <a:rPr lang="en-US" sz="2400" b="0" i="1" smtClean="0">
                          <a:solidFill>
                            <a:schemeClr val="accent1">
                              <a:lumMod val="50000"/>
                            </a:schemeClr>
                          </a:solidFill>
                          <a:latin typeface="Cambria Math" panose="02040503050406030204" pitchFamily="18" charset="0"/>
                        </a:rPr>
                        <m:t>=</m:t>
                      </m:r>
                      <m:sSup>
                        <m:sSupPr>
                          <m:ctrlPr>
                            <a:rPr lang="en-US" sz="2400" i="1">
                              <a:solidFill>
                                <a:schemeClr val="accent1">
                                  <a:lumMod val="50000"/>
                                </a:schemeClr>
                              </a:solidFill>
                              <a:latin typeface="Cambria Math" panose="02040503050406030204" pitchFamily="18" charset="0"/>
                            </a:rPr>
                          </m:ctrlPr>
                        </m:sSupPr>
                        <m:e>
                          <m:r>
                            <a:rPr lang="en-US" sz="2400" i="1">
                              <a:solidFill>
                                <a:schemeClr val="accent1">
                                  <a:lumMod val="50000"/>
                                </a:schemeClr>
                              </a:solidFill>
                              <a:latin typeface="Cambria Math" panose="02040503050406030204" pitchFamily="18" charset="0"/>
                            </a:rPr>
                            <m:t>𝑤</m:t>
                          </m:r>
                        </m:e>
                        <m:sup>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𝑙</m:t>
                          </m:r>
                          <m:r>
                            <a:rPr lang="en-US" sz="2400" i="1">
                              <a:solidFill>
                                <a:schemeClr val="accent1">
                                  <a:lumMod val="50000"/>
                                </a:schemeClr>
                              </a:solidFill>
                              <a:latin typeface="Cambria Math" panose="02040503050406030204" pitchFamily="18" charset="0"/>
                            </a:rPr>
                            <m:t>]</m:t>
                          </m:r>
                        </m:sup>
                      </m:sSup>
                      <m:r>
                        <a:rPr lang="en-US" sz="2400" b="0" i="1" smtClean="0">
                          <a:solidFill>
                            <a:schemeClr val="accent1">
                              <a:lumMod val="50000"/>
                            </a:schemeClr>
                          </a:solidFill>
                          <a:latin typeface="Cambria Math" panose="02040503050406030204" pitchFamily="18" charset="0"/>
                        </a:rPr>
                        <m:t> − </m:t>
                      </m:r>
                      <m:r>
                        <a:rPr lang="en-US" sz="2400" b="0" i="1" smtClean="0">
                          <a:solidFill>
                            <a:schemeClr val="accent1">
                              <a:lumMod val="50000"/>
                            </a:schemeClr>
                          </a:solidFill>
                          <a:latin typeface="Cambria Math" panose="02040503050406030204" pitchFamily="18" charset="0"/>
                          <a:ea typeface="Cambria Math" panose="02040503050406030204" pitchFamily="18" charset="0"/>
                        </a:rPr>
                        <m:t>𝛼</m:t>
                      </m:r>
                      <m:r>
                        <a:rPr lang="en-US" sz="2400" b="0" i="1" smtClean="0">
                          <a:solidFill>
                            <a:schemeClr val="accent1">
                              <a:lumMod val="50000"/>
                            </a:schemeClr>
                          </a:solidFill>
                          <a:latin typeface="Cambria Math" panose="02040503050406030204" pitchFamily="18" charset="0"/>
                          <a:ea typeface="Cambria Math" panose="02040503050406030204" pitchFamily="18" charset="0"/>
                        </a:rPr>
                        <m:t> </m:t>
                      </m:r>
                      <m:r>
                        <a:rPr lang="en-US" sz="2400" b="0" i="1" smtClean="0">
                          <a:solidFill>
                            <a:schemeClr val="accent1">
                              <a:lumMod val="50000"/>
                            </a:schemeClr>
                          </a:solidFill>
                          <a:latin typeface="Cambria Math" panose="02040503050406030204" pitchFamily="18" charset="0"/>
                          <a:ea typeface="Cambria Math" panose="02040503050406030204" pitchFamily="18" charset="0"/>
                        </a:rPr>
                        <m:t>𝑑</m:t>
                      </m:r>
                      <m:sSup>
                        <m:sSupPr>
                          <m:ctrlPr>
                            <a:rPr lang="en-US" sz="2400" i="1">
                              <a:solidFill>
                                <a:schemeClr val="accent1">
                                  <a:lumMod val="50000"/>
                                </a:schemeClr>
                              </a:solidFill>
                              <a:latin typeface="Cambria Math" panose="02040503050406030204" pitchFamily="18" charset="0"/>
                            </a:rPr>
                          </m:ctrlPr>
                        </m:sSupPr>
                        <m:e>
                          <m:r>
                            <a:rPr lang="en-US" sz="2400" i="1">
                              <a:solidFill>
                                <a:schemeClr val="accent1">
                                  <a:lumMod val="50000"/>
                                </a:schemeClr>
                              </a:solidFill>
                              <a:latin typeface="Cambria Math" panose="02040503050406030204" pitchFamily="18" charset="0"/>
                            </a:rPr>
                            <m:t>𝑤</m:t>
                          </m:r>
                        </m:e>
                        <m:sup>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𝑙</m:t>
                          </m:r>
                          <m:r>
                            <a:rPr lang="en-US" sz="2400" i="1">
                              <a:solidFill>
                                <a:schemeClr val="accent1">
                                  <a:lumMod val="50000"/>
                                </a:schemeClr>
                              </a:solidFill>
                              <a:latin typeface="Cambria Math" panose="02040503050406030204" pitchFamily="18" charset="0"/>
                            </a:rPr>
                            <m:t>]</m:t>
                          </m:r>
                        </m:sup>
                      </m:sSup>
                    </m:oMath>
                  </m:oMathPara>
                </a14:m>
                <a:endParaRPr lang="en-US" sz="2400" dirty="0">
                  <a:solidFill>
                    <a:schemeClr val="accent1">
                      <a:lumMod val="50000"/>
                    </a:schemeClr>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5473690" y="4544079"/>
                <a:ext cx="6082004" cy="47743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5473690" y="4891855"/>
                <a:ext cx="6082004" cy="47743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sz="2400" b="0" i="1" smtClean="0">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𝑏</m:t>
                          </m:r>
                        </m:e>
                        <m:sup>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𝑙</m:t>
                          </m:r>
                          <m:r>
                            <a:rPr lang="en-US" sz="2400" b="0" i="1" smtClean="0">
                              <a:solidFill>
                                <a:schemeClr val="accent1">
                                  <a:lumMod val="50000"/>
                                </a:schemeClr>
                              </a:solidFill>
                              <a:latin typeface="Cambria Math" panose="02040503050406030204" pitchFamily="18" charset="0"/>
                            </a:rPr>
                            <m:t>]</m:t>
                          </m:r>
                        </m:sup>
                      </m:sSup>
                      <m:r>
                        <a:rPr lang="en-US" sz="2400" b="0" i="1" smtClean="0">
                          <a:solidFill>
                            <a:schemeClr val="accent1">
                              <a:lumMod val="50000"/>
                            </a:schemeClr>
                          </a:solidFill>
                          <a:latin typeface="Cambria Math" panose="02040503050406030204" pitchFamily="18" charset="0"/>
                        </a:rPr>
                        <m:t>=</m:t>
                      </m:r>
                      <m:sSup>
                        <m:sSupPr>
                          <m:ctrlPr>
                            <a:rPr lang="en-US" sz="2400" i="1">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𝑏</m:t>
                          </m:r>
                        </m:e>
                        <m:sup>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𝑙</m:t>
                          </m:r>
                          <m:r>
                            <a:rPr lang="en-US" sz="2400" i="1">
                              <a:solidFill>
                                <a:schemeClr val="accent1">
                                  <a:lumMod val="50000"/>
                                </a:schemeClr>
                              </a:solidFill>
                              <a:latin typeface="Cambria Math" panose="02040503050406030204" pitchFamily="18" charset="0"/>
                            </a:rPr>
                            <m:t>]</m:t>
                          </m:r>
                        </m:sup>
                      </m:sSup>
                      <m:r>
                        <a:rPr lang="en-US" sz="2400" b="0" i="1" smtClean="0">
                          <a:solidFill>
                            <a:schemeClr val="accent1">
                              <a:lumMod val="50000"/>
                            </a:schemeClr>
                          </a:solidFill>
                          <a:latin typeface="Cambria Math" panose="02040503050406030204" pitchFamily="18" charset="0"/>
                        </a:rPr>
                        <m:t> − </m:t>
                      </m:r>
                      <m:r>
                        <a:rPr lang="en-US" sz="2400" b="0" i="1" smtClean="0">
                          <a:solidFill>
                            <a:schemeClr val="accent1">
                              <a:lumMod val="50000"/>
                            </a:schemeClr>
                          </a:solidFill>
                          <a:latin typeface="Cambria Math" panose="02040503050406030204" pitchFamily="18" charset="0"/>
                          <a:ea typeface="Cambria Math" panose="02040503050406030204" pitchFamily="18" charset="0"/>
                        </a:rPr>
                        <m:t>𝛼</m:t>
                      </m:r>
                      <m:r>
                        <a:rPr lang="en-US" sz="2400" b="0" i="1" smtClean="0">
                          <a:solidFill>
                            <a:schemeClr val="accent1">
                              <a:lumMod val="50000"/>
                            </a:schemeClr>
                          </a:solidFill>
                          <a:latin typeface="Cambria Math" panose="02040503050406030204" pitchFamily="18" charset="0"/>
                          <a:ea typeface="Cambria Math" panose="02040503050406030204" pitchFamily="18" charset="0"/>
                        </a:rPr>
                        <m:t> </m:t>
                      </m:r>
                      <m:r>
                        <a:rPr lang="en-US" sz="2400" b="0" i="1" smtClean="0">
                          <a:solidFill>
                            <a:schemeClr val="accent1">
                              <a:lumMod val="50000"/>
                            </a:schemeClr>
                          </a:solidFill>
                          <a:latin typeface="Cambria Math" panose="02040503050406030204" pitchFamily="18" charset="0"/>
                          <a:ea typeface="Cambria Math" panose="02040503050406030204" pitchFamily="18" charset="0"/>
                        </a:rPr>
                        <m:t>𝑑</m:t>
                      </m:r>
                      <m:sSup>
                        <m:sSupPr>
                          <m:ctrlPr>
                            <a:rPr lang="en-US" sz="2400" i="1">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𝑏</m:t>
                          </m:r>
                        </m:e>
                        <m:sup>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𝑙</m:t>
                          </m:r>
                          <m:r>
                            <a:rPr lang="en-US" sz="2400" i="1">
                              <a:solidFill>
                                <a:schemeClr val="accent1">
                                  <a:lumMod val="50000"/>
                                </a:schemeClr>
                              </a:solidFill>
                              <a:latin typeface="Cambria Math" panose="02040503050406030204" pitchFamily="18" charset="0"/>
                            </a:rPr>
                            <m:t>]</m:t>
                          </m:r>
                        </m:sup>
                      </m:sSup>
                    </m:oMath>
                  </m:oMathPara>
                </a14:m>
                <a:endParaRPr lang="en-US" sz="2400" dirty="0"/>
              </a:p>
            </p:txBody>
          </p:sp>
        </mc:Choice>
        <mc:Fallback xmlns="">
          <p:sp>
            <p:nvSpPr>
              <p:cNvPr id="36" name="Rectangle 35"/>
              <p:cNvSpPr>
                <a:spLocks noRot="1" noChangeAspect="1" noMove="1" noResize="1" noEditPoints="1" noAdjustHandles="1" noChangeArrowheads="1" noChangeShapeType="1" noTextEdit="1"/>
              </p:cNvSpPr>
              <p:nvPr/>
            </p:nvSpPr>
            <p:spPr>
              <a:xfrm>
                <a:off x="5473690" y="4891855"/>
                <a:ext cx="6082004" cy="477438"/>
              </a:xfrm>
              <a:prstGeom prst="rect">
                <a:avLst/>
              </a:prstGeom>
              <a:blipFill>
                <a:blip r:embed="rId18"/>
                <a:stretch>
                  <a:fillRect l="-3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8098153" y="2359788"/>
                <a:ext cx="1211614"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2">
                              <a:lumMod val="10000"/>
                            </a:schemeClr>
                          </a:solidFill>
                          <a:latin typeface="Cambria Math" panose="02040503050406030204" pitchFamily="18" charset="0"/>
                        </a:rPr>
                        <m:t>𝑑</m:t>
                      </m:r>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𝑎</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𝐿</m:t>
                              </m:r>
                              <m:r>
                                <a:rPr lang="en-US" sz="2400" b="0" i="1" smtClean="0">
                                  <a:solidFill>
                                    <a:schemeClr val="bg2">
                                      <a:lumMod val="10000"/>
                                    </a:schemeClr>
                                  </a:solidFill>
                                  <a:latin typeface="Cambria Math" panose="02040503050406030204" pitchFamily="18" charset="0"/>
                                </a:rPr>
                                <m:t>−1</m:t>
                              </m:r>
                            </m:e>
                          </m:d>
                        </m:sup>
                      </m:sSup>
                    </m:oMath>
                  </m:oMathPara>
                </a14:m>
                <a:endParaRPr lang="en-US" sz="2400" i="1" dirty="0" smtClean="0">
                  <a:solidFill>
                    <a:schemeClr val="bg2">
                      <a:lumMod val="10000"/>
                    </a:schemeClr>
                  </a:solidFill>
                  <a:latin typeface="Cambria Math" panose="02040503050406030204" pitchFamily="18" charset="0"/>
                </a:endParaRPr>
              </a:p>
            </p:txBody>
          </p:sp>
        </mc:Choice>
        <mc:Fallback xmlns="">
          <p:sp>
            <p:nvSpPr>
              <p:cNvPr id="37" name="Rectangle 36"/>
              <p:cNvSpPr>
                <a:spLocks noRot="1" noChangeAspect="1" noMove="1" noResize="1" noEditPoints="1" noAdjustHandles="1" noChangeArrowheads="1" noChangeShapeType="1" noTextEdit="1"/>
              </p:cNvSpPr>
              <p:nvPr/>
            </p:nvSpPr>
            <p:spPr>
              <a:xfrm>
                <a:off x="8098153" y="2359788"/>
                <a:ext cx="1211614" cy="487185"/>
              </a:xfrm>
              <a:prstGeom prst="rect">
                <a:avLst/>
              </a:prstGeom>
              <a:blipFill>
                <a:blip r:embed="rId19"/>
                <a:stretch>
                  <a:fillRect/>
                </a:stretch>
              </a:blipFill>
            </p:spPr>
            <p:txBody>
              <a:bodyPr/>
              <a:lstStyle/>
              <a:p>
                <a:r>
                  <a:rPr lang="en-US">
                    <a:noFill/>
                  </a:rPr>
                  <a:t> </a:t>
                </a:r>
              </a:p>
            </p:txBody>
          </p:sp>
        </mc:Fallback>
      </mc:AlternateContent>
      <p:sp>
        <p:nvSpPr>
          <p:cNvPr id="38" name="Rectangle 37"/>
          <p:cNvSpPr/>
          <p:nvPr/>
        </p:nvSpPr>
        <p:spPr>
          <a:xfrm rot="10800000">
            <a:off x="9617596" y="2067806"/>
            <a:ext cx="1288869" cy="10711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39" name="Straight Arrow Connector 38"/>
          <p:cNvCxnSpPr/>
          <p:nvPr/>
        </p:nvCxnSpPr>
        <p:spPr>
          <a:xfrm rot="10800000">
            <a:off x="9160395" y="2603382"/>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a:off x="10941296" y="2603383"/>
            <a:ext cx="548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Rectangle 40"/>
              <p:cNvSpPr/>
              <p:nvPr/>
            </p:nvSpPr>
            <p:spPr>
              <a:xfrm>
                <a:off x="11489936" y="2359788"/>
                <a:ext cx="875048" cy="487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2">
                              <a:lumMod val="10000"/>
                            </a:schemeClr>
                          </a:solidFill>
                          <a:latin typeface="Cambria Math" panose="02040503050406030204" pitchFamily="18" charset="0"/>
                        </a:rPr>
                        <m:t>𝑑</m:t>
                      </m:r>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𝑎</m:t>
                          </m:r>
                        </m:e>
                        <m:sup>
                          <m:d>
                            <m:dPr>
                              <m:begChr m:val="["/>
                              <m:endChr m:val="]"/>
                              <m:ctrlPr>
                                <a:rPr lang="en-US" sz="2400" i="1">
                                  <a:solidFill>
                                    <a:schemeClr val="bg2">
                                      <a:lumMod val="10000"/>
                                    </a:schemeClr>
                                  </a:solidFill>
                                  <a:latin typeface="Cambria Math" panose="02040503050406030204" pitchFamily="18" charset="0"/>
                                </a:rPr>
                              </m:ctrlPr>
                            </m:dPr>
                            <m:e>
                              <m:r>
                                <a:rPr lang="en-US" sz="2400" i="1">
                                  <a:solidFill>
                                    <a:schemeClr val="bg2">
                                      <a:lumMod val="10000"/>
                                    </a:schemeClr>
                                  </a:solidFill>
                                  <a:latin typeface="Cambria Math" panose="02040503050406030204" pitchFamily="18" charset="0"/>
                                </a:rPr>
                                <m:t>𝑙</m:t>
                              </m:r>
                            </m:e>
                          </m:d>
                        </m:sup>
                      </m:sSup>
                    </m:oMath>
                  </m:oMathPara>
                </a14:m>
                <a:endParaRPr lang="en-US" sz="2400" i="1" dirty="0" smtClean="0">
                  <a:solidFill>
                    <a:schemeClr val="bg2">
                      <a:lumMod val="10000"/>
                    </a:schemeClr>
                  </a:solidFill>
                  <a:latin typeface="Cambria Math" panose="02040503050406030204" pitchFamily="18" charset="0"/>
                </a:endParaRPr>
              </a:p>
            </p:txBody>
          </p:sp>
        </mc:Choice>
        <mc:Fallback xmlns="">
          <p:sp>
            <p:nvSpPr>
              <p:cNvPr id="41" name="Rectangle 40"/>
              <p:cNvSpPr>
                <a:spLocks noRot="1" noChangeAspect="1" noMove="1" noResize="1" noEditPoints="1" noAdjustHandles="1" noChangeArrowheads="1" noChangeShapeType="1" noTextEdit="1"/>
              </p:cNvSpPr>
              <p:nvPr/>
            </p:nvSpPr>
            <p:spPr>
              <a:xfrm>
                <a:off x="11489936" y="2359788"/>
                <a:ext cx="875048" cy="487185"/>
              </a:xfrm>
              <a:prstGeom prst="rect">
                <a:avLst/>
              </a:prstGeom>
              <a:blipFill>
                <a:blip r:embed="rId20"/>
                <a:stretch>
                  <a:fillRect/>
                </a:stretch>
              </a:blipFill>
            </p:spPr>
            <p:txBody>
              <a:bodyPr/>
              <a:lstStyle/>
              <a:p>
                <a:r>
                  <a:rPr lang="en-US">
                    <a:noFill/>
                  </a:rPr>
                  <a:t> </a:t>
                </a:r>
              </a:p>
            </p:txBody>
          </p:sp>
        </mc:Fallback>
      </mc:AlternateContent>
      <p:cxnSp>
        <p:nvCxnSpPr>
          <p:cNvPr id="42" name="Straight Arrow Connector 41"/>
          <p:cNvCxnSpPr/>
          <p:nvPr/>
        </p:nvCxnSpPr>
        <p:spPr>
          <a:xfrm rot="5400000">
            <a:off x="10032068" y="3367561"/>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9850973" y="3574390"/>
                <a:ext cx="976293" cy="882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𝑑𝑤</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𝐿</m:t>
                              </m:r>
                            </m:e>
                          </m:d>
                        </m:sup>
                      </m:sSup>
                    </m:oMath>
                  </m:oMathPara>
                </a14:m>
                <a:endParaRPr lang="en-US" sz="2400" i="1" dirty="0" smtClean="0">
                  <a:solidFill>
                    <a:schemeClr val="bg2">
                      <a:lumMod val="1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400" i="1">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𝑑</m:t>
                          </m:r>
                          <m:r>
                            <a:rPr lang="en-US" sz="2400" i="1">
                              <a:solidFill>
                                <a:schemeClr val="bg2">
                                  <a:lumMod val="10000"/>
                                </a:schemeClr>
                              </a:solidFill>
                              <a:latin typeface="Cambria Math" panose="02040503050406030204" pitchFamily="18" charset="0"/>
                            </a:rPr>
                            <m:t>𝑏</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𝐿</m:t>
                              </m:r>
                            </m:e>
                          </m:d>
                        </m:sup>
                      </m:sSup>
                    </m:oMath>
                  </m:oMathPara>
                </a14:m>
                <a:endParaRPr lang="en-US" dirty="0"/>
              </a:p>
            </p:txBody>
          </p:sp>
        </mc:Choice>
        <mc:Fallback xmlns="">
          <p:sp>
            <p:nvSpPr>
              <p:cNvPr id="43" name="Rectangle 42"/>
              <p:cNvSpPr>
                <a:spLocks noRot="1" noChangeAspect="1" noMove="1" noResize="1" noEditPoints="1" noAdjustHandles="1" noChangeArrowheads="1" noChangeShapeType="1" noTextEdit="1"/>
              </p:cNvSpPr>
              <p:nvPr/>
            </p:nvSpPr>
            <p:spPr>
              <a:xfrm>
                <a:off x="9850973" y="3574390"/>
                <a:ext cx="976293" cy="882036"/>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9558400" y="2169272"/>
                <a:ext cx="1441493" cy="882036"/>
              </a:xfrm>
              <a:prstGeom prst="rect">
                <a:avLst/>
              </a:prstGeom>
            </p:spPr>
            <p:txBody>
              <a:bodyPr wrap="square">
                <a:spAutoFit/>
              </a:bodyPr>
              <a:lstStyle/>
              <a:p>
                <a14:m>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𝑤</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𝐿</m:t>
                            </m:r>
                          </m:e>
                        </m:d>
                      </m:sup>
                    </m:sSup>
                  </m:oMath>
                </a14:m>
                <a:r>
                  <a:rPr lang="en-US" sz="2400" dirty="0">
                    <a:solidFill>
                      <a:schemeClr val="bg2">
                        <a:lumMod val="10000"/>
                      </a:schemeClr>
                    </a:solidFill>
                  </a:rPr>
                  <a:t> </a:t>
                </a:r>
                <a14:m>
                  <m:oMath xmlns:m="http://schemas.openxmlformats.org/officeDocument/2006/math">
                    <m:sSup>
                      <m:sSupPr>
                        <m:ctrlPr>
                          <a:rPr lang="en-US" sz="2400" i="1">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m:t>
                        </m:r>
                        <m:r>
                          <a:rPr lang="en-US" sz="2400" b="0" i="1" smtClean="0">
                            <a:solidFill>
                              <a:schemeClr val="bg2">
                                <a:lumMod val="10000"/>
                              </a:schemeClr>
                            </a:solidFill>
                            <a:latin typeface="Cambria Math" panose="02040503050406030204" pitchFamily="18" charset="0"/>
                          </a:rPr>
                          <m:t>𝑏</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𝐿</m:t>
                            </m:r>
                          </m:e>
                        </m:d>
                      </m:sup>
                    </m:sSup>
                  </m:oMath>
                </a14:m>
                <a:endParaRPr lang="en-US" sz="2400" i="1" dirty="0" smtClean="0">
                  <a:solidFill>
                    <a:schemeClr val="bg2">
                      <a:lumMod val="10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2400" i="1">
                              <a:solidFill>
                                <a:schemeClr val="bg2">
                                  <a:lumMod val="10000"/>
                                </a:schemeClr>
                              </a:solidFill>
                              <a:latin typeface="Cambria Math" panose="02040503050406030204" pitchFamily="18" charset="0"/>
                            </a:rPr>
                          </m:ctrlPr>
                        </m:sSupPr>
                        <m:e>
                          <m:r>
                            <a:rPr lang="en-US" sz="2400" b="0" i="1" smtClean="0">
                              <a:solidFill>
                                <a:schemeClr val="bg2">
                                  <a:lumMod val="10000"/>
                                </a:schemeClr>
                              </a:solidFill>
                              <a:latin typeface="Cambria Math" panose="02040503050406030204" pitchFamily="18" charset="0"/>
                            </a:rPr>
                            <m:t>𝑑𝑧</m:t>
                          </m:r>
                        </m:e>
                        <m:sup>
                          <m:d>
                            <m:dPr>
                              <m:begChr m:val="["/>
                              <m:endChr m:val="]"/>
                              <m:ctrlPr>
                                <a:rPr lang="en-US" sz="2400" i="1">
                                  <a:solidFill>
                                    <a:schemeClr val="bg2">
                                      <a:lumMod val="10000"/>
                                    </a:schemeClr>
                                  </a:solidFill>
                                  <a:latin typeface="Cambria Math" panose="02040503050406030204" pitchFamily="18" charset="0"/>
                                </a:rPr>
                              </m:ctrlPr>
                            </m:dPr>
                            <m:e>
                              <m:r>
                                <a:rPr lang="en-US" sz="2400" b="0" i="1" smtClean="0">
                                  <a:solidFill>
                                    <a:schemeClr val="bg2">
                                      <a:lumMod val="10000"/>
                                    </a:schemeClr>
                                  </a:solidFill>
                                  <a:latin typeface="Cambria Math" panose="02040503050406030204" pitchFamily="18" charset="0"/>
                                </a:rPr>
                                <m:t>𝐿</m:t>
                              </m:r>
                            </m:e>
                          </m:d>
                        </m:sup>
                      </m:sSup>
                    </m:oMath>
                  </m:oMathPara>
                </a14:m>
                <a:endParaRPr lang="en-US" dirty="0"/>
              </a:p>
            </p:txBody>
          </p:sp>
        </mc:Choice>
        <mc:Fallback xmlns="">
          <p:sp>
            <p:nvSpPr>
              <p:cNvPr id="44" name="Rectangle 43"/>
              <p:cNvSpPr>
                <a:spLocks noRot="1" noChangeAspect="1" noMove="1" noResize="1" noEditPoints="1" noAdjustHandles="1" noChangeArrowheads="1" noChangeShapeType="1" noTextEdit="1"/>
              </p:cNvSpPr>
              <p:nvPr/>
            </p:nvSpPr>
            <p:spPr>
              <a:xfrm>
                <a:off x="9558400" y="2169272"/>
                <a:ext cx="1441493" cy="882036"/>
              </a:xfrm>
              <a:prstGeom prst="rect">
                <a:avLst/>
              </a:prstGeom>
              <a:blipFill>
                <a:blip r:embed="rId2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37209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652" y="54318"/>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4.6. Parameters vs. Hyper-parameters</a:t>
            </a:r>
            <a:endParaRPr 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116759" y="732629"/>
                <a:ext cx="11384037" cy="487185"/>
              </a:xfrm>
              <a:prstGeom prst="rect">
                <a:avLst/>
              </a:prstGeom>
              <a:noFill/>
            </p:spPr>
            <p:txBody>
              <a:bodyPr wrap="square" rtlCol="0">
                <a:spAutoFit/>
              </a:bodyPr>
              <a:lstStyle/>
              <a:p>
                <a:pPr algn="just"/>
                <a:r>
                  <a:rPr lang="en-US" sz="2400" b="1" i="1" dirty="0" smtClean="0">
                    <a:latin typeface="Times New Roman" panose="02020603050405020304" pitchFamily="18" charset="0"/>
                    <a:cs typeface="Times New Roman" panose="02020603050405020304" pitchFamily="18" charset="0"/>
                  </a:rPr>
                  <a:t>Parameters: </a:t>
                </a:r>
                <a14:m>
                  <m:oMath xmlns:m="http://schemas.openxmlformats.org/officeDocument/2006/math">
                    <m:sSup>
                      <m:sSupPr>
                        <m:ctrlPr>
                          <a:rPr lang="en-US" sz="2400" i="1" smtClean="0">
                            <a:solidFill>
                              <a:schemeClr val="bg2">
                                <a:lumMod val="10000"/>
                              </a:schemeClr>
                            </a:solidFill>
                            <a:latin typeface="Cambria Math" panose="02040503050406030204" pitchFamily="18" charset="0"/>
                          </a:rPr>
                        </m:ctrlPr>
                      </m:sSupPr>
                      <m:e>
                        <m:r>
                          <m:rPr>
                            <m:sty m:val="p"/>
                          </m:rPr>
                          <a:rPr lang="en-US" sz="2400" b="0" i="0">
                            <a:solidFill>
                              <a:schemeClr val="bg2">
                                <a:lumMod val="10000"/>
                              </a:schemeClr>
                            </a:solidFill>
                            <a:latin typeface="Cambria Math" panose="02040503050406030204" pitchFamily="18" charset="0"/>
                          </a:rPr>
                          <m:t>W</m:t>
                        </m:r>
                      </m:e>
                      <m:sup>
                        <m:d>
                          <m:dPr>
                            <m:begChr m:val="["/>
                            <m:endChr m:val="]"/>
                            <m:ctrlPr>
                              <a:rPr lang="en-US" sz="2400" i="1">
                                <a:solidFill>
                                  <a:schemeClr val="bg2">
                                    <a:lumMod val="10000"/>
                                  </a:schemeClr>
                                </a:solidFill>
                                <a:latin typeface="Cambria Math" panose="02040503050406030204" pitchFamily="18" charset="0"/>
                              </a:rPr>
                            </m:ctrlPr>
                          </m:dPr>
                          <m:e>
                            <m:r>
                              <m:rPr>
                                <m:sty m:val="p"/>
                              </m:rPr>
                              <a:rPr lang="en-US" sz="2400" b="0" i="0">
                                <a:solidFill>
                                  <a:schemeClr val="bg2">
                                    <a:lumMod val="10000"/>
                                  </a:schemeClr>
                                </a:solidFill>
                                <a:latin typeface="Cambria Math" panose="02040503050406030204" pitchFamily="18" charset="0"/>
                              </a:rPr>
                              <m:t>l</m:t>
                            </m:r>
                          </m:e>
                        </m:d>
                      </m:sup>
                    </m:sSup>
                    <m:r>
                      <a:rPr lang="en-US" sz="2400" b="0" i="0" smtClean="0">
                        <a:solidFill>
                          <a:schemeClr val="bg2">
                            <a:lumMod val="10000"/>
                          </a:schemeClr>
                        </a:solidFill>
                        <a:latin typeface="Cambria Math" panose="02040503050406030204" pitchFamily="18" charset="0"/>
                      </a:rPr>
                      <m:t>,  </m:t>
                    </m:r>
                    <m:sSup>
                      <m:sSupPr>
                        <m:ctrlPr>
                          <a:rPr lang="en-US" sz="2400" i="1">
                            <a:solidFill>
                              <a:schemeClr val="bg2">
                                <a:lumMod val="10000"/>
                              </a:schemeClr>
                            </a:solidFill>
                            <a:latin typeface="Cambria Math" panose="02040503050406030204" pitchFamily="18" charset="0"/>
                          </a:rPr>
                        </m:ctrlPr>
                      </m:sSupPr>
                      <m:e>
                        <m:r>
                          <m:rPr>
                            <m:sty m:val="p"/>
                          </m:rPr>
                          <a:rPr lang="en-US" sz="2400" b="0" i="0" smtClean="0">
                            <a:solidFill>
                              <a:schemeClr val="bg2">
                                <a:lumMod val="10000"/>
                              </a:schemeClr>
                            </a:solidFill>
                            <a:latin typeface="Cambria Math" panose="02040503050406030204" pitchFamily="18" charset="0"/>
                          </a:rPr>
                          <m:t>b</m:t>
                        </m:r>
                      </m:e>
                      <m:sup>
                        <m:d>
                          <m:dPr>
                            <m:begChr m:val="["/>
                            <m:endChr m:val="]"/>
                            <m:ctrlPr>
                              <a:rPr lang="en-US" sz="2400" i="1">
                                <a:solidFill>
                                  <a:schemeClr val="bg2">
                                    <a:lumMod val="10000"/>
                                  </a:schemeClr>
                                </a:solidFill>
                                <a:latin typeface="Cambria Math" panose="02040503050406030204" pitchFamily="18" charset="0"/>
                              </a:rPr>
                            </m:ctrlPr>
                          </m:dPr>
                          <m:e>
                            <m:r>
                              <m:rPr>
                                <m:sty m:val="p"/>
                              </m:rPr>
                              <a:rPr lang="en-US" sz="2400" b="0" i="0">
                                <a:solidFill>
                                  <a:schemeClr val="bg2">
                                    <a:lumMod val="10000"/>
                                  </a:schemeClr>
                                </a:solidFill>
                                <a:latin typeface="Cambria Math" panose="02040503050406030204" pitchFamily="18" charset="0"/>
                              </a:rPr>
                              <m:t>l</m:t>
                            </m:r>
                          </m:e>
                        </m:d>
                      </m:sup>
                    </m:sSup>
                    <m:r>
                      <a:rPr lang="en-US" sz="2400" b="0" i="0" smtClean="0">
                        <a:solidFill>
                          <a:schemeClr val="bg2">
                            <a:lumMod val="10000"/>
                          </a:schemeClr>
                        </a:solidFill>
                        <a:latin typeface="Cambria Math" panose="02040503050406030204" pitchFamily="18" charset="0"/>
                      </a:rPr>
                      <m:t>, </m:t>
                    </m:r>
                    <m:r>
                      <a:rPr lang="en-US" sz="2400" b="0" i="1" smtClean="0">
                        <a:solidFill>
                          <a:schemeClr val="bg2">
                            <a:lumMod val="10000"/>
                          </a:schemeClr>
                        </a:solidFill>
                        <a:latin typeface="Cambria Math" panose="02040503050406030204" pitchFamily="18" charset="0"/>
                      </a:rPr>
                      <m:t>…</m:t>
                    </m:r>
                  </m:oMath>
                </a14:m>
                <a:r>
                  <a:rPr lang="en-US" sz="2400" i="1" dirty="0" smtClean="0">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16759" y="732629"/>
                <a:ext cx="11384037" cy="487185"/>
              </a:xfrm>
              <a:prstGeom prst="rect">
                <a:avLst/>
              </a:prstGeom>
              <a:blipFill>
                <a:blip r:embed="rId2"/>
                <a:stretch>
                  <a:fillRect l="-803" t="-3750" b="-28750"/>
                </a:stretch>
              </a:blipFill>
            </p:spPr>
            <p:txBody>
              <a:bodyPr/>
              <a:lstStyle/>
              <a:p>
                <a:r>
                  <a:rPr lang="en-US">
                    <a:noFill/>
                  </a:rPr>
                  <a:t> </a:t>
                </a:r>
              </a:p>
            </p:txBody>
          </p:sp>
        </mc:Fallback>
      </mc:AlternateContent>
      <p:sp>
        <p:nvSpPr>
          <p:cNvPr id="4" name="TextBox 3"/>
          <p:cNvSpPr txBox="1"/>
          <p:nvPr/>
        </p:nvSpPr>
        <p:spPr>
          <a:xfrm>
            <a:off x="116759" y="1219814"/>
            <a:ext cx="11996864" cy="461665"/>
          </a:xfrm>
          <a:prstGeom prst="rect">
            <a:avLst/>
          </a:prstGeom>
          <a:noFill/>
        </p:spPr>
        <p:txBody>
          <a:bodyPr wrap="square" rtlCol="0">
            <a:spAutoFit/>
          </a:bodyPr>
          <a:lstStyle/>
          <a:p>
            <a:pPr algn="just"/>
            <a:r>
              <a:rPr lang="en-US" sz="2400" b="1" i="1" dirty="0" smtClean="0">
                <a:latin typeface="Times New Roman" panose="02020603050405020304" pitchFamily="18" charset="0"/>
                <a:cs typeface="Times New Roman" panose="02020603050405020304" pitchFamily="18" charset="0"/>
              </a:rPr>
              <a:t>Hyper-Parameters: </a:t>
            </a:r>
            <a:r>
              <a:rPr lang="en-US" sz="2400" dirty="0" smtClean="0">
                <a:latin typeface="Times New Roman" panose="02020603050405020304" pitchFamily="18" charset="0"/>
                <a:cs typeface="Times New Roman" panose="02020603050405020304" pitchFamily="18" charset="0"/>
              </a:rPr>
              <a:t>learning rate, # iterations, # hidden layer, # hidden units, activation function</a:t>
            </a:r>
            <a:r>
              <a:rPr lang="en-US" sz="2400" b="1" i="1" dirty="0" smtClean="0">
                <a:latin typeface="Times New Roman" panose="02020603050405020304" pitchFamily="18" charset="0"/>
                <a:cs typeface="Times New Roman" panose="02020603050405020304" pitchFamily="18" charset="0"/>
              </a:rPr>
              <a:t> </a:t>
            </a:r>
            <a:endParaRPr lang="en-US" sz="2400" b="1" i="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040777" y="1598692"/>
            <a:ext cx="6775269" cy="2308324"/>
          </a:xfrm>
          <a:prstGeom prst="rect">
            <a:avLst/>
          </a:prstGeom>
          <a:noFill/>
        </p:spPr>
        <p:txBody>
          <a:bodyPr wrap="square" rtlCol="0">
            <a:spAutoFit/>
          </a:bodyPr>
          <a:lstStyle/>
          <a:p>
            <a:pPr algn="just"/>
            <a:endParaRPr lang="en-US" sz="2400" b="1" i="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Hyper-parameters control parameters and determine their final value. When we start a project it is very difficult to know the values of the hyper-</a:t>
            </a:r>
            <a:r>
              <a:rPr lang="en-US" sz="2400" dirty="0" err="1" smtClean="0">
                <a:latin typeface="Times New Roman" panose="02020603050405020304" pitchFamily="18" charset="0"/>
                <a:cs typeface="Times New Roman" panose="02020603050405020304" pitchFamily="18" charset="0"/>
              </a:rPr>
              <a:t>parametrs</a:t>
            </a:r>
            <a:r>
              <a:rPr lang="en-US" sz="2400" dirty="0" smtClean="0">
                <a:latin typeface="Times New Roman" panose="02020603050405020304" pitchFamily="18" charset="0"/>
                <a:cs typeface="Times New Roman" panose="02020603050405020304" pitchFamily="18" charset="0"/>
              </a:rPr>
              <a:t>, so the only way it to try different values and go around the cycle.</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9378" t="24315" r="27561" b="9068"/>
          <a:stretch/>
        </p:blipFill>
        <p:spPr>
          <a:xfrm>
            <a:off x="217884" y="1706999"/>
            <a:ext cx="3721769" cy="2629309"/>
          </a:xfrm>
          <a:prstGeom prst="rect">
            <a:avLst/>
          </a:prstGeom>
        </p:spPr>
      </p:pic>
    </p:spTree>
    <p:extLst>
      <p:ext uri="{BB962C8B-B14F-4D97-AF65-F5344CB8AC3E}">
        <p14:creationId xmlns:p14="http://schemas.microsoft.com/office/powerpoint/2010/main" val="280354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9" y="1263232"/>
            <a:ext cx="4951933" cy="4247758"/>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6459348" y="830416"/>
                <a:ext cx="1558888" cy="5513497"/>
              </a:xfrm>
              <a:prstGeom prst="rect">
                <a:avLst/>
              </a:prstGeom>
            </p:spPr>
            <p:txBody>
              <a:bodyPr wrap="none">
                <a:spAutoFit/>
              </a:bodyPr>
              <a:lstStyle/>
              <a:p>
                <a:r>
                  <a:rPr lang="en-US" sz="3200" dirty="0" smtClean="0">
                    <a:latin typeface="Times New Roman" panose="02020603050405020304" pitchFamily="18" charset="0"/>
                    <a:cs typeface="Times New Roman" panose="02020603050405020304" pitchFamily="18" charset="0"/>
                  </a:rPr>
                  <a:t>x =</a:t>
                </a:r>
                <a:r>
                  <a:rPr lang="en-US" sz="3200" dirty="0" smtClean="0"/>
                  <a:t> </a:t>
                </a:r>
                <a14:m>
                  <m:oMath xmlns:m="http://schemas.openxmlformats.org/officeDocument/2006/math">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r>
                                <a:rPr lang="en-US" sz="3200" smtClean="0">
                                  <a:solidFill>
                                    <a:srgbClr val="FF0000"/>
                                  </a:solidFill>
                                  <a:latin typeface="Cambria Math" panose="02040503050406030204" pitchFamily="18" charset="0"/>
                                </a:rPr>
                                <m:t>35</m:t>
                              </m:r>
                            </m:e>
                          </m:mr>
                          <m:mr>
                            <m:e>
                              <m:r>
                                <a:rPr lang="en-US" sz="3200" i="0" smtClean="0">
                                  <a:solidFill>
                                    <a:srgbClr val="FF0000"/>
                                  </a:solidFill>
                                  <a:latin typeface="Cambria Math" panose="02040503050406030204" pitchFamily="18" charset="0"/>
                                </a:rPr>
                                <m:t>19</m:t>
                              </m:r>
                            </m:e>
                          </m:mr>
                          <m:mr>
                            <m:e>
                              <m:m>
                                <m:mPr>
                                  <m:mcs>
                                    <m:mc>
                                      <m:mcPr>
                                        <m:count m:val="1"/>
                                        <m:mcJc m:val="center"/>
                                      </m:mcPr>
                                    </m:mc>
                                  </m:mcs>
                                  <m:ctrlPr>
                                    <a:rPr lang="en-US" sz="3200" i="1">
                                      <a:latin typeface="Cambria Math" panose="02040503050406030204" pitchFamily="18" charset="0"/>
                                    </a:rPr>
                                  </m:ctrlPr>
                                </m:mPr>
                                <m:mr>
                                  <m:e>
                                    <m:r>
                                      <a:rPr lang="en-US" sz="3200" i="0" smtClean="0">
                                        <a:solidFill>
                                          <a:srgbClr val="FF0000"/>
                                        </a:solidFill>
                                        <a:latin typeface="Cambria Math" panose="02040503050406030204" pitchFamily="18" charset="0"/>
                                      </a:rPr>
                                      <m:t>.</m:t>
                                    </m:r>
                                  </m:e>
                                </m:mr>
                                <m:mr>
                                  <m:e>
                                    <m:r>
                                      <a:rPr lang="en-US" sz="3200" i="0" smtClean="0">
                                        <a:solidFill>
                                          <a:srgbClr val="FF0000"/>
                                        </a:solidFill>
                                        <a:latin typeface="Cambria Math" panose="02040503050406030204" pitchFamily="18" charset="0"/>
                                      </a:rPr>
                                      <m:t>.</m:t>
                                    </m:r>
                                  </m:e>
                                </m:mr>
                                <m:mr>
                                  <m:e>
                                    <m:m>
                                      <m:mPr>
                                        <m:mcs>
                                          <m:mc>
                                            <m:mcPr>
                                              <m:count m:val="1"/>
                                              <m:mcJc m:val="center"/>
                                            </m:mcPr>
                                          </m:mc>
                                        </m:mcs>
                                        <m:ctrlPr>
                                          <a:rPr lang="en-US" sz="3200" i="1">
                                            <a:latin typeface="Cambria Math" panose="02040503050406030204" pitchFamily="18" charset="0"/>
                                          </a:rPr>
                                        </m:ctrlPr>
                                      </m:mPr>
                                      <m:mr>
                                        <m:e>
                                          <m:r>
                                            <a:rPr lang="en-US" sz="3200" i="0" smtClean="0">
                                              <a:solidFill>
                                                <a:srgbClr val="FF0000"/>
                                              </a:solidFill>
                                              <a:latin typeface="Cambria Math" panose="02040503050406030204" pitchFamily="18" charset="0"/>
                                            </a:rPr>
                                            <m:t>.</m:t>
                                          </m:r>
                                        </m:e>
                                      </m:mr>
                                      <m:mr>
                                        <m:e>
                                          <m:r>
                                            <a:rPr lang="en-US" sz="3200" i="0" smtClean="0">
                                              <a:solidFill>
                                                <a:srgbClr val="00B050"/>
                                              </a:solidFill>
                                              <a:latin typeface="Cambria Math" panose="02040503050406030204" pitchFamily="18" charset="0"/>
                                            </a:rPr>
                                            <m:t>9</m:t>
                                          </m:r>
                                        </m:e>
                                      </m:mr>
                                      <m:mr>
                                        <m:e>
                                          <m:m>
                                            <m:mPr>
                                              <m:mcs>
                                                <m:mc>
                                                  <m:mcPr>
                                                    <m:count m:val="1"/>
                                                    <m:mcJc m:val="center"/>
                                                  </m:mcPr>
                                                </m:mc>
                                              </m:mcs>
                                              <m:ctrlPr>
                                                <a:rPr lang="en-US" sz="3200" i="1">
                                                  <a:latin typeface="Cambria Math" panose="02040503050406030204" pitchFamily="18" charset="0"/>
                                                </a:rPr>
                                              </m:ctrlPr>
                                            </m:mPr>
                                            <m:mr>
                                              <m:e>
                                                <m:r>
                                                  <a:rPr lang="en-US" sz="3200" i="0" smtClean="0">
                                                    <a:solidFill>
                                                      <a:srgbClr val="00B050"/>
                                                    </a:solidFill>
                                                    <a:latin typeface="Cambria Math" panose="02040503050406030204" pitchFamily="18" charset="0"/>
                                                  </a:rPr>
                                                  <m:t>7</m:t>
                                                </m:r>
                                              </m:e>
                                            </m:mr>
                                            <m:mr>
                                              <m:e>
                                                <m:r>
                                                  <a:rPr lang="en-US" sz="3200" i="0" smtClean="0">
                                                    <a:solidFill>
                                                      <a:srgbClr val="00B050"/>
                                                    </a:solidFill>
                                                    <a:latin typeface="Cambria Math" panose="02040503050406030204" pitchFamily="18" charset="0"/>
                                                  </a:rPr>
                                                  <m:t>.</m:t>
                                                </m:r>
                                              </m:e>
                                            </m:mr>
                                            <m:mr>
                                              <m:e>
                                                <m:m>
                                                  <m:mPr>
                                                    <m:mcs>
                                                      <m:mc>
                                                        <m:mcPr>
                                                          <m:count m:val="1"/>
                                                          <m:mcJc m:val="center"/>
                                                        </m:mcPr>
                                                      </m:mc>
                                                    </m:mcs>
                                                    <m:ctrlPr>
                                                      <a:rPr lang="en-US" sz="3200" i="1">
                                                        <a:latin typeface="Cambria Math" panose="02040503050406030204" pitchFamily="18" charset="0"/>
                                                      </a:rPr>
                                                    </m:ctrlPr>
                                                  </m:mPr>
                                                  <m:mr>
                                                    <m:e>
                                                      <m:r>
                                                        <a:rPr lang="en-US" sz="3200" i="0" smtClean="0">
                                                          <a:solidFill>
                                                            <a:srgbClr val="00B050"/>
                                                          </a:solidFill>
                                                          <a:latin typeface="Cambria Math" panose="02040503050406030204" pitchFamily="18" charset="0"/>
                                                        </a:rPr>
                                                        <m:t>.</m:t>
                                                      </m:r>
                                                    </m:e>
                                                  </m:mr>
                                                  <m:mr>
                                                    <m:e>
                                                      <m:r>
                                                        <a:rPr lang="en-US" sz="3200" i="0" smtClean="0">
                                                          <a:solidFill>
                                                            <a:srgbClr val="00B050"/>
                                                          </a:solidFill>
                                                          <a:latin typeface="Cambria Math" panose="02040503050406030204" pitchFamily="18" charset="0"/>
                                                        </a:rPr>
                                                        <m:t>.</m:t>
                                                      </m:r>
                                                    </m:e>
                                                  </m:mr>
                                                  <m:mr>
                                                    <m:e>
                                                      <m:m>
                                                        <m:mPr>
                                                          <m:mcs>
                                                            <m:mc>
                                                              <m:mcPr>
                                                                <m:count m:val="1"/>
                                                                <m:mcJc m:val="center"/>
                                                              </m:mcPr>
                                                            </m:mc>
                                                          </m:mcs>
                                                          <m:ctrlPr>
                                                            <a:rPr lang="en-US" sz="3200" i="1">
                                                              <a:latin typeface="Cambria Math" panose="02040503050406030204" pitchFamily="18" charset="0"/>
                                                            </a:rPr>
                                                          </m:ctrlPr>
                                                        </m:mPr>
                                                        <m:mr>
                                                          <m:e>
                                                            <m:r>
                                                              <a:rPr lang="en-US" sz="3200" i="0" smtClean="0">
                                                                <a:solidFill>
                                                                  <a:srgbClr val="0070C0"/>
                                                                </a:solidFill>
                                                                <a:latin typeface="Cambria Math" panose="02040503050406030204" pitchFamily="18" charset="0"/>
                                                              </a:rPr>
                                                              <m:t>4</m:t>
                                                            </m:r>
                                                          </m:e>
                                                        </m:mr>
                                                        <m:mr>
                                                          <m:e>
                                                            <m:r>
                                                              <a:rPr lang="en-US" sz="3200" i="0" smtClean="0">
                                                                <a:solidFill>
                                                                  <a:srgbClr val="0070C0"/>
                                                                </a:solidFill>
                                                                <a:latin typeface="Cambria Math" panose="02040503050406030204" pitchFamily="18" charset="0"/>
                                                              </a:rPr>
                                                              <m:t>6</m:t>
                                                            </m:r>
                                                          </m:e>
                                                        </m:mr>
                                                        <m:mr>
                                                          <m:e>
                                                            <m:m>
                                                              <m:mPr>
                                                                <m:mcs>
                                                                  <m:mc>
                                                                    <m:mcPr>
                                                                      <m:count m:val="1"/>
                                                                      <m:mcJc m:val="center"/>
                                                                    </m:mcPr>
                                                                  </m:mc>
                                                                </m:mcs>
                                                                <m:ctrlPr>
                                                                  <a:rPr lang="en-US" sz="3200" i="1" smtClean="0">
                                                                    <a:solidFill>
                                                                      <a:srgbClr val="0070C0"/>
                                                                    </a:solidFill>
                                                                    <a:latin typeface="Cambria Math" panose="02040503050406030204" pitchFamily="18" charset="0"/>
                                                                  </a:rPr>
                                                                </m:ctrlPr>
                                                              </m:mPr>
                                                              <m:mr>
                                                                <m:e>
                                                                  <m:r>
                                                                    <a:rPr lang="en-US" sz="3200" i="0">
                                                                      <a:solidFill>
                                                                        <a:srgbClr val="0070C0"/>
                                                                      </a:solidFill>
                                                                      <a:latin typeface="Cambria Math" panose="02040503050406030204" pitchFamily="18" charset="0"/>
                                                                    </a:rPr>
                                                                    <m:t>.</m:t>
                                                                  </m:r>
                                                                </m:e>
                                                              </m:mr>
                                                              <m:mr>
                                                                <m:e>
                                                                  <m:m>
                                                                    <m:mPr>
                                                                      <m:mcs>
                                                                        <m:mc>
                                                                          <m:mcPr>
                                                                            <m:count m:val="1"/>
                                                                            <m:mcJc m:val="center"/>
                                                                          </m:mcPr>
                                                                        </m:mc>
                                                                      </m:mcs>
                                                                      <m:ctrlPr>
                                                                        <a:rPr lang="en-US" sz="3200" i="1">
                                                                          <a:solidFill>
                                                                            <a:srgbClr val="0070C0"/>
                                                                          </a:solidFill>
                                                                          <a:latin typeface="Cambria Math" panose="02040503050406030204" pitchFamily="18" charset="0"/>
                                                                        </a:rPr>
                                                                      </m:ctrlPr>
                                                                    </m:mPr>
                                                                    <m:mr>
                                                                      <m:e>
                                                                        <m:r>
                                                                          <a:rPr lang="en-US" sz="3200" i="0">
                                                                            <a:solidFill>
                                                                              <a:srgbClr val="0070C0"/>
                                                                            </a:solidFill>
                                                                            <a:latin typeface="Cambria Math" panose="02040503050406030204" pitchFamily="18" charset="0"/>
                                                                          </a:rPr>
                                                                          <m:t>.</m:t>
                                                                        </m:r>
                                                                      </m:e>
                                                                    </m:mr>
                                                                    <m:mr>
                                                                      <m:e>
                                                                        <m:r>
                                                                          <a:rPr lang="en-US" sz="3200" i="0">
                                                                            <a:solidFill>
                                                                              <a:srgbClr val="0070C0"/>
                                                                            </a:solidFill>
                                                                            <a:latin typeface="Cambria Math" panose="02040503050406030204" pitchFamily="18" charset="0"/>
                                                                          </a:rPr>
                                                                          <m:t>.</m:t>
                                                                        </m:r>
                                                                      </m:e>
                                                                    </m:mr>
                                                                  </m:m>
                                                                </m:e>
                                                              </m:mr>
                                                            </m:m>
                                                          </m:e>
                                                        </m:mr>
                                                      </m:m>
                                                    </m:e>
                                                  </m:mr>
                                                </m:m>
                                              </m:e>
                                            </m:mr>
                                          </m:m>
                                        </m:e>
                                      </m:mr>
                                    </m:m>
                                  </m:e>
                                </m:mr>
                              </m:m>
                            </m:e>
                          </m:mr>
                        </m:m>
                      </m:e>
                    </m:d>
                  </m:oMath>
                </a14:m>
                <a:endParaRPr lang="en-US" sz="3200" dirty="0"/>
              </a:p>
            </p:txBody>
          </p:sp>
        </mc:Choice>
        <mc:Fallback xmlns="">
          <p:sp>
            <p:nvSpPr>
              <p:cNvPr id="5" name="Rectangle 4"/>
              <p:cNvSpPr>
                <a:spLocks noRot="1" noChangeAspect="1" noMove="1" noResize="1" noEditPoints="1" noAdjustHandles="1" noChangeArrowheads="1" noChangeShapeType="1" noTextEdit="1"/>
              </p:cNvSpPr>
              <p:nvPr/>
            </p:nvSpPr>
            <p:spPr>
              <a:xfrm>
                <a:off x="6459348" y="830416"/>
                <a:ext cx="1558888" cy="5513497"/>
              </a:xfrm>
              <a:prstGeom prst="rect">
                <a:avLst/>
              </a:prstGeom>
              <a:blipFill>
                <a:blip r:embed="rId3"/>
                <a:stretch>
                  <a:fillRect l="-10196"/>
                </a:stretch>
              </a:blipFill>
            </p:spPr>
            <p:txBody>
              <a:bodyPr/>
              <a:lstStyle/>
              <a:p>
                <a:r>
                  <a:rPr lang="en-US">
                    <a:noFill/>
                  </a:rPr>
                  <a:t> </a:t>
                </a:r>
              </a:p>
            </p:txBody>
          </p:sp>
        </mc:Fallback>
      </mc:AlternateContent>
      <p:cxnSp>
        <p:nvCxnSpPr>
          <p:cNvPr id="11" name="Straight Arrow Connector 10"/>
          <p:cNvCxnSpPr/>
          <p:nvPr/>
        </p:nvCxnSpPr>
        <p:spPr>
          <a:xfrm>
            <a:off x="4941525" y="3587165"/>
            <a:ext cx="1572127" cy="32084"/>
          </a:xfrm>
          <a:prstGeom prst="straightConnector1">
            <a:avLst/>
          </a:prstGeom>
          <a:ln w="5715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8018236" y="2556114"/>
            <a:ext cx="4009804" cy="1107996"/>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The dimension of the input feature x is : </a:t>
            </a:r>
          </a:p>
          <a:p>
            <a:endParaRPr lang="en-US" dirty="0"/>
          </a:p>
        </p:txBody>
      </p:sp>
      <mc:AlternateContent xmlns:mc="http://schemas.openxmlformats.org/markup-compatibility/2006" xmlns:a14="http://schemas.microsoft.com/office/drawing/2010/main">
        <mc:Choice Requires="a14">
          <p:sp>
            <p:nvSpPr>
              <p:cNvPr id="13" name="Rectangle 12"/>
              <p:cNvSpPr/>
              <p:nvPr/>
            </p:nvSpPr>
            <p:spPr>
              <a:xfrm>
                <a:off x="8003908" y="3325554"/>
                <a:ext cx="3709029" cy="523220"/>
              </a:xfrm>
              <a:prstGeom prst="rect">
                <a:avLst/>
              </a:prstGeom>
            </p:spPr>
            <p:txBody>
              <a:bodyPr wrap="none">
                <a:spAutoFit/>
              </a:bodyPr>
              <a:lstStyle/>
              <a:p>
                <a:r>
                  <a:rPr lang="en-US" sz="2800" dirty="0">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cs typeface="Arial" panose="020B0604020202020204" pitchFamily="34" charset="0"/>
                          </a:rPr>
                          <m:t>𝑛</m:t>
                        </m:r>
                      </m:e>
                      <m:sub>
                        <m:r>
                          <a:rPr lang="en-US" sz="2400" i="1">
                            <a:latin typeface="Cambria Math" panose="02040503050406030204" pitchFamily="18" charset="0"/>
                            <a:ea typeface="Times New Roman" panose="02020603050405020304" pitchFamily="18" charset="0"/>
                            <a:cs typeface="Arial" panose="020B0604020202020204" pitchFamily="34" charset="0"/>
                          </a:rPr>
                          <m:t>𝑥</m:t>
                        </m:r>
                      </m:sub>
                    </m:sSub>
                    <m:r>
                      <a:rPr lang="en-US" sz="2400" i="1">
                        <a:latin typeface="Cambria Math" panose="02040503050406030204" pitchFamily="18" charset="0"/>
                        <a:ea typeface="Times New Roman" panose="02020603050405020304" pitchFamily="18" charset="0"/>
                        <a:cs typeface="Arial" panose="020B0604020202020204" pitchFamily="34" charset="0"/>
                      </a:rPr>
                      <m:t>=64 </m:t>
                    </m:r>
                    <m:r>
                      <a:rPr lang="en-US" sz="2400" i="1">
                        <a:latin typeface="Cambria Math" panose="02040503050406030204" pitchFamily="18" charset="0"/>
                        <a:ea typeface="Times New Roman" panose="02020603050405020304" pitchFamily="18" charset="0"/>
                        <a:cs typeface="Arial" panose="020B0604020202020204" pitchFamily="34" charset="0"/>
                      </a:rPr>
                      <m:t>𝑥</m:t>
                    </m:r>
                    <m:r>
                      <a:rPr lang="en-US" sz="2400" i="1">
                        <a:latin typeface="Cambria Math" panose="02040503050406030204" pitchFamily="18" charset="0"/>
                        <a:ea typeface="Times New Roman" panose="02020603050405020304" pitchFamily="18" charset="0"/>
                        <a:cs typeface="Arial" panose="020B0604020202020204" pitchFamily="34" charset="0"/>
                      </a:rPr>
                      <m:t> 64 </m:t>
                    </m:r>
                    <m:r>
                      <a:rPr lang="en-US" sz="2400" i="1">
                        <a:latin typeface="Cambria Math" panose="02040503050406030204" pitchFamily="18" charset="0"/>
                        <a:ea typeface="Times New Roman" panose="02020603050405020304" pitchFamily="18" charset="0"/>
                        <a:cs typeface="Arial" panose="020B0604020202020204" pitchFamily="34" charset="0"/>
                      </a:rPr>
                      <m:t>𝑥</m:t>
                    </m:r>
                    <m:r>
                      <a:rPr lang="en-US" sz="2400" i="1">
                        <a:latin typeface="Cambria Math" panose="02040503050406030204" pitchFamily="18" charset="0"/>
                        <a:ea typeface="Times New Roman" panose="02020603050405020304" pitchFamily="18" charset="0"/>
                        <a:cs typeface="Arial" panose="020B0604020202020204" pitchFamily="34" charset="0"/>
                      </a:rPr>
                      <m:t> 3=12288</m:t>
                    </m:r>
                  </m:oMath>
                </a14:m>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8003908" y="3325554"/>
                <a:ext cx="3709029"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465652" y="-675634"/>
                <a:ext cx="6096000" cy="1351267"/>
              </a:xfrm>
              <a:prstGeom prst="rect">
                <a:avLst/>
              </a:prstGeom>
            </p:spPr>
            <p:txBody>
              <a:bodyPr>
                <a:spAutoFit/>
              </a:bodyPr>
              <a:lstStyle/>
              <a:p>
                <a:pPr>
                  <a:lnSpc>
                    <a:spcPct val="107000"/>
                  </a:lnSpc>
                  <a:spcAft>
                    <a:spcPts val="800"/>
                  </a:spcAft>
                </a:pPr>
                <a:r>
                  <a:rPr lang="en-US" sz="3600" dirty="0">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US" sz="3200" dirty="0">
                    <a:latin typeface="Times New Roman" panose="02020603050405020304" pitchFamily="18" charset="0"/>
                    <a:ea typeface="Calibri" panose="020F0502020204030204" pitchFamily="34" charset="0"/>
                    <a:cs typeface="Arial" panose="020B0604020202020204" pitchFamily="34" charset="0"/>
                  </a:rPr>
                  <a:t>(x, y): x</a:t>
                </a:r>
                <a:r>
                  <a:rPr lang="en-US" sz="3200" dirty="0">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r>
                      <a:rPr lang="en-US" sz="3200" i="1">
                        <a:latin typeface="Cambria Math" panose="02040503050406030204" pitchFamily="18" charset="0"/>
                        <a:ea typeface="Calibri" panose="020F0502020204030204" pitchFamily="34" charset="0"/>
                        <a:cs typeface="Times New Roman" panose="02020603050405020304" pitchFamily="18" charset="0"/>
                      </a:rPr>
                      <m:t>𝜖</m:t>
                    </m:r>
                  </m:oMath>
                </a14:m>
                <a:r>
                  <a:rPr lang="en-US" sz="3200" dirty="0">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p>
                      <m:sSupPr>
                        <m:ctrlPr>
                          <a:rPr lang="en-US" sz="32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3200" i="1">
                            <a:latin typeface="Cambria Math" panose="02040503050406030204" pitchFamily="18" charset="0"/>
                            <a:ea typeface="Times New Roman" panose="02020603050405020304" pitchFamily="18" charset="0"/>
                            <a:cs typeface="Times New Roman" panose="02020603050405020304" pitchFamily="18" charset="0"/>
                          </a:rPr>
                          <m:t>𝑅</m:t>
                        </m:r>
                      </m:e>
                      <m:sup>
                        <m:sSub>
                          <m:sSubPr>
                            <m:ctrlPr>
                              <a:rPr lang="en-US" sz="3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3200" i="1">
                                <a:latin typeface="Cambria Math" panose="02040503050406030204" pitchFamily="18" charset="0"/>
                                <a:ea typeface="Times New Roman" panose="02020603050405020304" pitchFamily="18" charset="0"/>
                                <a:cs typeface="Times New Roman" panose="02020603050405020304" pitchFamily="18" charset="0"/>
                              </a:rPr>
                              <m:t>𝑛</m:t>
                            </m:r>
                          </m:e>
                          <m:sub>
                            <m:r>
                              <a:rPr lang="en-US" sz="3200" i="1">
                                <a:latin typeface="Cambria Math" panose="02040503050406030204" pitchFamily="18" charset="0"/>
                                <a:ea typeface="Times New Roman" panose="02020603050405020304" pitchFamily="18" charset="0"/>
                                <a:cs typeface="Times New Roman" panose="02020603050405020304" pitchFamily="18" charset="0"/>
                              </a:rPr>
                              <m:t>𝑥</m:t>
                            </m:r>
                          </m:sub>
                        </m:sSub>
                      </m:sup>
                    </m:sSup>
                  </m:oMath>
                </a14:m>
                <a:r>
                  <a:rPr lang="en-US" sz="3200" dirty="0">
                    <a:latin typeface="Times New Roman" panose="02020603050405020304" pitchFamily="18" charset="0"/>
                    <a:ea typeface="Times New Roman" panose="02020603050405020304" pitchFamily="18" charset="0"/>
                    <a:cs typeface="Arial" panose="020B0604020202020204" pitchFamily="34" charset="0"/>
                  </a:rPr>
                  <a:t> &amp; y </a:t>
                </a:r>
                <a14:m>
                  <m:oMath xmlns:m="http://schemas.openxmlformats.org/officeDocument/2006/math">
                    <m:r>
                      <a:rPr lang="en-US" sz="3200" i="1">
                        <a:latin typeface="Cambria Math" panose="02040503050406030204" pitchFamily="18" charset="0"/>
                        <a:ea typeface="Times New Roman" panose="02020603050405020304" pitchFamily="18" charset="0"/>
                        <a:cs typeface="Times New Roman" panose="02020603050405020304" pitchFamily="18" charset="0"/>
                      </a:rPr>
                      <m:t>𝜖</m:t>
                    </m:r>
                    <m:r>
                      <a:rPr lang="en-US" sz="3200" i="1">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32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3200" i="1">
                            <a:latin typeface="Cambria Math" panose="02040503050406030204" pitchFamily="18" charset="0"/>
                            <a:ea typeface="Times New Roman" panose="02020603050405020304" pitchFamily="18" charset="0"/>
                            <a:cs typeface="Times New Roman" panose="02020603050405020304" pitchFamily="18" charset="0"/>
                          </a:rPr>
                          <m:t>0,1</m:t>
                        </m:r>
                      </m:e>
                    </m:d>
                  </m:oMath>
                </a14:m>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3465652" y="-675634"/>
                <a:ext cx="6096000" cy="1351267"/>
              </a:xfrm>
              <a:prstGeom prst="rect">
                <a:avLst/>
              </a:prstGeom>
              <a:blipFill>
                <a:blip r:embed="rId5"/>
                <a:stretch>
                  <a:fillRect l="-2600" b="-8108"/>
                </a:stretch>
              </a:blipFill>
            </p:spPr>
            <p:txBody>
              <a:bodyPr/>
              <a:lstStyle/>
              <a:p>
                <a:r>
                  <a:rPr lang="en-US">
                    <a:noFill/>
                  </a:rPr>
                  <a:t> </a:t>
                </a:r>
              </a:p>
            </p:txBody>
          </p:sp>
        </mc:Fallback>
      </mc:AlternateContent>
    </p:spTree>
    <p:extLst>
      <p:ext uri="{BB962C8B-B14F-4D97-AF65-F5344CB8AC3E}">
        <p14:creationId xmlns:p14="http://schemas.microsoft.com/office/powerpoint/2010/main" val="15145343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2792" y="190708"/>
            <a:ext cx="4651126" cy="461665"/>
          </a:xfrm>
          <a:prstGeom prst="rect">
            <a:avLst/>
          </a:prstGeom>
          <a:noFill/>
        </p:spPr>
        <p:txBody>
          <a:bodyPr wrap="square" rtlCol="0">
            <a:spAutoFit/>
          </a:bodyPr>
          <a:lstStyle/>
          <a:p>
            <a:pPr algn="just"/>
            <a:r>
              <a:rPr lang="en-US" sz="2400" b="1" dirty="0" smtClean="0">
                <a:solidFill>
                  <a:schemeClr val="accent1">
                    <a:lumMod val="50000"/>
                  </a:schemeClr>
                </a:solidFill>
                <a:latin typeface="Times New Roman" panose="02020603050405020304" pitchFamily="18" charset="0"/>
                <a:cs typeface="Times New Roman" panose="02020603050405020304" pitchFamily="18" charset="0"/>
              </a:rPr>
              <a:t>Backward Propagation </a:t>
            </a:r>
            <a:endParaRPr lang="en-US" sz="2400"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672793" y="734343"/>
                <a:ext cx="2532681" cy="4932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𝑑</m:t>
                          </m:r>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m:rPr>
                                  <m:sty m:val="p"/>
                                </m:rPr>
                                <a:rPr lang="en-US" sz="2400" b="0" i="0" smtClean="0">
                                  <a:latin typeface="Cambria Math" panose="02040503050406030204" pitchFamily="18" charset="0"/>
                                </a:rPr>
                                <m:t>L</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𝐴</m:t>
                          </m:r>
                        </m:e>
                        <m:sup>
                          <m:d>
                            <m:dPr>
                              <m:begChr m:val="["/>
                              <m:endChr m:val="]"/>
                              <m:ctrlPr>
                                <a:rPr lang="en-US" sz="2400" i="1">
                                  <a:latin typeface="Cambria Math" panose="02040503050406030204" pitchFamily="18" charset="0"/>
                                </a:rPr>
                              </m:ctrlPr>
                            </m:dPr>
                            <m:e>
                              <m:r>
                                <m:rPr>
                                  <m:sty m:val="p"/>
                                </m:rPr>
                                <a:rPr lang="en-US" sz="2400" b="0" i="0" smtClean="0">
                                  <a:latin typeface="Cambria Math" panose="02040503050406030204" pitchFamily="18" charset="0"/>
                                </a:rPr>
                                <m:t>L</m:t>
                              </m:r>
                            </m:e>
                          </m:d>
                        </m:sup>
                      </m:sSup>
                      <m:r>
                        <a:rPr lang="en-US" sz="2400" b="0" i="1" smtClean="0">
                          <a:latin typeface="Cambria Math" panose="02040503050406030204" pitchFamily="18" charset="0"/>
                        </a:rPr>
                        <m:t> −</m:t>
                      </m:r>
                      <m:r>
                        <a:rPr lang="en-US" sz="2400" i="1" smtClean="0">
                          <a:latin typeface="Cambria Math" panose="02040503050406030204" pitchFamily="18" charset="0"/>
                        </a:rPr>
                        <m:t>𝑌</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672793" y="734343"/>
                <a:ext cx="2532681" cy="4932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72793" y="1245137"/>
                <a:ext cx="3329694" cy="615874"/>
              </a:xfrm>
              <a:prstGeom prst="rect">
                <a:avLst/>
              </a:prstGeom>
            </p:spPr>
            <p:txBody>
              <a:bodyPr wrap="none">
                <a:spAutoFit/>
              </a:bodyPr>
              <a:lstStyle/>
              <a:p>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𝑑𝑊</m:t>
                        </m:r>
                      </m:e>
                      <m:sup>
                        <m:d>
                          <m:dPr>
                            <m:begChr m:val="["/>
                            <m:endChr m:val="]"/>
                            <m:ctrlPr>
                              <a:rPr lang="en-US" sz="2400" i="1">
                                <a:latin typeface="Cambria Math" panose="02040503050406030204" pitchFamily="18" charset="0"/>
                              </a:rPr>
                            </m:ctrlPr>
                          </m:dPr>
                          <m:e>
                            <m:r>
                              <m:rPr>
                                <m:sty m:val="p"/>
                              </m:rPr>
                              <a:rPr lang="en-US" sz="2400" b="0" i="0" smtClean="0">
                                <a:latin typeface="Cambria Math" panose="02040503050406030204" pitchFamily="18" charset="0"/>
                              </a:rPr>
                              <m:t>L</m:t>
                            </m:r>
                          </m:e>
                        </m:d>
                      </m:sup>
                    </m:sSup>
                    <m:r>
                      <a:rPr lang="en-US" sz="2400" i="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𝑑</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r>
                          <a:rPr lang="en-US" sz="2400" b="0" i="1" smtClean="0">
                            <a:latin typeface="Cambria Math" panose="02040503050406030204" pitchFamily="18" charset="0"/>
                          </a:rPr>
                          <m:t>[</m:t>
                        </m:r>
                        <m:r>
                          <a:rPr lang="en-US" sz="2400" b="0" i="1" smtClean="0">
                            <a:latin typeface="Cambria Math" panose="02040503050406030204" pitchFamily="18" charset="0"/>
                          </a:rPr>
                          <m:t>𝐿</m:t>
                        </m:r>
                        <m:r>
                          <a:rPr lang="en-US" sz="2400" b="0" i="1" smtClean="0">
                            <a:latin typeface="Cambria Math" panose="02040503050406030204" pitchFamily="18" charset="0"/>
                          </a:rPr>
                          <m:t>]</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𝐿</m:t>
                            </m:r>
                            <m:r>
                              <a:rPr lang="en-US" sz="2400" b="0" i="1" smtClean="0">
                                <a:latin typeface="Cambria Math" panose="02040503050406030204" pitchFamily="18" charset="0"/>
                              </a:rPr>
                              <m:t>−1</m:t>
                            </m:r>
                          </m:e>
                        </m:d>
                        <m:r>
                          <a:rPr lang="en-US" sz="2400" b="0" i="1" smtClean="0">
                            <a:latin typeface="Cambria Math" panose="02040503050406030204" pitchFamily="18" charset="0"/>
                          </a:rPr>
                          <m:t>𝑇</m:t>
                        </m:r>
                      </m:sup>
                    </m:sSup>
                  </m:oMath>
                </a14:m>
                <a:r>
                  <a:rPr lang="en-US" sz="2400" dirty="0" smtClean="0"/>
                  <a:t> </a:t>
                </a:r>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672793" y="1245137"/>
                <a:ext cx="3329694" cy="61587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42948" y="1859037"/>
                <a:ext cx="7464736" cy="7862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𝑑𝑏</m:t>
                          </m:r>
                        </m:e>
                        <m:sup>
                          <m:d>
                            <m:dPr>
                              <m:begChr m:val="["/>
                              <m:endChr m:val="]"/>
                              <m:ctrlPr>
                                <a:rPr lang="en-US" sz="2400" i="1">
                                  <a:latin typeface="Cambria Math" panose="02040503050406030204" pitchFamily="18" charset="0"/>
                                </a:rPr>
                              </m:ctrlPr>
                            </m:dPr>
                            <m:e>
                              <m:r>
                                <m:rPr>
                                  <m:sty m:val="p"/>
                                </m:rPr>
                                <a:rPr lang="en-US" sz="2400" b="0" i="0" smtClean="0">
                                  <a:latin typeface="Cambria Math" panose="02040503050406030204" pitchFamily="18" charset="0"/>
                                </a:rPr>
                                <m:t>L</m:t>
                              </m:r>
                            </m:e>
                          </m:d>
                        </m:sup>
                      </m:sSup>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𝑚</m:t>
                          </m:r>
                        </m:den>
                      </m:f>
                      <m:r>
                        <m:rPr>
                          <m:sty m:val="p"/>
                        </m:rPr>
                        <a:rPr lang="en-US" sz="2400" b="0" i="0" smtClean="0">
                          <a:latin typeface="Cambria Math" panose="02040503050406030204" pitchFamily="18" charset="0"/>
                        </a:rPr>
                        <m:t>np</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sum</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d</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𝐿</m:t>
                              </m:r>
                            </m:e>
                          </m:d>
                        </m:sup>
                      </m:sSup>
                      <m:r>
                        <a:rPr lang="en-US" sz="2400" b="0" i="1" smtClean="0">
                          <a:latin typeface="Cambria Math" panose="02040503050406030204" pitchFamily="18" charset="0"/>
                        </a:rPr>
                        <m:t>, </m:t>
                      </m:r>
                      <m:r>
                        <a:rPr lang="en-US" sz="2400" b="0" i="1" smtClean="0">
                          <a:latin typeface="Cambria Math" panose="02040503050406030204" pitchFamily="18" charset="0"/>
                        </a:rPr>
                        <m:t>𝑎𝑥𝑖𝑠</m:t>
                      </m:r>
                      <m:r>
                        <a:rPr lang="en-US" sz="2400" b="0" i="1" smtClean="0">
                          <a:latin typeface="Cambria Math" panose="02040503050406030204" pitchFamily="18" charset="0"/>
                        </a:rPr>
                        <m:t>=1, </m:t>
                      </m:r>
                      <m:r>
                        <a:rPr lang="en-US" sz="2400" b="0" i="1" smtClean="0">
                          <a:latin typeface="Cambria Math" panose="02040503050406030204" pitchFamily="18" charset="0"/>
                        </a:rPr>
                        <m:t>𝑘𝑒𝑒𝑝𝑑𝑖𝑚𝑠</m:t>
                      </m:r>
                      <m:r>
                        <a:rPr lang="en-US" sz="2400" b="0" i="1" smtClean="0">
                          <a:latin typeface="Cambria Math" panose="02040503050406030204" pitchFamily="18" charset="0"/>
                        </a:rPr>
                        <m:t>=</m:t>
                      </m:r>
                      <m:r>
                        <a:rPr lang="en-US" sz="2400" b="0" i="1" smtClean="0">
                          <a:latin typeface="Cambria Math" panose="02040503050406030204" pitchFamily="18" charset="0"/>
                        </a:rPr>
                        <m:t>𝑇𝑟𝑢𝑒</m:t>
                      </m:r>
                      <m:r>
                        <a:rPr lang="en-US" sz="2400" b="0" i="1" smtClean="0">
                          <a:latin typeface="Cambria Math" panose="02040503050406030204" pitchFamily="18" charset="0"/>
                        </a:rPr>
                        <m:t>)</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542948" y="1859037"/>
                <a:ext cx="7464736" cy="7862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72793" y="3505302"/>
                <a:ext cx="4451475" cy="5120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𝑑</m:t>
                          </m:r>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1</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𝑊</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2</m:t>
                              </m:r>
                            </m:e>
                          </m:d>
                          <m:r>
                            <a:rPr lang="en-US" sz="2400" b="0" i="1" smtClean="0">
                              <a:latin typeface="Cambria Math" panose="02040503050406030204" pitchFamily="18" charset="0"/>
                            </a:rPr>
                            <m:t>𝑇</m:t>
                          </m:r>
                        </m:sup>
                      </m:sSup>
                      <m:r>
                        <a:rPr lang="en-US" sz="2400" b="0" i="1" smtClean="0">
                          <a:latin typeface="Cambria Math" panose="02040503050406030204" pitchFamily="18" charset="0"/>
                        </a:rPr>
                        <m:t>𝑑</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e>
                            <m:sup>
                              <m:r>
                                <a:rPr lang="en-US" sz="2400" b="0" i="1" smtClean="0">
                                  <a:latin typeface="Cambria Math" panose="02040503050406030204" pitchFamily="18" charset="0"/>
                                </a:rPr>
                                <m:t>′</m:t>
                              </m:r>
                            </m:sup>
                          </m:sSup>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r>
                        <a:rPr lang="en-US" sz="2400" b="0" i="1" smtClean="0">
                          <a:latin typeface="Cambria Math" panose="02040503050406030204" pitchFamily="18" charset="0"/>
                        </a:rPr>
                        <m:t>)</m:t>
                      </m:r>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672793" y="3505302"/>
                <a:ext cx="4451475" cy="51206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72793" y="4016096"/>
                <a:ext cx="2830262" cy="615874"/>
              </a:xfrm>
              <a:prstGeom prst="rect">
                <a:avLst/>
              </a:prstGeom>
            </p:spPr>
            <p:txBody>
              <a:bodyPr wrap="none">
                <a:spAutoFit/>
              </a:bodyPr>
              <a:lstStyle/>
              <a:p>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𝑑𝑊</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1</m:t>
                            </m:r>
                          </m:e>
                        </m:d>
                      </m:sup>
                    </m:sSup>
                    <m:r>
                      <a:rPr lang="en-US" sz="2400" i="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𝑑</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r>
                          <a:rPr lang="en-US" sz="2400" b="0" i="1" smtClean="0">
                            <a:latin typeface="Cambria Math" panose="02040503050406030204" pitchFamily="18" charset="0"/>
                          </a:rPr>
                          <m:t>[1]</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𝑇</m:t>
                        </m:r>
                      </m:sup>
                    </m:sSup>
                  </m:oMath>
                </a14:m>
                <a:r>
                  <a:rPr lang="en-US" sz="2400" dirty="0" smtClean="0"/>
                  <a:t> </a:t>
                </a:r>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672793" y="4016096"/>
                <a:ext cx="2830262" cy="61587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72792" y="4631970"/>
                <a:ext cx="7334892" cy="7862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𝑑𝑏</m:t>
                          </m:r>
                        </m:e>
                        <m:sup>
                          <m:d>
                            <m:dPr>
                              <m:begChr m:val="["/>
                              <m:endChr m:val="]"/>
                              <m:ctrlPr>
                                <a:rPr lang="en-US" sz="2400" i="1">
                                  <a:latin typeface="Cambria Math" panose="02040503050406030204" pitchFamily="18" charset="0"/>
                                </a:rPr>
                              </m:ctrlPr>
                            </m:dPr>
                            <m:e>
                              <m:r>
                                <a:rPr lang="en-US" sz="2400" b="0" i="0" smtClean="0">
                                  <a:latin typeface="Cambria Math" panose="02040503050406030204" pitchFamily="18" charset="0"/>
                                </a:rPr>
                                <m:t>1</m:t>
                              </m:r>
                            </m:e>
                          </m:d>
                        </m:sup>
                      </m:sSup>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𝑚</m:t>
                          </m:r>
                        </m:den>
                      </m:f>
                      <m:r>
                        <m:rPr>
                          <m:sty m:val="p"/>
                        </m:rPr>
                        <a:rPr lang="en-US" sz="2400" b="0" i="0" smtClean="0">
                          <a:latin typeface="Cambria Math" panose="02040503050406030204" pitchFamily="18" charset="0"/>
                        </a:rPr>
                        <m:t>np</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sum</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d</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r>
                        <a:rPr lang="en-US" sz="2400" b="0" i="1" smtClean="0">
                          <a:latin typeface="Cambria Math" panose="02040503050406030204" pitchFamily="18" charset="0"/>
                        </a:rPr>
                        <m:t>, </m:t>
                      </m:r>
                      <m:r>
                        <a:rPr lang="en-US" sz="2400" b="0" i="1" smtClean="0">
                          <a:latin typeface="Cambria Math" panose="02040503050406030204" pitchFamily="18" charset="0"/>
                        </a:rPr>
                        <m:t>𝑎𝑥𝑖𝑠</m:t>
                      </m:r>
                      <m:r>
                        <a:rPr lang="en-US" sz="2400" b="0" i="1" smtClean="0">
                          <a:latin typeface="Cambria Math" panose="02040503050406030204" pitchFamily="18" charset="0"/>
                        </a:rPr>
                        <m:t>=1, </m:t>
                      </m:r>
                      <m:r>
                        <a:rPr lang="en-US" sz="2400" b="0" i="1" smtClean="0">
                          <a:latin typeface="Cambria Math" panose="02040503050406030204" pitchFamily="18" charset="0"/>
                        </a:rPr>
                        <m:t>𝑘𝑒𝑒𝑝𝑑𝑖𝑚𝑠</m:t>
                      </m:r>
                      <m:r>
                        <a:rPr lang="en-US" sz="2400" b="0" i="1" smtClean="0">
                          <a:latin typeface="Cambria Math" panose="02040503050406030204" pitchFamily="18" charset="0"/>
                        </a:rPr>
                        <m:t>=</m:t>
                      </m:r>
                      <m:r>
                        <a:rPr lang="en-US" sz="2400" b="0" i="1" smtClean="0">
                          <a:latin typeface="Cambria Math" panose="02040503050406030204" pitchFamily="18" charset="0"/>
                        </a:rPr>
                        <m:t>𝑇𝑟𝑢𝑒</m:t>
                      </m:r>
                      <m:r>
                        <a:rPr lang="en-US" sz="2400" b="0" i="1" smtClean="0">
                          <a:latin typeface="Cambria Math" panose="02040503050406030204" pitchFamily="18" charset="0"/>
                        </a:rPr>
                        <m:t>)</m:t>
                      </m:r>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672792" y="4631970"/>
                <a:ext cx="7334892" cy="7862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72792" y="2696549"/>
                <a:ext cx="5336782" cy="5120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𝑑</m:t>
                          </m:r>
                          <m:r>
                            <a:rPr lang="en-US" sz="2400" i="1">
                              <a:latin typeface="Cambria Math" panose="02040503050406030204" pitchFamily="18" charset="0"/>
                            </a:rPr>
                            <m:t>𝑍</m:t>
                          </m:r>
                        </m:e>
                        <m:sup>
                          <m:d>
                            <m:dPr>
                              <m:begChr m:val="["/>
                              <m:endChr m:val="]"/>
                              <m:ctrlPr>
                                <a:rPr lang="en-US" sz="2400" i="1">
                                  <a:latin typeface="Cambria Math" panose="02040503050406030204" pitchFamily="18" charset="0"/>
                                </a:rPr>
                              </m:ctrlPr>
                            </m:dPr>
                            <m:e>
                              <m:r>
                                <m:rPr>
                                  <m:sty m:val="p"/>
                                </m:rPr>
                                <a:rPr lang="en-US" sz="2400" b="0" i="0" smtClean="0">
                                  <a:latin typeface="Cambria Math" panose="02040503050406030204" pitchFamily="18" charset="0"/>
                                </a:rPr>
                                <m:t>L</m:t>
                              </m:r>
                              <m:r>
                                <a:rPr lang="en-US" sz="2400" b="0" i="0" smtClean="0">
                                  <a:latin typeface="Cambria Math" panose="02040503050406030204" pitchFamily="18" charset="0"/>
                                </a:rPr>
                                <m:t>−1</m:t>
                              </m:r>
                            </m:e>
                          </m:d>
                        </m:sup>
                      </m:sSup>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𝑊</m:t>
                          </m:r>
                        </m:e>
                        <m:sup>
                          <m:d>
                            <m:dPr>
                              <m:begChr m:val="["/>
                              <m:endChr m:val="]"/>
                              <m:ctrlPr>
                                <a:rPr lang="en-US" sz="2400" i="1">
                                  <a:latin typeface="Cambria Math" panose="02040503050406030204" pitchFamily="18" charset="0"/>
                                </a:rPr>
                              </m:ctrlPr>
                            </m:dPr>
                            <m:e>
                              <m:r>
                                <m:rPr>
                                  <m:sty m:val="p"/>
                                </m:rPr>
                                <a:rPr lang="en-US" sz="2400" b="0" i="0" smtClean="0">
                                  <a:latin typeface="Cambria Math" panose="02040503050406030204" pitchFamily="18" charset="0"/>
                                </a:rPr>
                                <m:t>L</m:t>
                              </m:r>
                            </m:e>
                          </m:d>
                          <m:r>
                            <a:rPr lang="en-US" sz="2400" b="0" i="1" smtClean="0">
                              <a:latin typeface="Cambria Math" panose="02040503050406030204" pitchFamily="18" charset="0"/>
                            </a:rPr>
                            <m:t>𝑇</m:t>
                          </m:r>
                        </m:sup>
                      </m:sSup>
                      <m:r>
                        <a:rPr lang="en-US" sz="2400" b="0" i="1" smtClean="0">
                          <a:latin typeface="Cambria Math" panose="02040503050406030204" pitchFamily="18" charset="0"/>
                        </a:rPr>
                        <m:t>𝑑</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r>
                            <a:rPr lang="en-US" sz="2400" b="0" i="1" smtClean="0">
                              <a:latin typeface="Cambria Math" panose="02040503050406030204" pitchFamily="18" charset="0"/>
                            </a:rPr>
                            <m:t>[</m:t>
                          </m:r>
                          <m:r>
                            <a:rPr lang="en-US" sz="2400" b="0" i="1" smtClean="0">
                              <a:latin typeface="Cambria Math" panose="02040503050406030204" pitchFamily="18" charset="0"/>
                            </a:rPr>
                            <m:t>𝐿</m:t>
                          </m:r>
                          <m:r>
                            <a:rPr lang="en-US" sz="2400" b="0" i="1" smtClean="0">
                              <a:latin typeface="Cambria Math" panose="02040503050406030204" pitchFamily="18" charset="0"/>
                            </a:rPr>
                            <m:t>]</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𝐿</m:t>
                                  </m:r>
                                  <m:r>
                                    <a:rPr lang="en-US" sz="2400" b="0" i="1" smtClean="0">
                                      <a:latin typeface="Cambria Math" panose="02040503050406030204" pitchFamily="18" charset="0"/>
                                    </a:rPr>
                                    <m:t>−1</m:t>
                                  </m:r>
                                </m:e>
                              </m:d>
                            </m:e>
                            <m:sup>
                              <m:r>
                                <a:rPr lang="en-US" sz="2400" b="0" i="1" smtClean="0">
                                  <a:latin typeface="Cambria Math" panose="02040503050406030204" pitchFamily="18" charset="0"/>
                                </a:rPr>
                                <m:t>′</m:t>
                              </m:r>
                            </m:sup>
                          </m:sSup>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𝐿</m:t>
                              </m:r>
                              <m:r>
                                <a:rPr lang="en-US" sz="2400" b="0" i="1" smtClean="0">
                                  <a:latin typeface="Cambria Math" panose="02040503050406030204" pitchFamily="18" charset="0"/>
                                </a:rPr>
                                <m:t>−1</m:t>
                              </m:r>
                            </m:e>
                          </m:d>
                        </m:sup>
                      </m:sSup>
                      <m:r>
                        <a:rPr lang="en-US" sz="2400" b="0" i="1" smtClean="0">
                          <a:latin typeface="Cambria Math" panose="02040503050406030204" pitchFamily="18" charset="0"/>
                        </a:rPr>
                        <m:t>)</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672792" y="2696549"/>
                <a:ext cx="5336782" cy="512063"/>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203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136" y="46317"/>
            <a:ext cx="3577389"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Notation</a:t>
            </a:r>
            <a:r>
              <a:rPr lang="en-US" b="1" dirty="0" smtClean="0"/>
              <a:t> </a:t>
            </a:r>
            <a:endParaRPr lang="en-US" b="1" dirty="0"/>
          </a:p>
        </p:txBody>
      </p:sp>
      <mc:AlternateContent xmlns:mc="http://schemas.openxmlformats.org/markup-compatibility/2006" xmlns:a14="http://schemas.microsoft.com/office/drawing/2010/main">
        <mc:Choice Requires="a14">
          <p:sp>
            <p:nvSpPr>
              <p:cNvPr id="4" name="Rectangle 3"/>
              <p:cNvSpPr/>
              <p:nvPr/>
            </p:nvSpPr>
            <p:spPr>
              <a:xfrm>
                <a:off x="5335130" y="1365727"/>
                <a:ext cx="7291975" cy="6143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𝑌</m:t>
                      </m:r>
                      <m:r>
                        <a:rPr lang="en-US" sz="3200" i="0">
                          <a:latin typeface="Cambria Math" panose="02040503050406030204" pitchFamily="18" charset="0"/>
                        </a:rPr>
                        <m:t>= </m:t>
                      </m:r>
                      <m:d>
                        <m:dPr>
                          <m:begChr m:val="["/>
                          <m:endChr m:val="]"/>
                          <m:ctrlPr>
                            <a:rPr lang="en-US" sz="3200" i="1">
                              <a:latin typeface="Cambria Math" panose="02040503050406030204" pitchFamily="18" charset="0"/>
                            </a:rPr>
                          </m:ctrlPr>
                        </m:dPr>
                        <m:e>
                          <m:m>
                            <m:mPr>
                              <m:mcs>
                                <m:mc>
                                  <m:mcPr>
                                    <m:count m:val="3"/>
                                    <m:mcJc m:val="center"/>
                                  </m:mcPr>
                                </m:mc>
                              </m:mcs>
                              <m:ctrlPr>
                                <a:rPr lang="en-US" sz="3200" i="1">
                                  <a:latin typeface="Cambria Math" panose="02040503050406030204" pitchFamily="18" charset="0"/>
                                </a:rPr>
                              </m:ctrlPr>
                            </m:mPr>
                            <m:mr>
                              <m:e>
                                <m:sSup>
                                  <m:sSupPr>
                                    <m:ctrlPr>
                                      <a:rPr lang="en-US" sz="3200" i="1">
                                        <a:latin typeface="Cambria Math" panose="02040503050406030204" pitchFamily="18" charset="0"/>
                                      </a:rPr>
                                    </m:ctrlPr>
                                  </m:sSupPr>
                                  <m:e>
                                    <m:r>
                                      <a:rPr lang="en-US" sz="3200" b="0" i="1" smtClean="0">
                                        <a:latin typeface="Cambria Math" panose="02040503050406030204" pitchFamily="18" charset="0"/>
                                      </a:rPr>
                                      <m:t>𝑦</m:t>
                                    </m:r>
                                  </m:e>
                                  <m:sup>
                                    <m:d>
                                      <m:dPr>
                                        <m:ctrlPr>
                                          <a:rPr lang="en-US" sz="3200" i="1">
                                            <a:latin typeface="Cambria Math" panose="02040503050406030204" pitchFamily="18" charset="0"/>
                                          </a:rPr>
                                        </m:ctrlPr>
                                      </m:dPr>
                                      <m:e>
                                        <m:r>
                                          <a:rPr lang="en-US" sz="3200" i="0">
                                            <a:latin typeface="Cambria Math" panose="02040503050406030204" pitchFamily="18" charset="0"/>
                                          </a:rPr>
                                          <m:t>1</m:t>
                                        </m:r>
                                      </m:e>
                                    </m:d>
                                  </m:sup>
                                </m:sSup>
                              </m:e>
                              <m:e>
                                <m:m>
                                  <m:mPr>
                                    <m:mcs>
                                      <m:mc>
                                        <m:mcPr>
                                          <m:count m:val="3"/>
                                          <m:mcJc m:val="center"/>
                                        </m:mcPr>
                                      </m:mc>
                                    </m:mcs>
                                    <m:ctrlPr>
                                      <a:rPr lang="en-US" sz="3200" i="1">
                                        <a:latin typeface="Cambria Math" panose="02040503050406030204" pitchFamily="18" charset="0"/>
                                      </a:rPr>
                                    </m:ctrlPr>
                                  </m:mPr>
                                  <m:mr>
                                    <m:e>
                                      <m:r>
                                        <a:rPr lang="en-US" sz="3200" i="0">
                                          <a:latin typeface="Cambria Math" panose="02040503050406030204" pitchFamily="18" charset="0"/>
                                        </a:rPr>
                                        <m:t>…</m:t>
                                      </m:r>
                                    </m:e>
                                    <m:e>
                                      <m:r>
                                        <a:rPr lang="en-US" sz="3200" i="0">
                                          <a:latin typeface="Cambria Math" panose="02040503050406030204" pitchFamily="18" charset="0"/>
                                        </a:rPr>
                                        <m:t>…</m:t>
                                      </m:r>
                                    </m:e>
                                    <m:e>
                                      <m:r>
                                        <a:rPr lang="en-US" sz="3200" i="0">
                                          <a:latin typeface="Cambria Math" panose="02040503050406030204" pitchFamily="18" charset="0"/>
                                        </a:rPr>
                                        <m:t>…</m:t>
                                      </m:r>
                                    </m:e>
                                  </m:mr>
                                </m:m>
                              </m:e>
                              <m:e>
                                <m:sSup>
                                  <m:sSupPr>
                                    <m:ctrlPr>
                                      <a:rPr lang="en-US" sz="3200" i="1">
                                        <a:latin typeface="Cambria Math" panose="02040503050406030204" pitchFamily="18" charset="0"/>
                                      </a:rPr>
                                    </m:ctrlPr>
                                  </m:sSupPr>
                                  <m:e>
                                    <m:r>
                                      <a:rPr lang="en-US" sz="3200" b="0" i="1" smtClean="0">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𝑚</m:t>
                                        </m:r>
                                      </m:e>
                                    </m:d>
                                  </m:sup>
                                </m:sSup>
                              </m:e>
                            </m:mr>
                          </m:m>
                        </m:e>
                      </m:d>
                    </m:oMath>
                  </m:oMathPara>
                </a14:m>
                <a:endParaRPr lang="en-US" sz="3200" dirty="0"/>
              </a:p>
            </p:txBody>
          </p:sp>
        </mc:Choice>
        <mc:Fallback xmlns="">
          <p:sp>
            <p:nvSpPr>
              <p:cNvPr id="4" name="Rectangle 3"/>
              <p:cNvSpPr>
                <a:spLocks noRot="1" noChangeAspect="1" noMove="1" noResize="1" noEditPoints="1" noAdjustHandles="1" noChangeArrowheads="1" noChangeShapeType="1" noTextEdit="1"/>
              </p:cNvSpPr>
              <p:nvPr/>
            </p:nvSpPr>
            <p:spPr>
              <a:xfrm>
                <a:off x="5335130" y="1365727"/>
                <a:ext cx="7291975" cy="614399"/>
              </a:xfrm>
              <a:prstGeom prst="rect">
                <a:avLst/>
              </a:prstGeom>
              <a:blipFill>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3642"/>
            <a:ext cx="5060282" cy="4468820"/>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928824" y="2608929"/>
                <a:ext cx="1000595"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i="1">
                              <a:solidFill>
                                <a:prstClr val="black"/>
                              </a:solidFill>
                              <a:latin typeface="Cambria Math" panose="02040503050406030204" pitchFamily="18" charset="0"/>
                            </a:rPr>
                          </m:ctrlPr>
                        </m:sSupPr>
                        <m:e>
                          <m:r>
                            <a:rPr lang="en-US" sz="3200" i="1">
                              <a:solidFill>
                                <a:prstClr val="black"/>
                              </a:solidFill>
                              <a:latin typeface="Cambria Math" panose="02040503050406030204" pitchFamily="18" charset="0"/>
                            </a:rPr>
                            <m:t>𝑋</m:t>
                          </m:r>
                        </m:e>
                        <m:sup>
                          <m:d>
                            <m:dPr>
                              <m:ctrlPr>
                                <a:rPr lang="en-US" sz="3200" i="1">
                                  <a:solidFill>
                                    <a:prstClr val="black"/>
                                  </a:solidFill>
                                  <a:latin typeface="Cambria Math" panose="02040503050406030204" pitchFamily="18" charset="0"/>
                                </a:rPr>
                              </m:ctrlPr>
                            </m:dPr>
                            <m:e>
                              <m:r>
                                <a:rPr lang="en-US" sz="3200">
                                  <a:solidFill>
                                    <a:prstClr val="black"/>
                                  </a:solidFill>
                                  <a:latin typeface="Cambria Math" panose="02040503050406030204" pitchFamily="18" charset="0"/>
                                </a:rPr>
                                <m:t>1</m:t>
                              </m:r>
                            </m:e>
                          </m:d>
                        </m:sup>
                      </m:sSup>
                    </m:oMath>
                  </m:oMathPara>
                </a14:m>
                <a:endParaRPr lang="en-US" sz="3200" dirty="0"/>
              </a:p>
            </p:txBody>
          </p:sp>
        </mc:Choice>
        <mc:Fallback xmlns="">
          <p:sp>
            <p:nvSpPr>
              <p:cNvPr id="7" name="Rectangle 6"/>
              <p:cNvSpPr>
                <a:spLocks noRot="1" noChangeAspect="1" noMove="1" noResize="1" noEditPoints="1" noAdjustHandles="1" noChangeArrowheads="1" noChangeShapeType="1" noTextEdit="1"/>
              </p:cNvSpPr>
              <p:nvPr/>
            </p:nvSpPr>
            <p:spPr>
              <a:xfrm>
                <a:off x="928824" y="2608929"/>
                <a:ext cx="1000595" cy="61824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717137" y="2608929"/>
                <a:ext cx="1113125"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i="1">
                              <a:solidFill>
                                <a:prstClr val="black"/>
                              </a:solidFill>
                              <a:latin typeface="Cambria Math" panose="02040503050406030204" pitchFamily="18" charset="0"/>
                            </a:rPr>
                          </m:ctrlPr>
                        </m:sSupPr>
                        <m:e>
                          <m:r>
                            <a:rPr lang="en-US" sz="3200" i="1">
                              <a:solidFill>
                                <a:prstClr val="black"/>
                              </a:solidFill>
                              <a:latin typeface="Cambria Math" panose="02040503050406030204" pitchFamily="18" charset="0"/>
                            </a:rPr>
                            <m:t>𝑋</m:t>
                          </m:r>
                        </m:e>
                        <m:sup>
                          <m:d>
                            <m:dPr>
                              <m:ctrlPr>
                                <a:rPr lang="en-US" sz="3200" i="1">
                                  <a:solidFill>
                                    <a:prstClr val="black"/>
                                  </a:solidFill>
                                  <a:latin typeface="Cambria Math" panose="02040503050406030204" pitchFamily="18" charset="0"/>
                                </a:rPr>
                              </m:ctrlPr>
                            </m:dPr>
                            <m:e>
                              <m:r>
                                <a:rPr lang="en-US" sz="3200" i="1">
                                  <a:solidFill>
                                    <a:prstClr val="black"/>
                                  </a:solidFill>
                                  <a:latin typeface="Cambria Math" panose="02040503050406030204" pitchFamily="18" charset="0"/>
                                </a:rPr>
                                <m:t>𝑚</m:t>
                              </m:r>
                            </m:e>
                          </m:d>
                        </m:sup>
                      </m:sSup>
                    </m:oMath>
                  </m:oMathPara>
                </a14:m>
                <a:endParaRPr lang="en-US" sz="3200" dirty="0"/>
              </a:p>
            </p:txBody>
          </p:sp>
        </mc:Choice>
        <mc:Fallback xmlns="">
          <p:sp>
            <p:nvSpPr>
              <p:cNvPr id="8" name="Rectangle 7"/>
              <p:cNvSpPr>
                <a:spLocks noRot="1" noChangeAspect="1" noMove="1" noResize="1" noEditPoints="1" noAdjustHandles="1" noChangeArrowheads="1" noChangeShapeType="1" noTextEdit="1"/>
              </p:cNvSpPr>
              <p:nvPr/>
            </p:nvSpPr>
            <p:spPr>
              <a:xfrm>
                <a:off x="3717137" y="2608929"/>
                <a:ext cx="1113125" cy="61824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745118" y="2608929"/>
                <a:ext cx="1000594"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i="1" smtClean="0">
                              <a:solidFill>
                                <a:prstClr val="black"/>
                              </a:solidFill>
                              <a:latin typeface="Cambria Math" panose="02040503050406030204" pitchFamily="18" charset="0"/>
                            </a:rPr>
                          </m:ctrlPr>
                        </m:sSupPr>
                        <m:e>
                          <m:r>
                            <a:rPr lang="en-US" sz="3200" i="1">
                              <a:solidFill>
                                <a:prstClr val="black"/>
                              </a:solidFill>
                              <a:latin typeface="Cambria Math" panose="02040503050406030204" pitchFamily="18" charset="0"/>
                            </a:rPr>
                            <m:t>𝑋</m:t>
                          </m:r>
                        </m:e>
                        <m:sup>
                          <m:d>
                            <m:dPr>
                              <m:ctrlPr>
                                <a:rPr lang="en-US" sz="3200" i="1">
                                  <a:solidFill>
                                    <a:prstClr val="black"/>
                                  </a:solidFill>
                                  <a:latin typeface="Cambria Math" panose="02040503050406030204" pitchFamily="18" charset="0"/>
                                </a:rPr>
                              </m:ctrlPr>
                            </m:dPr>
                            <m:e>
                              <m:r>
                                <a:rPr lang="en-US" sz="3200" b="0" i="1" smtClean="0">
                                  <a:solidFill>
                                    <a:prstClr val="black"/>
                                  </a:solidFill>
                                  <a:latin typeface="Cambria Math" panose="02040503050406030204" pitchFamily="18" charset="0"/>
                                </a:rPr>
                                <m:t>2</m:t>
                              </m:r>
                            </m:e>
                          </m:d>
                        </m:sup>
                      </m:sSup>
                    </m:oMath>
                  </m:oMathPara>
                </a14:m>
                <a:endParaRPr lang="en-US" sz="3200" dirty="0"/>
              </a:p>
            </p:txBody>
          </p:sp>
        </mc:Choice>
        <mc:Fallback xmlns="">
          <p:sp>
            <p:nvSpPr>
              <p:cNvPr id="9" name="Rectangle 8"/>
              <p:cNvSpPr>
                <a:spLocks noRot="1" noChangeAspect="1" noMove="1" noResize="1" noEditPoints="1" noAdjustHandles="1" noChangeArrowheads="1" noChangeShapeType="1" noTextEdit="1"/>
              </p:cNvSpPr>
              <p:nvPr/>
            </p:nvSpPr>
            <p:spPr>
              <a:xfrm>
                <a:off x="1745118" y="2608929"/>
                <a:ext cx="1000594" cy="618246"/>
              </a:xfrm>
              <a:prstGeom prst="rect">
                <a:avLst/>
              </a:prstGeom>
              <a:blipFill>
                <a:blip r:embed="rId6"/>
                <a:stretch>
                  <a:fillRect/>
                </a:stretch>
              </a:blipFill>
            </p:spPr>
            <p:txBody>
              <a:bodyPr/>
              <a:lstStyle/>
              <a:p>
                <a:r>
                  <a:rPr lang="en-US">
                    <a:noFill/>
                  </a:rPr>
                  <a:t> </a:t>
                </a:r>
              </a:p>
            </p:txBody>
          </p:sp>
        </mc:Fallback>
      </mc:AlternateContent>
      <p:sp>
        <p:nvSpPr>
          <p:cNvPr id="10" name="TextBox 9"/>
          <p:cNvSpPr txBox="1"/>
          <p:nvPr/>
        </p:nvSpPr>
        <p:spPr>
          <a:xfrm>
            <a:off x="2695205" y="2608929"/>
            <a:ext cx="1319964" cy="584775"/>
          </a:xfrm>
          <a:prstGeom prst="rect">
            <a:avLst/>
          </a:prstGeom>
          <a:noFill/>
        </p:spPr>
        <p:txBody>
          <a:bodyPr wrap="square" rtlCol="0">
            <a:spAutoFit/>
          </a:bodyPr>
          <a:lstStyle/>
          <a:p>
            <a:r>
              <a:rPr lang="en-US" sz="3200" dirty="0" smtClean="0"/>
              <a:t>………</a:t>
            </a:r>
            <a:endParaRPr lang="en-US" sz="3200" dirty="0"/>
          </a:p>
        </p:txBody>
      </p:sp>
      <p:cxnSp>
        <p:nvCxnSpPr>
          <p:cNvPr id="19" name="Straight Connector 18"/>
          <p:cNvCxnSpPr/>
          <p:nvPr/>
        </p:nvCxnSpPr>
        <p:spPr>
          <a:xfrm flipH="1">
            <a:off x="1163152" y="3149676"/>
            <a:ext cx="1" cy="1645920"/>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1979446" y="3149676"/>
            <a:ext cx="1" cy="1645920"/>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4015168" y="3227175"/>
            <a:ext cx="1" cy="164592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H="1">
            <a:off x="1163152" y="963009"/>
            <a:ext cx="1" cy="1645920"/>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1979445" y="963009"/>
            <a:ext cx="1" cy="1645920"/>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4015167" y="963009"/>
            <a:ext cx="1" cy="164592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4986594" y="2564901"/>
                <a:ext cx="71468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𝑛</m:t>
                          </m:r>
                        </m:e>
                        <m:sub>
                          <m:r>
                            <a:rPr lang="en-US" sz="3200" i="1">
                              <a:latin typeface="Cambria Math" panose="02040503050406030204" pitchFamily="18" charset="0"/>
                            </a:rPr>
                            <m:t>𝑥</m:t>
                          </m:r>
                        </m:sub>
                      </m:sSub>
                    </m:oMath>
                  </m:oMathPara>
                </a14:m>
                <a:endParaRPr lang="en-US" sz="3200" dirty="0"/>
              </a:p>
            </p:txBody>
          </p:sp>
        </mc:Choice>
        <mc:Fallback xmlns="">
          <p:sp>
            <p:nvSpPr>
              <p:cNvPr id="27" name="Rectangle 26"/>
              <p:cNvSpPr>
                <a:spLocks noRot="1" noChangeAspect="1" noMove="1" noResize="1" noEditPoints="1" noAdjustHandles="1" noChangeArrowheads="1" noChangeShapeType="1" noTextEdit="1"/>
              </p:cNvSpPr>
              <p:nvPr/>
            </p:nvSpPr>
            <p:spPr>
              <a:xfrm>
                <a:off x="4986594" y="2564901"/>
                <a:ext cx="714683" cy="584775"/>
              </a:xfrm>
              <a:prstGeom prst="rect">
                <a:avLst/>
              </a:prstGeom>
              <a:blipFill>
                <a:blip r:embed="rId7"/>
                <a:stretch>
                  <a:fillRect/>
                </a:stretch>
              </a:blipFill>
            </p:spPr>
            <p:txBody>
              <a:bodyPr/>
              <a:lstStyle/>
              <a:p>
                <a:r>
                  <a:rPr lang="en-US">
                    <a:noFill/>
                  </a:rPr>
                  <a:t> </a:t>
                </a:r>
              </a:p>
            </p:txBody>
          </p:sp>
        </mc:Fallback>
      </mc:AlternateContent>
      <p:cxnSp>
        <p:nvCxnSpPr>
          <p:cNvPr id="29" name="Straight Arrow Connector 28"/>
          <p:cNvCxnSpPr>
            <a:stCxn id="27" idx="0"/>
          </p:cNvCxnSpPr>
          <p:nvPr/>
        </p:nvCxnSpPr>
        <p:spPr>
          <a:xfrm flipH="1" flipV="1">
            <a:off x="5343935" y="963009"/>
            <a:ext cx="1" cy="1601892"/>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27" idx="2"/>
          </p:cNvCxnSpPr>
          <p:nvPr/>
        </p:nvCxnSpPr>
        <p:spPr>
          <a:xfrm flipH="1">
            <a:off x="5343935" y="3149676"/>
            <a:ext cx="1" cy="172341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956397" y="5296841"/>
            <a:ext cx="3739429"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Rectangle 33"/>
              <p:cNvSpPr/>
              <p:nvPr/>
            </p:nvSpPr>
            <p:spPr>
              <a:xfrm>
                <a:off x="2245415" y="5189943"/>
                <a:ext cx="62927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𝑚</m:t>
                      </m:r>
                    </m:oMath>
                  </m:oMathPara>
                </a14:m>
                <a:endParaRPr lang="en-US" sz="3200" dirty="0"/>
              </a:p>
            </p:txBody>
          </p:sp>
        </mc:Choice>
        <mc:Fallback xmlns="">
          <p:sp>
            <p:nvSpPr>
              <p:cNvPr id="34" name="Rectangle 33"/>
              <p:cNvSpPr>
                <a:spLocks noRot="1" noChangeAspect="1" noMove="1" noResize="1" noEditPoints="1" noAdjustHandles="1" noChangeArrowheads="1" noChangeShapeType="1" noTextEdit="1"/>
              </p:cNvSpPr>
              <p:nvPr/>
            </p:nvSpPr>
            <p:spPr>
              <a:xfrm>
                <a:off x="2245415" y="5189943"/>
                <a:ext cx="629275" cy="58477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163152" y="5780782"/>
                <a:ext cx="3908903" cy="830997"/>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400" b="1" i="1" smtClean="0">
                              <a:solidFill>
                                <a:schemeClr val="accent1">
                                  <a:lumMod val="50000"/>
                                </a:schemeClr>
                              </a:solidFill>
                              <a:latin typeface="Cambria Math" panose="02040503050406030204" pitchFamily="18" charset="0"/>
                              <a:ea typeface="Cambria Math" panose="02040503050406030204" pitchFamily="18" charset="0"/>
                            </a:rPr>
                          </m:ctrlPr>
                        </m:sSupPr>
                        <m:e>
                          <m:r>
                            <m:rPr>
                              <m:nor/>
                            </m:rPr>
                            <a:rPr lang="en-US" sz="2400" b="1" i="0" smtClean="0">
                              <a:solidFill>
                                <a:schemeClr val="accent1">
                                  <a:lumMod val="50000"/>
                                </a:schemeClr>
                              </a:solidFill>
                              <a:latin typeface="Cambria Math" panose="02040503050406030204" pitchFamily="18" charset="0"/>
                              <a:ea typeface="Cambria Math" panose="02040503050406030204" pitchFamily="18" charset="0"/>
                            </a:rPr>
                            <m:t>X</m:t>
                          </m:r>
                          <m:r>
                            <m:rPr>
                              <m:nor/>
                            </m:rPr>
                            <a:rPr lang="en-US" sz="2400" b="1">
                              <a:solidFill>
                                <a:schemeClr val="accent1">
                                  <a:lumMod val="50000"/>
                                </a:schemeClr>
                              </a:solidFill>
                              <a:latin typeface="Cambria Math" panose="02040503050406030204" pitchFamily="18" charset="0"/>
                              <a:ea typeface="Cambria Math" panose="02040503050406030204" pitchFamily="18" charset="0"/>
                            </a:rPr>
                            <m:t> </m:t>
                          </m:r>
                          <m:r>
                            <a:rPr lang="en-US" sz="2400" b="1" i="1">
                              <a:solidFill>
                                <a:schemeClr val="accent1">
                                  <a:lumMod val="50000"/>
                                </a:schemeClr>
                              </a:solidFill>
                              <a:latin typeface="Cambria Math" panose="02040503050406030204" pitchFamily="18" charset="0"/>
                              <a:ea typeface="Cambria Math" panose="02040503050406030204" pitchFamily="18" charset="0"/>
                            </a:rPr>
                            <m:t>𝝐</m:t>
                          </m:r>
                          <m:r>
                            <a:rPr lang="en-US" sz="2400" b="1" i="1" smtClean="0">
                              <a:solidFill>
                                <a:schemeClr val="accent1">
                                  <a:lumMod val="50000"/>
                                </a:schemeClr>
                              </a:solidFill>
                              <a:latin typeface="Cambria Math" panose="02040503050406030204" pitchFamily="18" charset="0"/>
                              <a:ea typeface="Cambria Math" panose="02040503050406030204" pitchFamily="18" charset="0"/>
                            </a:rPr>
                            <m:t> </m:t>
                          </m:r>
                          <m:r>
                            <a:rPr lang="en-US" sz="2400" b="1" i="1">
                              <a:solidFill>
                                <a:schemeClr val="accent1">
                                  <a:lumMod val="50000"/>
                                </a:schemeClr>
                              </a:solidFill>
                              <a:latin typeface="Cambria Math" panose="02040503050406030204" pitchFamily="18" charset="0"/>
                              <a:ea typeface="Cambria Math" panose="02040503050406030204" pitchFamily="18" charset="0"/>
                            </a:rPr>
                            <m:t>𝑹</m:t>
                          </m:r>
                        </m:e>
                        <m:sup>
                          <m:sSub>
                            <m:sSubPr>
                              <m:ctrlPr>
                                <a:rPr lang="en-US" sz="2400" b="1" i="1">
                                  <a:solidFill>
                                    <a:schemeClr val="accent1">
                                      <a:lumMod val="50000"/>
                                    </a:schemeClr>
                                  </a:solidFill>
                                  <a:latin typeface="Cambria Math" panose="02040503050406030204" pitchFamily="18" charset="0"/>
                                  <a:ea typeface="Cambria Math" panose="02040503050406030204" pitchFamily="18" charset="0"/>
                                </a:rPr>
                              </m:ctrlPr>
                            </m:sSubPr>
                            <m:e>
                              <m:r>
                                <a:rPr lang="en-US" sz="2400" b="1" i="1">
                                  <a:solidFill>
                                    <a:schemeClr val="accent1">
                                      <a:lumMod val="50000"/>
                                    </a:schemeClr>
                                  </a:solidFill>
                                  <a:latin typeface="Cambria Math" panose="02040503050406030204" pitchFamily="18" charset="0"/>
                                  <a:ea typeface="Cambria Math" panose="02040503050406030204" pitchFamily="18" charset="0"/>
                                </a:rPr>
                                <m:t>𝒏</m:t>
                              </m:r>
                            </m:e>
                            <m:sub>
                              <m:r>
                                <a:rPr lang="en-US" sz="2400" b="1" i="1">
                                  <a:solidFill>
                                    <a:schemeClr val="accent1">
                                      <a:lumMod val="50000"/>
                                    </a:schemeClr>
                                  </a:solidFill>
                                  <a:latin typeface="Cambria Math" panose="02040503050406030204" pitchFamily="18" charset="0"/>
                                  <a:ea typeface="Cambria Math" panose="02040503050406030204" pitchFamily="18" charset="0"/>
                                </a:rPr>
                                <m:t>𝒙</m:t>
                              </m:r>
                            </m:sub>
                          </m:sSub>
                          <m:r>
                            <a:rPr lang="en-US" sz="2400" b="1" i="0">
                              <a:solidFill>
                                <a:schemeClr val="accent1">
                                  <a:lumMod val="50000"/>
                                </a:schemeClr>
                              </a:solidFill>
                              <a:latin typeface="Cambria Math" panose="02040503050406030204" pitchFamily="18" charset="0"/>
                              <a:ea typeface="Cambria Math" panose="02040503050406030204" pitchFamily="18" charset="0"/>
                            </a:rPr>
                            <m:t> </m:t>
                          </m:r>
                          <m:r>
                            <a:rPr lang="en-US" sz="2400" b="1" i="1">
                              <a:solidFill>
                                <a:schemeClr val="accent1">
                                  <a:lumMod val="50000"/>
                                </a:schemeClr>
                              </a:solidFill>
                              <a:latin typeface="Cambria Math" panose="02040503050406030204" pitchFamily="18" charset="0"/>
                              <a:ea typeface="Cambria Math" panose="02040503050406030204" pitchFamily="18" charset="0"/>
                            </a:rPr>
                            <m:t>𝒙</m:t>
                          </m:r>
                          <m:r>
                            <a:rPr lang="en-US" sz="2400" b="1" i="0">
                              <a:solidFill>
                                <a:schemeClr val="accent1">
                                  <a:lumMod val="50000"/>
                                </a:schemeClr>
                              </a:solidFill>
                              <a:latin typeface="Cambria Math" panose="02040503050406030204" pitchFamily="18" charset="0"/>
                              <a:ea typeface="Cambria Math" panose="02040503050406030204" pitchFamily="18" charset="0"/>
                            </a:rPr>
                            <m:t> </m:t>
                          </m:r>
                          <m:r>
                            <a:rPr lang="en-US" sz="2400" b="1" i="1">
                              <a:solidFill>
                                <a:schemeClr val="accent1">
                                  <a:lumMod val="50000"/>
                                </a:schemeClr>
                              </a:solidFill>
                              <a:latin typeface="Cambria Math" panose="02040503050406030204" pitchFamily="18" charset="0"/>
                              <a:ea typeface="Cambria Math" panose="02040503050406030204" pitchFamily="18" charset="0"/>
                            </a:rPr>
                            <m:t>𝒎</m:t>
                          </m:r>
                        </m:sup>
                      </m:sSup>
                    </m:oMath>
                  </m:oMathPara>
                </a14:m>
                <a:endParaRPr lang="en-US" sz="2400" b="1" dirty="0" smtClean="0">
                  <a:solidFill>
                    <a:schemeClr val="accent1">
                      <a:lumMod val="50000"/>
                    </a:schemeClr>
                  </a:solidFill>
                  <a:latin typeface="Cambria Math" panose="02040503050406030204" pitchFamily="18" charset="0"/>
                  <a:ea typeface="Cambria Math" panose="02040503050406030204" pitchFamily="18" charset="0"/>
                </a:endParaRPr>
              </a:p>
              <a:p>
                <a:pPr algn="ctr"/>
                <a:r>
                  <a:rPr lang="en-US" sz="2400" b="1" dirty="0" err="1" smtClean="0">
                    <a:solidFill>
                      <a:schemeClr val="accent1">
                        <a:lumMod val="50000"/>
                      </a:schemeClr>
                    </a:solidFill>
                    <a:latin typeface="Cambria Math" panose="02040503050406030204" pitchFamily="18" charset="0"/>
                    <a:ea typeface="Cambria Math" panose="02040503050406030204" pitchFamily="18" charset="0"/>
                  </a:rPr>
                  <a:t>X.shape</a:t>
                </a:r>
                <a:r>
                  <a:rPr lang="en-US" sz="2400" b="1" dirty="0" smtClean="0">
                    <a:solidFill>
                      <a:schemeClr val="accent1">
                        <a:lumMod val="50000"/>
                      </a:schemeClr>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en-US" sz="2400" b="1" i="1">
                            <a:solidFill>
                              <a:schemeClr val="accent1">
                                <a:lumMod val="50000"/>
                              </a:schemeClr>
                            </a:solidFill>
                            <a:latin typeface="Cambria Math" panose="02040503050406030204" pitchFamily="18" charset="0"/>
                          </a:rPr>
                        </m:ctrlPr>
                      </m:sSubPr>
                      <m:e>
                        <m:r>
                          <a:rPr lang="en-US" sz="2400" b="1" i="1">
                            <a:solidFill>
                              <a:schemeClr val="accent1">
                                <a:lumMod val="50000"/>
                              </a:schemeClr>
                            </a:solidFill>
                            <a:latin typeface="Cambria Math" panose="02040503050406030204" pitchFamily="18" charset="0"/>
                          </a:rPr>
                          <m:t>𝒏</m:t>
                        </m:r>
                      </m:e>
                      <m:sub>
                        <m:r>
                          <a:rPr lang="en-US" sz="2400" b="1" i="1">
                            <a:solidFill>
                              <a:schemeClr val="accent1">
                                <a:lumMod val="50000"/>
                              </a:schemeClr>
                            </a:solidFill>
                            <a:latin typeface="Cambria Math" panose="02040503050406030204" pitchFamily="18" charset="0"/>
                          </a:rPr>
                          <m:t>𝒙</m:t>
                        </m:r>
                      </m:sub>
                    </m:sSub>
                  </m:oMath>
                </a14:m>
                <a:r>
                  <a:rPr lang="en-US" sz="2400" b="1" dirty="0" smtClean="0">
                    <a:solidFill>
                      <a:schemeClr val="accent1">
                        <a:lumMod val="50000"/>
                      </a:schemeClr>
                    </a:solidFill>
                    <a:latin typeface="Cambria Math" panose="02040503050406030204" pitchFamily="18" charset="0"/>
                    <a:ea typeface="Cambria Math" panose="02040503050406030204" pitchFamily="18" charset="0"/>
                  </a:rPr>
                  <a:t>, m) </a:t>
                </a:r>
                <a:endParaRPr lang="en-US" sz="2400" b="1" dirty="0">
                  <a:solidFill>
                    <a:schemeClr val="accent1">
                      <a:lumMod val="50000"/>
                    </a:schemeClr>
                  </a:solidFill>
                  <a:latin typeface="Cambria Math" panose="02040503050406030204" pitchFamily="18" charset="0"/>
                  <a:ea typeface="Cambria Math" panose="02040503050406030204" pitchFamily="18" charset="0"/>
                </a:endParaRPr>
              </a:p>
            </p:txBody>
          </p:sp>
        </mc:Choice>
        <mc:Fallback xmlns="">
          <p:sp>
            <p:nvSpPr>
              <p:cNvPr id="35" name="Rectangle 34"/>
              <p:cNvSpPr>
                <a:spLocks noRot="1" noChangeAspect="1" noMove="1" noResize="1" noEditPoints="1" noAdjustHandles="1" noChangeArrowheads="1" noChangeShapeType="1" noTextEdit="1"/>
              </p:cNvSpPr>
              <p:nvPr/>
            </p:nvSpPr>
            <p:spPr>
              <a:xfrm>
                <a:off x="1163152" y="5780782"/>
                <a:ext cx="3908903" cy="830997"/>
              </a:xfrm>
              <a:prstGeom prst="rect">
                <a:avLst/>
              </a:prstGeom>
              <a:blipFill>
                <a:blip r:embed="rId9"/>
                <a:stretch>
                  <a:fillRect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7133046" y="1980126"/>
                <a:ext cx="3424767" cy="133177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400" b="1" i="1" smtClean="0">
                              <a:solidFill>
                                <a:schemeClr val="accent1">
                                  <a:lumMod val="50000"/>
                                </a:schemeClr>
                              </a:solidFill>
                              <a:latin typeface="Cambria Math" panose="02040503050406030204" pitchFamily="18" charset="0"/>
                              <a:ea typeface="Cambria Math" panose="02040503050406030204" pitchFamily="18" charset="0"/>
                            </a:rPr>
                          </m:ctrlPr>
                        </m:sSupPr>
                        <m:e>
                          <m:r>
                            <m:rPr>
                              <m:nor/>
                            </m:rPr>
                            <a:rPr lang="en-US" sz="2400" b="1" i="0" smtClean="0">
                              <a:solidFill>
                                <a:schemeClr val="accent1">
                                  <a:lumMod val="50000"/>
                                </a:schemeClr>
                              </a:solidFill>
                              <a:latin typeface="Cambria Math" panose="02040503050406030204" pitchFamily="18" charset="0"/>
                              <a:ea typeface="Cambria Math" panose="02040503050406030204" pitchFamily="18" charset="0"/>
                            </a:rPr>
                            <m:t>Y</m:t>
                          </m:r>
                          <m:r>
                            <m:rPr>
                              <m:nor/>
                            </m:rPr>
                            <a:rPr lang="en-US" sz="2400" b="1">
                              <a:solidFill>
                                <a:schemeClr val="accent1">
                                  <a:lumMod val="50000"/>
                                </a:schemeClr>
                              </a:solidFill>
                              <a:latin typeface="Cambria Math" panose="02040503050406030204" pitchFamily="18" charset="0"/>
                              <a:ea typeface="Cambria Math" panose="02040503050406030204" pitchFamily="18" charset="0"/>
                            </a:rPr>
                            <m:t> </m:t>
                          </m:r>
                          <m:r>
                            <a:rPr lang="en-US" sz="2400" b="1" i="1">
                              <a:solidFill>
                                <a:schemeClr val="accent1">
                                  <a:lumMod val="50000"/>
                                </a:schemeClr>
                              </a:solidFill>
                              <a:latin typeface="Cambria Math" panose="02040503050406030204" pitchFamily="18" charset="0"/>
                              <a:ea typeface="Cambria Math" panose="02040503050406030204" pitchFamily="18" charset="0"/>
                            </a:rPr>
                            <m:t>𝝐</m:t>
                          </m:r>
                          <m:r>
                            <a:rPr lang="en-US" sz="2400" b="1" i="1" smtClean="0">
                              <a:solidFill>
                                <a:schemeClr val="accent1">
                                  <a:lumMod val="50000"/>
                                </a:schemeClr>
                              </a:solidFill>
                              <a:latin typeface="Cambria Math" panose="02040503050406030204" pitchFamily="18" charset="0"/>
                              <a:ea typeface="Cambria Math" panose="02040503050406030204" pitchFamily="18" charset="0"/>
                            </a:rPr>
                            <m:t> </m:t>
                          </m:r>
                          <m:r>
                            <a:rPr lang="en-US" sz="2400" b="1" i="1">
                              <a:solidFill>
                                <a:schemeClr val="accent1">
                                  <a:lumMod val="50000"/>
                                </a:schemeClr>
                              </a:solidFill>
                              <a:latin typeface="Cambria Math" panose="02040503050406030204" pitchFamily="18" charset="0"/>
                              <a:ea typeface="Cambria Math" panose="02040503050406030204" pitchFamily="18" charset="0"/>
                            </a:rPr>
                            <m:t>𝑹</m:t>
                          </m:r>
                        </m:e>
                        <m:sup>
                          <m:r>
                            <a:rPr lang="en-US" sz="2400" b="1" i="1" smtClean="0">
                              <a:solidFill>
                                <a:schemeClr val="accent1">
                                  <a:lumMod val="50000"/>
                                </a:schemeClr>
                              </a:solidFill>
                              <a:latin typeface="Cambria Math" panose="02040503050406030204" pitchFamily="18" charset="0"/>
                              <a:ea typeface="Cambria Math" panose="02040503050406030204" pitchFamily="18" charset="0"/>
                            </a:rPr>
                            <m:t>𝟏</m:t>
                          </m:r>
                          <m:r>
                            <a:rPr lang="en-US" sz="2400" b="1" i="0">
                              <a:solidFill>
                                <a:schemeClr val="accent1">
                                  <a:lumMod val="50000"/>
                                </a:schemeClr>
                              </a:solidFill>
                              <a:latin typeface="Cambria Math" panose="02040503050406030204" pitchFamily="18" charset="0"/>
                              <a:ea typeface="Cambria Math" panose="02040503050406030204" pitchFamily="18" charset="0"/>
                            </a:rPr>
                            <m:t> </m:t>
                          </m:r>
                          <m:r>
                            <a:rPr lang="en-US" sz="2400" b="1" i="1">
                              <a:solidFill>
                                <a:schemeClr val="accent1">
                                  <a:lumMod val="50000"/>
                                </a:schemeClr>
                              </a:solidFill>
                              <a:latin typeface="Cambria Math" panose="02040503050406030204" pitchFamily="18" charset="0"/>
                              <a:ea typeface="Cambria Math" panose="02040503050406030204" pitchFamily="18" charset="0"/>
                            </a:rPr>
                            <m:t>𝒙</m:t>
                          </m:r>
                          <m:r>
                            <a:rPr lang="en-US" sz="2400" b="1" i="0">
                              <a:solidFill>
                                <a:schemeClr val="accent1">
                                  <a:lumMod val="50000"/>
                                </a:schemeClr>
                              </a:solidFill>
                              <a:latin typeface="Cambria Math" panose="02040503050406030204" pitchFamily="18" charset="0"/>
                              <a:ea typeface="Cambria Math" panose="02040503050406030204" pitchFamily="18" charset="0"/>
                            </a:rPr>
                            <m:t> </m:t>
                          </m:r>
                          <m:r>
                            <a:rPr lang="en-US" sz="2400" b="1" i="1">
                              <a:solidFill>
                                <a:schemeClr val="accent1">
                                  <a:lumMod val="50000"/>
                                </a:schemeClr>
                              </a:solidFill>
                              <a:latin typeface="Cambria Math" panose="02040503050406030204" pitchFamily="18" charset="0"/>
                              <a:ea typeface="Cambria Math" panose="02040503050406030204" pitchFamily="18" charset="0"/>
                            </a:rPr>
                            <m:t>𝒎</m:t>
                          </m:r>
                        </m:sup>
                      </m:sSup>
                    </m:oMath>
                  </m:oMathPara>
                </a14:m>
                <a:endParaRPr lang="en-US" sz="2400" b="1" dirty="0" smtClean="0">
                  <a:solidFill>
                    <a:schemeClr val="accent1">
                      <a:lumMod val="50000"/>
                    </a:schemeClr>
                  </a:solidFill>
                  <a:latin typeface="Cambria Math" panose="02040503050406030204" pitchFamily="18" charset="0"/>
                  <a:ea typeface="Cambria Math" panose="02040503050406030204" pitchFamily="18" charset="0"/>
                </a:endParaRPr>
              </a:p>
              <a:p>
                <a:pPr algn="ctr"/>
                <a:r>
                  <a:rPr lang="en-US" sz="2400" b="1" dirty="0" err="1" smtClean="0">
                    <a:solidFill>
                      <a:schemeClr val="accent1">
                        <a:lumMod val="50000"/>
                      </a:schemeClr>
                    </a:solidFill>
                    <a:latin typeface="Cambria Math" panose="02040503050406030204" pitchFamily="18" charset="0"/>
                    <a:ea typeface="Cambria Math" panose="02040503050406030204" pitchFamily="18" charset="0"/>
                  </a:rPr>
                  <a:t>Y.shape</a:t>
                </a:r>
                <a:r>
                  <a:rPr lang="en-US" sz="2400" b="1" dirty="0" smtClean="0">
                    <a:solidFill>
                      <a:schemeClr val="accent1">
                        <a:lumMod val="50000"/>
                      </a:schemeClr>
                    </a:solidFill>
                    <a:latin typeface="Cambria Math" panose="02040503050406030204" pitchFamily="18" charset="0"/>
                    <a:ea typeface="Cambria Math" panose="02040503050406030204" pitchFamily="18" charset="0"/>
                  </a:rPr>
                  <a:t> </a:t>
                </a:r>
                <a:r>
                  <a:rPr lang="en-US" sz="2400" b="1" dirty="0">
                    <a:solidFill>
                      <a:schemeClr val="accent1">
                        <a:lumMod val="50000"/>
                      </a:schemeClr>
                    </a:solidFill>
                    <a:latin typeface="Cambria Math" panose="02040503050406030204" pitchFamily="18" charset="0"/>
                    <a:ea typeface="Cambria Math" panose="02040503050406030204" pitchFamily="18" charset="0"/>
                  </a:rPr>
                  <a:t>= (</a:t>
                </a:r>
                <a14:m>
                  <m:oMath xmlns:m="http://schemas.openxmlformats.org/officeDocument/2006/math">
                    <m:r>
                      <a:rPr lang="en-US" sz="2400" b="1" i="1" smtClean="0">
                        <a:solidFill>
                          <a:schemeClr val="accent1">
                            <a:lumMod val="50000"/>
                          </a:schemeClr>
                        </a:solidFill>
                        <a:latin typeface="Cambria Math" panose="02040503050406030204" pitchFamily="18" charset="0"/>
                      </a:rPr>
                      <m:t>𝟏</m:t>
                    </m:r>
                  </m:oMath>
                </a14:m>
                <a:r>
                  <a:rPr lang="en-US" sz="2400" b="1" dirty="0">
                    <a:solidFill>
                      <a:schemeClr val="accent1">
                        <a:lumMod val="50000"/>
                      </a:schemeClr>
                    </a:solidFill>
                    <a:latin typeface="Cambria Math" panose="02040503050406030204" pitchFamily="18" charset="0"/>
                    <a:ea typeface="Cambria Math" panose="02040503050406030204" pitchFamily="18" charset="0"/>
                  </a:rPr>
                  <a:t>, m) </a:t>
                </a:r>
              </a:p>
              <a:p>
                <a:r>
                  <a:rPr lang="en-US" sz="3200" dirty="0" smtClean="0">
                    <a:latin typeface="Cambria Math" panose="02040503050406030204" pitchFamily="18" charset="0"/>
                    <a:ea typeface="Cambria Math" panose="02040503050406030204" pitchFamily="18" charset="0"/>
                  </a:rPr>
                  <a:t> </a:t>
                </a:r>
                <a:endParaRPr lang="en-US" sz="3200" dirty="0">
                  <a:latin typeface="Cambria Math" panose="02040503050406030204" pitchFamily="18" charset="0"/>
                  <a:ea typeface="Cambria Math" panose="02040503050406030204" pitchFamily="18" charset="0"/>
                </a:endParaRPr>
              </a:p>
            </p:txBody>
          </p:sp>
        </mc:Choice>
        <mc:Fallback xmlns="">
          <p:sp>
            <p:nvSpPr>
              <p:cNvPr id="36" name="Rectangle 35"/>
              <p:cNvSpPr>
                <a:spLocks noRot="1" noChangeAspect="1" noMove="1" noResize="1" noEditPoints="1" noAdjustHandles="1" noChangeArrowheads="1" noChangeShapeType="1" noTextEdit="1"/>
              </p:cNvSpPr>
              <p:nvPr/>
            </p:nvSpPr>
            <p:spPr>
              <a:xfrm>
                <a:off x="7133046" y="1980126"/>
                <a:ext cx="3424767" cy="133177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6482626" y="4050135"/>
                <a:ext cx="4380623" cy="856004"/>
              </a:xfrm>
              <a:prstGeom prst="rect">
                <a:avLst/>
              </a:prstGeom>
            </p:spPr>
            <p:txBody>
              <a:bodyPr wrap="none">
                <a:spAutoFit/>
              </a:bodyPr>
              <a:lstStyle/>
              <a:p>
                <a14:m>
                  <m:oMath xmlns:m="http://schemas.openxmlformats.org/officeDocument/2006/math">
                    <m:r>
                      <a:rPr lang="fr-FR" sz="2400" b="1"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b="1" i="1">
                            <a:latin typeface="Cambria Math" panose="02040503050406030204" pitchFamily="18" charset="0"/>
                            <a:cs typeface="Times New Roman" panose="02020603050405020304" pitchFamily="18" charset="0"/>
                          </a:rPr>
                        </m:ctrlPr>
                      </m:sSupPr>
                      <m:e>
                        <m:r>
                          <a:rPr lang="en-US" sz="2400" b="1" i="1">
                            <a:latin typeface="Cambria Math" panose="02040503050406030204" pitchFamily="18" charset="0"/>
                            <a:ea typeface="Calibri" panose="020F0502020204030204" pitchFamily="34" charset="0"/>
                            <a:cs typeface="Times New Roman" panose="02020603050405020304" pitchFamily="18" charset="0"/>
                          </a:rPr>
                          <m:t>𝒙</m:t>
                        </m:r>
                      </m:e>
                      <m:sup>
                        <m:d>
                          <m:dPr>
                            <m:ctrlPr>
                              <a:rPr lang="en-US" sz="2400" b="1" i="1">
                                <a:latin typeface="Cambria Math" panose="02040503050406030204" pitchFamily="18" charset="0"/>
                                <a:cs typeface="Times New Roman" panose="02020603050405020304" pitchFamily="18" charset="0"/>
                              </a:rPr>
                            </m:ctrlPr>
                          </m:dPr>
                          <m:e>
                            <m:r>
                              <a:rPr lang="fr-FR" sz="2400" b="1" i="1">
                                <a:latin typeface="Cambria Math" panose="02040503050406030204" pitchFamily="18" charset="0"/>
                                <a:ea typeface="Calibri" panose="020F0502020204030204" pitchFamily="34" charset="0"/>
                                <a:cs typeface="Times New Roman" panose="02020603050405020304" pitchFamily="18" charset="0"/>
                              </a:rPr>
                              <m:t>𝟏</m:t>
                            </m:r>
                          </m:e>
                        </m:d>
                      </m:sup>
                    </m:sSup>
                    <m:r>
                      <a:rPr lang="fr-FR" sz="2400" b="1" i="1">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b="1" i="1">
                            <a:latin typeface="Cambria Math" panose="02040503050406030204" pitchFamily="18" charset="0"/>
                            <a:cs typeface="Times New Roman" panose="02020603050405020304" pitchFamily="18" charset="0"/>
                          </a:rPr>
                        </m:ctrlPr>
                      </m:sSupPr>
                      <m:e>
                        <m:r>
                          <a:rPr lang="en-US" sz="2400" b="1" i="1">
                            <a:latin typeface="Cambria Math" panose="02040503050406030204" pitchFamily="18" charset="0"/>
                            <a:ea typeface="Calibri" panose="020F0502020204030204" pitchFamily="34" charset="0"/>
                            <a:cs typeface="Times New Roman" panose="02020603050405020304" pitchFamily="18" charset="0"/>
                          </a:rPr>
                          <m:t>𝒚</m:t>
                        </m:r>
                      </m:e>
                      <m:sup>
                        <m:d>
                          <m:dPr>
                            <m:ctrlPr>
                              <a:rPr lang="en-US" sz="2400" b="1" i="1">
                                <a:latin typeface="Cambria Math" panose="02040503050406030204" pitchFamily="18" charset="0"/>
                                <a:cs typeface="Times New Roman" panose="02020603050405020304" pitchFamily="18" charset="0"/>
                              </a:rPr>
                            </m:ctrlPr>
                          </m:dPr>
                          <m:e>
                            <m:r>
                              <a:rPr lang="fr-FR" sz="2400" b="1" i="1">
                                <a:latin typeface="Cambria Math" panose="02040503050406030204" pitchFamily="18" charset="0"/>
                                <a:ea typeface="Calibri" panose="020F0502020204030204" pitchFamily="34" charset="0"/>
                                <a:cs typeface="Times New Roman" panose="02020603050405020304" pitchFamily="18" charset="0"/>
                              </a:rPr>
                              <m:t>𝟏</m:t>
                            </m:r>
                          </m:e>
                        </m:d>
                      </m:sup>
                    </m:sSup>
                    <m:r>
                      <a:rPr lang="fr-FR" sz="2400" b="1" i="1">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smtClean="0"/>
                  <a:t>: </a:t>
                </a:r>
                <a:r>
                  <a:rPr lang="en-US" sz="2400" dirty="0" smtClean="0">
                    <a:latin typeface="Times New Roman" panose="02020603050405020304" pitchFamily="18" charset="0"/>
                    <a:cs typeface="Times New Roman" panose="02020603050405020304" pitchFamily="18" charset="0"/>
                  </a:rPr>
                  <a:t>first training example</a:t>
                </a:r>
              </a:p>
              <a:p>
                <a:r>
                  <a:rPr lang="en-US" sz="2400" b="1" dirty="0" smtClean="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 number of training examples</a:t>
                </a:r>
                <a:endParaRPr lang="en-US" sz="2400" dirty="0">
                  <a:latin typeface="Times New Roman" panose="02020603050405020304" pitchFamily="18" charset="0"/>
                  <a:cs typeface="Times New Roman" panose="02020603050405020304" pitchFamily="18" charset="0"/>
                </a:endParaRPr>
              </a:p>
            </p:txBody>
          </p:sp>
        </mc:Choice>
        <mc:Fallback xmlns="">
          <p:sp>
            <p:nvSpPr>
              <p:cNvPr id="37" name="Rectangle 36"/>
              <p:cNvSpPr>
                <a:spLocks noRot="1" noChangeAspect="1" noMove="1" noResize="1" noEditPoints="1" noAdjustHandles="1" noChangeArrowheads="1" noChangeShapeType="1" noTextEdit="1"/>
              </p:cNvSpPr>
              <p:nvPr/>
            </p:nvSpPr>
            <p:spPr>
              <a:xfrm>
                <a:off x="6482626" y="4050135"/>
                <a:ext cx="4380623" cy="856004"/>
              </a:xfrm>
              <a:prstGeom prst="rect">
                <a:avLst/>
              </a:prstGeom>
              <a:blipFill>
                <a:blip r:embed="rId11"/>
                <a:stretch>
                  <a:fillRect l="-2086" t="-3546" r="-417" b="-14894"/>
                </a:stretch>
              </a:blipFill>
            </p:spPr>
            <p:txBody>
              <a:bodyPr/>
              <a:lstStyle/>
              <a:p>
                <a:r>
                  <a:rPr lang="en-US">
                    <a:noFill/>
                  </a:rPr>
                  <a:t> </a:t>
                </a:r>
              </a:p>
            </p:txBody>
          </p:sp>
        </mc:Fallback>
      </mc:AlternateContent>
    </p:spTree>
    <p:extLst>
      <p:ext uri="{BB962C8B-B14F-4D97-AF65-F5344CB8AC3E}">
        <p14:creationId xmlns:p14="http://schemas.microsoft.com/office/powerpoint/2010/main" val="2454439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4610" y="114321"/>
            <a:ext cx="919625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a:t>
            </a:r>
            <a:r>
              <a:rPr lang="en-US" sz="2800" b="1" dirty="0" smtClean="0">
                <a:latin typeface="Times New Roman" panose="02020603050405020304" pitchFamily="18" charset="0"/>
                <a:cs typeface="Times New Roman" panose="02020603050405020304" pitchFamily="18" charset="0"/>
              </a:rPr>
              <a:t>.2. Logistic Regression </a:t>
            </a:r>
            <a:endParaRPr 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284984" y="863419"/>
                <a:ext cx="11534274" cy="5628079"/>
              </a:xfrm>
              <a:prstGeom prst="rect">
                <a:avLst/>
              </a:prstGeom>
              <a:noFill/>
            </p:spPr>
            <p:txBody>
              <a:bodyPr wrap="square" rtlCol="0">
                <a:sp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Given x, want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=1</m:t>
                        </m:r>
                      </m:e>
                      <m:e>
                        <m:r>
                          <a:rPr lang="en-US" sz="2400" i="1">
                            <a:latin typeface="Cambria Math" panose="02040503050406030204" pitchFamily="18" charset="0"/>
                          </a:rPr>
                          <m:t>𝑥</m:t>
                        </m:r>
                      </m:e>
                    </m:d>
                    <m:r>
                      <a:rPr lang="en-US" sz="2400" i="1">
                        <a:latin typeface="Cambria Math" panose="02040503050406030204" pitchFamily="18" charset="0"/>
                      </a:rPr>
                      <m:t> 0≤</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r>
                          <a:rPr lang="en-US" sz="2400" i="1">
                            <a:latin typeface="Cambria Math" panose="02040503050406030204" pitchFamily="18" charset="0"/>
                          </a:rPr>
                          <m:t> </m:t>
                        </m:r>
                      </m:e>
                    </m:acc>
                    <m:r>
                      <a:rPr lang="en-US" sz="2400" i="1">
                        <a:latin typeface="Cambria Math" panose="02040503050406030204" pitchFamily="18" charset="0"/>
                      </a:rPr>
                      <m:t>≤1</m:t>
                    </m:r>
                  </m:oMath>
                </a14:m>
                <a:endParaRPr lang="en-US" sz="2400" dirty="0" smtClean="0">
                  <a:latin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sSup>
                        <m:sSupPr>
                          <m:ctrlPr>
                            <a:rPr lang="en-US" sz="2400" i="1" smtClean="0">
                              <a:solidFill>
                                <a:schemeClr val="tx1"/>
                              </a:solidFill>
                              <a:latin typeface="Cambria Math" panose="02040503050406030204" pitchFamily="18" charset="0"/>
                              <a:ea typeface="Cambria Math" panose="02040503050406030204" pitchFamily="18" charset="0"/>
                            </a:rPr>
                          </m:ctrlPr>
                        </m:sSupPr>
                        <m:e>
                          <m:r>
                            <m:rPr>
                              <m:nor/>
                            </m:rPr>
                            <a:rPr lang="en-US" sz="2400" b="0" i="0" smtClean="0">
                              <a:solidFill>
                                <a:schemeClr val="tx1"/>
                              </a:solidFill>
                              <a:latin typeface="Cambria Math" panose="02040503050406030204" pitchFamily="18" charset="0"/>
                              <a:ea typeface="Cambria Math" panose="02040503050406030204" pitchFamily="18" charset="0"/>
                            </a:rPr>
                            <m:t>x</m:t>
                          </m:r>
                          <m:r>
                            <m:rPr>
                              <m:nor/>
                            </m:rPr>
                            <a:rPr lang="en-US" sz="2400">
                              <a:solidFill>
                                <a:schemeClr val="tx1"/>
                              </a:solidFill>
                              <a:latin typeface="Cambria Math" panose="02040503050406030204" pitchFamily="18" charset="0"/>
                              <a:ea typeface="Cambria Math" panose="02040503050406030204" pitchFamily="18" charset="0"/>
                            </a:rPr>
                            <m:t> </m:t>
                          </m:r>
                          <m:r>
                            <a:rPr lang="en-US" sz="2400" b="0" i="1">
                              <a:solidFill>
                                <a:schemeClr val="tx1"/>
                              </a:solidFill>
                              <a:latin typeface="Cambria Math" panose="02040503050406030204" pitchFamily="18" charset="0"/>
                              <a:ea typeface="Cambria Math" panose="02040503050406030204" pitchFamily="18" charset="0"/>
                            </a:rPr>
                            <m:t>𝜖</m:t>
                          </m:r>
                          <m:r>
                            <a:rPr lang="en-US" sz="2400" b="0" i="1">
                              <a:solidFill>
                                <a:schemeClr val="tx1"/>
                              </a:solidFill>
                              <a:latin typeface="Cambria Math" panose="02040503050406030204" pitchFamily="18" charset="0"/>
                              <a:ea typeface="Cambria Math" panose="02040503050406030204" pitchFamily="18" charset="0"/>
                            </a:rPr>
                            <m:t> </m:t>
                          </m:r>
                          <m:r>
                            <a:rPr lang="en-US" sz="2400" b="0" i="1">
                              <a:solidFill>
                                <a:schemeClr val="tx1"/>
                              </a:solidFill>
                              <a:latin typeface="Cambria Math" panose="02040503050406030204" pitchFamily="18" charset="0"/>
                              <a:ea typeface="Cambria Math" panose="02040503050406030204" pitchFamily="18" charset="0"/>
                            </a:rPr>
                            <m:t>𝑅</m:t>
                          </m:r>
                        </m:e>
                        <m:sup>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b="0" i="1">
                                  <a:solidFill>
                                    <a:schemeClr val="tx1"/>
                                  </a:solidFill>
                                  <a:latin typeface="Cambria Math" panose="02040503050406030204" pitchFamily="18" charset="0"/>
                                  <a:ea typeface="Cambria Math" panose="02040503050406030204" pitchFamily="18" charset="0"/>
                                </a:rPr>
                                <m:t>𝑛</m:t>
                              </m:r>
                            </m:e>
                            <m:sub>
                              <m:r>
                                <a:rPr lang="en-US" sz="2400" b="0" i="1">
                                  <a:solidFill>
                                    <a:schemeClr val="tx1"/>
                                  </a:solidFill>
                                  <a:latin typeface="Cambria Math" panose="02040503050406030204" pitchFamily="18" charset="0"/>
                                  <a:ea typeface="Cambria Math" panose="02040503050406030204" pitchFamily="18" charset="0"/>
                                </a:rPr>
                                <m:t>𝑥</m:t>
                              </m:r>
                            </m:sub>
                          </m:sSub>
                          <m:r>
                            <a:rPr lang="en-US" sz="2400" b="0">
                              <a:solidFill>
                                <a:schemeClr val="tx1"/>
                              </a:solidFill>
                              <a:latin typeface="Cambria Math" panose="02040503050406030204" pitchFamily="18" charset="0"/>
                              <a:ea typeface="Cambria Math" panose="02040503050406030204" pitchFamily="18" charset="0"/>
                            </a:rPr>
                            <m:t> </m:t>
                          </m:r>
                        </m:sup>
                      </m:sSup>
                    </m:oMath>
                  </m:oMathPara>
                </a14:m>
                <a:endParaRPr lang="en-US" sz="2400" dirty="0" smtClean="0"/>
              </a:p>
              <a:p>
                <a:pPr algn="just">
                  <a:lnSpc>
                    <a:spcPct val="150000"/>
                  </a:lnSpc>
                </a:pPr>
                <a:r>
                  <a:rPr lang="en-US" sz="2400" dirty="0" smtClean="0">
                    <a:latin typeface="Times New Roman" panose="02020603050405020304" pitchFamily="18" charset="0"/>
                    <a:cs typeface="Times New Roman" panose="02020603050405020304" pitchFamily="18" charset="0"/>
                  </a:rPr>
                  <a:t>Parameters: </a:t>
                </a:r>
                <a14:m>
                  <m:oMath xmlns:m="http://schemas.openxmlformats.org/officeDocument/2006/math">
                    <m:sSup>
                      <m:sSupPr>
                        <m:ctrlPr>
                          <a:rPr lang="en-US" sz="2400" i="1">
                            <a:latin typeface="Cambria Math" panose="02040503050406030204" pitchFamily="18" charset="0"/>
                            <a:ea typeface="Cambria Math" panose="02040503050406030204" pitchFamily="18" charset="0"/>
                          </a:rPr>
                        </m:ctrlPr>
                      </m:sSupPr>
                      <m:e>
                        <m:r>
                          <m:rPr>
                            <m:nor/>
                          </m:rPr>
                          <a:rPr lang="en-US" sz="2400" b="0" i="0" smtClean="0">
                            <a:latin typeface="Cambria Math" panose="02040503050406030204" pitchFamily="18" charset="0"/>
                            <a:ea typeface="Cambria Math" panose="02040503050406030204" pitchFamily="18" charset="0"/>
                          </a:rPr>
                          <m:t>w</m:t>
                        </m:r>
                        <m:r>
                          <m:rPr>
                            <m:nor/>
                          </m:rPr>
                          <a:rPr lang="en-US" sz="240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𝜖</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𝑅</m:t>
                        </m:r>
                      </m:e>
                      <m: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𝑛</m:t>
                            </m:r>
                          </m:e>
                          <m:sub>
                            <m:r>
                              <a:rPr lang="en-US" sz="2400" i="1">
                                <a:latin typeface="Cambria Math" panose="02040503050406030204" pitchFamily="18" charset="0"/>
                                <a:ea typeface="Cambria Math" panose="02040503050406030204" pitchFamily="18" charset="0"/>
                              </a:rPr>
                              <m:t>𝑥</m:t>
                            </m:r>
                          </m:sub>
                        </m:sSub>
                        <m:r>
                          <a:rPr lang="en-US" sz="2400">
                            <a:latin typeface="Cambria Math" panose="02040503050406030204" pitchFamily="18" charset="0"/>
                            <a:ea typeface="Cambria Math" panose="02040503050406030204" pitchFamily="18" charset="0"/>
                          </a:rPr>
                          <m:t> </m:t>
                        </m:r>
                      </m:sup>
                    </m:sSup>
                  </m:oMath>
                </a14:m>
                <a:r>
                  <a:rPr lang="en-US" sz="2400" dirty="0" smtClean="0">
                    <a:latin typeface="Times New Roman" panose="02020603050405020304" pitchFamily="18" charset="0"/>
                    <a:cs typeface="Times New Roman" panose="02020603050405020304" pitchFamily="18" charset="0"/>
                  </a:rPr>
                  <a:t>&amp; </a:t>
                </a:r>
                <a14:m>
                  <m:oMath xmlns:m="http://schemas.openxmlformats.org/officeDocument/2006/math">
                    <m:r>
                      <a:rPr lang="en-US" sz="2400" i="1">
                        <a:latin typeface="Cambria Math" panose="02040503050406030204" pitchFamily="18" charset="0"/>
                      </a:rPr>
                      <m:t>𝑏</m:t>
                    </m:r>
                    <m:r>
                      <a:rPr lang="en-US" sz="2400" i="1">
                        <a:latin typeface="Cambria Math" panose="02040503050406030204" pitchFamily="18" charset="0"/>
                      </a:rPr>
                      <m:t> </m:t>
                    </m:r>
                    <m:r>
                      <a:rPr lang="en-US" sz="2400" i="1">
                        <a:latin typeface="Cambria Math" panose="02040503050406030204" pitchFamily="18" charset="0"/>
                      </a:rPr>
                      <m:t>𝜖</m:t>
                    </m:r>
                    <m:r>
                      <a:rPr lang="en-US" sz="2400" i="1">
                        <a:latin typeface="Cambria Math" panose="02040503050406030204" pitchFamily="18" charset="0"/>
                      </a:rPr>
                      <m:t> </m:t>
                    </m:r>
                    <m:r>
                      <a:rPr lang="en-US" sz="2400" i="1">
                        <a:latin typeface="Cambria Math" panose="02040503050406030204" pitchFamily="18" charset="0"/>
                      </a:rPr>
                      <m:t>𝑅</m:t>
                    </m:r>
                  </m:oMath>
                </a14:m>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Output: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m:t>
                    </m:r>
                    <m:r>
                      <a:rPr lang="en-US" sz="2400" i="1">
                        <a:latin typeface="Cambria Math" panose="02040503050406030204" pitchFamily="18" charset="0"/>
                      </a:rPr>
                      <m:t>𝜎</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oMath>
                </a14:m>
                <a:r>
                  <a:rPr lang="en-US" sz="2400" dirty="0" smtClean="0"/>
                  <a:t>,  </a:t>
                </a:r>
                <a:r>
                  <a:rPr lang="en-US" sz="2400" dirty="0" smtClean="0">
                    <a:solidFill>
                      <a:schemeClr val="accent1">
                        <a:lumMod val="50000"/>
                      </a:schemeClr>
                    </a:solidFill>
                  </a:rPr>
                  <a:t>(</a:t>
                </a:r>
                <a14:m>
                  <m:oMath xmlns:m="http://schemas.openxmlformats.org/officeDocument/2006/math">
                    <m:r>
                      <a:rPr lang="en-US" sz="2400" b="0" i="1" smtClean="0">
                        <a:solidFill>
                          <a:schemeClr val="accent1">
                            <a:lumMod val="50000"/>
                          </a:schemeClr>
                        </a:solidFill>
                        <a:latin typeface="Cambria Math" panose="02040503050406030204" pitchFamily="18" charset="0"/>
                      </a:rPr>
                      <m:t>𝑧</m:t>
                    </m:r>
                    <m:r>
                      <a:rPr lang="en-US" sz="2400" b="0" i="1" smtClean="0">
                        <a:solidFill>
                          <a:schemeClr val="accent1">
                            <a:lumMod val="50000"/>
                          </a:schemeClr>
                        </a:solidFill>
                        <a:latin typeface="Cambria Math" panose="02040503050406030204" pitchFamily="18" charset="0"/>
                      </a:rPr>
                      <m:t>= </m:t>
                    </m:r>
                    <m:sSup>
                      <m:sSupPr>
                        <m:ctrlPr>
                          <a:rPr lang="en-US" sz="2400" i="1">
                            <a:solidFill>
                              <a:schemeClr val="accent1">
                                <a:lumMod val="50000"/>
                              </a:schemeClr>
                            </a:solidFill>
                            <a:latin typeface="Cambria Math" panose="02040503050406030204" pitchFamily="18" charset="0"/>
                          </a:rPr>
                        </m:ctrlPr>
                      </m:sSupPr>
                      <m:e>
                        <m:r>
                          <a:rPr lang="en-US" sz="2400" i="1">
                            <a:solidFill>
                              <a:schemeClr val="accent1">
                                <a:lumMod val="50000"/>
                              </a:schemeClr>
                            </a:solidFill>
                            <a:latin typeface="Cambria Math" panose="02040503050406030204" pitchFamily="18" charset="0"/>
                          </a:rPr>
                          <m:t>𝑤</m:t>
                        </m:r>
                      </m:e>
                      <m:sup>
                        <m:r>
                          <a:rPr lang="en-US" sz="2400" i="1">
                            <a:solidFill>
                              <a:schemeClr val="accent1">
                                <a:lumMod val="50000"/>
                              </a:schemeClr>
                            </a:solidFill>
                            <a:latin typeface="Cambria Math" panose="02040503050406030204" pitchFamily="18" charset="0"/>
                          </a:rPr>
                          <m:t>𝑇</m:t>
                        </m:r>
                      </m:sup>
                    </m:sSup>
                    <m:r>
                      <a:rPr lang="en-US" sz="2400" i="1">
                        <a:solidFill>
                          <a:schemeClr val="accent1">
                            <a:lumMod val="50000"/>
                          </a:schemeClr>
                        </a:solidFill>
                        <a:latin typeface="Cambria Math" panose="02040503050406030204" pitchFamily="18" charset="0"/>
                      </a:rPr>
                      <m:t>𝑥</m:t>
                    </m:r>
                    <m:r>
                      <a:rPr lang="en-US" sz="2400" i="1">
                        <a:solidFill>
                          <a:schemeClr val="accent1">
                            <a:lumMod val="50000"/>
                          </a:schemeClr>
                        </a:solidFill>
                        <a:latin typeface="Cambria Math" panose="02040503050406030204" pitchFamily="18" charset="0"/>
                      </a:rPr>
                      <m:t>+</m:t>
                    </m:r>
                    <m:r>
                      <a:rPr lang="en-US" sz="2400" i="1">
                        <a:solidFill>
                          <a:schemeClr val="accent1">
                            <a:lumMod val="50000"/>
                          </a:schemeClr>
                        </a:solidFill>
                        <a:latin typeface="Cambria Math" panose="02040503050406030204" pitchFamily="18" charset="0"/>
                      </a:rPr>
                      <m:t>𝑏</m:t>
                    </m:r>
                    <m:r>
                      <a:rPr lang="en-US" sz="2400" b="0" i="1" smtClean="0">
                        <a:solidFill>
                          <a:schemeClr val="accent1">
                            <a:lumMod val="50000"/>
                          </a:schemeClr>
                        </a:solidFill>
                        <a:latin typeface="Cambria Math" panose="02040503050406030204" pitchFamily="18" charset="0"/>
                      </a:rPr>
                      <m:t>)</m:t>
                    </m:r>
                  </m:oMath>
                </a14:m>
                <a:endParaRPr lang="en-US" sz="2400" b="0" dirty="0" smtClean="0">
                  <a:solidFill>
                    <a:schemeClr val="accent1">
                      <a:lumMod val="50000"/>
                    </a:schemeClr>
                  </a:solidFill>
                </a:endParaRPr>
              </a:p>
              <a:p>
                <a:pPr algn="just">
                  <a:lnSpc>
                    <a:spcPct val="150000"/>
                  </a:lnSpc>
                </a:pPr>
                <a14:m>
                  <m:oMath xmlns:m="http://schemas.openxmlformats.org/officeDocument/2006/math">
                    <m:r>
                      <a:rPr lang="en-US" sz="2400" i="1">
                        <a:latin typeface="Cambria Math" panose="02040503050406030204" pitchFamily="18" charset="0"/>
                      </a:rPr>
                      <m:t>𝜎</m:t>
                    </m:r>
                    <m:d>
                      <m:dPr>
                        <m:ctrlPr>
                          <a:rPr lang="en-US" sz="2400" i="1">
                            <a:latin typeface="Cambria Math" panose="02040503050406030204" pitchFamily="18" charset="0"/>
                          </a:rPr>
                        </m:ctrlPr>
                      </m:dPr>
                      <m:e>
                        <m:r>
                          <a:rPr lang="en-US" sz="2400" i="1">
                            <a:latin typeface="Cambria Math" panose="02040503050406030204" pitchFamily="18" charset="0"/>
                          </a:rPr>
                          <m:t>𝑧</m:t>
                        </m:r>
                      </m:e>
                    </m:d>
                    <m:r>
                      <a:rPr lang="en-US" sz="2400">
                        <a:latin typeface="Cambria Math" panose="02040503050406030204" pitchFamily="18" charset="0"/>
                      </a:rPr>
                      <m:t>= </m:t>
                    </m:r>
                    <m:f>
                      <m:fPr>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a:latin typeface="Cambria Math" panose="02040503050406030204" pitchFamily="18" charset="0"/>
                          </a:rPr>
                          <m:t>1+ </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a:latin typeface="Cambria Math" panose="02040503050406030204" pitchFamily="18" charset="0"/>
                              </a:rPr>
                              <m:t>−</m:t>
                            </m:r>
                            <m:r>
                              <a:rPr lang="en-US" sz="2400" i="1">
                                <a:latin typeface="Cambria Math" panose="02040503050406030204" pitchFamily="18" charset="0"/>
                              </a:rPr>
                              <m:t>𝑧</m:t>
                            </m:r>
                          </m:sup>
                        </m:sSup>
                      </m:den>
                    </m:f>
                  </m:oMath>
                </a14:m>
                <a:r>
                  <a:rPr lang="en-US" sz="2400" b="0" dirty="0" smtClean="0">
                    <a:solidFill>
                      <a:schemeClr val="accent1">
                        <a:lumMod val="50000"/>
                      </a:schemeClr>
                    </a:solidFill>
                  </a:rPr>
                  <a:t> </a:t>
                </a:r>
              </a:p>
              <a:p>
                <a:pPr marL="457200" indent="-4572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If z is large </a:t>
                </a:r>
                <a14:m>
                  <m:oMath xmlns:m="http://schemas.openxmlformats.org/officeDocument/2006/math">
                    <m:r>
                      <a:rPr lang="en-US" sz="2400" i="1">
                        <a:latin typeface="Cambria Math" panose="02040503050406030204" pitchFamily="18" charset="0"/>
                        <a:ea typeface="Cambria Math" panose="02040503050406030204" pitchFamily="18" charset="0"/>
                      </a:rPr>
                      <m:t>𝜎</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𝑧</m:t>
                        </m:r>
                      </m:e>
                    </m:d>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1+0</m:t>
                        </m:r>
                      </m:den>
                    </m:f>
                    <m:r>
                      <a:rPr lang="en-US" sz="2400" i="1">
                        <a:latin typeface="Cambria Math" panose="02040503050406030204" pitchFamily="18" charset="0"/>
                        <a:ea typeface="Cambria Math" panose="02040503050406030204" pitchFamily="18" charset="0"/>
                      </a:rPr>
                      <m:t>=1</m:t>
                    </m:r>
                  </m:oMath>
                </a14:m>
                <a:endParaRPr lang="en-US" sz="2400" dirty="0">
                  <a:latin typeface="Cambria Math" panose="02040503050406030204" pitchFamily="18" charset="0"/>
                  <a:ea typeface="Cambria Math" panose="02040503050406030204" pitchFamily="18" charset="0"/>
                </a:endParaRPr>
              </a:p>
              <a:p>
                <a:pPr marL="457200" indent="-4572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If z is small </a:t>
                </a:r>
                <a14:m>
                  <m:oMath xmlns:m="http://schemas.openxmlformats.org/officeDocument/2006/math">
                    <m:r>
                      <a:rPr lang="en-US" sz="2400" i="1">
                        <a:latin typeface="Cambria Math" panose="02040503050406030204" pitchFamily="18" charset="0"/>
                        <a:ea typeface="Cambria Math" panose="02040503050406030204" pitchFamily="18" charset="0"/>
                      </a:rPr>
                      <m:t>𝜎</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𝑧</m:t>
                        </m:r>
                      </m:e>
                    </m:d>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1+∞</m:t>
                        </m:r>
                      </m:den>
                    </m:f>
                    <m:r>
                      <a:rPr lang="en-US" sz="2400" i="1">
                        <a:latin typeface="Cambria Math" panose="02040503050406030204" pitchFamily="18" charset="0"/>
                        <a:ea typeface="Cambria Math" panose="02040503050406030204" pitchFamily="18" charset="0"/>
                      </a:rPr>
                      <m:t>≈0</m:t>
                    </m:r>
                  </m:oMath>
                </a14:m>
                <a:endParaRPr lang="en-US" sz="2400" dirty="0">
                  <a:latin typeface="Cambria Math" panose="02040503050406030204" pitchFamily="18" charset="0"/>
                  <a:ea typeface="Cambria Math" panose="020405030504060302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84984" y="863419"/>
                <a:ext cx="11534274" cy="5628079"/>
              </a:xfrm>
              <a:prstGeom prst="rect">
                <a:avLst/>
              </a:prstGeom>
              <a:blipFill>
                <a:blip r:embed="rId2"/>
                <a:stretch>
                  <a:fillRect l="-846"/>
                </a:stretch>
              </a:blipFill>
            </p:spPr>
            <p:txBody>
              <a:bodyPr/>
              <a:lstStyle/>
              <a:p>
                <a:r>
                  <a:rPr lang="en-US">
                    <a:noFill/>
                  </a:rPr>
                  <a:t> </a:t>
                </a:r>
              </a:p>
            </p:txBody>
          </p:sp>
        </mc:Fallback>
      </mc:AlternateContent>
    </p:spTree>
    <p:extLst>
      <p:ext uri="{BB962C8B-B14F-4D97-AF65-F5344CB8AC3E}">
        <p14:creationId xmlns:p14="http://schemas.microsoft.com/office/powerpoint/2010/main" val="1579707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4577</TotalTime>
  <Words>3863</Words>
  <Application>Microsoft Office PowerPoint</Application>
  <PresentationFormat>Widescreen</PresentationFormat>
  <Paragraphs>700</Paragraphs>
  <Slides>70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Calibri</vt:lpstr>
      <vt:lpstr>Calibri Light</vt:lpstr>
      <vt:lpstr>Cambria Math</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Mayssa Harfouch</dc:creator>
  <cp:lastModifiedBy>Mayssa Harfouch</cp:lastModifiedBy>
  <cp:revision>407</cp:revision>
  <dcterms:created xsi:type="dcterms:W3CDTF">2019-10-09T20:05:03Z</dcterms:created>
  <dcterms:modified xsi:type="dcterms:W3CDTF">2019-11-17T15:40:40Z</dcterms:modified>
</cp:coreProperties>
</file>