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83" r:id="rId3"/>
    <p:sldId id="382" r:id="rId4"/>
    <p:sldId id="384" r:id="rId5"/>
    <p:sldId id="385" r:id="rId6"/>
    <p:sldId id="386" r:id="rId7"/>
    <p:sldId id="387" r:id="rId8"/>
    <p:sldId id="388" r:id="rId9"/>
    <p:sldId id="389" r:id="rId10"/>
    <p:sldId id="390" r:id="rId11"/>
    <p:sldId id="391" r:id="rId12"/>
    <p:sldId id="392" r:id="rId13"/>
    <p:sldId id="393" r:id="rId14"/>
    <p:sldId id="394" r:id="rId15"/>
    <p:sldId id="395" r:id="rId16"/>
    <p:sldId id="396" r:id="rId17"/>
    <p:sldId id="397" r:id="rId18"/>
    <p:sldId id="398" r:id="rId19"/>
    <p:sldId id="399" r:id="rId20"/>
    <p:sldId id="400" r:id="rId21"/>
    <p:sldId id="401" r:id="rId22"/>
    <p:sldId id="402" r:id="rId23"/>
    <p:sldId id="403" r:id="rId24"/>
    <p:sldId id="404" r:id="rId25"/>
    <p:sldId id="405" r:id="rId26"/>
    <p:sldId id="406" r:id="rId27"/>
    <p:sldId id="408" r:id="rId28"/>
    <p:sldId id="407" r:id="rId29"/>
    <p:sldId id="409" r:id="rId30"/>
    <p:sldId id="410" r:id="rId31"/>
    <p:sldId id="411" r:id="rId32"/>
    <p:sldId id="412" r:id="rId33"/>
    <p:sldId id="413" r:id="rId34"/>
    <p:sldId id="414" r:id="rId35"/>
    <p:sldId id="415" r:id="rId36"/>
    <p:sldId id="418" r:id="rId37"/>
    <p:sldId id="416" r:id="rId38"/>
    <p:sldId id="417" r:id="rId39"/>
    <p:sldId id="419" r:id="rId40"/>
    <p:sldId id="420" r:id="rId41"/>
    <p:sldId id="421" r:id="rId42"/>
    <p:sldId id="422" r:id="rId43"/>
    <p:sldId id="423" r:id="rId44"/>
    <p:sldId id="424" r:id="rId45"/>
    <p:sldId id="425" r:id="rId46"/>
    <p:sldId id="426" r:id="rId47"/>
    <p:sldId id="427" r:id="rId48"/>
    <p:sldId id="428" r:id="rId49"/>
    <p:sldId id="429" r:id="rId50"/>
    <p:sldId id="430" r:id="rId51"/>
    <p:sldId id="431" r:id="rId52"/>
    <p:sldId id="432" r:id="rId53"/>
    <p:sldId id="433" r:id="rId54"/>
    <p:sldId id="434" r:id="rId55"/>
    <p:sldId id="435" r:id="rId56"/>
    <p:sldId id="436" r:id="rId57"/>
    <p:sldId id="437" r:id="rId58"/>
    <p:sldId id="438" r:id="rId59"/>
    <p:sldId id="439" r:id="rId60"/>
    <p:sldId id="440" r:id="rId61"/>
    <p:sldId id="441" r:id="rId62"/>
    <p:sldId id="442" r:id="rId63"/>
    <p:sldId id="443" r:id="rId64"/>
    <p:sldId id="444" r:id="rId65"/>
    <p:sldId id="445" r:id="rId66"/>
    <p:sldId id="446" r:id="rId67"/>
    <p:sldId id="447" r:id="rId68"/>
    <p:sldId id="448" r:id="rId69"/>
    <p:sldId id="449" r:id="rId70"/>
    <p:sldId id="450" r:id="rId71"/>
    <p:sldId id="451" r:id="rId72"/>
    <p:sldId id="452" r:id="rId73"/>
    <p:sldId id="453" r:id="rId74"/>
    <p:sldId id="454" r:id="rId75"/>
    <p:sldId id="455" r:id="rId76"/>
    <p:sldId id="456" r:id="rId77"/>
    <p:sldId id="457" r:id="rId78"/>
    <p:sldId id="458" r:id="rId79"/>
    <p:sldId id="460" r:id="rId80"/>
    <p:sldId id="459" r:id="rId81"/>
    <p:sldId id="461" r:id="rId82"/>
    <p:sldId id="464" r:id="rId83"/>
    <p:sldId id="462" r:id="rId84"/>
    <p:sldId id="463" r:id="rId85"/>
    <p:sldId id="465" r:id="rId86"/>
    <p:sldId id="466" r:id="rId87"/>
    <p:sldId id="467" r:id="rId88"/>
    <p:sldId id="468" r:id="rId89"/>
    <p:sldId id="469" r:id="rId90"/>
    <p:sldId id="470" r:id="rId91"/>
    <p:sldId id="471" r:id="rId92"/>
    <p:sldId id="473" r:id="rId93"/>
    <p:sldId id="475" r:id="rId94"/>
    <p:sldId id="474" r:id="rId95"/>
    <p:sldId id="476" r:id="rId9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AE0D9E-C62A-4E87-BF20-756C7F50826A}" type="datetimeFigureOut">
              <a:rPr lang="en-US" smtClean="0"/>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84905-8248-46AC-9455-46FDA9A0B85E}" type="slidenum">
              <a:rPr lang="en-US" smtClean="0"/>
              <a:t>‹#›</a:t>
            </a:fld>
            <a:endParaRPr lang="en-US"/>
          </a:p>
        </p:txBody>
      </p:sp>
    </p:spTree>
    <p:extLst>
      <p:ext uri="{BB962C8B-B14F-4D97-AF65-F5344CB8AC3E}">
        <p14:creationId xmlns:p14="http://schemas.microsoft.com/office/powerpoint/2010/main" val="2807233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AE0D9E-C62A-4E87-BF20-756C7F50826A}" type="datetimeFigureOut">
              <a:rPr lang="en-US" smtClean="0"/>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84905-8248-46AC-9455-46FDA9A0B85E}" type="slidenum">
              <a:rPr lang="en-US" smtClean="0"/>
              <a:t>‹#›</a:t>
            </a:fld>
            <a:endParaRPr lang="en-US"/>
          </a:p>
        </p:txBody>
      </p:sp>
    </p:spTree>
    <p:extLst>
      <p:ext uri="{BB962C8B-B14F-4D97-AF65-F5344CB8AC3E}">
        <p14:creationId xmlns:p14="http://schemas.microsoft.com/office/powerpoint/2010/main" val="4088860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AE0D9E-C62A-4E87-BF20-756C7F50826A}" type="datetimeFigureOut">
              <a:rPr lang="en-US" smtClean="0"/>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84905-8248-46AC-9455-46FDA9A0B85E}" type="slidenum">
              <a:rPr lang="en-US" smtClean="0"/>
              <a:t>‹#›</a:t>
            </a:fld>
            <a:endParaRPr lang="en-US"/>
          </a:p>
        </p:txBody>
      </p:sp>
    </p:spTree>
    <p:extLst>
      <p:ext uri="{BB962C8B-B14F-4D97-AF65-F5344CB8AC3E}">
        <p14:creationId xmlns:p14="http://schemas.microsoft.com/office/powerpoint/2010/main" val="3583707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AE0D9E-C62A-4E87-BF20-756C7F50826A}" type="datetimeFigureOut">
              <a:rPr lang="en-US" smtClean="0"/>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84905-8248-46AC-9455-46FDA9A0B85E}" type="slidenum">
              <a:rPr lang="en-US" smtClean="0"/>
              <a:t>‹#›</a:t>
            </a:fld>
            <a:endParaRPr lang="en-US"/>
          </a:p>
        </p:txBody>
      </p:sp>
    </p:spTree>
    <p:extLst>
      <p:ext uri="{BB962C8B-B14F-4D97-AF65-F5344CB8AC3E}">
        <p14:creationId xmlns:p14="http://schemas.microsoft.com/office/powerpoint/2010/main" val="2792090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AE0D9E-C62A-4E87-BF20-756C7F50826A}" type="datetimeFigureOut">
              <a:rPr lang="en-US" smtClean="0"/>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84905-8248-46AC-9455-46FDA9A0B85E}" type="slidenum">
              <a:rPr lang="en-US" smtClean="0"/>
              <a:t>‹#›</a:t>
            </a:fld>
            <a:endParaRPr lang="en-US"/>
          </a:p>
        </p:txBody>
      </p:sp>
    </p:spTree>
    <p:extLst>
      <p:ext uri="{BB962C8B-B14F-4D97-AF65-F5344CB8AC3E}">
        <p14:creationId xmlns:p14="http://schemas.microsoft.com/office/powerpoint/2010/main" val="70288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AE0D9E-C62A-4E87-BF20-756C7F50826A}" type="datetimeFigureOut">
              <a:rPr lang="en-US" smtClean="0"/>
              <a:t>11/17/2019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E84905-8248-46AC-9455-46FDA9A0B85E}" type="slidenum">
              <a:rPr lang="en-US" smtClean="0"/>
              <a:t>‹#›</a:t>
            </a:fld>
            <a:endParaRPr lang="en-US"/>
          </a:p>
        </p:txBody>
      </p:sp>
    </p:spTree>
    <p:extLst>
      <p:ext uri="{BB962C8B-B14F-4D97-AF65-F5344CB8AC3E}">
        <p14:creationId xmlns:p14="http://schemas.microsoft.com/office/powerpoint/2010/main" val="1431077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AE0D9E-C62A-4E87-BF20-756C7F50826A}" type="datetimeFigureOut">
              <a:rPr lang="en-US" smtClean="0"/>
              <a:t>11/17/2019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E84905-8248-46AC-9455-46FDA9A0B85E}" type="slidenum">
              <a:rPr lang="en-US" smtClean="0"/>
              <a:t>‹#›</a:t>
            </a:fld>
            <a:endParaRPr lang="en-US"/>
          </a:p>
        </p:txBody>
      </p:sp>
    </p:spTree>
    <p:extLst>
      <p:ext uri="{BB962C8B-B14F-4D97-AF65-F5344CB8AC3E}">
        <p14:creationId xmlns:p14="http://schemas.microsoft.com/office/powerpoint/2010/main" val="3328896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AE0D9E-C62A-4E87-BF20-756C7F50826A}" type="datetimeFigureOut">
              <a:rPr lang="en-US" smtClean="0"/>
              <a:t>11/17/2019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E84905-8248-46AC-9455-46FDA9A0B85E}" type="slidenum">
              <a:rPr lang="en-US" smtClean="0"/>
              <a:t>‹#›</a:t>
            </a:fld>
            <a:endParaRPr lang="en-US"/>
          </a:p>
        </p:txBody>
      </p:sp>
    </p:spTree>
    <p:extLst>
      <p:ext uri="{BB962C8B-B14F-4D97-AF65-F5344CB8AC3E}">
        <p14:creationId xmlns:p14="http://schemas.microsoft.com/office/powerpoint/2010/main" val="871730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AE0D9E-C62A-4E87-BF20-756C7F50826A}" type="datetimeFigureOut">
              <a:rPr lang="en-US" smtClean="0"/>
              <a:t>11/17/2019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E84905-8248-46AC-9455-46FDA9A0B85E}" type="slidenum">
              <a:rPr lang="en-US" smtClean="0"/>
              <a:t>‹#›</a:t>
            </a:fld>
            <a:endParaRPr lang="en-US"/>
          </a:p>
        </p:txBody>
      </p:sp>
    </p:spTree>
    <p:extLst>
      <p:ext uri="{BB962C8B-B14F-4D97-AF65-F5344CB8AC3E}">
        <p14:creationId xmlns:p14="http://schemas.microsoft.com/office/powerpoint/2010/main" val="3593393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AE0D9E-C62A-4E87-BF20-756C7F50826A}" type="datetimeFigureOut">
              <a:rPr lang="en-US" smtClean="0"/>
              <a:t>11/17/2019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E84905-8248-46AC-9455-46FDA9A0B85E}" type="slidenum">
              <a:rPr lang="en-US" smtClean="0"/>
              <a:t>‹#›</a:t>
            </a:fld>
            <a:endParaRPr lang="en-US"/>
          </a:p>
        </p:txBody>
      </p:sp>
    </p:spTree>
    <p:extLst>
      <p:ext uri="{BB962C8B-B14F-4D97-AF65-F5344CB8AC3E}">
        <p14:creationId xmlns:p14="http://schemas.microsoft.com/office/powerpoint/2010/main" val="2383767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AE0D9E-C62A-4E87-BF20-756C7F50826A}" type="datetimeFigureOut">
              <a:rPr lang="en-US" smtClean="0"/>
              <a:t>11/17/2019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E84905-8248-46AC-9455-46FDA9A0B85E}" type="slidenum">
              <a:rPr lang="en-US" smtClean="0"/>
              <a:t>‹#›</a:t>
            </a:fld>
            <a:endParaRPr lang="en-US"/>
          </a:p>
        </p:txBody>
      </p:sp>
    </p:spTree>
    <p:extLst>
      <p:ext uri="{BB962C8B-B14F-4D97-AF65-F5344CB8AC3E}">
        <p14:creationId xmlns:p14="http://schemas.microsoft.com/office/powerpoint/2010/main" val="2290415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AE0D9E-C62A-4E87-BF20-756C7F50826A}" type="datetimeFigureOut">
              <a:rPr lang="en-US" smtClean="0"/>
              <a:t>11/17/2019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E84905-8248-46AC-9455-46FDA9A0B85E}" type="slidenum">
              <a:rPr lang="en-US" smtClean="0"/>
              <a:t>‹#›</a:t>
            </a:fld>
            <a:endParaRPr lang="en-US"/>
          </a:p>
        </p:txBody>
      </p:sp>
    </p:spTree>
    <p:extLst>
      <p:ext uri="{BB962C8B-B14F-4D97-AF65-F5344CB8AC3E}">
        <p14:creationId xmlns:p14="http://schemas.microsoft.com/office/powerpoint/2010/main" val="4011216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61.JP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64.JP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65.JP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66.JP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67.JP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68.JP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69.JP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70.JP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9761" y="167746"/>
            <a:ext cx="9867337" cy="1323439"/>
          </a:xfrm>
          <a:prstGeom prst="rect">
            <a:avLst/>
          </a:prstGeom>
          <a:noFill/>
        </p:spPr>
        <p:txBody>
          <a:bodyPr wrap="square" rtlCol="0">
            <a:spAutoFit/>
          </a:bodyPr>
          <a:lstStyle/>
          <a:p>
            <a:pPr algn="ctr"/>
            <a:r>
              <a:rPr lang="en-US" sz="4000" b="1" dirty="0" smtClean="0">
                <a:latin typeface="Times New Roman" panose="02020603050405020304" pitchFamily="18" charset="0"/>
                <a:cs typeface="Times New Roman" panose="02020603050405020304" pitchFamily="18" charset="0"/>
              </a:rPr>
              <a:t>IBM’s Deep Learning Professional Certificate</a:t>
            </a:r>
            <a:endParaRPr lang="en-US" sz="4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58448" y="1433745"/>
            <a:ext cx="9265395" cy="584775"/>
          </a:xfrm>
          <a:prstGeom prst="rect">
            <a:avLst/>
          </a:prstGeom>
          <a:noFill/>
        </p:spPr>
        <p:txBody>
          <a:bodyPr wrap="square" rtlCol="0">
            <a:spAutoFit/>
          </a:bodyPr>
          <a:lstStyle/>
          <a:p>
            <a:pPr algn="ctr"/>
            <a:r>
              <a:rPr lang="en-US" sz="3200" b="1" dirty="0" smtClean="0">
                <a:latin typeface="Times New Roman" panose="02020603050405020304" pitchFamily="18" charset="0"/>
                <a:cs typeface="Times New Roman" panose="02020603050405020304" pitchFamily="18" charset="0"/>
              </a:rPr>
              <a:t>Course 1- Deep Learning Fundamentals with </a:t>
            </a:r>
            <a:r>
              <a:rPr lang="en-US" sz="3200" b="1" dirty="0" err="1" smtClean="0">
                <a:latin typeface="Times New Roman" panose="02020603050405020304" pitchFamily="18" charset="0"/>
                <a:cs typeface="Times New Roman" panose="02020603050405020304" pitchFamily="18" charset="0"/>
              </a:rPr>
              <a:t>Keras</a:t>
            </a:r>
            <a:endParaRPr lang="en-US" sz="32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61635" y="2271882"/>
            <a:ext cx="11534274" cy="2677656"/>
          </a:xfrm>
          <a:prstGeom prst="rect">
            <a:avLst/>
          </a:prstGeom>
          <a:noFill/>
        </p:spPr>
        <p:txBody>
          <a:bodyPr wrap="square" rtlCol="0">
            <a:spAutoFit/>
          </a:bodyPr>
          <a:lstStyle/>
          <a:p>
            <a:pPr algn="just"/>
            <a:r>
              <a:rPr lang="en-US" sz="2000" i="1" dirty="0" smtClean="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The demand for deep learning skills is continuing to grow, as AI becomes more pervasive in our societies. In this introductory course, you will learn about some of the inspiring and motivating applications of deep learning, you will learn about artificial neural networks and how they learn and optimize their parameters for a given task or application, and you will learn about deep learning models such as convolutional neural networks, recurrent neural networks and </a:t>
            </a:r>
            <a:r>
              <a:rPr lang="en-US" sz="2400" i="1" dirty="0" err="1" smtClean="0">
                <a:latin typeface="Times New Roman" panose="02020603050405020304" pitchFamily="18" charset="0"/>
                <a:cs typeface="Times New Roman" panose="02020603050405020304" pitchFamily="18" charset="0"/>
              </a:rPr>
              <a:t>autoencoders</a:t>
            </a:r>
            <a:r>
              <a:rPr lang="en-US" sz="2400" i="1" dirty="0" smtClean="0">
                <a:latin typeface="Times New Roman" panose="02020603050405020304" pitchFamily="18" charset="0"/>
                <a:cs typeface="Times New Roman" panose="02020603050405020304" pitchFamily="18" charset="0"/>
              </a:rPr>
              <a:t>. Finally, you will learn how to use the </a:t>
            </a:r>
            <a:r>
              <a:rPr lang="en-US" sz="2400" i="1" dirty="0" err="1" smtClean="0">
                <a:latin typeface="Times New Roman" panose="02020603050405020304" pitchFamily="18" charset="0"/>
                <a:cs typeface="Times New Roman" panose="02020603050405020304" pitchFamily="18" charset="0"/>
              </a:rPr>
              <a:t>keras</a:t>
            </a:r>
            <a:r>
              <a:rPr lang="en-US" sz="2400" i="1" dirty="0" smtClean="0">
                <a:latin typeface="Times New Roman" panose="02020603050405020304" pitchFamily="18" charset="0"/>
                <a:cs typeface="Times New Roman" panose="02020603050405020304" pitchFamily="18" charset="0"/>
              </a:rPr>
              <a:t> library to build different deep learning models.</a:t>
            </a:r>
            <a:endParaRPr lang="en-US" sz="2400" i="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6217" y="34482"/>
            <a:ext cx="2429692" cy="1456703"/>
          </a:xfrm>
          <a:prstGeom prst="rect">
            <a:avLst/>
          </a:prstGeom>
        </p:spPr>
      </p:pic>
    </p:spTree>
    <p:extLst>
      <p:ext uri="{BB962C8B-B14F-4D97-AF65-F5344CB8AC3E}">
        <p14:creationId xmlns:p14="http://schemas.microsoft.com/office/powerpoint/2010/main" val="18023269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7710" y="238134"/>
            <a:ext cx="919625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1.3. Artificial Neural Networks </a:t>
            </a:r>
            <a:endParaRPr lang="en-US"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84632" y="761354"/>
            <a:ext cx="11534274" cy="461665"/>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In this video we will start learning about the mathematical formulation of neural networks. </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5580" y="1508760"/>
            <a:ext cx="6720840" cy="3840480"/>
          </a:xfrm>
          <a:prstGeom prst="rect">
            <a:avLst/>
          </a:prstGeom>
        </p:spPr>
      </p:pic>
      <p:sp>
        <p:nvSpPr>
          <p:cNvPr id="5" name="TextBox 4"/>
          <p:cNvSpPr txBox="1"/>
          <p:nvPr/>
        </p:nvSpPr>
        <p:spPr>
          <a:xfrm>
            <a:off x="284632" y="5474560"/>
            <a:ext cx="11534274" cy="1200329"/>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When working with neural networks, the three main topics that we deal with are: forward propagation, backward propagation, and activation functions. The rest of the lesson will be mainly about forward propagation.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08401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0675" y="209312"/>
            <a:ext cx="11534274" cy="3847207"/>
          </a:xfrm>
          <a:prstGeom prst="rect">
            <a:avLst/>
          </a:prstGeom>
          <a:noFill/>
        </p:spPr>
        <p:txBody>
          <a:bodyPr wrap="square" rtlCol="0">
            <a:spAutoFit/>
          </a:bodyPr>
          <a:lstStyle/>
          <a:p>
            <a:pPr algn="just"/>
            <a:r>
              <a:rPr lang="en-US" sz="2000" i="1"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Forward Propagation</a:t>
            </a:r>
          </a:p>
          <a:p>
            <a:pPr algn="just"/>
            <a:r>
              <a:rPr lang="en-US" sz="2400" dirty="0" smtClean="0">
                <a:latin typeface="Times New Roman" panose="02020603050405020304" pitchFamily="18" charset="0"/>
                <a:cs typeface="Times New Roman" panose="02020603050405020304" pitchFamily="18" charset="0"/>
              </a:rPr>
              <a:t>Forward propagation is the process through which data passes through layers of neurons in a neural networks from the input layer all the way to the output layer. </a:t>
            </a:r>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As shown here, the data flows through each neuron by connections or dendrites. Every connection has specific weight by which the flow of data is regulated. Here x1 and x2 are two inputs, they could be integer or float. When these inputs pass through the connections, they are adjusted depending on the connection weights, w1 and w2. The neuron then processes this information by outputting a weighted sum of these inputs. It also adds a constant to the sum which is referred to the bias. So z is the linear combination of the inputs and weights along with bias, and a is the output of the network</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5307"/>
          <a:stretch/>
        </p:blipFill>
        <p:spPr>
          <a:xfrm>
            <a:off x="2810262" y="4154905"/>
            <a:ext cx="6515100" cy="2587902"/>
          </a:xfrm>
          <a:prstGeom prst="rect">
            <a:avLst/>
          </a:prstGeom>
        </p:spPr>
      </p:pic>
    </p:spTree>
    <p:extLst>
      <p:ext uri="{BB962C8B-B14F-4D97-AF65-F5344CB8AC3E}">
        <p14:creationId xmlns:p14="http://schemas.microsoft.com/office/powerpoint/2010/main" val="32232929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0674" y="260878"/>
            <a:ext cx="11534274" cy="1200329"/>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However, simply outputting a weighted sum of the inputs limits the tasks that can be performed by the neural network. Therefore, a better processing of the data would be to map the weighted sum to a nonlinear space. </a:t>
            </a:r>
            <a:endParaRPr lang="en-US"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2854" y="1907206"/>
            <a:ext cx="7103057" cy="2857299"/>
          </a:xfrm>
          <a:prstGeom prst="rect">
            <a:avLst/>
          </a:prstGeom>
        </p:spPr>
      </p:pic>
    </p:spTree>
    <p:extLst>
      <p:ext uri="{BB962C8B-B14F-4D97-AF65-F5344CB8AC3E}">
        <p14:creationId xmlns:p14="http://schemas.microsoft.com/office/powerpoint/2010/main" val="1816392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0675" y="199152"/>
            <a:ext cx="11534274" cy="3046988"/>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Nonlinear transformations like the sigmoid function are called activation functions. Activation functions are another extremely important feature of artificial neural networks. They basically decide whether a neuron should be activated or not. In other words, whether the information that the neurons receiving is relevant or should be ignored. The take away message here is that a neural network without an activation function is essentially just a linear regression model. The activation function performs nonlinear transformations to the input enabling the neural network of learning and performing more complex tasks, such as image classification.</a:t>
            </a:r>
            <a:endParaRPr lang="en-US"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0588" y="3246140"/>
            <a:ext cx="7909560" cy="3307080"/>
          </a:xfrm>
          <a:prstGeom prst="rect">
            <a:avLst/>
          </a:prstGeom>
        </p:spPr>
      </p:pic>
    </p:spTree>
    <p:extLst>
      <p:ext uri="{BB962C8B-B14F-4D97-AF65-F5344CB8AC3E}">
        <p14:creationId xmlns:p14="http://schemas.microsoft.com/office/powerpoint/2010/main" val="3376174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779" y="847424"/>
            <a:ext cx="11546960" cy="4703145"/>
          </a:xfrm>
          <a:prstGeom prst="rect">
            <a:avLst/>
          </a:prstGeom>
        </p:spPr>
      </p:pic>
    </p:spTree>
    <p:extLst>
      <p:ext uri="{BB962C8B-B14F-4D97-AF65-F5344CB8AC3E}">
        <p14:creationId xmlns:p14="http://schemas.microsoft.com/office/powerpoint/2010/main" val="1290080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150" y="737937"/>
            <a:ext cx="11421843" cy="4989095"/>
          </a:xfrm>
          <a:prstGeom prst="rect">
            <a:avLst/>
          </a:prstGeom>
        </p:spPr>
      </p:pic>
    </p:spTree>
    <p:extLst>
      <p:ext uri="{BB962C8B-B14F-4D97-AF65-F5344CB8AC3E}">
        <p14:creationId xmlns:p14="http://schemas.microsoft.com/office/powerpoint/2010/main" val="670863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7710" y="238134"/>
            <a:ext cx="919625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Lab: Artificial Neural Networks – Forward Propagation </a:t>
            </a:r>
            <a:endParaRPr lang="en-US"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84632" y="761354"/>
            <a:ext cx="11534274" cy="1569660"/>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In this lab, we will build a neural network from scratch and code how it performs predictions using forward propagation. Please note that all deep learning libraries have the entire training and prediction processes implemented, and so in practice you would not really need to build a neural network from scratch. </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9432" y="2331014"/>
            <a:ext cx="4826292" cy="2865922"/>
          </a:xfrm>
          <a:prstGeom prst="rect">
            <a:avLst/>
          </a:prstGeom>
        </p:spPr>
      </p:pic>
      <p:sp>
        <p:nvSpPr>
          <p:cNvPr id="5" name="TextBox 4"/>
          <p:cNvSpPr txBox="1"/>
          <p:nvPr/>
        </p:nvSpPr>
        <p:spPr>
          <a:xfrm>
            <a:off x="284632" y="4828027"/>
            <a:ext cx="11534274" cy="1200329"/>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Let us start by randomly initializing the weights and the biases in the network. We have 6 weights and 3 biases, one for each node in the hidden layer as well as for each node in the output layer.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97872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44379" y="275999"/>
            <a:ext cx="11764759" cy="14773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numpy</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as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np</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weights =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np.around</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np.random.uniform</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AA4926"/>
                </a:solidFill>
                <a:effectLst/>
                <a:latin typeface="Courier New" panose="02070309020205020404" pitchFamily="49" charset="0"/>
                <a:cs typeface="Courier New" panose="02070309020205020404" pitchFamily="49" charset="0"/>
              </a:rPr>
              <a:t>size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6</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AA4926"/>
                </a:solidFill>
                <a:effectLst/>
                <a:latin typeface="Courier New" panose="02070309020205020404" pitchFamily="49" charset="0"/>
                <a:cs typeface="Courier New" panose="02070309020205020404" pitchFamily="49" charset="0"/>
              </a:rPr>
              <a:t>decimals</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2</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intialize</a:t>
            </a:r>
            <a: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the weights</a:t>
            </a:r>
            <a:b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biases =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np.around</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np.random.uniform</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AA4926"/>
                </a:solidFill>
                <a:effectLst/>
                <a:latin typeface="Courier New" panose="02070309020205020404" pitchFamily="49" charset="0"/>
                <a:cs typeface="Courier New" panose="02070309020205020404" pitchFamily="49" charset="0"/>
              </a:rPr>
              <a:t>size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3</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AA4926"/>
                </a:solidFill>
                <a:effectLst/>
                <a:latin typeface="Courier New" panose="02070309020205020404" pitchFamily="49" charset="0"/>
                <a:cs typeface="Courier New" panose="02070309020205020404" pitchFamily="49" charset="0"/>
              </a:rPr>
              <a:t>decimals</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2</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intialize</a:t>
            </a:r>
            <a: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the biases</a:t>
            </a:r>
            <a:b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print</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(weights)</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print</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(biases)</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144379" y="1811650"/>
            <a:ext cx="6096000" cy="830997"/>
          </a:xfrm>
          <a:prstGeom prst="rect">
            <a:avLst/>
          </a:prstGeom>
        </p:spPr>
        <p:txBody>
          <a:bodyPr>
            <a:spAutoFit/>
          </a:bodyPr>
          <a:lstStyle/>
          <a:p>
            <a:r>
              <a:rPr lang="en-US" sz="2400" dirty="0">
                <a:solidFill>
                  <a:schemeClr val="accent1">
                    <a:lumMod val="75000"/>
                  </a:schemeClr>
                </a:solidFill>
                <a:latin typeface="Times New Roman" panose="02020603050405020304" pitchFamily="18" charset="0"/>
                <a:cs typeface="Times New Roman" panose="02020603050405020304" pitchFamily="18" charset="0"/>
              </a:rPr>
              <a:t>[0.96 0.68 0.06 0.23 0.82 0.88]</a:t>
            </a:r>
          </a:p>
          <a:p>
            <a:r>
              <a:rPr lang="en-US" sz="2400" dirty="0">
                <a:solidFill>
                  <a:schemeClr val="accent1">
                    <a:lumMod val="75000"/>
                  </a:schemeClr>
                </a:solidFill>
                <a:latin typeface="Times New Roman" panose="02020603050405020304" pitchFamily="18" charset="0"/>
                <a:cs typeface="Times New Roman" panose="02020603050405020304" pitchFamily="18" charset="0"/>
              </a:rPr>
              <a:t>[0.32 0.87 0.69]</a:t>
            </a:r>
          </a:p>
        </p:txBody>
      </p:sp>
      <mc:AlternateContent xmlns:mc="http://schemas.openxmlformats.org/markup-compatibility/2006" xmlns:a14="http://schemas.microsoft.com/office/drawing/2010/main">
        <mc:Choice Requires="a14">
          <p:sp>
            <p:nvSpPr>
              <p:cNvPr id="4" name="TextBox 3"/>
              <p:cNvSpPr txBox="1"/>
              <p:nvPr/>
            </p:nvSpPr>
            <p:spPr>
              <a:xfrm>
                <a:off x="144379" y="2824081"/>
                <a:ext cx="11534274" cy="830997"/>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Now that we have the weights and the biases defined for the network, let us compute the output for a given input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and</m:t>
                    </m:r>
                    <m:r>
                      <a:rPr lang="en-US" sz="2400" b="0" i="1" smtClean="0">
                        <a:latin typeface="Cambria Math" panose="02040503050406030204" pitchFamily="18" charset="0"/>
                        <a:cs typeface="Times New Roman" panose="02020603050405020304" pitchFamily="18" charset="0"/>
                      </a:rPr>
                      <m:t> </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oMath>
                </a14:m>
                <a:endParaRPr lang="en-US" sz="2400" dirty="0">
                  <a:latin typeface="Times New Roman" panose="020206030504050203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44379" y="2824081"/>
                <a:ext cx="11534274" cy="830997"/>
              </a:xfrm>
              <a:prstGeom prst="rect">
                <a:avLst/>
              </a:prstGeom>
              <a:blipFill>
                <a:blip r:embed="rId2"/>
                <a:stretch>
                  <a:fillRect l="-846" t="-5839" r="-793" b="-15328"/>
                </a:stretch>
              </a:blipFill>
            </p:spPr>
            <p:txBody>
              <a:bodyPr/>
              <a:lstStyle/>
              <a:p>
                <a:r>
                  <a:rPr lang="en-US">
                    <a:noFill/>
                  </a:rPr>
                  <a:t> </a:t>
                </a:r>
              </a:p>
            </p:txBody>
          </p:sp>
        </mc:Fallback>
      </mc:AlternateContent>
      <p:sp>
        <p:nvSpPr>
          <p:cNvPr id="5" name="Rectangle 2"/>
          <p:cNvSpPr>
            <a:spLocks noChangeArrowheads="1"/>
          </p:cNvSpPr>
          <p:nvPr/>
        </p:nvSpPr>
        <p:spPr bwMode="auto">
          <a:xfrm>
            <a:off x="144379" y="3836512"/>
            <a:ext cx="6526146" cy="9233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x_1 = </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0.5</a:t>
            </a:r>
            <a:b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x_2 = </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0.85</a:t>
            </a:r>
            <a:b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print</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'x1 is {} and x2 is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.format(x_1</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x_2))</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144379" y="4941276"/>
                <a:ext cx="11534274" cy="847220"/>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Let us start by computing the weighted sum of the inputs,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,1</m:t>
                        </m:r>
                      </m:sub>
                    </m:sSub>
                    <m:r>
                      <a:rPr lang="en-US" sz="2400" b="0" i="1">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at</m:t>
                    </m:r>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the</m:t>
                    </m:r>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first</m:t>
                    </m:r>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node</m:t>
                    </m:r>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of</m:t>
                    </m:r>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the</m:t>
                    </m:r>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hidden</m:t>
                    </m:r>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layer</m:t>
                    </m:r>
                  </m:oMath>
                </a14:m>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44379" y="4941276"/>
                <a:ext cx="11534274" cy="847220"/>
              </a:xfrm>
              <a:prstGeom prst="rect">
                <a:avLst/>
              </a:prstGeom>
              <a:blipFill>
                <a:blip r:embed="rId3"/>
                <a:stretch>
                  <a:fillRect l="-846" t="-5755" r="-793" b="-7914"/>
                </a:stretch>
              </a:blipFill>
            </p:spPr>
            <p:txBody>
              <a:bodyPr/>
              <a:lstStyle/>
              <a:p>
                <a:r>
                  <a:rPr lang="en-US">
                    <a:noFill/>
                  </a:rPr>
                  <a:t> </a:t>
                </a:r>
              </a:p>
            </p:txBody>
          </p:sp>
        </mc:Fallback>
      </mc:AlternateContent>
    </p:spTree>
    <p:extLst>
      <p:ext uri="{BB962C8B-B14F-4D97-AF65-F5344CB8AC3E}">
        <p14:creationId xmlns:p14="http://schemas.microsoft.com/office/powerpoint/2010/main" val="28990148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44379" y="221994"/>
            <a:ext cx="11855115"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z_11= x_1*weights[</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x_2*weights[</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]+biases[</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print</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‘The weighted sum of the inputs at the first node in the hidden layer is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.format(z_11))</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144379" y="1581834"/>
            <a:ext cx="9962147" cy="461665"/>
          </a:xfrm>
          <a:prstGeom prst="rect">
            <a:avLst/>
          </a:prstGeom>
        </p:spPr>
        <p:txBody>
          <a:bodyPr wrap="square">
            <a:spAutoFit/>
          </a:bodyPr>
          <a:lstStyle/>
          <a:p>
            <a:r>
              <a:rPr lang="en-GB" sz="2400" dirty="0" smtClean="0">
                <a:solidFill>
                  <a:schemeClr val="accent1">
                    <a:lumMod val="75000"/>
                  </a:schemeClr>
                </a:solidFill>
                <a:latin typeface="Times New Roman" panose="02020603050405020304" pitchFamily="18" charset="0"/>
                <a:cs typeface="Times New Roman" panose="02020603050405020304" pitchFamily="18" charset="0"/>
              </a:rPr>
              <a:t>The </a:t>
            </a:r>
            <a:r>
              <a:rPr lang="en-GB" sz="2400" dirty="0">
                <a:solidFill>
                  <a:schemeClr val="accent1">
                    <a:lumMod val="75000"/>
                  </a:schemeClr>
                </a:solidFill>
                <a:latin typeface="Times New Roman" panose="02020603050405020304" pitchFamily="18" charset="0"/>
                <a:cs typeface="Times New Roman" panose="02020603050405020304" pitchFamily="18" charset="0"/>
              </a:rPr>
              <a:t>weighted sum of the inputs at the first node in the hidden layer is 1.25749</a:t>
            </a:r>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144379" y="2203010"/>
            <a:ext cx="11855115"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z_12= x_1*weights[</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2</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x_2*weights[</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3</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]+biases[</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print</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'the weighted sum of the inputs at the second node in the hidden layer is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.format(z_12))</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144379" y="3562850"/>
            <a:ext cx="11149263" cy="461665"/>
          </a:xfrm>
          <a:prstGeom prst="rect">
            <a:avLst/>
          </a:prstGeom>
        </p:spPr>
        <p:txBody>
          <a:bodyPr wrap="square">
            <a:spAutoFit/>
          </a:bodyPr>
          <a:lstStyle/>
          <a:p>
            <a:r>
              <a:rPr lang="en-GB" sz="2400" dirty="0" smtClean="0">
                <a:solidFill>
                  <a:schemeClr val="accent1">
                    <a:lumMod val="75000"/>
                  </a:schemeClr>
                </a:solidFill>
                <a:latin typeface="Times New Roman" panose="02020603050405020304" pitchFamily="18" charset="0"/>
                <a:cs typeface="Times New Roman" panose="02020603050405020304" pitchFamily="18" charset="0"/>
              </a:rPr>
              <a:t>The </a:t>
            </a:r>
            <a:r>
              <a:rPr lang="en-GB" sz="2400" dirty="0">
                <a:solidFill>
                  <a:schemeClr val="accent1">
                    <a:lumMod val="75000"/>
                  </a:schemeClr>
                </a:solidFill>
                <a:latin typeface="Times New Roman" panose="02020603050405020304" pitchFamily="18" charset="0"/>
                <a:cs typeface="Times New Roman" panose="02020603050405020304" pitchFamily="18" charset="0"/>
              </a:rPr>
              <a:t>weighted sum of the inputs at the </a:t>
            </a:r>
            <a:r>
              <a:rPr lang="en-GB" sz="2400" dirty="0" smtClean="0">
                <a:solidFill>
                  <a:schemeClr val="accent1">
                    <a:lumMod val="75000"/>
                  </a:schemeClr>
                </a:solidFill>
                <a:latin typeface="Times New Roman" panose="02020603050405020304" pitchFamily="18" charset="0"/>
                <a:cs typeface="Times New Roman" panose="02020603050405020304" pitchFamily="18" charset="0"/>
              </a:rPr>
              <a:t>second </a:t>
            </a:r>
            <a:r>
              <a:rPr lang="en-GB" sz="2400" dirty="0">
                <a:solidFill>
                  <a:schemeClr val="accent1">
                    <a:lumMod val="75000"/>
                  </a:schemeClr>
                </a:solidFill>
                <a:latin typeface="Times New Roman" panose="02020603050405020304" pitchFamily="18" charset="0"/>
                <a:cs typeface="Times New Roman" panose="02020603050405020304" pitchFamily="18" charset="0"/>
              </a:rPr>
              <a:t>node in the hidden layer is </a:t>
            </a:r>
            <a:r>
              <a:rPr lang="en-GB" sz="2400" dirty="0" smtClean="0">
                <a:solidFill>
                  <a:schemeClr val="accent1">
                    <a:lumMod val="75000"/>
                  </a:schemeClr>
                </a:solidFill>
                <a:latin typeface="Times New Roman" panose="02020603050405020304" pitchFamily="18" charset="0"/>
                <a:cs typeface="Times New Roman" panose="02020603050405020304" pitchFamily="18" charset="0"/>
              </a:rPr>
              <a:t>0.5255</a:t>
            </a:r>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p:cNvSpPr txBox="1"/>
              <p:nvPr/>
            </p:nvSpPr>
            <p:spPr>
              <a:xfrm>
                <a:off x="144379" y="4184026"/>
                <a:ext cx="11534274" cy="847220"/>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Next assuming a sigmoid activation function, let us compute the activation of the first node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𝑎</m:t>
                        </m:r>
                      </m:e>
                      <m:sub>
                        <m:r>
                          <a:rPr lang="en-US" sz="2400" i="1">
                            <a:latin typeface="Cambria Math" panose="02040503050406030204" pitchFamily="18" charset="0"/>
                            <a:cs typeface="Times New Roman" panose="02020603050405020304" pitchFamily="18" charset="0"/>
                          </a:rPr>
                          <m:t>1</m:t>
                        </m:r>
                      </m:sub>
                    </m:sSub>
                  </m:oMath>
                </a14:m>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44379" y="4184026"/>
                <a:ext cx="11534274" cy="847220"/>
              </a:xfrm>
              <a:prstGeom prst="rect">
                <a:avLst/>
              </a:prstGeom>
              <a:blipFill>
                <a:blip r:embed="rId2"/>
                <a:stretch>
                  <a:fillRect l="-846" t="-5755" r="-793"/>
                </a:stretch>
              </a:blipFill>
            </p:spPr>
            <p:txBody>
              <a:bodyPr/>
              <a:lstStyle/>
              <a:p>
                <a:r>
                  <a:rPr lang="en-US">
                    <a:noFill/>
                  </a:rPr>
                  <a:t> </a:t>
                </a:r>
              </a:p>
            </p:txBody>
          </p:sp>
        </mc:Fallback>
      </mc:AlternateContent>
      <p:sp>
        <p:nvSpPr>
          <p:cNvPr id="7" name="Rectangle 3"/>
          <p:cNvSpPr>
            <a:spLocks noChangeArrowheads="1"/>
          </p:cNvSpPr>
          <p:nvPr/>
        </p:nvSpPr>
        <p:spPr bwMode="auto">
          <a:xfrm>
            <a:off x="144379" y="5173126"/>
            <a:ext cx="11855115" cy="9233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a_11 = </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np.exp</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(-z_11))</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print</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'The activation function of the first node in the hidden layer is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.format(a_11))</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144379" y="6238336"/>
            <a:ext cx="8791074" cy="461665"/>
          </a:xfrm>
          <a:prstGeom prst="rect">
            <a:avLst/>
          </a:prstGeom>
        </p:spPr>
        <p:txBody>
          <a:bodyPr wrap="square">
            <a:spAutoFit/>
          </a:bodyPr>
          <a:lstStyle/>
          <a:p>
            <a:r>
              <a:rPr lang="en-GB" sz="2400" dirty="0">
                <a:solidFill>
                  <a:schemeClr val="accent1">
                    <a:lumMod val="75000"/>
                  </a:schemeClr>
                </a:solidFill>
                <a:latin typeface="Times New Roman" panose="02020603050405020304" pitchFamily="18" charset="0"/>
                <a:cs typeface="Times New Roman" panose="02020603050405020304" pitchFamily="18" charset="0"/>
              </a:rPr>
              <a:t>The activation function of the first node in the hidden layer is 0.7271</a:t>
            </a:r>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7741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379" y="1313410"/>
            <a:ext cx="8791074" cy="461665"/>
          </a:xfrm>
          <a:prstGeom prst="rect">
            <a:avLst/>
          </a:prstGeom>
        </p:spPr>
        <p:txBody>
          <a:bodyPr wrap="square">
            <a:spAutoFit/>
          </a:bodyPr>
          <a:lstStyle/>
          <a:p>
            <a:r>
              <a:rPr lang="en-GB" sz="2400" dirty="0">
                <a:solidFill>
                  <a:schemeClr val="accent1">
                    <a:lumMod val="75000"/>
                  </a:schemeClr>
                </a:solidFill>
                <a:latin typeface="Times New Roman" panose="02020603050405020304" pitchFamily="18" charset="0"/>
                <a:cs typeface="Times New Roman" panose="02020603050405020304" pitchFamily="18" charset="0"/>
              </a:rPr>
              <a:t>The activation function of the first node in the hidden layer is </a:t>
            </a:r>
            <a:r>
              <a:rPr lang="en-GB" sz="2400" dirty="0" smtClean="0">
                <a:solidFill>
                  <a:schemeClr val="accent1">
                    <a:lumMod val="75000"/>
                  </a:schemeClr>
                </a:solidFill>
                <a:latin typeface="Times New Roman" panose="02020603050405020304" pitchFamily="18" charset="0"/>
                <a:cs typeface="Times New Roman" panose="02020603050405020304" pitchFamily="18" charset="0"/>
              </a:rPr>
              <a:t>0.628</a:t>
            </a:r>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Rectangle 3"/>
          <p:cNvSpPr>
            <a:spLocks noChangeArrowheads="1"/>
          </p:cNvSpPr>
          <p:nvPr/>
        </p:nvSpPr>
        <p:spPr bwMode="auto">
          <a:xfrm>
            <a:off x="144379" y="248200"/>
            <a:ext cx="11855115" cy="9233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a_12 = </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np.exp</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(-z_12))</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print</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'The activation function of the first node in the hidden layer is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.format(a_11))</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4" name="TextBox 3"/>
          <p:cNvSpPr txBox="1"/>
          <p:nvPr/>
        </p:nvSpPr>
        <p:spPr>
          <a:xfrm>
            <a:off x="144379" y="1761665"/>
            <a:ext cx="11534274" cy="830997"/>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Now, these activations will serve as the inputs to the output layer. So, let us compute the weighted sum of these inputs to the node in the output layer. </a:t>
            </a:r>
            <a:endParaRPr lang="en-US" sz="2400" dirty="0">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144379" y="2721132"/>
            <a:ext cx="11855115" cy="9233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z_2 = a_11*weights[</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4</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a_12*weights[</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5</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biases[</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2</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print</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'the weighted sum of the inputs at the  node in the output layer is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.format(z_2))</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44380" y="3721370"/>
            <a:ext cx="11855114" cy="461665"/>
          </a:xfrm>
          <a:prstGeom prst="rect">
            <a:avLst/>
          </a:prstGeom>
        </p:spPr>
        <p:txBody>
          <a:bodyPr wrap="square">
            <a:spAutoFit/>
          </a:bodyPr>
          <a:lstStyle/>
          <a:p>
            <a:r>
              <a:rPr lang="en-GB" sz="2400" dirty="0">
                <a:solidFill>
                  <a:schemeClr val="accent1">
                    <a:lumMod val="75000"/>
                  </a:schemeClr>
                </a:solidFill>
                <a:latin typeface="Times New Roman" panose="02020603050405020304" pitchFamily="18" charset="0"/>
                <a:cs typeface="Times New Roman" panose="02020603050405020304" pitchFamily="18" charset="0"/>
              </a:rPr>
              <a:t>the weighted sum of the inputs at the  node in the output layer is 0.6457</a:t>
            </a:r>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44379" y="4142264"/>
            <a:ext cx="11534274" cy="830997"/>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Finally, Let us compute the output of the network as the activation of the node in the output layer. </a:t>
            </a:r>
            <a:endParaRPr lang="en-US" sz="2400" dirty="0">
              <a:latin typeface="Times New Roman" panose="02020603050405020304" pitchFamily="18" charset="0"/>
              <a:cs typeface="Times New Roman" panose="02020603050405020304" pitchFamily="18" charset="0"/>
            </a:endParaRPr>
          </a:p>
        </p:txBody>
      </p:sp>
      <p:sp>
        <p:nvSpPr>
          <p:cNvPr id="10" name="Rectangle 2"/>
          <p:cNvSpPr>
            <a:spLocks noChangeArrowheads="1"/>
          </p:cNvSpPr>
          <p:nvPr/>
        </p:nvSpPr>
        <p:spPr bwMode="auto">
          <a:xfrm>
            <a:off x="144379" y="4973261"/>
            <a:ext cx="11936145" cy="9233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a_2 = </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+np.exp(-z_2))</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print</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'The output of the network for x1 = 0.5 and x2 = 0.85 is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.format(</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np.around</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(a_2</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AA4926"/>
                </a:solidFill>
                <a:effectLst/>
                <a:latin typeface="Courier New" panose="02070309020205020404" pitchFamily="49" charset="0"/>
                <a:cs typeface="Courier New" panose="02070309020205020404" pitchFamily="49" charset="0"/>
              </a:rPr>
              <a:t>decimals</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4</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11" name="Rectangle 10"/>
          <p:cNvSpPr/>
          <p:nvPr/>
        </p:nvSpPr>
        <p:spPr>
          <a:xfrm>
            <a:off x="144379" y="6071227"/>
            <a:ext cx="7904728" cy="461665"/>
          </a:xfrm>
          <a:prstGeom prst="rect">
            <a:avLst/>
          </a:prstGeom>
        </p:spPr>
        <p:txBody>
          <a:bodyPr wrap="none">
            <a:spAutoFit/>
          </a:bodyPr>
          <a:lstStyle/>
          <a:p>
            <a:r>
              <a:rPr lang="en-GB" sz="2400" dirty="0">
                <a:solidFill>
                  <a:schemeClr val="accent1">
                    <a:lumMod val="75000"/>
                  </a:schemeClr>
                </a:solidFill>
                <a:latin typeface="Times New Roman" panose="02020603050405020304" pitchFamily="18" charset="0"/>
                <a:cs typeface="Times New Roman" panose="02020603050405020304" pitchFamily="18" charset="0"/>
              </a:rPr>
              <a:t>The output of the network for x1 = 0.5 and x2 = 0.85 is 0.7273</a:t>
            </a:r>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5780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341" y="122240"/>
            <a:ext cx="11534274" cy="6494085"/>
          </a:xfrm>
          <a:prstGeom prst="rect">
            <a:avLst/>
          </a:prstGeom>
          <a:noFill/>
        </p:spPr>
        <p:txBody>
          <a:bodyPr wrap="square" rtlCol="0">
            <a:spAutoFit/>
          </a:bodyPr>
          <a:lstStyle/>
          <a:p>
            <a:pPr algn="just"/>
            <a:r>
              <a:rPr lang="en-US" sz="2000" i="1" dirty="0" smtClean="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Learning Objectives </a:t>
            </a:r>
            <a:endParaRPr lang="en-US" sz="2400" i="1"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In this course you will learn about:</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Exciting applications of deep learning and why it is really rewarding to learn how to leverage deep learning skills</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Neural networks and how most of the deep learning algorithms are inspired by the way  brain functions and the neurons process data </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How neural networks feed data forward through the network </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gradient descent algorithm and how variables are optimized with respect to a defined function </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Backpropagation and how neural networks learn and update their weights and bias </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vanishing gradient problem</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Activation functions</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Deep learning libraries namely </a:t>
            </a:r>
            <a:r>
              <a:rPr lang="en-US" sz="2400" dirty="0" err="1" smtClean="0">
                <a:latin typeface="Times New Roman" panose="02020603050405020304" pitchFamily="18" charset="0"/>
                <a:cs typeface="Times New Roman" panose="02020603050405020304" pitchFamily="18" charset="0"/>
              </a:rPr>
              <a:t>Keras</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PyTorch</a:t>
            </a:r>
            <a:r>
              <a:rPr lang="en-US" sz="2400" dirty="0" smtClean="0">
                <a:latin typeface="Times New Roman" panose="02020603050405020304" pitchFamily="18" charset="0"/>
                <a:cs typeface="Times New Roman" panose="02020603050405020304" pitchFamily="18" charset="0"/>
              </a:rPr>
              <a:t>, and </a:t>
            </a:r>
            <a:r>
              <a:rPr lang="en-US" sz="2400" dirty="0" err="1" smtClean="0">
                <a:latin typeface="Times New Roman" panose="02020603050405020304" pitchFamily="18" charset="0"/>
                <a:cs typeface="Times New Roman" panose="02020603050405020304" pitchFamily="18" charset="0"/>
              </a:rPr>
              <a:t>TensorFlow</a:t>
            </a:r>
            <a:endParaRPr lang="en-US"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Building </a:t>
            </a:r>
            <a:r>
              <a:rPr lang="en-US" sz="2400" dirty="0">
                <a:latin typeface="Times New Roman" panose="02020603050405020304" pitchFamily="18" charset="0"/>
                <a:cs typeface="Times New Roman" panose="02020603050405020304" pitchFamily="18" charset="0"/>
              </a:rPr>
              <a:t>a regression and a classification </a:t>
            </a:r>
            <a:r>
              <a:rPr lang="en-US" sz="2400" dirty="0" smtClean="0">
                <a:latin typeface="Times New Roman" panose="02020603050405020304" pitchFamily="18" charset="0"/>
                <a:cs typeface="Times New Roman" panose="02020603050405020304" pitchFamily="18" charset="0"/>
              </a:rPr>
              <a:t>model using the </a:t>
            </a:r>
            <a:r>
              <a:rPr lang="en-US" sz="2400" dirty="0" err="1" smtClean="0">
                <a:latin typeface="Times New Roman" panose="02020603050405020304" pitchFamily="18" charset="0"/>
                <a:cs typeface="Times New Roman" panose="02020603050405020304" pitchFamily="18" charset="0"/>
              </a:rPr>
              <a:t>Keras</a:t>
            </a:r>
            <a:r>
              <a:rPr lang="en-US" sz="2400" dirty="0" smtClean="0">
                <a:latin typeface="Times New Roman" panose="02020603050405020304" pitchFamily="18" charset="0"/>
                <a:cs typeface="Times New Roman" panose="02020603050405020304" pitchFamily="18" charset="0"/>
              </a:rPr>
              <a:t> library </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Convolutional networks and how to build them using the </a:t>
            </a:r>
            <a:r>
              <a:rPr lang="en-US" sz="2400" dirty="0" err="1" smtClean="0">
                <a:latin typeface="Times New Roman" panose="02020603050405020304" pitchFamily="18" charset="0"/>
                <a:cs typeface="Times New Roman" panose="02020603050405020304" pitchFamily="18" charset="0"/>
              </a:rPr>
              <a:t>Keras</a:t>
            </a:r>
            <a:r>
              <a:rPr lang="en-US" sz="2400" dirty="0" smtClean="0">
                <a:latin typeface="Times New Roman" panose="02020603050405020304" pitchFamily="18" charset="0"/>
                <a:cs typeface="Times New Roman" panose="02020603050405020304" pitchFamily="18" charset="0"/>
              </a:rPr>
              <a:t> library</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difference between shallow and deep neural network</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Recurrent Neural Networks and </a:t>
            </a:r>
            <a:r>
              <a:rPr lang="en-US" sz="2400" dirty="0" err="1" smtClean="0">
                <a:latin typeface="Times New Roman" panose="02020603050405020304" pitchFamily="18" charset="0"/>
                <a:cs typeface="Times New Roman" panose="02020603050405020304" pitchFamily="18" charset="0"/>
              </a:rPr>
              <a:t>Autoencoders</a:t>
            </a:r>
            <a:r>
              <a:rPr lang="en-US" sz="2400" dirty="0" smtClean="0">
                <a:latin typeface="Times New Roman" panose="02020603050405020304" pitchFamily="18" charset="0"/>
                <a:cs typeface="Times New Roman" panose="02020603050405020304" pitchFamily="18" charset="0"/>
              </a:rPr>
              <a:t> and how to build them using </a:t>
            </a:r>
            <a:r>
              <a:rPr lang="en-US" sz="2400" dirty="0" err="1" smtClean="0">
                <a:latin typeface="Times New Roman" panose="02020603050405020304" pitchFamily="18" charset="0"/>
                <a:cs typeface="Times New Roman" panose="02020603050405020304" pitchFamily="18" charset="0"/>
              </a:rPr>
              <a:t>Keras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1744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0674" y="183838"/>
            <a:ext cx="11534274" cy="3416320"/>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Obviously, neural networks for real problems are composed of many hidden layers and many more nodes in each layer. So, we cannot continue making predictions using this very inefficient approach of computing the weighted sum at each node and the activation of each node manually. </a:t>
            </a:r>
          </a:p>
          <a:p>
            <a:pPr algn="just"/>
            <a:r>
              <a:rPr lang="en-US" sz="2400" dirty="0" smtClean="0">
                <a:latin typeface="Times New Roman" panose="02020603050405020304" pitchFamily="18" charset="0"/>
                <a:cs typeface="Times New Roman" panose="02020603050405020304" pitchFamily="18" charset="0"/>
              </a:rPr>
              <a:t>In order to code an automatic way of making predictions, let us generalize our network. A general network would take n inputs, would have many hidden layers, and would have an output layer. Although the network is showing one hidden layer, but we will code the network to have many hidden layers. Similarly, although the network shows an output layer with one node, we will code the network to have more than one node in the output layer. </a:t>
            </a:r>
            <a:endParaRPr lang="en-US"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8631" y="3500184"/>
            <a:ext cx="5310538" cy="3357816"/>
          </a:xfrm>
          <a:prstGeom prst="rect">
            <a:avLst/>
          </a:prstGeom>
        </p:spPr>
      </p:pic>
    </p:spTree>
    <p:extLst>
      <p:ext uri="{BB962C8B-B14F-4D97-AF65-F5344CB8AC3E}">
        <p14:creationId xmlns:p14="http://schemas.microsoft.com/office/powerpoint/2010/main" val="39112610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88758" y="655134"/>
            <a:ext cx="8180445"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 = </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2 </a:t>
            </a:r>
            <a: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#number of inputs </a:t>
            </a:r>
            <a:b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num_hidden_layers</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2 </a:t>
            </a:r>
            <a:b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 = [</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2</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2</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number of nodes in each hidden layer </a:t>
            </a:r>
            <a:b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num_nodes_output</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 </a:t>
            </a:r>
            <a: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number of nodes in the output layer</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3" name="TextBox 2"/>
          <p:cNvSpPr txBox="1"/>
          <p:nvPr/>
        </p:nvSpPr>
        <p:spPr>
          <a:xfrm>
            <a:off x="288758" y="126975"/>
            <a:ext cx="11534274" cy="461665"/>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Let us start by formally defining the structure of the network.</a:t>
            </a:r>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88758" y="1921957"/>
            <a:ext cx="11534274" cy="1200329"/>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Now that we defined the structure of the network, let us go ahead and initialize the weights and the biases in the network to random numbers. In order to be able to initialize the weights and the biases to random numbers, we will need to import the </a:t>
            </a:r>
            <a:r>
              <a:rPr lang="en-US" sz="2400" dirty="0" err="1" smtClean="0">
                <a:latin typeface="Times New Roman" panose="02020603050405020304" pitchFamily="18" charset="0"/>
                <a:cs typeface="Times New Roman" panose="02020603050405020304" pitchFamily="18" charset="0"/>
              </a:rPr>
              <a:t>Numpy</a:t>
            </a:r>
            <a:r>
              <a:rPr lang="en-US" sz="2400" dirty="0" smtClean="0">
                <a:latin typeface="Times New Roman" panose="02020603050405020304" pitchFamily="18" charset="0"/>
                <a:cs typeface="Times New Roman" panose="02020603050405020304" pitchFamily="18" charset="0"/>
              </a:rPr>
              <a:t> library.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66713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76463" y="253580"/>
            <a:ext cx="11855116" cy="640175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numpy</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as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np</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num_nodes_previous</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n </a:t>
            </a:r>
            <a: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number of nodes in the previous layer</a:t>
            </a:r>
            <a:b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network = {} </a:t>
            </a:r>
            <a: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initialize network as empty dictionary</a:t>
            </a:r>
            <a:r>
              <a:rPr kumimoji="0" lang="en-US" alt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loop  through each layer and randomly initialize the weights and biases associated with each node</a:t>
            </a:r>
            <a:r>
              <a:rPr kumimoji="0" lang="en-US" alt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notice how we are adding 1 to the number of hidden layers in order to include the output layer</a:t>
            </a:r>
            <a:r>
              <a:rPr kumimoji="0" lang="en-US" alt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for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layer </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in </a:t>
            </a:r>
            <a:r>
              <a:rPr kumimoji="0" lang="en-US" altLang="en-US"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range</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num_hidden_layers</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determine name of layer</a:t>
            </a:r>
            <a:b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layer ==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num_hidden_layers</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layer_name</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'output'</a:t>
            </a:r>
            <a:br>
              <a:rPr kumimoji="0" lang="en-US" alt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num_nodes</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num_nodes_output</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else</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layer_name</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'layer_{}'</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.format(layer+</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num_nodes</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m[layer]</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initialize weights and biases associated with each node in the current layer</a:t>
            </a:r>
            <a:b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network[</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layer_name</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for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node </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in </a:t>
            </a:r>
            <a:r>
              <a:rPr kumimoji="0" lang="en-US" altLang="en-US"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range</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num_nodes</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node_name</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'node_{}'</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.format(node+</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network[</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layer_name</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node_name</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'weights'</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np.around</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np.random.uniform</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AA4926"/>
                </a:solidFill>
                <a:effectLst/>
                <a:latin typeface="Courier New" panose="02070309020205020404" pitchFamily="49" charset="0"/>
                <a:cs typeface="Courier New" panose="02070309020205020404" pitchFamily="49" charset="0"/>
              </a:rPr>
              <a:t>size</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num_nodes_previous</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AA4926"/>
                </a:solidFill>
                <a:effectLst/>
                <a:latin typeface="Courier New" panose="02070309020205020404" pitchFamily="49" charset="0"/>
                <a:cs typeface="Courier New" panose="02070309020205020404" pitchFamily="49" charset="0"/>
              </a:rPr>
              <a:t>decimals</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2</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'bias'</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np.around</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np.random.uniform</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AA4926"/>
                </a:solidFill>
                <a:effectLst/>
                <a:latin typeface="Courier New" panose="02070309020205020404" pitchFamily="49" charset="0"/>
                <a:cs typeface="Courier New" panose="02070309020205020404" pitchFamily="49" charset="0"/>
              </a:rPr>
              <a:t>size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AA4926"/>
                </a:solidFill>
                <a:effectLst/>
                <a:latin typeface="Courier New" panose="02070309020205020404" pitchFamily="49" charset="0"/>
                <a:cs typeface="Courier New" panose="02070309020205020404" pitchFamily="49" charset="0"/>
              </a:rPr>
              <a:t>decimals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2</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num_nodes_previous</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num_nodes</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print</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(network)</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63095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2504" y="113437"/>
            <a:ext cx="11999495" cy="1569660"/>
          </a:xfrm>
          <a:prstGeom prst="rect">
            <a:avLst/>
          </a:prstGeom>
        </p:spPr>
        <p:txBody>
          <a:bodyPr wrap="square">
            <a:spAutoFit/>
          </a:bodyPr>
          <a:lstStyle/>
          <a:p>
            <a:r>
              <a:rPr lang="en-US" sz="2400" dirty="0">
                <a:solidFill>
                  <a:schemeClr val="accent1">
                    <a:lumMod val="75000"/>
                  </a:schemeClr>
                </a:solidFill>
                <a:latin typeface="Times New Roman" panose="02020603050405020304" pitchFamily="18" charset="0"/>
                <a:cs typeface="Times New Roman" panose="02020603050405020304" pitchFamily="18" charset="0"/>
              </a:rPr>
              <a:t>{'layer_1': {'node_1': {'weights': array([0.78, 0.42]), 'bias': array([0.05])}, 'node_2': {'weights': array([0.38, 0.3 ]), 'bias': array([0.26])}}, 'layer_2': {'node_1': {'weights': array([0.68, 0.12]), 'bias': array([0.24])}, 'node_2': {'weights': array([0.76, 0.82]), 'bias': array([0.59])}}, 'output': {'node_1': {'weights': array([0.62, 0.64]), 'bias': array([0.29])}}}</a:t>
            </a:r>
          </a:p>
        </p:txBody>
      </p:sp>
      <p:sp>
        <p:nvSpPr>
          <p:cNvPr id="5" name="TextBox 4"/>
          <p:cNvSpPr txBox="1"/>
          <p:nvPr/>
        </p:nvSpPr>
        <p:spPr>
          <a:xfrm>
            <a:off x="192505" y="1921957"/>
            <a:ext cx="11534274" cy="1569660"/>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Awesome ! So now with the above code, we are able to initialize the weights and the biases pertaining to any network of any number of hidden layers and number of nodes in each layer. But let us put this code in a function so that we are able to repetitively execute all this code whenever we want to construct a neural network.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83650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88618" y="327011"/>
            <a:ext cx="11839074" cy="63094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CC7832"/>
                </a:solidFill>
                <a:latin typeface="Courier New" panose="02070309020205020404" pitchFamily="49" charset="0"/>
                <a:cs typeface="Courier New" panose="02070309020205020404" pitchFamily="49" charset="0"/>
              </a:rPr>
              <a:t>i</a:t>
            </a:r>
            <a:r>
              <a:rPr kumimoji="0" lang="en-US" alt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mport </a:t>
            </a:r>
            <a:r>
              <a:rPr kumimoji="0" lang="en-US" altLang="en-US" sz="16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numpy</a:t>
            </a:r>
            <a:r>
              <a:rPr kumimoji="0" lang="en-US" alt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as</a:t>
            </a:r>
            <a:r>
              <a:rPr kumimoji="0" lang="en-US" altLang="en-US" sz="16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np  </a:t>
            </a:r>
            <a:endParaRPr kumimoji="0" lang="en-US" alt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initialize_network</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num_inputs</a:t>
            </a:r>
            <a:r>
              <a:rPr kumimoji="0" lang="en-US" alt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num_hidden_layers</a:t>
            </a:r>
            <a:r>
              <a:rPr kumimoji="0" lang="en-US" alt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num_nodes_hidden</a:t>
            </a:r>
            <a:r>
              <a:rPr kumimoji="0" lang="en-US" alt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num_nodes_output</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num_nodes_previous</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num_inputs</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number of nodes in the previous layer</a:t>
            </a:r>
            <a:b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network = {}</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loop through each layer and randomly initialize the weights and biases </a:t>
            </a:r>
            <a:r>
              <a:rPr kumimoji="0" lang="en-US" altLang="en-US" sz="14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assocaiated</a:t>
            </a:r>
            <a:r>
              <a:rPr kumimoji="0" lang="en-US" altLang="en-US" sz="14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with each layer</a:t>
            </a:r>
            <a:r>
              <a:rPr kumimoji="0" lang="en-US" alt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for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layer </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in </a:t>
            </a:r>
            <a:r>
              <a:rPr kumimoji="0" lang="en-US" altLang="en-US"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range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num_hidden_layers</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layer ==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num_hidden_layers</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layer_name</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'output' </a:t>
            </a:r>
            <a: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name last layer in the network output</a:t>
            </a:r>
            <a:b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num_nodes</a:t>
            </a:r>
            <a: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num_nodes_output</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else</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layer_name</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'layer_{}'</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.format(layer + </a:t>
            </a:r>
            <a:r>
              <a:rPr kumimoji="0" lang="en-US" altLang="en-US" sz="16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otherwise give the layer a number</a:t>
            </a:r>
            <a:br>
              <a:rPr kumimoji="0" lang="en-US" alt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num_nodes</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num_nodes_hidden</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[layer]</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initialize weights and bias for each node</a:t>
            </a:r>
            <a:b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network[</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layer_name</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for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node </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in </a:t>
            </a:r>
            <a:r>
              <a:rPr kumimoji="0" lang="en-US" altLang="en-US"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range</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num_nodes</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node_name</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'node_{}'</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.format(node+</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network[</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layer_name</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node_name</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'weights'</a:t>
            </a:r>
            <a:r>
              <a:rPr kumimoji="0" lang="en-US" altLang="en-US" sz="1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np.around</a:t>
            </a:r>
            <a:r>
              <a:rPr kumimoji="0" lang="en-US" altLang="en-US" sz="1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np.random.uniform</a:t>
            </a:r>
            <a:r>
              <a:rPr kumimoji="0" lang="en-US" altLang="en-US" sz="1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AA4926"/>
                </a:solidFill>
                <a:effectLst/>
                <a:latin typeface="Courier New" panose="02070309020205020404" pitchFamily="49" charset="0"/>
                <a:cs typeface="Courier New" panose="02070309020205020404" pitchFamily="49" charset="0"/>
              </a:rPr>
              <a:t>size </a:t>
            </a:r>
            <a:r>
              <a:rPr kumimoji="0" lang="en-US" altLang="en-US" sz="1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num_nodes_previous</a:t>
            </a:r>
            <a:r>
              <a:rPr kumimoji="0" lang="en-US" altLang="en-US" sz="1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AA4926"/>
                </a:solidFill>
                <a:effectLst/>
                <a:latin typeface="Courier New" panose="02070309020205020404" pitchFamily="49" charset="0"/>
                <a:cs typeface="Courier New" panose="02070309020205020404" pitchFamily="49" charset="0"/>
              </a:rPr>
              <a:t>decimals </a:t>
            </a:r>
            <a:r>
              <a:rPr kumimoji="0" lang="en-US" altLang="en-US" sz="1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2</a:t>
            </a:r>
            <a:r>
              <a:rPr kumimoji="0" lang="en-US" altLang="en-US" sz="14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'bias'</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np.around</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np.random.uniform</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AA4926"/>
                </a:solidFill>
                <a:effectLst/>
                <a:latin typeface="Courier New" panose="02070309020205020404" pitchFamily="49" charset="0"/>
                <a:cs typeface="Courier New" panose="02070309020205020404" pitchFamily="49" charset="0"/>
              </a:rPr>
              <a:t>size</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AA4926"/>
                </a:solidFill>
                <a:effectLst/>
                <a:latin typeface="Courier New" panose="02070309020205020404" pitchFamily="49" charset="0"/>
                <a:cs typeface="Courier New" panose="02070309020205020404" pitchFamily="49" charset="0"/>
              </a:rPr>
              <a:t>decimals</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2</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num_nodes_previous</a:t>
            </a:r>
            <a: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num_nodes</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network</a:t>
            </a:r>
          </a:p>
          <a:p>
            <a:pPr eaLnBrk="0" fontAlgn="base" hangingPunct="0">
              <a:spcBef>
                <a:spcPct val="0"/>
              </a:spcBef>
              <a:spcAft>
                <a:spcPct val="0"/>
              </a:spcAft>
            </a:pPr>
            <a:r>
              <a:rPr lang="en-US" altLang="en-US" dirty="0">
                <a:solidFill>
                  <a:srgbClr val="8888C6"/>
                </a:solidFill>
                <a:latin typeface="Courier New" panose="02070309020205020404" pitchFamily="49" charset="0"/>
                <a:cs typeface="Courier New" panose="02070309020205020404" pitchFamily="49" charset="0"/>
              </a:rPr>
              <a:t>print</a:t>
            </a:r>
            <a:r>
              <a:rPr lang="en-US" altLang="en-US" dirty="0">
                <a:solidFill>
                  <a:srgbClr val="A9B7C6"/>
                </a:solidFill>
                <a:latin typeface="Courier New" panose="02070309020205020404" pitchFamily="49" charset="0"/>
                <a:cs typeface="Courier New" panose="02070309020205020404" pitchFamily="49" charset="0"/>
              </a:rPr>
              <a:t>(</a:t>
            </a:r>
            <a:r>
              <a:rPr lang="en-US" altLang="en-US" dirty="0" err="1">
                <a:solidFill>
                  <a:srgbClr val="A9B7C6"/>
                </a:solidFill>
                <a:latin typeface="Courier New" panose="02070309020205020404" pitchFamily="49" charset="0"/>
                <a:cs typeface="Courier New" panose="02070309020205020404" pitchFamily="49" charset="0"/>
              </a:rPr>
              <a:t>initialize_network</a:t>
            </a:r>
            <a:r>
              <a:rPr lang="en-US" altLang="en-US" dirty="0">
                <a:solidFill>
                  <a:srgbClr val="A9B7C6"/>
                </a:solidFill>
                <a:latin typeface="Courier New" panose="02070309020205020404" pitchFamily="49" charset="0"/>
                <a:cs typeface="Courier New" panose="02070309020205020404" pitchFamily="49" charset="0"/>
              </a:rPr>
              <a:t>(</a:t>
            </a:r>
            <a:r>
              <a:rPr lang="en-US" altLang="en-US" dirty="0">
                <a:solidFill>
                  <a:srgbClr val="6897BB"/>
                </a:solidFill>
                <a:latin typeface="Courier New" panose="02070309020205020404" pitchFamily="49" charset="0"/>
                <a:cs typeface="Courier New" panose="02070309020205020404" pitchFamily="49" charset="0"/>
              </a:rPr>
              <a:t>5</a:t>
            </a:r>
            <a:r>
              <a:rPr lang="en-US" altLang="en-US" dirty="0">
                <a:solidFill>
                  <a:srgbClr val="CC7832"/>
                </a:solidFill>
                <a:latin typeface="Courier New" panose="02070309020205020404" pitchFamily="49" charset="0"/>
                <a:cs typeface="Courier New" panose="02070309020205020404" pitchFamily="49" charset="0"/>
              </a:rPr>
              <a:t>, </a:t>
            </a:r>
            <a:r>
              <a:rPr lang="en-US" altLang="en-US" dirty="0">
                <a:solidFill>
                  <a:srgbClr val="6897BB"/>
                </a:solidFill>
                <a:latin typeface="Courier New" panose="02070309020205020404" pitchFamily="49" charset="0"/>
                <a:cs typeface="Courier New" panose="02070309020205020404" pitchFamily="49" charset="0"/>
              </a:rPr>
              <a:t>3</a:t>
            </a:r>
            <a:r>
              <a:rPr lang="en-US" altLang="en-US" dirty="0">
                <a:solidFill>
                  <a:srgbClr val="CC7832"/>
                </a:solidFill>
                <a:latin typeface="Courier New" panose="02070309020205020404" pitchFamily="49" charset="0"/>
                <a:cs typeface="Courier New" panose="02070309020205020404" pitchFamily="49" charset="0"/>
              </a:rPr>
              <a:t>, </a:t>
            </a:r>
            <a:r>
              <a:rPr lang="en-US" altLang="en-US" dirty="0">
                <a:solidFill>
                  <a:srgbClr val="A9B7C6"/>
                </a:solidFill>
                <a:latin typeface="Courier New" panose="02070309020205020404" pitchFamily="49" charset="0"/>
                <a:cs typeface="Courier New" panose="02070309020205020404" pitchFamily="49" charset="0"/>
              </a:rPr>
              <a:t>[</a:t>
            </a:r>
            <a:r>
              <a:rPr lang="en-US" altLang="en-US" dirty="0">
                <a:solidFill>
                  <a:srgbClr val="6897BB"/>
                </a:solidFill>
                <a:latin typeface="Courier New" panose="02070309020205020404" pitchFamily="49" charset="0"/>
                <a:cs typeface="Courier New" panose="02070309020205020404" pitchFamily="49" charset="0"/>
              </a:rPr>
              <a:t>3</a:t>
            </a:r>
            <a:r>
              <a:rPr lang="en-US" altLang="en-US" dirty="0">
                <a:solidFill>
                  <a:srgbClr val="CC7832"/>
                </a:solidFill>
                <a:latin typeface="Courier New" panose="02070309020205020404" pitchFamily="49" charset="0"/>
                <a:cs typeface="Courier New" panose="02070309020205020404" pitchFamily="49" charset="0"/>
              </a:rPr>
              <a:t>, </a:t>
            </a:r>
            <a:r>
              <a:rPr lang="en-US" altLang="en-US" dirty="0">
                <a:solidFill>
                  <a:srgbClr val="6897BB"/>
                </a:solidFill>
                <a:latin typeface="Courier New" panose="02070309020205020404" pitchFamily="49" charset="0"/>
                <a:cs typeface="Courier New" panose="02070309020205020404" pitchFamily="49" charset="0"/>
              </a:rPr>
              <a:t>2</a:t>
            </a:r>
            <a:r>
              <a:rPr lang="en-US" altLang="en-US" dirty="0">
                <a:solidFill>
                  <a:srgbClr val="CC7832"/>
                </a:solidFill>
                <a:latin typeface="Courier New" panose="02070309020205020404" pitchFamily="49" charset="0"/>
                <a:cs typeface="Courier New" panose="02070309020205020404" pitchFamily="49" charset="0"/>
              </a:rPr>
              <a:t>, </a:t>
            </a:r>
            <a:r>
              <a:rPr lang="en-US" altLang="en-US" dirty="0">
                <a:solidFill>
                  <a:srgbClr val="6897BB"/>
                </a:solidFill>
                <a:latin typeface="Courier New" panose="02070309020205020404" pitchFamily="49" charset="0"/>
                <a:cs typeface="Courier New" panose="02070309020205020404" pitchFamily="49" charset="0"/>
              </a:rPr>
              <a:t>2</a:t>
            </a:r>
            <a:r>
              <a:rPr lang="en-US" altLang="en-US" dirty="0">
                <a:solidFill>
                  <a:srgbClr val="A9B7C6"/>
                </a:solidFill>
                <a:latin typeface="Courier New" panose="02070309020205020404" pitchFamily="49" charset="0"/>
                <a:cs typeface="Courier New" panose="02070309020205020404" pitchFamily="49" charset="0"/>
              </a:rPr>
              <a:t>]</a:t>
            </a:r>
            <a:r>
              <a:rPr lang="en-US" altLang="en-US" dirty="0">
                <a:solidFill>
                  <a:srgbClr val="CC7832"/>
                </a:solidFill>
                <a:latin typeface="Courier New" panose="02070309020205020404" pitchFamily="49" charset="0"/>
                <a:cs typeface="Courier New" panose="02070309020205020404" pitchFamily="49" charset="0"/>
              </a:rPr>
              <a:t>, </a:t>
            </a:r>
            <a:r>
              <a:rPr lang="en-US" altLang="en-US" dirty="0">
                <a:solidFill>
                  <a:srgbClr val="6897BB"/>
                </a:solidFill>
                <a:latin typeface="Courier New" panose="02070309020205020404" pitchFamily="49" charset="0"/>
                <a:cs typeface="Courier New" panose="02070309020205020404" pitchFamily="49" charset="0"/>
              </a:rPr>
              <a:t>1</a:t>
            </a:r>
            <a:r>
              <a:rPr lang="en-US" altLang="en-US" dirty="0" smtClean="0">
                <a:solidFill>
                  <a:srgbClr val="A9B7C6"/>
                </a:solidFill>
                <a:latin typeface="Courier New" panose="02070309020205020404" pitchFamily="49" charset="0"/>
                <a:cs typeface="Courier New" panose="02070309020205020404" pitchFamily="49" charset="0"/>
              </a:rPr>
              <a:t>))</a:t>
            </a:r>
            <a:endParaRPr lang="en-US" altLang="en-US" dirty="0">
              <a:latin typeface="Arial" panose="020B0604020202020204" pitchFamily="34" charset="0"/>
            </a:endParaRPr>
          </a:p>
        </p:txBody>
      </p:sp>
    </p:spTree>
    <p:extLst>
      <p:ext uri="{BB962C8B-B14F-4D97-AF65-F5344CB8AC3E}">
        <p14:creationId xmlns:p14="http://schemas.microsoft.com/office/powerpoint/2010/main" val="3558979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1051" y="300569"/>
            <a:ext cx="11983453" cy="4524315"/>
          </a:xfrm>
          <a:prstGeom prst="rect">
            <a:avLst/>
          </a:prstGeom>
        </p:spPr>
        <p:txBody>
          <a:bodyPr wrap="square">
            <a:spAutoFit/>
          </a:bodyPr>
          <a:lstStyle/>
          <a:p>
            <a:r>
              <a:rPr lang="en-US" sz="2400" dirty="0">
                <a:solidFill>
                  <a:schemeClr val="accent1">
                    <a:lumMod val="75000"/>
                  </a:schemeClr>
                </a:solidFill>
                <a:latin typeface="Times New Roman" panose="02020603050405020304" pitchFamily="18" charset="0"/>
                <a:cs typeface="Times New Roman" panose="02020603050405020304" pitchFamily="18" charset="0"/>
              </a:rPr>
              <a:t>{'layer_1': {'node_1': {'weights': array([0.97, 0.16, 0.77, 0.19, 0.6 ]),</a:t>
            </a:r>
          </a:p>
          <a:p>
            <a:r>
              <a:rPr lang="en-US" sz="2400" dirty="0">
                <a:solidFill>
                  <a:schemeClr val="accent1">
                    <a:lumMod val="75000"/>
                  </a:schemeClr>
                </a:solidFill>
                <a:latin typeface="Times New Roman" panose="02020603050405020304" pitchFamily="18" charset="0"/>
                <a:cs typeface="Times New Roman" panose="02020603050405020304" pitchFamily="18" charset="0"/>
              </a:rPr>
              <a:t>   'bias': array([0.87])},</a:t>
            </a:r>
          </a:p>
          <a:p>
            <a:r>
              <a:rPr lang="en-US" sz="2400" dirty="0">
                <a:solidFill>
                  <a:schemeClr val="accent1">
                    <a:lumMod val="75000"/>
                  </a:schemeClr>
                </a:solidFill>
                <a:latin typeface="Times New Roman" panose="02020603050405020304" pitchFamily="18" charset="0"/>
                <a:cs typeface="Times New Roman" panose="02020603050405020304" pitchFamily="18" charset="0"/>
              </a:rPr>
              <a:t>  'node_2': {'weights': array([0.17, 0.48, 0.9 , 0.63, 0.76]),</a:t>
            </a:r>
          </a:p>
          <a:p>
            <a:r>
              <a:rPr lang="en-US" sz="2400" dirty="0">
                <a:solidFill>
                  <a:schemeClr val="accent1">
                    <a:lumMod val="75000"/>
                  </a:schemeClr>
                </a:solidFill>
                <a:latin typeface="Times New Roman" panose="02020603050405020304" pitchFamily="18" charset="0"/>
                <a:cs typeface="Times New Roman" panose="02020603050405020304" pitchFamily="18" charset="0"/>
              </a:rPr>
              <a:t>   'bias': array([0.31])},</a:t>
            </a:r>
          </a:p>
          <a:p>
            <a:r>
              <a:rPr lang="en-US" sz="2400" dirty="0">
                <a:solidFill>
                  <a:schemeClr val="accent1">
                    <a:lumMod val="75000"/>
                  </a:schemeClr>
                </a:solidFill>
                <a:latin typeface="Times New Roman" panose="02020603050405020304" pitchFamily="18" charset="0"/>
                <a:cs typeface="Times New Roman" panose="02020603050405020304" pitchFamily="18" charset="0"/>
              </a:rPr>
              <a:t>  'node_3': {'weights': array([0.37, 0.17, 0.89, 0.83, 0.2 ]),</a:t>
            </a:r>
          </a:p>
          <a:p>
            <a:r>
              <a:rPr lang="en-US" sz="2400" dirty="0">
                <a:solidFill>
                  <a:schemeClr val="accent1">
                    <a:lumMod val="75000"/>
                  </a:schemeClr>
                </a:solidFill>
                <a:latin typeface="Times New Roman" panose="02020603050405020304" pitchFamily="18" charset="0"/>
                <a:cs typeface="Times New Roman" panose="02020603050405020304" pitchFamily="18" charset="0"/>
              </a:rPr>
              <a:t>   'bias': array([0.79])}},</a:t>
            </a:r>
          </a:p>
          <a:p>
            <a:r>
              <a:rPr lang="en-US" sz="2400" dirty="0">
                <a:solidFill>
                  <a:schemeClr val="accent1">
                    <a:lumMod val="75000"/>
                  </a:schemeClr>
                </a:solidFill>
                <a:latin typeface="Times New Roman" panose="02020603050405020304" pitchFamily="18" charset="0"/>
                <a:cs typeface="Times New Roman" panose="02020603050405020304" pitchFamily="18" charset="0"/>
              </a:rPr>
              <a:t> 'layer_2': {'node_1': {'weights': array([0.33, 0.6 , 0.01]),</a:t>
            </a:r>
          </a:p>
          <a:p>
            <a:r>
              <a:rPr lang="en-US" sz="2400" dirty="0">
                <a:solidFill>
                  <a:schemeClr val="accent1">
                    <a:lumMod val="75000"/>
                  </a:schemeClr>
                </a:solidFill>
                <a:latin typeface="Times New Roman" panose="02020603050405020304" pitchFamily="18" charset="0"/>
                <a:cs typeface="Times New Roman" panose="02020603050405020304" pitchFamily="18" charset="0"/>
              </a:rPr>
              <a:t>   'bias': array([0.14])},</a:t>
            </a:r>
          </a:p>
          <a:p>
            <a:r>
              <a:rPr lang="en-US" sz="2400" dirty="0">
                <a:solidFill>
                  <a:schemeClr val="accent1">
                    <a:lumMod val="75000"/>
                  </a:schemeClr>
                </a:solidFill>
                <a:latin typeface="Times New Roman" panose="02020603050405020304" pitchFamily="18" charset="0"/>
                <a:cs typeface="Times New Roman" panose="02020603050405020304" pitchFamily="18" charset="0"/>
              </a:rPr>
              <a:t>  'node_2': {'weights': array([0.56, 0.54, 0.77]), 'bias': array([0.07])}},</a:t>
            </a:r>
          </a:p>
          <a:p>
            <a:r>
              <a:rPr lang="en-US" sz="2400" dirty="0">
                <a:solidFill>
                  <a:schemeClr val="accent1">
                    <a:lumMod val="75000"/>
                  </a:schemeClr>
                </a:solidFill>
                <a:latin typeface="Times New Roman" panose="02020603050405020304" pitchFamily="18" charset="0"/>
                <a:cs typeface="Times New Roman" panose="02020603050405020304" pitchFamily="18" charset="0"/>
              </a:rPr>
              <a:t> 'layer_3': {'node_1': {'weights': array([0.55, 0.75]), 'bias': array([0.62])},</a:t>
            </a:r>
          </a:p>
          <a:p>
            <a:r>
              <a:rPr lang="en-US" sz="2400" dirty="0">
                <a:solidFill>
                  <a:schemeClr val="accent1">
                    <a:lumMod val="75000"/>
                  </a:schemeClr>
                </a:solidFill>
                <a:latin typeface="Times New Roman" panose="02020603050405020304" pitchFamily="18" charset="0"/>
                <a:cs typeface="Times New Roman" panose="02020603050405020304" pitchFamily="18" charset="0"/>
              </a:rPr>
              <a:t>  'node_2': {'weights': array([0.7 , 0.82]), 'bias': array([0.29])}},</a:t>
            </a:r>
          </a:p>
          <a:p>
            <a:r>
              <a:rPr lang="en-US" sz="2400" dirty="0">
                <a:solidFill>
                  <a:schemeClr val="accent1">
                    <a:lumMod val="75000"/>
                  </a:schemeClr>
                </a:solidFill>
                <a:latin typeface="Times New Roman" panose="02020603050405020304" pitchFamily="18" charset="0"/>
                <a:cs typeface="Times New Roman" panose="02020603050405020304" pitchFamily="18" charset="0"/>
              </a:rPr>
              <a:t> 'output': {'node_1': {'weights': array([0.43, 0.35]), 'bias': array([0.11])}}}</a:t>
            </a:r>
          </a:p>
        </p:txBody>
      </p:sp>
    </p:spTree>
    <p:extLst>
      <p:ext uri="{BB962C8B-B14F-4D97-AF65-F5344CB8AC3E}">
        <p14:creationId xmlns:p14="http://schemas.microsoft.com/office/powerpoint/2010/main" val="149553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4011" y="33400"/>
            <a:ext cx="9196252" cy="584775"/>
          </a:xfrm>
          <a:prstGeom prst="rect">
            <a:avLst/>
          </a:prstGeom>
          <a:noFill/>
        </p:spPr>
        <p:txBody>
          <a:bodyPr wrap="square" rtlCol="0">
            <a:spAutoFit/>
          </a:bodyPr>
          <a:lstStyle/>
          <a:p>
            <a:pPr algn="ctr"/>
            <a:r>
              <a:rPr lang="en-US" sz="3200" b="1" dirty="0" smtClean="0">
                <a:latin typeface="Times New Roman" panose="02020603050405020304" pitchFamily="18" charset="0"/>
                <a:cs typeface="Times New Roman" panose="02020603050405020304" pitchFamily="18" charset="0"/>
              </a:rPr>
              <a:t>Module 2- Artificial Neural Networks </a:t>
            </a: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263753" y="779784"/>
            <a:ext cx="919625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2.1. Gradient Descent </a:t>
            </a:r>
            <a:endParaRPr lang="en-US"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00675" y="1303004"/>
            <a:ext cx="11534274" cy="1200329"/>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Gradient Descent is an iterative optimization algorithm for finding the minimum of a function. To find the minimum of a function using gradient descent, one takes steps proportional to the negative of the gradient of the function at the current point. </a:t>
            </a:r>
            <a:endParaRPr lang="en-US" sz="24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5912" y="2753783"/>
            <a:ext cx="7543800" cy="3619500"/>
          </a:xfrm>
          <a:prstGeom prst="rect">
            <a:avLst/>
          </a:prstGeom>
        </p:spPr>
      </p:pic>
    </p:spTree>
    <p:extLst>
      <p:ext uri="{BB962C8B-B14F-4D97-AF65-F5344CB8AC3E}">
        <p14:creationId xmlns:p14="http://schemas.microsoft.com/office/powerpoint/2010/main" val="3414169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795" y="440265"/>
            <a:ext cx="10862137" cy="5187721"/>
          </a:xfrm>
          <a:prstGeom prst="rect">
            <a:avLst/>
          </a:prstGeom>
        </p:spPr>
      </p:pic>
    </p:spTree>
    <p:extLst>
      <p:ext uri="{BB962C8B-B14F-4D97-AF65-F5344CB8AC3E}">
        <p14:creationId xmlns:p14="http://schemas.microsoft.com/office/powerpoint/2010/main" val="4030954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262" y="694265"/>
            <a:ext cx="10968872" cy="5335911"/>
          </a:xfrm>
          <a:prstGeom prst="rect">
            <a:avLst/>
          </a:prstGeom>
        </p:spPr>
      </p:pic>
    </p:spTree>
    <p:extLst>
      <p:ext uri="{BB962C8B-B14F-4D97-AF65-F5344CB8AC3E}">
        <p14:creationId xmlns:p14="http://schemas.microsoft.com/office/powerpoint/2010/main" val="3961012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3753" y="170185"/>
            <a:ext cx="919625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2.2. Backpropagation </a:t>
            </a:r>
            <a:endParaRPr lang="en-US"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77495" y="2263065"/>
            <a:ext cx="11534274" cy="2000548"/>
          </a:xfrm>
          <a:prstGeom prst="rect">
            <a:avLst/>
          </a:prstGeom>
          <a:noFill/>
        </p:spPr>
        <p:txBody>
          <a:bodyPr wrap="square" rtlCol="0">
            <a:spAutoFit/>
          </a:bodyPr>
          <a:lstStyle/>
          <a:p>
            <a:pPr algn="just"/>
            <a:r>
              <a:rPr lang="en-US" sz="2000" i="1"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Backpropagation Algorithm </a:t>
            </a:r>
          </a:p>
          <a:p>
            <a:pPr marL="457200" indent="-457200" algn="just">
              <a:buAutoNum type="arabicPeriod"/>
            </a:pPr>
            <a:r>
              <a:rPr lang="en-US" sz="2400" dirty="0" smtClean="0">
                <a:latin typeface="Times New Roman" panose="02020603050405020304" pitchFamily="18" charset="0"/>
                <a:cs typeface="Times New Roman" panose="02020603050405020304" pitchFamily="18" charset="0"/>
              </a:rPr>
              <a:t>Calculate the error between the ground truth and the estimated output. Let us denote the error by E. This error now represents the cost or the loss function. </a:t>
            </a:r>
          </a:p>
          <a:p>
            <a:pPr marL="457200" indent="-457200" algn="just">
              <a:buAutoNum type="arabicPeriod"/>
            </a:pPr>
            <a:r>
              <a:rPr lang="en-US" sz="2400" dirty="0" smtClean="0">
                <a:latin typeface="Times New Roman" panose="02020603050405020304" pitchFamily="18" charset="0"/>
                <a:cs typeface="Times New Roman" panose="02020603050405020304" pitchFamily="18" charset="0"/>
              </a:rPr>
              <a:t>Propagate this error back into the network and update each weight and bias as per the following equations. </a:t>
            </a:r>
          </a:p>
        </p:txBody>
      </p:sp>
      <p:sp>
        <p:nvSpPr>
          <p:cNvPr id="5" name="TextBox 4"/>
          <p:cNvSpPr txBox="1"/>
          <p:nvPr/>
        </p:nvSpPr>
        <p:spPr>
          <a:xfrm>
            <a:off x="300675" y="693405"/>
            <a:ext cx="11534274" cy="1569660"/>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How do neural network train and optimize their weights and biases for a given problem and data set? Training is done in a supervised learning setting, where each data point has a corresponding label and ground truth. And training is needed when the predicted value by the neural network obviously does not match the ground truth for a given input.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3737" y="4263613"/>
            <a:ext cx="3252092" cy="1911773"/>
          </a:xfrm>
          <a:prstGeom prst="rect">
            <a:avLst/>
          </a:prstGeom>
        </p:spPr>
      </p:pic>
    </p:spTree>
    <p:extLst>
      <p:ext uri="{BB962C8B-B14F-4D97-AF65-F5344CB8AC3E}">
        <p14:creationId xmlns:p14="http://schemas.microsoft.com/office/powerpoint/2010/main" val="1564266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4011" y="33400"/>
            <a:ext cx="9196252" cy="584775"/>
          </a:xfrm>
          <a:prstGeom prst="rect">
            <a:avLst/>
          </a:prstGeom>
          <a:noFill/>
        </p:spPr>
        <p:txBody>
          <a:bodyPr wrap="square" rtlCol="0">
            <a:spAutoFit/>
          </a:bodyPr>
          <a:lstStyle/>
          <a:p>
            <a:pPr algn="ctr"/>
            <a:r>
              <a:rPr lang="en-US" sz="3200" b="1" dirty="0" smtClean="0">
                <a:latin typeface="Times New Roman" panose="02020603050405020304" pitchFamily="18" charset="0"/>
                <a:cs typeface="Times New Roman" panose="02020603050405020304" pitchFamily="18" charset="0"/>
              </a:rPr>
              <a:t>Module 1- Introduction to Deep Learning </a:t>
            </a: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263753" y="779784"/>
            <a:ext cx="919625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1.1. Introduction to deep learning </a:t>
            </a:r>
            <a:endParaRPr lang="en-US"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00675" y="1303004"/>
            <a:ext cx="11534274" cy="1200329"/>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Deep Learning is the hottest subject in data science </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There is a lot of excitement about deep learning </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 will share with you recent application to inspire you and to get you even more motivated</a:t>
            </a:r>
            <a:endParaRPr lang="en-US" sz="2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00675" y="2503333"/>
            <a:ext cx="11534274" cy="2000548"/>
          </a:xfrm>
          <a:prstGeom prst="rect">
            <a:avLst/>
          </a:prstGeom>
          <a:noFill/>
        </p:spPr>
        <p:txBody>
          <a:bodyPr wrap="square" rtlCol="0">
            <a:spAutoFit/>
          </a:bodyPr>
          <a:lstStyle/>
          <a:p>
            <a:pPr algn="just"/>
            <a:r>
              <a:rPr lang="en-US" sz="2000" i="1"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Color Restoration</a:t>
            </a:r>
            <a:endParaRPr lang="en-US" sz="2400" i="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Automatic colorization and color restoration in black and white images ( a grayscale image is automatically turned into a colored one). A group of researchers in Japan build a system using convolutional neural network that can take a grayscale image and add life to them by turning them into colored ones.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3185" y="4503881"/>
            <a:ext cx="8477299" cy="2351154"/>
          </a:xfrm>
          <a:prstGeom prst="rect">
            <a:avLst/>
          </a:prstGeom>
        </p:spPr>
      </p:pic>
    </p:spTree>
    <p:extLst>
      <p:ext uri="{BB962C8B-B14F-4D97-AF65-F5344CB8AC3E}">
        <p14:creationId xmlns:p14="http://schemas.microsoft.com/office/powerpoint/2010/main" val="28413187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423" y="609599"/>
            <a:ext cx="11660483" cy="4690533"/>
          </a:xfrm>
          <a:prstGeom prst="rect">
            <a:avLst/>
          </a:prstGeom>
        </p:spPr>
      </p:pic>
    </p:spTree>
    <p:extLst>
      <p:ext uri="{BB962C8B-B14F-4D97-AF65-F5344CB8AC3E}">
        <p14:creationId xmlns:p14="http://schemas.microsoft.com/office/powerpoint/2010/main" val="311133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333" y="0"/>
            <a:ext cx="8211397" cy="5777268"/>
          </a:xfrm>
          <a:prstGeom prst="rect">
            <a:avLst/>
          </a:prstGeom>
        </p:spPr>
      </p:pic>
    </p:spTree>
    <p:extLst>
      <p:ext uri="{BB962C8B-B14F-4D97-AF65-F5344CB8AC3E}">
        <p14:creationId xmlns:p14="http://schemas.microsoft.com/office/powerpoint/2010/main" val="35917825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00" y="371431"/>
            <a:ext cx="10934878" cy="5487503"/>
          </a:xfrm>
          <a:prstGeom prst="rect">
            <a:avLst/>
          </a:prstGeom>
        </p:spPr>
      </p:pic>
    </p:spTree>
    <p:extLst>
      <p:ext uri="{BB962C8B-B14F-4D97-AF65-F5344CB8AC3E}">
        <p14:creationId xmlns:p14="http://schemas.microsoft.com/office/powerpoint/2010/main" val="2772106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779" y="491065"/>
            <a:ext cx="11052059" cy="5215468"/>
          </a:xfrm>
          <a:prstGeom prst="rect">
            <a:avLst/>
          </a:prstGeom>
        </p:spPr>
      </p:pic>
    </p:spTree>
    <p:extLst>
      <p:ext uri="{BB962C8B-B14F-4D97-AF65-F5344CB8AC3E}">
        <p14:creationId xmlns:p14="http://schemas.microsoft.com/office/powerpoint/2010/main" val="19645441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114" y="541867"/>
            <a:ext cx="11246518" cy="5317066"/>
          </a:xfrm>
          <a:prstGeom prst="rect">
            <a:avLst/>
          </a:prstGeom>
        </p:spPr>
      </p:pic>
    </p:spTree>
    <p:extLst>
      <p:ext uri="{BB962C8B-B14F-4D97-AF65-F5344CB8AC3E}">
        <p14:creationId xmlns:p14="http://schemas.microsoft.com/office/powerpoint/2010/main" val="27556308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441" y="491066"/>
            <a:ext cx="10904292" cy="5148160"/>
          </a:xfrm>
          <a:prstGeom prst="rect">
            <a:avLst/>
          </a:prstGeom>
        </p:spPr>
      </p:pic>
    </p:spTree>
    <p:extLst>
      <p:ext uri="{BB962C8B-B14F-4D97-AF65-F5344CB8AC3E}">
        <p14:creationId xmlns:p14="http://schemas.microsoft.com/office/powerpoint/2010/main" val="500703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979" y="508000"/>
            <a:ext cx="10902625" cy="5537200"/>
          </a:xfrm>
          <a:prstGeom prst="rect">
            <a:avLst/>
          </a:prstGeom>
        </p:spPr>
      </p:pic>
    </p:spTree>
    <p:extLst>
      <p:ext uri="{BB962C8B-B14F-4D97-AF65-F5344CB8AC3E}">
        <p14:creationId xmlns:p14="http://schemas.microsoft.com/office/powerpoint/2010/main" val="30245132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158" y="321733"/>
            <a:ext cx="11457191" cy="5723467"/>
          </a:xfrm>
          <a:prstGeom prst="rect">
            <a:avLst/>
          </a:prstGeom>
        </p:spPr>
      </p:pic>
    </p:spTree>
    <p:extLst>
      <p:ext uri="{BB962C8B-B14F-4D97-AF65-F5344CB8AC3E}">
        <p14:creationId xmlns:p14="http://schemas.microsoft.com/office/powerpoint/2010/main" val="35981603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08" y="406401"/>
            <a:ext cx="11171520" cy="5706533"/>
          </a:xfrm>
          <a:prstGeom prst="rect">
            <a:avLst/>
          </a:prstGeom>
        </p:spPr>
      </p:pic>
    </p:spTree>
    <p:extLst>
      <p:ext uri="{BB962C8B-B14F-4D97-AF65-F5344CB8AC3E}">
        <p14:creationId xmlns:p14="http://schemas.microsoft.com/office/powerpoint/2010/main" val="19600214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84" y="270932"/>
            <a:ext cx="11399519" cy="5757333"/>
          </a:xfrm>
          <a:prstGeom prst="rect">
            <a:avLst/>
          </a:prstGeom>
        </p:spPr>
      </p:pic>
    </p:spTree>
    <p:extLst>
      <p:ext uri="{BB962C8B-B14F-4D97-AF65-F5344CB8AC3E}">
        <p14:creationId xmlns:p14="http://schemas.microsoft.com/office/powerpoint/2010/main" val="1530321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0675" y="209312"/>
            <a:ext cx="11534274" cy="3108543"/>
          </a:xfrm>
          <a:prstGeom prst="rect">
            <a:avLst/>
          </a:prstGeom>
          <a:noFill/>
        </p:spPr>
        <p:txBody>
          <a:bodyPr wrap="square" rtlCol="0">
            <a:spAutoFit/>
          </a:bodyPr>
          <a:lstStyle/>
          <a:p>
            <a:pPr algn="just"/>
            <a:r>
              <a:rPr lang="en-US" sz="2000" i="1"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Speech Reenactment </a:t>
            </a:r>
            <a:endParaRPr lang="en-US" sz="2400" i="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Synching lip movements in a video with an audio clip. A group of researchers at the university of Washington built the first system that generated realistic results by training a recurrent neural network on a large corpus of video data of a single person. The subject of their case study is the President of the United States, Barack Obama.</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From audio to video: here is an audio clip from one of Obama’s speeches. The audio clip synthetized with a video of one of his other speeches, and his lips movement were synced with the words and sounds in the audio clip.</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7352" y="3317855"/>
            <a:ext cx="7360920" cy="1813560"/>
          </a:xfrm>
          <a:prstGeom prst="rect">
            <a:avLst/>
          </a:prstGeom>
        </p:spPr>
      </p:pic>
      <p:sp>
        <p:nvSpPr>
          <p:cNvPr id="4" name="Rectangle 3"/>
          <p:cNvSpPr/>
          <p:nvPr/>
        </p:nvSpPr>
        <p:spPr>
          <a:xfrm>
            <a:off x="300675" y="5131415"/>
            <a:ext cx="11534274" cy="830997"/>
          </a:xfrm>
          <a:prstGeom prst="rect">
            <a:avLst/>
          </a:prstGeom>
        </p:spPr>
        <p:txBody>
          <a:bodyPr wrap="square">
            <a:spAutoFit/>
          </a:bodyPr>
          <a:lstStyle/>
          <a:p>
            <a:pPr marL="342900" lvl="0" indent="-342900" algn="just">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From </a:t>
            </a:r>
            <a:r>
              <a:rPr lang="en-US" sz="2400" dirty="0" smtClean="0">
                <a:solidFill>
                  <a:prstClr val="black"/>
                </a:solidFill>
                <a:latin typeface="Times New Roman" panose="02020603050405020304" pitchFamily="18" charset="0"/>
                <a:cs typeface="Times New Roman" panose="02020603050405020304" pitchFamily="18" charset="0"/>
              </a:rPr>
              <a:t>video to video: extracting an audio from a video and syncing the lip movements in other video with the audio from the first video.</a:t>
            </a:r>
            <a:endParaRPr lang="en-US" sz="24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05491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769" y="524934"/>
            <a:ext cx="11279121" cy="5537200"/>
          </a:xfrm>
          <a:prstGeom prst="rect">
            <a:avLst/>
          </a:prstGeom>
        </p:spPr>
      </p:pic>
    </p:spTree>
    <p:extLst>
      <p:ext uri="{BB962C8B-B14F-4D97-AF65-F5344CB8AC3E}">
        <p14:creationId xmlns:p14="http://schemas.microsoft.com/office/powerpoint/2010/main" val="17550117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294" y="304801"/>
            <a:ext cx="11189558" cy="5604933"/>
          </a:xfrm>
          <a:prstGeom prst="rect">
            <a:avLst/>
          </a:prstGeom>
        </p:spPr>
      </p:pic>
    </p:spTree>
    <p:extLst>
      <p:ext uri="{BB962C8B-B14F-4D97-AF65-F5344CB8AC3E}">
        <p14:creationId xmlns:p14="http://schemas.microsoft.com/office/powerpoint/2010/main" val="16129097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53" y="0"/>
            <a:ext cx="10785147" cy="5268056"/>
          </a:xfrm>
          <a:prstGeom prst="rect">
            <a:avLst/>
          </a:prstGeom>
        </p:spPr>
      </p:pic>
      <p:sp>
        <p:nvSpPr>
          <p:cNvPr id="3" name="TextBox 2"/>
          <p:cNvSpPr txBox="1"/>
          <p:nvPr/>
        </p:nvSpPr>
        <p:spPr>
          <a:xfrm>
            <a:off x="419208" y="5288340"/>
            <a:ext cx="11534274" cy="1200329"/>
          </a:xfrm>
          <a:prstGeom prst="rect">
            <a:avLst/>
          </a:prstGeom>
          <a:noFill/>
        </p:spPr>
        <p:txBody>
          <a:bodyPr wrap="square" rtlCol="0">
            <a:spAutoFit/>
          </a:bodyPr>
          <a:lstStyle/>
          <a:p>
            <a:pPr algn="just"/>
            <a:r>
              <a:rPr lang="en-US" sz="2400" dirty="0" smtClean="0">
                <a:solidFill>
                  <a:srgbClr val="FF0000"/>
                </a:solidFill>
                <a:latin typeface="Times New Roman" panose="02020603050405020304" pitchFamily="18" charset="0"/>
                <a:cs typeface="Times New Roman" panose="02020603050405020304" pitchFamily="18" charset="0"/>
              </a:rPr>
              <a:t>This completes the first iteration or epoch of the training process. With the updated weights and biases, we do another round of full propagation calculate predicted value and compare it to the ground truth. Calculate the error and do another round of backpropagation. </a:t>
            </a:r>
          </a:p>
        </p:txBody>
      </p:sp>
    </p:spTree>
    <p:extLst>
      <p:ext uri="{BB962C8B-B14F-4D97-AF65-F5344CB8AC3E}">
        <p14:creationId xmlns:p14="http://schemas.microsoft.com/office/powerpoint/2010/main" val="14134967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56" y="203200"/>
            <a:ext cx="11406211" cy="5476667"/>
          </a:xfrm>
          <a:prstGeom prst="rect">
            <a:avLst/>
          </a:prstGeom>
        </p:spPr>
      </p:pic>
    </p:spTree>
    <p:extLst>
      <p:ext uri="{BB962C8B-B14F-4D97-AF65-F5344CB8AC3E}">
        <p14:creationId xmlns:p14="http://schemas.microsoft.com/office/powerpoint/2010/main" val="31445534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3753" y="170185"/>
            <a:ext cx="919625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2.3. Vanishing Gradient  </a:t>
            </a:r>
            <a:endParaRPr lang="en-US"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00675" y="693405"/>
            <a:ext cx="11534274" cy="5262979"/>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In this lesson we will discuss a problem with the sigmoid activation function that prevented neural networks from blooming sooner. This problem is the vanishing gradient descent. Recall from the last video, with a very simple network of 2 neurons only, the derivatives of the error with respect to the weights re very small, but more importantly how small the gradient of the error with respect to w1. </a:t>
            </a:r>
          </a:p>
          <a:p>
            <a:pPr algn="just"/>
            <a:r>
              <a:rPr lang="en-US" sz="2400" dirty="0" smtClean="0">
                <a:latin typeface="Times New Roman" panose="02020603050405020304" pitchFamily="18" charset="0"/>
                <a:cs typeface="Times New Roman" panose="02020603050405020304" pitchFamily="18" charset="0"/>
              </a:rPr>
              <a:t>It turns out that because we are using the sigmoid function as the activation function, then all the intermediate values in the network are between 0 and 1. so when we do backpropagation, we keep multiplying factors that are less than 1 by each other, and so their gradient tend to get smaller and smaller as we keep on moving backward in the network. This means that the neurons in the earlier layers learn very slowly as compared to the neurons in the later layers in the network. The earlier layer in the network are the slowest to train. The result is a training process that takes too long and a prediction accuracy that is compromised. </a:t>
            </a:r>
          </a:p>
          <a:p>
            <a:pPr algn="just"/>
            <a:r>
              <a:rPr lang="en-US" sz="2400" dirty="0" smtClean="0">
                <a:latin typeface="Times New Roman" panose="02020603050405020304" pitchFamily="18" charset="0"/>
                <a:cs typeface="Times New Roman" panose="02020603050405020304" pitchFamily="18" charset="0"/>
              </a:rPr>
              <a:t>Accordingly, this is the reason why we do not use the sigmoid function or similar functions as activation functions, sine they are prone to the vanishing gradient problem.</a:t>
            </a:r>
          </a:p>
        </p:txBody>
      </p:sp>
    </p:spTree>
    <p:extLst>
      <p:ext uri="{BB962C8B-B14F-4D97-AF65-F5344CB8AC3E}">
        <p14:creationId xmlns:p14="http://schemas.microsoft.com/office/powerpoint/2010/main" val="11238447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308" y="558799"/>
            <a:ext cx="10701544" cy="5469467"/>
          </a:xfrm>
          <a:prstGeom prst="rect">
            <a:avLst/>
          </a:prstGeom>
        </p:spPr>
      </p:pic>
    </p:spTree>
    <p:extLst>
      <p:ext uri="{BB962C8B-B14F-4D97-AF65-F5344CB8AC3E}">
        <p14:creationId xmlns:p14="http://schemas.microsoft.com/office/powerpoint/2010/main" val="22947449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3753" y="170185"/>
            <a:ext cx="919625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2.4. Activation Functions</a:t>
            </a:r>
            <a:endParaRPr lang="en-US" sz="28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81" y="924493"/>
            <a:ext cx="11028395" cy="5171507"/>
          </a:xfrm>
          <a:prstGeom prst="rect">
            <a:avLst/>
          </a:prstGeom>
        </p:spPr>
      </p:pic>
    </p:spTree>
    <p:extLst>
      <p:ext uri="{BB962C8B-B14F-4D97-AF65-F5344CB8AC3E}">
        <p14:creationId xmlns:p14="http://schemas.microsoft.com/office/powerpoint/2010/main" val="40553219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1" y="0"/>
            <a:ext cx="6831330" cy="3444314"/>
          </a:xfrm>
          <a:prstGeom prst="rect">
            <a:avLst/>
          </a:prstGeom>
        </p:spPr>
      </p:pic>
      <p:sp>
        <p:nvSpPr>
          <p:cNvPr id="3" name="TextBox 2"/>
          <p:cNvSpPr txBox="1"/>
          <p:nvPr/>
        </p:nvSpPr>
        <p:spPr>
          <a:xfrm>
            <a:off x="249874" y="3811012"/>
            <a:ext cx="11534274" cy="3046988"/>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Sigmoid functions used to be widely used as activation functions in the hidden layers of a neural network. However, as you can see, the function is pretty flat beyond the +3 and -3 region. This means that once the function falls in that region, the gradient become very small. This results in the vanishing problem that we discussed, and the gradients approach 0, the network does not really learn. Another problem with the sigmoid function is that the values only range from 0 to 1. This means that the sigmoid function is not symmetric around the origin. The values going to the next neuron be all of the same sign. This can be addressed by scaling the sigmoid function and this bring us to the hyperbolic function. </a:t>
            </a:r>
          </a:p>
        </p:txBody>
      </p:sp>
    </p:spTree>
    <p:extLst>
      <p:ext uri="{BB962C8B-B14F-4D97-AF65-F5344CB8AC3E}">
        <p14:creationId xmlns:p14="http://schemas.microsoft.com/office/powerpoint/2010/main" val="30603855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21497"/>
            <a:ext cx="8077200" cy="4244340"/>
          </a:xfrm>
          <a:prstGeom prst="rect">
            <a:avLst/>
          </a:prstGeom>
        </p:spPr>
      </p:pic>
      <p:sp>
        <p:nvSpPr>
          <p:cNvPr id="3" name="TextBox 2"/>
          <p:cNvSpPr txBox="1"/>
          <p:nvPr/>
        </p:nvSpPr>
        <p:spPr>
          <a:xfrm>
            <a:off x="328863" y="4759278"/>
            <a:ext cx="11534274" cy="1569660"/>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This function is a scaled version of the sigmoid function, but unlike the sigmoid function, it is symmetric over the origin. It ranges from -1 to +1. however, although it overcomes the lack of symmetry of the sigmoid function, it also leads to the vanishing gradient problem in very deep neural networks. </a:t>
            </a:r>
          </a:p>
        </p:txBody>
      </p:sp>
    </p:spTree>
    <p:extLst>
      <p:ext uri="{BB962C8B-B14F-4D97-AF65-F5344CB8AC3E}">
        <p14:creationId xmlns:p14="http://schemas.microsoft.com/office/powerpoint/2010/main" val="19103636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896" y="0"/>
            <a:ext cx="8206740" cy="4343400"/>
          </a:xfrm>
          <a:prstGeom prst="rect">
            <a:avLst/>
          </a:prstGeom>
        </p:spPr>
      </p:pic>
      <p:sp>
        <p:nvSpPr>
          <p:cNvPr id="3" name="TextBox 2"/>
          <p:cNvSpPr txBox="1"/>
          <p:nvPr/>
        </p:nvSpPr>
        <p:spPr>
          <a:xfrm>
            <a:off x="328863" y="4759278"/>
            <a:ext cx="11534274" cy="1938992"/>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The </a:t>
            </a:r>
            <a:r>
              <a:rPr lang="en-US" sz="2400" dirty="0" err="1" smtClean="0">
                <a:latin typeface="Times New Roman" panose="02020603050405020304" pitchFamily="18" charset="0"/>
                <a:cs typeface="Times New Roman" panose="02020603050405020304" pitchFamily="18" charset="0"/>
              </a:rPr>
              <a:t>ReLU</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function is the most widely used activation function when designing neural networks today. In addition to it being nonlinear, the main advantage of using the </a:t>
            </a:r>
            <a:r>
              <a:rPr lang="en-US" sz="2400" dirty="0" err="1" smtClean="0">
                <a:latin typeface="Times New Roman" panose="02020603050405020304" pitchFamily="18" charset="0"/>
                <a:cs typeface="Times New Roman" panose="02020603050405020304" pitchFamily="18" charset="0"/>
              </a:rPr>
              <a:t>ReLU</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function over the other activation functions is that it does not activate all the neurons at the same time. According to the plot, if the input is negative it will be converted to 0, and the neuron does not get activated. This means that at a time, only a few neurons are activated.</a:t>
            </a:r>
          </a:p>
        </p:txBody>
      </p:sp>
    </p:spTree>
    <p:extLst>
      <p:ext uri="{BB962C8B-B14F-4D97-AF65-F5344CB8AC3E}">
        <p14:creationId xmlns:p14="http://schemas.microsoft.com/office/powerpoint/2010/main" val="268409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0675" y="209312"/>
            <a:ext cx="11534274" cy="1631216"/>
          </a:xfrm>
          <a:prstGeom prst="rect">
            <a:avLst/>
          </a:prstGeom>
          <a:noFill/>
        </p:spPr>
        <p:txBody>
          <a:bodyPr wrap="square" rtlCol="0">
            <a:spAutoFit/>
          </a:bodyPr>
          <a:lstStyle/>
          <a:p>
            <a:pPr algn="just"/>
            <a:r>
              <a:rPr lang="en-US" sz="2000" i="1"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Automatic Handwriting Generation </a:t>
            </a:r>
            <a:endParaRPr lang="en-US" sz="2400" i="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Alex Graves at the University of Toronto used a recurrent neural networks to design an algorithm that can rewrite a given message in highly realistic cursive handwriting in a wide variety of styles.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201" y="1840528"/>
            <a:ext cx="8511633" cy="4761097"/>
          </a:xfrm>
          <a:prstGeom prst="rect">
            <a:avLst/>
          </a:prstGeom>
        </p:spPr>
      </p:pic>
    </p:spTree>
    <p:extLst>
      <p:ext uri="{BB962C8B-B14F-4D97-AF65-F5344CB8AC3E}">
        <p14:creationId xmlns:p14="http://schemas.microsoft.com/office/powerpoint/2010/main" val="21869111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7944" y="0"/>
            <a:ext cx="8526780" cy="4008120"/>
          </a:xfrm>
          <a:prstGeom prst="rect">
            <a:avLst/>
          </a:prstGeom>
        </p:spPr>
      </p:pic>
      <p:sp>
        <p:nvSpPr>
          <p:cNvPr id="3" name="TextBox 2"/>
          <p:cNvSpPr txBox="1"/>
          <p:nvPr/>
        </p:nvSpPr>
        <p:spPr>
          <a:xfrm>
            <a:off x="328863" y="4759278"/>
            <a:ext cx="11534274" cy="1569660"/>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The </a:t>
            </a:r>
            <a:r>
              <a:rPr lang="en-US" sz="2400" dirty="0" err="1" smtClean="0">
                <a:latin typeface="Times New Roman" panose="02020603050405020304" pitchFamily="18" charset="0"/>
                <a:cs typeface="Times New Roman" panose="02020603050405020304" pitchFamily="18" charset="0"/>
              </a:rPr>
              <a:t>softmax</a:t>
            </a:r>
            <a:r>
              <a:rPr lang="en-US" sz="2400" dirty="0" smtClean="0">
                <a:latin typeface="Times New Roman" panose="02020603050405020304" pitchFamily="18" charset="0"/>
                <a:cs typeface="Times New Roman" panose="02020603050405020304" pitchFamily="18" charset="0"/>
              </a:rPr>
              <a:t> function is also a type of a sigmoid function, but it is handy when we are trying to handle classification problems. The </a:t>
            </a:r>
            <a:r>
              <a:rPr lang="en-US" sz="2400" dirty="0" err="1" smtClean="0">
                <a:latin typeface="Times New Roman" panose="02020603050405020304" pitchFamily="18" charset="0"/>
                <a:cs typeface="Times New Roman" panose="02020603050405020304" pitchFamily="18" charset="0"/>
              </a:rPr>
              <a:t>softmax</a:t>
            </a:r>
            <a:r>
              <a:rPr lang="en-US" sz="2400" dirty="0" smtClean="0">
                <a:latin typeface="Times New Roman" panose="02020603050405020304" pitchFamily="18" charset="0"/>
                <a:cs typeface="Times New Roman" panose="02020603050405020304" pitchFamily="18" charset="0"/>
              </a:rPr>
              <a:t> function is ideally used in the output layer of the classifier where we are actually trying to get the probabilities to define the class of each input. </a:t>
            </a:r>
          </a:p>
        </p:txBody>
      </p:sp>
    </p:spTree>
    <p:extLst>
      <p:ext uri="{BB962C8B-B14F-4D97-AF65-F5344CB8AC3E}">
        <p14:creationId xmlns:p14="http://schemas.microsoft.com/office/powerpoint/2010/main" val="39053688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63" y="220133"/>
            <a:ext cx="11427404" cy="5484339"/>
          </a:xfrm>
          <a:prstGeom prst="rect">
            <a:avLst/>
          </a:prstGeom>
        </p:spPr>
      </p:pic>
    </p:spTree>
    <p:extLst>
      <p:ext uri="{BB962C8B-B14F-4D97-AF65-F5344CB8AC3E}">
        <p14:creationId xmlns:p14="http://schemas.microsoft.com/office/powerpoint/2010/main" val="39532804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085" y="118064"/>
            <a:ext cx="9196252" cy="584775"/>
          </a:xfrm>
          <a:prstGeom prst="rect">
            <a:avLst/>
          </a:prstGeom>
          <a:noFill/>
        </p:spPr>
        <p:txBody>
          <a:bodyPr wrap="square" rtlCol="0">
            <a:spAutoFit/>
          </a:bodyPr>
          <a:lstStyle/>
          <a:p>
            <a:pPr algn="ctr"/>
            <a:r>
              <a:rPr lang="en-US" sz="3200" b="1" dirty="0" smtClean="0">
                <a:latin typeface="Times New Roman" panose="02020603050405020304" pitchFamily="18" charset="0"/>
                <a:cs typeface="Times New Roman" panose="02020603050405020304" pitchFamily="18" charset="0"/>
              </a:rPr>
              <a:t>Module 3- </a:t>
            </a:r>
            <a:r>
              <a:rPr lang="en-US" sz="3200" b="1" dirty="0" err="1" smtClean="0">
                <a:latin typeface="Times New Roman" panose="02020603050405020304" pitchFamily="18" charset="0"/>
                <a:cs typeface="Times New Roman" panose="02020603050405020304" pitchFamily="18" charset="0"/>
              </a:rPr>
              <a:t>Keras</a:t>
            </a:r>
            <a:r>
              <a:rPr lang="en-US" sz="3200" b="1" dirty="0" smtClean="0">
                <a:latin typeface="Times New Roman" panose="02020603050405020304" pitchFamily="18" charset="0"/>
                <a:cs typeface="Times New Roman" panose="02020603050405020304" pitchFamily="18" charset="0"/>
              </a:rPr>
              <a:t> and Deep Learning Libraries</a:t>
            </a:r>
            <a:endParaRPr lang="en-US" sz="32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263753" y="779784"/>
            <a:ext cx="919625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3.1. Deep Learning Libraries</a:t>
            </a:r>
            <a:endParaRPr lang="en-US" sz="28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04800" y="5230328"/>
            <a:ext cx="11534274" cy="1569660"/>
          </a:xfrm>
          <a:prstGeom prst="rect">
            <a:avLst/>
          </a:prstGeom>
          <a:noFill/>
        </p:spPr>
        <p:txBody>
          <a:bodyPr wrap="square" rtlCol="0">
            <a:spAutoFit/>
          </a:bodyPr>
          <a:lstStyle/>
          <a:p>
            <a:pPr algn="just"/>
            <a:r>
              <a:rPr lang="en-US" sz="2400" dirty="0" err="1" smtClean="0">
                <a:latin typeface="Times New Roman" panose="02020603050405020304" pitchFamily="18" charset="0"/>
                <a:cs typeface="Times New Roman" panose="02020603050405020304" pitchFamily="18" charset="0"/>
              </a:rPr>
              <a:t>Theano</a:t>
            </a:r>
            <a:r>
              <a:rPr lang="en-US" sz="2400" dirty="0" smtClean="0">
                <a:latin typeface="Times New Roman" panose="02020603050405020304" pitchFamily="18" charset="0"/>
                <a:cs typeface="Times New Roman" panose="02020603050405020304" pitchFamily="18" charset="0"/>
              </a:rPr>
              <a:t> is a library developed by the Montreal Institute for Learning Algorithms, and was the major library for deep learning development even before </a:t>
            </a:r>
            <a:r>
              <a:rPr lang="en-US" sz="2400" dirty="0" err="1" smtClean="0">
                <a:latin typeface="Times New Roman" panose="02020603050405020304" pitchFamily="18" charset="0"/>
                <a:cs typeface="Times New Roman" panose="02020603050405020304" pitchFamily="18" charset="0"/>
              </a:rPr>
              <a:t>TensorFlow</a:t>
            </a:r>
            <a:r>
              <a:rPr lang="en-US" sz="2400" dirty="0" smtClean="0">
                <a:latin typeface="Times New Roman" panose="02020603050405020304" pitchFamily="18" charset="0"/>
                <a:cs typeface="Times New Roman" panose="02020603050405020304" pitchFamily="18" charset="0"/>
              </a:rPr>
              <a:t> and </a:t>
            </a:r>
            <a:r>
              <a:rPr lang="en-US" sz="2400" dirty="0" err="1" smtClean="0">
                <a:latin typeface="Times New Roman" panose="02020603050405020304" pitchFamily="18" charset="0"/>
                <a:cs typeface="Times New Roman" panose="02020603050405020304" pitchFamily="18" charset="0"/>
              </a:rPr>
              <a:t>PyTorch</a:t>
            </a:r>
            <a:r>
              <a:rPr lang="en-US" sz="2400" dirty="0" smtClean="0">
                <a:latin typeface="Times New Roman" panose="02020603050405020304" pitchFamily="18" charset="0"/>
                <a:cs typeface="Times New Roman" panose="02020603050405020304" pitchFamily="18" charset="0"/>
              </a:rPr>
              <a:t>. However, the founder can’t afford to continuously support it and maintain it, and therefore the library lost its popularity.</a:t>
            </a:r>
            <a:endParaRPr lang="en-US" sz="24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b="7439"/>
          <a:stretch/>
        </p:blipFill>
        <p:spPr>
          <a:xfrm>
            <a:off x="1598489" y="1351732"/>
            <a:ext cx="8526780" cy="3829868"/>
          </a:xfrm>
          <a:prstGeom prst="rect">
            <a:avLst/>
          </a:prstGeom>
        </p:spPr>
      </p:pic>
    </p:spTree>
    <p:extLst>
      <p:ext uri="{BB962C8B-B14F-4D97-AF65-F5344CB8AC3E}">
        <p14:creationId xmlns:p14="http://schemas.microsoft.com/office/powerpoint/2010/main" val="20713732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759" y="112295"/>
            <a:ext cx="11869241" cy="6128084"/>
          </a:xfrm>
          <a:prstGeom prst="rect">
            <a:avLst/>
          </a:prstGeom>
        </p:spPr>
      </p:pic>
    </p:spTree>
    <p:extLst>
      <p:ext uri="{BB962C8B-B14F-4D97-AF65-F5344CB8AC3E}">
        <p14:creationId xmlns:p14="http://schemas.microsoft.com/office/powerpoint/2010/main" val="4587214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56147"/>
            <a:ext cx="11534274" cy="6740307"/>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Among the three </a:t>
            </a:r>
            <a:r>
              <a:rPr lang="en-US" sz="2400" dirty="0" err="1" smtClean="0">
                <a:latin typeface="Times New Roman" panose="02020603050405020304" pitchFamily="18" charset="0"/>
                <a:cs typeface="Times New Roman" panose="02020603050405020304" pitchFamily="18" charset="0"/>
              </a:rPr>
              <a:t>TensorFlow</a:t>
            </a:r>
            <a:r>
              <a:rPr lang="en-US" sz="2400" dirty="0" smtClean="0">
                <a:latin typeface="Times New Roman" panose="02020603050405020304" pitchFamily="18" charset="0"/>
                <a:cs typeface="Times New Roman" panose="02020603050405020304" pitchFamily="18" charset="0"/>
              </a:rPr>
              <a:t> is the most popular library. It is the library that is mostly used in production of deep learning models. It has a very large community. Just a quick look at the number of forks on the library’s </a:t>
            </a:r>
            <a:r>
              <a:rPr lang="en-US" sz="2400" dirty="0" err="1" smtClean="0">
                <a:latin typeface="Times New Roman" panose="02020603050405020304" pitchFamily="18" charset="0"/>
                <a:cs typeface="Times New Roman" panose="02020603050405020304" pitchFamily="18" charset="0"/>
              </a:rPr>
              <a:t>GithHub</a:t>
            </a:r>
            <a:r>
              <a:rPr lang="en-US" sz="2400" dirty="0" smtClean="0">
                <a:latin typeface="Times New Roman" panose="02020603050405020304" pitchFamily="18" charset="0"/>
                <a:cs typeface="Times New Roman" panose="02020603050405020304" pitchFamily="18" charset="0"/>
              </a:rPr>
              <a:t> repository as well as the number of commits and pull requests should sufficient giving you an idea of how popular the library is. </a:t>
            </a:r>
            <a:r>
              <a:rPr lang="en-US" sz="2400" dirty="0" err="1" smtClean="0">
                <a:latin typeface="Times New Roman" panose="02020603050405020304" pitchFamily="18" charset="0"/>
                <a:cs typeface="Times New Roman" panose="02020603050405020304" pitchFamily="18" charset="0"/>
              </a:rPr>
              <a:t>TensorFlow</a:t>
            </a:r>
            <a:r>
              <a:rPr lang="en-US" sz="2400" dirty="0" smtClean="0">
                <a:latin typeface="Times New Roman" panose="02020603050405020304" pitchFamily="18" charset="0"/>
                <a:cs typeface="Times New Roman" panose="02020603050405020304" pitchFamily="18" charset="0"/>
              </a:rPr>
              <a:t> was developed by Google and released to the public in 2015, and is still being actively used at Google for both research and production needs. </a:t>
            </a:r>
          </a:p>
          <a:p>
            <a:pPr algn="just"/>
            <a:r>
              <a:rPr lang="en-US" sz="2400" dirty="0" err="1" smtClean="0">
                <a:latin typeface="Times New Roman" panose="02020603050405020304" pitchFamily="18" charset="0"/>
                <a:cs typeface="Times New Roman" panose="02020603050405020304" pitchFamily="18" charset="0"/>
              </a:rPr>
              <a:t>PyTorch</a:t>
            </a:r>
            <a:r>
              <a:rPr lang="en-US" sz="2400" dirty="0" smtClean="0">
                <a:latin typeface="Times New Roman" panose="02020603050405020304" pitchFamily="18" charset="0"/>
                <a:cs typeface="Times New Roman" panose="02020603050405020304" pitchFamily="18" charset="0"/>
              </a:rPr>
              <a:t> on the other hand, is the cousin of the Torch framework, which is in </a:t>
            </a:r>
            <a:r>
              <a:rPr lang="en-US" sz="2400" dirty="0" err="1" smtClean="0">
                <a:latin typeface="Times New Roman" panose="02020603050405020304" pitchFamily="18" charset="0"/>
                <a:cs typeface="Times New Roman" panose="02020603050405020304" pitchFamily="18" charset="0"/>
              </a:rPr>
              <a:t>Lua</a:t>
            </a:r>
            <a:r>
              <a:rPr lang="en-US" sz="2400" dirty="0" smtClean="0">
                <a:latin typeface="Times New Roman" panose="02020603050405020304" pitchFamily="18" charset="0"/>
                <a:cs typeface="Times New Roman" panose="02020603050405020304" pitchFamily="18" charset="0"/>
              </a:rPr>
              <a:t>, and supports machine learning algorithms running on GPUs in particular. However, being derived from the Torch framework, </a:t>
            </a:r>
            <a:r>
              <a:rPr lang="en-US" sz="2400" dirty="0" err="1" smtClean="0">
                <a:latin typeface="Times New Roman" panose="02020603050405020304" pitchFamily="18" charset="0"/>
                <a:cs typeface="Times New Roman" panose="02020603050405020304" pitchFamily="18" charset="0"/>
              </a:rPr>
              <a:t>PyTorch</a:t>
            </a:r>
            <a:r>
              <a:rPr lang="en-US" sz="2400" dirty="0" smtClean="0">
                <a:latin typeface="Times New Roman" panose="02020603050405020304" pitchFamily="18" charset="0"/>
                <a:cs typeface="Times New Roman" panose="02020603050405020304" pitchFamily="18" charset="0"/>
              </a:rPr>
              <a:t> is just a set of wrappers to support a popular language like Python. It was actually rewritten and tailored to be fast and feel native. </a:t>
            </a:r>
            <a:r>
              <a:rPr lang="en-US" sz="2400" dirty="0" err="1" smtClean="0">
                <a:latin typeface="Times New Roman" panose="02020603050405020304" pitchFamily="18" charset="0"/>
                <a:cs typeface="Times New Roman" panose="02020603050405020304" pitchFamily="18" charset="0"/>
              </a:rPr>
              <a:t>PyTorch</a:t>
            </a:r>
            <a:r>
              <a:rPr lang="en-US" sz="2400" dirty="0" smtClean="0">
                <a:latin typeface="Times New Roman" panose="02020603050405020304" pitchFamily="18" charset="0"/>
                <a:cs typeface="Times New Roman" panose="02020603050405020304" pitchFamily="18" charset="0"/>
              </a:rPr>
              <a:t> was released in 2016 and has gained immense interest lately and is becoming the preferred language over </a:t>
            </a:r>
            <a:r>
              <a:rPr lang="en-US" sz="2400" dirty="0" err="1" smtClean="0">
                <a:latin typeface="Times New Roman" panose="02020603050405020304" pitchFamily="18" charset="0"/>
                <a:cs typeface="Times New Roman" panose="02020603050405020304" pitchFamily="18" charset="0"/>
              </a:rPr>
              <a:t>TensorFlow</a:t>
            </a:r>
            <a:r>
              <a:rPr lang="en-US" sz="2400" dirty="0" smtClean="0">
                <a:latin typeface="Times New Roman" panose="02020603050405020304" pitchFamily="18" charset="0"/>
                <a:cs typeface="Times New Roman" panose="02020603050405020304" pitchFamily="18" charset="0"/>
              </a:rPr>
              <a:t>, especially in academic research and applications of deep learning requiring optimizing custom expressions. </a:t>
            </a:r>
            <a:r>
              <a:rPr lang="en-US" sz="2400" dirty="0" err="1" smtClean="0">
                <a:latin typeface="Times New Roman" panose="02020603050405020304" pitchFamily="18" charset="0"/>
                <a:cs typeface="Times New Roman" panose="02020603050405020304" pitchFamily="18" charset="0"/>
              </a:rPr>
              <a:t>PyTorch</a:t>
            </a:r>
            <a:r>
              <a:rPr lang="en-US" sz="2400" dirty="0" smtClean="0">
                <a:latin typeface="Times New Roman" panose="02020603050405020304" pitchFamily="18" charset="0"/>
                <a:cs typeface="Times New Roman" panose="02020603050405020304" pitchFamily="18" charset="0"/>
              </a:rPr>
              <a:t> is supported and actively used by Facebook. However, despite their popularity, both </a:t>
            </a:r>
            <a:r>
              <a:rPr lang="en-US" sz="2400" dirty="0" err="1" smtClean="0">
                <a:latin typeface="Times New Roman" panose="02020603050405020304" pitchFamily="18" charset="0"/>
                <a:cs typeface="Times New Roman" panose="02020603050405020304" pitchFamily="18" charset="0"/>
              </a:rPr>
              <a:t>PyTorch</a:t>
            </a:r>
            <a:r>
              <a:rPr lang="en-US" sz="2400" dirty="0" smtClean="0">
                <a:latin typeface="Times New Roman" panose="02020603050405020304" pitchFamily="18" charset="0"/>
                <a:cs typeface="Times New Roman" panose="02020603050405020304" pitchFamily="18" charset="0"/>
              </a:rPr>
              <a:t> and </a:t>
            </a:r>
            <a:r>
              <a:rPr lang="en-US" sz="2400" dirty="0" err="1" smtClean="0">
                <a:latin typeface="Times New Roman" panose="02020603050405020304" pitchFamily="18" charset="0"/>
                <a:cs typeface="Times New Roman" panose="02020603050405020304" pitchFamily="18" charset="0"/>
              </a:rPr>
              <a:t>tensorFlow</a:t>
            </a:r>
            <a:r>
              <a:rPr lang="en-US" sz="2400" dirty="0" smtClean="0">
                <a:latin typeface="Times New Roman" panose="02020603050405020304" pitchFamily="18" charset="0"/>
                <a:cs typeface="Times New Roman" panose="02020603050405020304" pitchFamily="18" charset="0"/>
              </a:rPr>
              <a:t> are not easy to use, and have a steep learning curve. </a:t>
            </a:r>
          </a:p>
          <a:p>
            <a:pPr algn="just"/>
            <a:r>
              <a:rPr lang="en-US" sz="2400" dirty="0" err="1" smtClean="0">
                <a:latin typeface="Times New Roman" panose="02020603050405020304" pitchFamily="18" charset="0"/>
                <a:cs typeface="Times New Roman" panose="02020603050405020304" pitchFamily="18" charset="0"/>
              </a:rPr>
              <a:t>Keras</a:t>
            </a:r>
            <a:r>
              <a:rPr lang="en-US" sz="2400" dirty="0" smtClean="0">
                <a:latin typeface="Times New Roman" panose="02020603050405020304" pitchFamily="18" charset="0"/>
                <a:cs typeface="Times New Roman" panose="02020603050405020304" pitchFamily="18" charset="0"/>
              </a:rPr>
              <a:t> normally runs on top of a low-level library such as </a:t>
            </a:r>
            <a:r>
              <a:rPr lang="en-US" sz="2400" dirty="0" err="1" smtClean="0">
                <a:latin typeface="Times New Roman" panose="02020603050405020304" pitchFamily="18" charset="0"/>
                <a:cs typeface="Times New Roman" panose="02020603050405020304" pitchFamily="18" charset="0"/>
              </a:rPr>
              <a:t>TensorFlow</a:t>
            </a:r>
            <a:r>
              <a:rPr lang="en-US" sz="2400" dirty="0" smtClean="0">
                <a:latin typeface="Times New Roman" panose="02020603050405020304" pitchFamily="18" charset="0"/>
                <a:cs typeface="Times New Roman" panose="02020603050405020304" pitchFamily="18" charset="0"/>
              </a:rPr>
              <a:t>. This means that to be able to use the </a:t>
            </a:r>
            <a:r>
              <a:rPr lang="en-US" sz="2400" dirty="0" err="1" smtClean="0">
                <a:latin typeface="Times New Roman" panose="02020603050405020304" pitchFamily="18" charset="0"/>
                <a:cs typeface="Times New Roman" panose="02020603050405020304" pitchFamily="18" charset="0"/>
              </a:rPr>
              <a:t>Keras</a:t>
            </a:r>
            <a:r>
              <a:rPr lang="en-US" sz="2400" dirty="0" smtClean="0">
                <a:latin typeface="Times New Roman" panose="02020603050405020304" pitchFamily="18" charset="0"/>
                <a:cs typeface="Times New Roman" panose="02020603050405020304" pitchFamily="18" charset="0"/>
              </a:rPr>
              <a:t> library, you will have to install </a:t>
            </a:r>
            <a:r>
              <a:rPr lang="en-US" sz="2400" dirty="0" err="1" smtClean="0">
                <a:latin typeface="Times New Roman" panose="02020603050405020304" pitchFamily="18" charset="0"/>
                <a:cs typeface="Times New Roman" panose="02020603050405020304" pitchFamily="18" charset="0"/>
              </a:rPr>
              <a:t>TensorFlow</a:t>
            </a:r>
            <a:r>
              <a:rPr lang="en-US" sz="2400" dirty="0" smtClean="0">
                <a:latin typeface="Times New Roman" panose="02020603050405020304" pitchFamily="18" charset="0"/>
                <a:cs typeface="Times New Roman" panose="02020603050405020304" pitchFamily="18" charset="0"/>
              </a:rPr>
              <a:t> first, and when you import </a:t>
            </a:r>
            <a:r>
              <a:rPr lang="en-US" sz="2400" dirty="0" err="1" smtClean="0">
                <a:latin typeface="Times New Roman" panose="02020603050405020304" pitchFamily="18" charset="0"/>
                <a:cs typeface="Times New Roman" panose="02020603050405020304" pitchFamily="18" charset="0"/>
              </a:rPr>
              <a:t>Keras</a:t>
            </a:r>
            <a:r>
              <a:rPr lang="en-US" sz="2400" dirty="0" smtClean="0">
                <a:latin typeface="Times New Roman" panose="02020603050405020304" pitchFamily="18" charset="0"/>
                <a:cs typeface="Times New Roman" panose="02020603050405020304" pitchFamily="18" charset="0"/>
              </a:rPr>
              <a:t>, it will be explicitly displayed what backend was used to install the </a:t>
            </a:r>
            <a:r>
              <a:rPr lang="en-US" sz="2400" dirty="0" err="1" smtClean="0">
                <a:latin typeface="Times New Roman" panose="02020603050405020304" pitchFamily="18" charset="0"/>
                <a:cs typeface="Times New Roman" panose="02020603050405020304" pitchFamily="18" charset="0"/>
              </a:rPr>
              <a:t>Keras</a:t>
            </a:r>
            <a:r>
              <a:rPr lang="en-US" sz="2400" dirty="0" smtClean="0">
                <a:latin typeface="Times New Roman" panose="02020603050405020304" pitchFamily="18" charset="0"/>
                <a:cs typeface="Times New Roman" panose="02020603050405020304" pitchFamily="18" charset="0"/>
              </a:rPr>
              <a:t> library.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38436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3753" y="41851"/>
            <a:ext cx="919625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3.2. Regression Models with </a:t>
            </a:r>
            <a:r>
              <a:rPr lang="en-US" sz="2800" b="1" dirty="0" err="1" smtClean="0">
                <a:latin typeface="Times New Roman" panose="02020603050405020304" pitchFamily="18" charset="0"/>
                <a:cs typeface="Times New Roman" panose="02020603050405020304" pitchFamily="18" charset="0"/>
              </a:rPr>
              <a:t>Keras</a:t>
            </a:r>
            <a:r>
              <a:rPr lang="en-US" sz="2800" b="1" dirty="0" smtClean="0">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421" y="749768"/>
            <a:ext cx="11258498" cy="5506652"/>
          </a:xfrm>
          <a:prstGeom prst="rect">
            <a:avLst/>
          </a:prstGeom>
        </p:spPr>
      </p:pic>
    </p:spTree>
    <p:extLst>
      <p:ext uri="{BB962C8B-B14F-4D97-AF65-F5344CB8AC3E}">
        <p14:creationId xmlns:p14="http://schemas.microsoft.com/office/powerpoint/2010/main" val="2038201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8642" y="254268"/>
            <a:ext cx="8686800" cy="4328160"/>
          </a:xfrm>
          <a:prstGeom prst="rect">
            <a:avLst/>
          </a:prstGeom>
        </p:spPr>
      </p:pic>
      <p:sp>
        <p:nvSpPr>
          <p:cNvPr id="3" name="TextBox 2"/>
          <p:cNvSpPr txBox="1"/>
          <p:nvPr/>
        </p:nvSpPr>
        <p:spPr>
          <a:xfrm>
            <a:off x="304800" y="5230328"/>
            <a:ext cx="11534274" cy="830997"/>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Notice how all the nodes in one layer are connected to all the other nodes in the next layer. Such a network is called a dense network.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33143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214" y="256674"/>
            <a:ext cx="11602936" cy="5791200"/>
          </a:xfrm>
          <a:prstGeom prst="rect">
            <a:avLst/>
          </a:prstGeom>
        </p:spPr>
      </p:pic>
    </p:spTree>
    <p:extLst>
      <p:ext uri="{BB962C8B-B14F-4D97-AF65-F5344CB8AC3E}">
        <p14:creationId xmlns:p14="http://schemas.microsoft.com/office/powerpoint/2010/main" val="31529606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4435"/>
          <a:stretch/>
        </p:blipFill>
        <p:spPr>
          <a:xfrm>
            <a:off x="190499" y="32657"/>
            <a:ext cx="11872206" cy="5377285"/>
          </a:xfrm>
          <a:prstGeom prst="rect">
            <a:avLst/>
          </a:prstGeom>
        </p:spPr>
      </p:pic>
      <p:sp>
        <p:nvSpPr>
          <p:cNvPr id="3" name="TextBox 2"/>
          <p:cNvSpPr txBox="1"/>
          <p:nvPr/>
        </p:nvSpPr>
        <p:spPr>
          <a:xfrm>
            <a:off x="190499" y="5288340"/>
            <a:ext cx="11534274" cy="1569660"/>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As for the minimization algorithms, there are actually other more efficient algorithms than the gradient descent for deep learning applications. One of them is “</a:t>
            </a:r>
            <a:r>
              <a:rPr lang="en-US" sz="2400" dirty="0" err="1" smtClean="0">
                <a:latin typeface="Times New Roman" panose="02020603050405020304" pitchFamily="18" charset="0"/>
                <a:cs typeface="Times New Roman" panose="02020603050405020304" pitchFamily="18" charset="0"/>
              </a:rPr>
              <a:t>adam</a:t>
            </a:r>
            <a:r>
              <a:rPr lang="en-US" sz="2400" dirty="0" smtClean="0">
                <a:latin typeface="Times New Roman" panose="02020603050405020304" pitchFamily="18" charset="0"/>
                <a:cs typeface="Times New Roman" panose="02020603050405020304" pitchFamily="18" charset="0"/>
              </a:rPr>
              <a:t>”. One of the main advantages of the “</a:t>
            </a:r>
            <a:r>
              <a:rPr lang="en-US" sz="2400" dirty="0" err="1" smtClean="0">
                <a:latin typeface="Times New Roman" panose="02020603050405020304" pitchFamily="18" charset="0"/>
                <a:cs typeface="Times New Roman" panose="02020603050405020304" pitchFamily="18" charset="0"/>
              </a:rPr>
              <a:t>adam</a:t>
            </a:r>
            <a:r>
              <a:rPr lang="en-US" sz="2400" dirty="0" smtClean="0">
                <a:latin typeface="Times New Roman" panose="02020603050405020304" pitchFamily="18" charset="0"/>
                <a:cs typeface="Times New Roman" panose="02020603050405020304" pitchFamily="18" charset="0"/>
              </a:rPr>
              <a:t>” optimizer is that you do not need to specify the learning rate that we saw in the gradient descent video.</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8140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3753" y="41851"/>
            <a:ext cx="919625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3.3. Classification Models with </a:t>
            </a:r>
            <a:r>
              <a:rPr lang="en-US" sz="2800" b="1" dirty="0" err="1" smtClean="0">
                <a:latin typeface="Times New Roman" panose="02020603050405020304" pitchFamily="18" charset="0"/>
                <a:cs typeface="Times New Roman" panose="02020603050405020304" pitchFamily="18" charset="0"/>
              </a:rPr>
              <a:t>Keras</a:t>
            </a:r>
            <a:r>
              <a:rPr lang="en-US" sz="2800" b="1" dirty="0" smtClean="0">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957" y="652104"/>
            <a:ext cx="11930843" cy="5569082"/>
          </a:xfrm>
          <a:prstGeom prst="rect">
            <a:avLst/>
          </a:prstGeom>
        </p:spPr>
      </p:pic>
    </p:spTree>
    <p:extLst>
      <p:ext uri="{BB962C8B-B14F-4D97-AF65-F5344CB8AC3E}">
        <p14:creationId xmlns:p14="http://schemas.microsoft.com/office/powerpoint/2010/main" val="1061115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0675" y="209312"/>
            <a:ext cx="11534274" cy="3108543"/>
          </a:xfrm>
          <a:prstGeom prst="rect">
            <a:avLst/>
          </a:prstGeom>
          <a:noFill/>
        </p:spPr>
        <p:txBody>
          <a:bodyPr wrap="square" rtlCol="0">
            <a:spAutoFit/>
          </a:bodyPr>
          <a:lstStyle/>
          <a:p>
            <a:pPr algn="just"/>
            <a:r>
              <a:rPr lang="en-US" sz="2000" i="1"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Other Applications </a:t>
            </a:r>
            <a:endParaRPr lang="en-US" sz="2400" i="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Automatic Machine Translation</a:t>
            </a:r>
            <a:r>
              <a:rPr lang="en-US" sz="2400" dirty="0" smtClean="0">
                <a:latin typeface="Times New Roman" panose="02020603050405020304" pitchFamily="18" charset="0"/>
                <a:cs typeface="Times New Roman" panose="02020603050405020304" pitchFamily="18" charset="0"/>
              </a:rPr>
              <a:t>, where convolutional neural networks are used to translate text in an image on the fly. </a:t>
            </a:r>
          </a:p>
          <a:p>
            <a:pPr marL="342900" indent="-342900" algn="just">
              <a:buFont typeface="Arial" panose="020B0604020202020204" pitchFamily="34" charset="0"/>
              <a:buChar char="•"/>
            </a:pPr>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Automatically Adding Sounds to Silent Movies</a:t>
            </a:r>
            <a:r>
              <a:rPr lang="en-US" sz="2400" dirty="0" smtClean="0">
                <a:latin typeface="Times New Roman" panose="02020603050405020304" pitchFamily="18" charset="0"/>
                <a:cs typeface="Times New Roman" panose="02020603050405020304" pitchFamily="18" charset="0"/>
              </a:rPr>
              <a:t>, where a deep learning model uses   a database of pre-recorded sounds to select a sound to play that best matches what is taking place in the scene. </a:t>
            </a:r>
          </a:p>
          <a:p>
            <a:pPr marL="342900" indent="-342900" algn="just">
              <a:buFont typeface="Arial" panose="020B0604020202020204" pitchFamily="34" charset="0"/>
              <a:buChar char="•"/>
            </a:pPr>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Object Classification and Detection in Images</a:t>
            </a:r>
            <a:r>
              <a:rPr lang="en-US" sz="2400" dirty="0" smtClean="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Self Driving Cars</a:t>
            </a:r>
          </a:p>
        </p:txBody>
      </p:sp>
    </p:spTree>
    <p:extLst>
      <p:ext uri="{BB962C8B-B14F-4D97-AF65-F5344CB8AC3E}">
        <p14:creationId xmlns:p14="http://schemas.microsoft.com/office/powerpoint/2010/main" val="30860537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733" y="473529"/>
            <a:ext cx="11613215" cy="5747657"/>
          </a:xfrm>
          <a:prstGeom prst="rect">
            <a:avLst/>
          </a:prstGeom>
        </p:spPr>
      </p:pic>
    </p:spTree>
    <p:extLst>
      <p:ext uri="{BB962C8B-B14F-4D97-AF65-F5344CB8AC3E}">
        <p14:creationId xmlns:p14="http://schemas.microsoft.com/office/powerpoint/2010/main" val="17853719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47" y="234586"/>
            <a:ext cx="11837235" cy="5202828"/>
          </a:xfrm>
          <a:prstGeom prst="rect">
            <a:avLst/>
          </a:prstGeom>
        </p:spPr>
      </p:pic>
    </p:spTree>
    <p:extLst>
      <p:ext uri="{BB962C8B-B14F-4D97-AF65-F5344CB8AC3E}">
        <p14:creationId xmlns:p14="http://schemas.microsoft.com/office/powerpoint/2010/main" val="37303916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770" y="195943"/>
            <a:ext cx="11736160" cy="5470071"/>
          </a:xfrm>
          <a:prstGeom prst="rect">
            <a:avLst/>
          </a:prstGeom>
        </p:spPr>
      </p:pic>
    </p:spTree>
    <p:extLst>
      <p:ext uri="{BB962C8B-B14F-4D97-AF65-F5344CB8AC3E}">
        <p14:creationId xmlns:p14="http://schemas.microsoft.com/office/powerpoint/2010/main" val="18947205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330" y="212272"/>
            <a:ext cx="11605878" cy="6253843"/>
          </a:xfrm>
          <a:prstGeom prst="rect">
            <a:avLst/>
          </a:prstGeom>
        </p:spPr>
      </p:pic>
    </p:spTree>
    <p:extLst>
      <p:ext uri="{BB962C8B-B14F-4D97-AF65-F5344CB8AC3E}">
        <p14:creationId xmlns:p14="http://schemas.microsoft.com/office/powerpoint/2010/main" val="36012105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19464"/>
          <a:stretch/>
        </p:blipFill>
        <p:spPr>
          <a:xfrm>
            <a:off x="565054" y="0"/>
            <a:ext cx="11013766" cy="4228667"/>
          </a:xfrm>
          <a:prstGeom prst="rect">
            <a:avLst/>
          </a:prstGeom>
        </p:spPr>
      </p:pic>
      <p:sp>
        <p:nvSpPr>
          <p:cNvPr id="4" name="TextBox 3"/>
          <p:cNvSpPr txBox="1"/>
          <p:nvPr/>
        </p:nvSpPr>
        <p:spPr>
          <a:xfrm>
            <a:off x="304800" y="4180344"/>
            <a:ext cx="11534274" cy="2677656"/>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For each data point the output is the probability that the decision of purchasing a given car belongs to one of the four classes. For each data point, the probabilities should sum to 1, and the higher the probability the more confident is the algorithm that a data point belongs to the respective class. So for the first data point or the first car in the test set, the decision would be 0 meaning not acceptable, since the first probability is the highest, with a value of 0.99 or close to 1, in this case. For the last three data points, the decision would be 1 or acceptable, since the probabilities for the second class are higher than the rest of the classes.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45179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7710" y="159029"/>
            <a:ext cx="919625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Lab: Regression Models with </a:t>
            </a:r>
            <a:r>
              <a:rPr lang="en-US" sz="2800" b="1" dirty="0" err="1" smtClean="0">
                <a:latin typeface="Times New Roman" panose="02020603050405020304" pitchFamily="18" charset="0"/>
                <a:cs typeface="Times New Roman" panose="02020603050405020304" pitchFamily="18" charset="0"/>
              </a:rPr>
              <a:t>Keras</a:t>
            </a:r>
            <a:r>
              <a:rPr lang="en-US" sz="2800" b="1" dirty="0" smtClean="0">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56033" y="3124888"/>
            <a:ext cx="1313180" cy="461665"/>
          </a:xfrm>
          <a:prstGeom prst="rect">
            <a:avLst/>
          </a:prstGeom>
        </p:spPr>
        <p:txBody>
          <a:bodyPr wrap="none">
            <a:spAutoFit/>
          </a:bodyPr>
          <a:lstStyle/>
          <a:p>
            <a:r>
              <a:rPr lang="en-US" sz="2400" dirty="0">
                <a:solidFill>
                  <a:schemeClr val="accent1">
                    <a:lumMod val="75000"/>
                  </a:schemeClr>
                </a:solidFill>
                <a:latin typeface="Times New Roman" panose="02020603050405020304" pitchFamily="18" charset="0"/>
                <a:cs typeface="Times New Roman" panose="02020603050405020304" pitchFamily="18" charset="0"/>
              </a:rPr>
              <a:t>(1030, 9)</a:t>
            </a:r>
          </a:p>
        </p:txBody>
      </p:sp>
      <p:sp>
        <p:nvSpPr>
          <p:cNvPr id="5" name="Rectangle 2"/>
          <p:cNvSpPr>
            <a:spLocks noChangeArrowheads="1"/>
          </p:cNvSpPr>
          <p:nvPr/>
        </p:nvSpPr>
        <p:spPr bwMode="auto">
          <a:xfrm>
            <a:off x="156033" y="788959"/>
            <a:ext cx="11861796"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Download and Clean Dataset</a:t>
            </a:r>
            <a:b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pandas </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as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pd</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numpy</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as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np</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concrete_data</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pd.read_csv</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'https://ibm.box.com/shared/static/svl8tu7cmod6tizo6rk0ke4sbuhtpdfx.csv'</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print</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concrete_data.head</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print</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concrete_data.shape</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print</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concrete_data.describe</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156033" y="3833923"/>
            <a:ext cx="12040476"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concrete_data_columns</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concrete_data.columns</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predictors =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concrete_data</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concrete_data_columns</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concrete_data_columns</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'Strength'</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target =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concrete_data</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'Strength'</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print</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predictors.head</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print</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target.head</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predictors_norm</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(predictors -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predictors.mean</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predictors.std</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n_cols</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predictors_norm.shape</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number of predictors</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91115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63286" y="267597"/>
            <a:ext cx="11351184" cy="34163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Keras</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from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Keras.models</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Sequential</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from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Keras.layers</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Dense</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Build a Neural Network</a:t>
            </a:r>
            <a:b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regression_model</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create model</a:t>
            </a:r>
            <a:b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model</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Sequential()</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model.add</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(Dense(</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50</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AA4926"/>
                </a:solidFill>
                <a:effectLst/>
                <a:latin typeface="Courier New" panose="02070309020205020404" pitchFamily="49" charset="0"/>
                <a:cs typeface="Courier New" panose="02070309020205020404" pitchFamily="49" charset="0"/>
              </a:rPr>
              <a:t>activation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relu</a:t>
            </a:r>
            <a:r>
              <a:rPr kumimoji="0" lang="en-US" alt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input_shape</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n_cols</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model.add</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(Dense(</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50</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AA4926"/>
                </a:solidFill>
                <a:effectLst/>
                <a:latin typeface="Courier New" panose="02070309020205020404" pitchFamily="49" charset="0"/>
                <a:cs typeface="Courier New" panose="02070309020205020404" pitchFamily="49" charset="0"/>
              </a:rPr>
              <a:t>activation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relu</a:t>
            </a:r>
            <a:r>
              <a:rPr kumimoji="0" lang="en-US" alt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model.add</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(Dense(</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model =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regression_model</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model.fit</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predictors_norm</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target</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AA4926"/>
                </a:solidFill>
                <a:effectLst/>
                <a:latin typeface="Courier New" panose="02070309020205020404" pitchFamily="49" charset="0"/>
                <a:cs typeface="Courier New" panose="02070309020205020404" pitchFamily="49" charset="0"/>
              </a:rPr>
              <a:t>validation_split</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0.3</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AA4926"/>
                </a:solidFill>
                <a:effectLst/>
                <a:latin typeface="Courier New" panose="02070309020205020404" pitchFamily="49" charset="0"/>
                <a:cs typeface="Courier New" panose="02070309020205020404" pitchFamily="49" charset="0"/>
              </a:rPr>
              <a:t>epochs</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100</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AA4926"/>
                </a:solidFill>
                <a:effectLst/>
                <a:latin typeface="Courier New" panose="02070309020205020404" pitchFamily="49" charset="0"/>
                <a:cs typeface="Courier New" panose="02070309020205020404" pitchFamily="49" charset="0"/>
              </a:rPr>
              <a:t>verbose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2</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19101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5053" y="130629"/>
            <a:ext cx="919625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Lab: Classification Models with </a:t>
            </a:r>
            <a:r>
              <a:rPr lang="en-US" sz="2800" b="1" dirty="0" err="1" smtClean="0">
                <a:latin typeface="Times New Roman" panose="02020603050405020304" pitchFamily="18" charset="0"/>
                <a:cs typeface="Times New Roman" panose="02020603050405020304" pitchFamily="18" charset="0"/>
              </a:rPr>
              <a:t>Keras</a:t>
            </a:r>
            <a:r>
              <a:rPr lang="en-US" sz="2800" b="1" dirty="0" smtClean="0">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179615" y="653849"/>
            <a:ext cx="7904728" cy="34163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Import </a:t>
            </a:r>
            <a:r>
              <a:rPr kumimoji="0" lang="en-US" altLang="en-US"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Keras</a:t>
            </a:r>
            <a: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and Packages</a:t>
            </a:r>
            <a:b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tensorflow</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as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tf</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keras</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from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keras.models</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Sequential</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from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keras.layers</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Dense</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from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keras.utils</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to_categorical</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matplotlib.pyplot</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as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plt</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from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keras.datasets</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mnist</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Read the data</a:t>
            </a:r>
            <a:b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X_train</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y_train</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X_test</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y_test</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mnist.load_data</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print</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X_train.shape</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plt.imshow</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X_train</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3978" t="7242" r="16454"/>
          <a:stretch/>
        </p:blipFill>
        <p:spPr>
          <a:xfrm>
            <a:off x="179615" y="4474029"/>
            <a:ext cx="2383971" cy="2383971"/>
          </a:xfrm>
          <a:prstGeom prst="rect">
            <a:avLst/>
          </a:prstGeom>
        </p:spPr>
      </p:pic>
      <p:sp>
        <p:nvSpPr>
          <p:cNvPr id="5" name="Rectangle 4"/>
          <p:cNvSpPr/>
          <p:nvPr/>
        </p:nvSpPr>
        <p:spPr>
          <a:xfrm>
            <a:off x="173742" y="4070169"/>
            <a:ext cx="2082621" cy="461665"/>
          </a:xfrm>
          <a:prstGeom prst="rect">
            <a:avLst/>
          </a:prstGeom>
        </p:spPr>
        <p:txBody>
          <a:bodyPr wrap="none">
            <a:spAutoFit/>
          </a:bodyPr>
          <a:lstStyle/>
          <a:p>
            <a:r>
              <a:rPr lang="en-US" sz="2400" dirty="0">
                <a:solidFill>
                  <a:schemeClr val="accent1">
                    <a:lumMod val="75000"/>
                  </a:schemeClr>
                </a:solidFill>
                <a:latin typeface="Times New Roman" panose="02020603050405020304" pitchFamily="18" charset="0"/>
                <a:cs typeface="Times New Roman" panose="02020603050405020304" pitchFamily="18" charset="0"/>
              </a:rPr>
              <a:t>(60000, 28, 28)</a:t>
            </a:r>
          </a:p>
        </p:txBody>
      </p:sp>
    </p:spTree>
    <p:extLst>
      <p:ext uri="{BB962C8B-B14F-4D97-AF65-F5344CB8AC3E}">
        <p14:creationId xmlns:p14="http://schemas.microsoft.com/office/powerpoint/2010/main" val="31372998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90499" y="1245552"/>
            <a:ext cx="11658600" cy="175432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flatten images into one-dimensional vector</a:t>
            </a:r>
            <a:b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num_pixels</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X_train.shape</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X_train.shape</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2</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#Find size of 1-D vector</a:t>
            </a:r>
            <a:b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X_train</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X_train.reshape</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X_train.shape</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num_pixels</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astype</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'float32'</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#flatten training images</a:t>
            </a:r>
            <a:b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X_test</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X_test.reshape</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X_test.shape</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num_pixels</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astype</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'float32'</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#flatten test images </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3" name="TextBox 2"/>
          <p:cNvSpPr txBox="1"/>
          <p:nvPr/>
        </p:nvSpPr>
        <p:spPr>
          <a:xfrm>
            <a:off x="190499" y="161159"/>
            <a:ext cx="11534274" cy="830997"/>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With conventional neural networks, we cannot feed in the image as input as is. So we need to flatten the images into one-dimensional vectors, each of size 1 x (28x28) = 1 x 784</a:t>
            </a:r>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90498" y="3253274"/>
            <a:ext cx="12001501" cy="461665"/>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Since pixel values can range from 0 to 255, let us normalize the vectors to be between 0 and 1. </a:t>
            </a:r>
            <a:endParaRPr lang="en-US" sz="2400" dirty="0">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190498" y="3839342"/>
            <a:ext cx="5147563" cy="9233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normalize inputs from 0-255 to 0-1</a:t>
            </a:r>
            <a:b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X_train</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X_train</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255</a:t>
            </a:r>
            <a:b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X_test</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X_test</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255</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190498" y="4887075"/>
            <a:ext cx="11658602" cy="1200329"/>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Finally,  before we start building our model, remember that for classification we need to divide our target variable into categories. We use the </a:t>
            </a:r>
            <a:r>
              <a:rPr lang="en-US" sz="2400" dirty="0" err="1" smtClean="0">
                <a:latin typeface="Times New Roman" panose="02020603050405020304" pitchFamily="18" charset="0"/>
                <a:cs typeface="Times New Roman" panose="02020603050405020304" pitchFamily="18" charset="0"/>
              </a:rPr>
              <a:t>to_categorical</a:t>
            </a:r>
            <a:r>
              <a:rPr lang="en-US" sz="2400" dirty="0" smtClean="0">
                <a:latin typeface="Times New Roman" panose="02020603050405020304" pitchFamily="18" charset="0"/>
                <a:cs typeface="Times New Roman" panose="02020603050405020304" pitchFamily="18" charset="0"/>
              </a:rPr>
              <a:t> function from the </a:t>
            </a:r>
            <a:r>
              <a:rPr lang="en-US" sz="2400" dirty="0" err="1" smtClean="0">
                <a:latin typeface="Times New Roman" panose="02020603050405020304" pitchFamily="18" charset="0"/>
                <a:cs typeface="Times New Roman" panose="02020603050405020304" pitchFamily="18" charset="0"/>
              </a:rPr>
              <a:t>keras</a:t>
            </a:r>
            <a:r>
              <a:rPr lang="en-US" sz="2400" dirty="0" smtClean="0">
                <a:latin typeface="Times New Roman" panose="02020603050405020304" pitchFamily="18" charset="0"/>
                <a:cs typeface="Times New Roman" panose="02020603050405020304" pitchFamily="18" charset="0"/>
              </a:rPr>
              <a:t> Utilities package.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59035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79614" y="159408"/>
            <a:ext cx="4733988" cy="14773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one hot encode outputs</a:t>
            </a:r>
            <a:br>
              <a:rPr kumimoji="0" lang="en-US" altLang="en-US"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y_train = to_categorical(y_train)</a:t>
            </a:r>
            <a:b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y_test = to_categorical(y_test)</a:t>
            </a:r>
            <a:b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num_classes = y_test.shape[</a:t>
            </a:r>
            <a:r>
              <a:rPr kumimoji="0" lang="en-US" altLang="en-US" b="0" i="0" u="none" strike="noStrike" cap="none" normalizeH="0" baseline="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8888C6"/>
                </a:solidFill>
                <a:effectLst/>
                <a:latin typeface="Courier New" panose="02070309020205020404" pitchFamily="49" charset="0"/>
                <a:cs typeface="Courier New" panose="02070309020205020404" pitchFamily="49" charset="0"/>
              </a:rPr>
              <a:t>print</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(num_classes)</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179614" y="1636736"/>
            <a:ext cx="492443" cy="461665"/>
          </a:xfrm>
          <a:prstGeom prst="rect">
            <a:avLst/>
          </a:prstGeom>
        </p:spPr>
        <p:txBody>
          <a:bodyPr wrap="none">
            <a:spAutoFit/>
          </a:bodyPr>
          <a:lstStyle/>
          <a:p>
            <a:r>
              <a:rPr lang="en-US" sz="2400" dirty="0">
                <a:solidFill>
                  <a:schemeClr val="accent1">
                    <a:lumMod val="75000"/>
                  </a:schemeClr>
                </a:solidFill>
                <a:latin typeface="Times New Roman" panose="02020603050405020304" pitchFamily="18" charset="0"/>
                <a:cs typeface="Times New Roman" panose="02020603050405020304" pitchFamily="18" charset="0"/>
              </a:rPr>
              <a:t>10</a:t>
            </a:r>
          </a:p>
        </p:txBody>
      </p:sp>
      <p:sp>
        <p:nvSpPr>
          <p:cNvPr id="4" name="Rectangle 2"/>
          <p:cNvSpPr>
            <a:spLocks noChangeArrowheads="1"/>
          </p:cNvSpPr>
          <p:nvPr/>
        </p:nvSpPr>
        <p:spPr bwMode="auto">
          <a:xfrm>
            <a:off x="179614" y="2384445"/>
            <a:ext cx="11638837" cy="39703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Define classification model</a:t>
            </a:r>
            <a:b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def</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classification_model</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model = Sequential()</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model.add</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(Dense(</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num_pixels</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AA4926"/>
                </a:solidFill>
                <a:effectLst/>
                <a:latin typeface="Courier New" panose="02070309020205020404" pitchFamily="49" charset="0"/>
                <a:cs typeface="Courier New" panose="02070309020205020404" pitchFamily="49" charset="0"/>
              </a:rPr>
              <a:t>activation</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relu</a:t>
            </a:r>
            <a:r>
              <a:rPr kumimoji="0" lang="en-US" alt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AA4926"/>
                </a:solidFill>
                <a:effectLst/>
                <a:latin typeface="Courier New" panose="02070309020205020404" pitchFamily="49" charset="0"/>
                <a:cs typeface="Courier New" panose="02070309020205020404" pitchFamily="49" charset="0"/>
              </a:rPr>
              <a:t>input_shape</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num_pixels</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model.add</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(Dense(</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100</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AA4926"/>
                </a:solidFill>
                <a:effectLst/>
                <a:latin typeface="Courier New" panose="02070309020205020404" pitchFamily="49" charset="0"/>
                <a:cs typeface="Courier New" panose="02070309020205020404" pitchFamily="49" charset="0"/>
              </a:rPr>
              <a:t>activation</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relu</a:t>
            </a:r>
            <a:r>
              <a:rPr kumimoji="0" lang="en-US" alt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model.add</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(Dense(</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num_classes</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AA4926"/>
                </a:solidFill>
                <a:effectLst/>
                <a:latin typeface="Courier New" panose="02070309020205020404" pitchFamily="49" charset="0"/>
                <a:cs typeface="Courier New" panose="02070309020205020404" pitchFamily="49" charset="0"/>
              </a:rPr>
              <a:t>activation</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softmax</a:t>
            </a:r>
            <a:r>
              <a:rPr kumimoji="0" lang="en-US" alt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model.compile</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AA4926"/>
                </a:solidFill>
                <a:effectLst/>
                <a:latin typeface="Courier New" panose="02070309020205020404" pitchFamily="49" charset="0"/>
                <a:cs typeface="Courier New" panose="02070309020205020404" pitchFamily="49" charset="0"/>
              </a:rPr>
              <a:t>optimizer</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adam</a:t>
            </a:r>
            <a:r>
              <a:rPr kumimoji="0" lang="en-US" alt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AA4926"/>
                </a:solidFill>
                <a:effectLst/>
                <a:latin typeface="Courier New" panose="02070309020205020404" pitchFamily="49" charset="0"/>
                <a:cs typeface="Courier New" panose="02070309020205020404" pitchFamily="49" charset="0"/>
              </a:rPr>
              <a:t>loss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categorical_crossentropy</a:t>
            </a:r>
            <a:r>
              <a:rPr kumimoji="0" lang="en-US" alt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AA4926"/>
                </a:solidFill>
                <a:effectLst/>
                <a:latin typeface="Courier New" panose="02070309020205020404" pitchFamily="49" charset="0"/>
                <a:cs typeface="Courier New" panose="02070309020205020404" pitchFamily="49" charset="0"/>
              </a:rPr>
              <a:t>metrics</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'accuracy'</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model</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Train and Test the Network</a:t>
            </a:r>
            <a:br>
              <a:rPr kumimoji="0" lang="en-US" altLang="en-US"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model =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classification_model</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model.fit</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X_train</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y_train</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AA4926"/>
                </a:solidFill>
                <a:effectLst/>
                <a:latin typeface="Courier New" panose="02070309020205020404" pitchFamily="49" charset="0"/>
                <a:cs typeface="Courier New" panose="02070309020205020404" pitchFamily="49" charset="0"/>
              </a:rPr>
              <a:t>validation_data</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X_test</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y_test</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AA4926"/>
                </a:solidFill>
                <a:effectLst/>
                <a:latin typeface="Courier New" panose="02070309020205020404" pitchFamily="49" charset="0"/>
                <a:cs typeface="Courier New" panose="02070309020205020404" pitchFamily="49" charset="0"/>
              </a:rPr>
              <a:t>epochs</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10</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AA4926"/>
                </a:solidFill>
                <a:effectLst/>
                <a:latin typeface="Courier New" panose="02070309020205020404" pitchFamily="49" charset="0"/>
                <a:cs typeface="Courier New" panose="02070309020205020404" pitchFamily="49" charset="0"/>
              </a:rPr>
              <a:t>verbose</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2</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scores =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model.evaluate</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X_test</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y_test</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AA4926"/>
                </a:solidFill>
                <a:effectLst/>
                <a:latin typeface="Courier New" panose="02070309020205020404" pitchFamily="49" charset="0"/>
                <a:cs typeface="Courier New" panose="02070309020205020404" pitchFamily="49" charset="0"/>
              </a:rPr>
              <a:t>verbose</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8888C6"/>
                </a:solidFill>
                <a:effectLst/>
                <a:latin typeface="Courier New" panose="02070309020205020404" pitchFamily="49" charset="0"/>
                <a:cs typeface="Courier New" panose="02070309020205020404" pitchFamily="49" charset="0"/>
              </a:rPr>
              <a:t>print</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'Accuracy: {}% </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\n</a:t>
            </a:r>
            <a:r>
              <a:rPr kumimoji="0" lang="en-US" alt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Error: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.format(scores[</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 </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scores[</a:t>
            </a:r>
            <a:r>
              <a:rPr kumimoji="0" lang="en-US" alt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5984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7710" y="238134"/>
            <a:ext cx="919625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1.2. Neurons and Neural Networks </a:t>
            </a:r>
            <a:endParaRPr lang="en-US"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84632" y="761354"/>
            <a:ext cx="11534274" cy="830997"/>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All the algorithms that are used in deep learning are largely inspired by the way neurons and neural networks function and process data in the brain. </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6105" y="1464014"/>
            <a:ext cx="7661394" cy="3367157"/>
          </a:xfrm>
          <a:prstGeom prst="rect">
            <a:avLst/>
          </a:prstGeom>
        </p:spPr>
      </p:pic>
      <p:sp>
        <p:nvSpPr>
          <p:cNvPr id="5" name="TextBox 4"/>
          <p:cNvSpPr txBox="1"/>
          <p:nvPr/>
        </p:nvSpPr>
        <p:spPr>
          <a:xfrm>
            <a:off x="284632" y="4919008"/>
            <a:ext cx="11534274" cy="1938992"/>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The picture in the right was drawn by </a:t>
            </a:r>
            <a:r>
              <a:rPr lang="en-US" sz="2400" dirty="0" err="1" smtClean="0">
                <a:latin typeface="Times New Roman" panose="02020603050405020304" pitchFamily="18" charset="0"/>
                <a:cs typeface="Times New Roman" panose="02020603050405020304" pitchFamily="18" charset="0"/>
              </a:rPr>
              <a:t>Snatigo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Ramony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Cajal</a:t>
            </a:r>
            <a:r>
              <a:rPr lang="en-US" sz="2400" dirty="0" smtClean="0">
                <a:latin typeface="Times New Roman" panose="02020603050405020304" pitchFamily="18" charset="0"/>
                <a:cs typeface="Times New Roman" panose="02020603050405020304" pitchFamily="18" charset="0"/>
              </a:rPr>
              <a:t>, back in 1899 based on what he saw after placing a pigeon’s brain under the microscope. He is known as the father of modern neuroscience, but based on his drawing, the neurons, on of them labeled A, have big bodies in the middle of long arms that stretch out and branch off to connect with other neurons.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783726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00281"/>
            <a:ext cx="10858500" cy="6463308"/>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Train on 60000 samples, validate on 10000 samples</a:t>
            </a:r>
          </a:p>
          <a:p>
            <a:r>
              <a:rPr lang="en-US" dirty="0">
                <a:latin typeface="Times New Roman" panose="02020603050405020304" pitchFamily="18" charset="0"/>
                <a:cs typeface="Times New Roman" panose="02020603050405020304" pitchFamily="18" charset="0"/>
              </a:rPr>
              <a:t>Epoch 1/10</a:t>
            </a:r>
          </a:p>
          <a:p>
            <a:r>
              <a:rPr lang="en-US" dirty="0">
                <a:latin typeface="Times New Roman" panose="02020603050405020304" pitchFamily="18" charset="0"/>
                <a:cs typeface="Times New Roman" panose="02020603050405020304" pitchFamily="18" charset="0"/>
              </a:rPr>
              <a:t> - 15s - loss: 0.1815 - accuracy: 0.9448 - </a:t>
            </a:r>
            <a:r>
              <a:rPr lang="en-US" dirty="0" err="1">
                <a:latin typeface="Times New Roman" panose="02020603050405020304" pitchFamily="18" charset="0"/>
                <a:cs typeface="Times New Roman" panose="02020603050405020304" pitchFamily="18" charset="0"/>
              </a:rPr>
              <a:t>val_loss</a:t>
            </a:r>
            <a:r>
              <a:rPr lang="en-US" dirty="0">
                <a:latin typeface="Times New Roman" panose="02020603050405020304" pitchFamily="18" charset="0"/>
                <a:cs typeface="Times New Roman" panose="02020603050405020304" pitchFamily="18" charset="0"/>
              </a:rPr>
              <a:t>: 0.0922 - </a:t>
            </a:r>
            <a:r>
              <a:rPr lang="en-US" dirty="0" err="1">
                <a:latin typeface="Times New Roman" panose="02020603050405020304" pitchFamily="18" charset="0"/>
                <a:cs typeface="Times New Roman" panose="02020603050405020304" pitchFamily="18" charset="0"/>
              </a:rPr>
              <a:t>val_accuracy</a:t>
            </a:r>
            <a:r>
              <a:rPr lang="en-US" dirty="0">
                <a:latin typeface="Times New Roman" panose="02020603050405020304" pitchFamily="18" charset="0"/>
                <a:cs typeface="Times New Roman" panose="02020603050405020304" pitchFamily="18" charset="0"/>
              </a:rPr>
              <a:t>: 0.9716</a:t>
            </a:r>
          </a:p>
          <a:p>
            <a:r>
              <a:rPr lang="en-US" dirty="0">
                <a:latin typeface="Times New Roman" panose="02020603050405020304" pitchFamily="18" charset="0"/>
                <a:cs typeface="Times New Roman" panose="02020603050405020304" pitchFamily="18" charset="0"/>
              </a:rPr>
              <a:t>Epoch 2/10</a:t>
            </a:r>
          </a:p>
          <a:p>
            <a:r>
              <a:rPr lang="en-US" dirty="0">
                <a:latin typeface="Times New Roman" panose="02020603050405020304" pitchFamily="18" charset="0"/>
                <a:cs typeface="Times New Roman" panose="02020603050405020304" pitchFamily="18" charset="0"/>
              </a:rPr>
              <a:t> - 15s - loss: 0.0784 - accuracy: 0.9749 - </a:t>
            </a:r>
            <a:r>
              <a:rPr lang="en-US" dirty="0" err="1">
                <a:latin typeface="Times New Roman" panose="02020603050405020304" pitchFamily="18" charset="0"/>
                <a:cs typeface="Times New Roman" panose="02020603050405020304" pitchFamily="18" charset="0"/>
              </a:rPr>
              <a:t>val_loss</a:t>
            </a:r>
            <a:r>
              <a:rPr lang="en-US" dirty="0">
                <a:latin typeface="Times New Roman" panose="02020603050405020304" pitchFamily="18" charset="0"/>
                <a:cs typeface="Times New Roman" panose="02020603050405020304" pitchFamily="18" charset="0"/>
              </a:rPr>
              <a:t>: 0.0785 - </a:t>
            </a:r>
            <a:r>
              <a:rPr lang="en-US" dirty="0" err="1">
                <a:latin typeface="Times New Roman" panose="02020603050405020304" pitchFamily="18" charset="0"/>
                <a:cs typeface="Times New Roman" panose="02020603050405020304" pitchFamily="18" charset="0"/>
              </a:rPr>
              <a:t>val_accuracy</a:t>
            </a:r>
            <a:r>
              <a:rPr lang="en-US" dirty="0">
                <a:latin typeface="Times New Roman" panose="02020603050405020304" pitchFamily="18" charset="0"/>
                <a:cs typeface="Times New Roman" panose="02020603050405020304" pitchFamily="18" charset="0"/>
              </a:rPr>
              <a:t>: 0.9755</a:t>
            </a:r>
          </a:p>
          <a:p>
            <a:r>
              <a:rPr lang="en-US" dirty="0">
                <a:latin typeface="Times New Roman" panose="02020603050405020304" pitchFamily="18" charset="0"/>
                <a:cs typeface="Times New Roman" panose="02020603050405020304" pitchFamily="18" charset="0"/>
              </a:rPr>
              <a:t>Epoch 3/10</a:t>
            </a:r>
          </a:p>
          <a:p>
            <a:r>
              <a:rPr lang="en-US" dirty="0">
                <a:latin typeface="Times New Roman" panose="02020603050405020304" pitchFamily="18" charset="0"/>
                <a:cs typeface="Times New Roman" panose="02020603050405020304" pitchFamily="18" charset="0"/>
              </a:rPr>
              <a:t> - 15s - loss: 0.0525 - accuracy: 0.9831 - </a:t>
            </a:r>
            <a:r>
              <a:rPr lang="en-US" dirty="0" err="1">
                <a:latin typeface="Times New Roman" panose="02020603050405020304" pitchFamily="18" charset="0"/>
                <a:cs typeface="Times New Roman" panose="02020603050405020304" pitchFamily="18" charset="0"/>
              </a:rPr>
              <a:t>val_loss</a:t>
            </a:r>
            <a:r>
              <a:rPr lang="en-US" dirty="0">
                <a:latin typeface="Times New Roman" panose="02020603050405020304" pitchFamily="18" charset="0"/>
                <a:cs typeface="Times New Roman" panose="02020603050405020304" pitchFamily="18" charset="0"/>
              </a:rPr>
              <a:t>: 0.0823 - </a:t>
            </a:r>
            <a:r>
              <a:rPr lang="en-US" dirty="0" err="1">
                <a:latin typeface="Times New Roman" panose="02020603050405020304" pitchFamily="18" charset="0"/>
                <a:cs typeface="Times New Roman" panose="02020603050405020304" pitchFamily="18" charset="0"/>
              </a:rPr>
              <a:t>val_accuracy</a:t>
            </a:r>
            <a:r>
              <a:rPr lang="en-US" dirty="0">
                <a:latin typeface="Times New Roman" panose="02020603050405020304" pitchFamily="18" charset="0"/>
                <a:cs typeface="Times New Roman" panose="02020603050405020304" pitchFamily="18" charset="0"/>
              </a:rPr>
              <a:t>: 0.9762</a:t>
            </a:r>
          </a:p>
          <a:p>
            <a:r>
              <a:rPr lang="en-US" dirty="0">
                <a:latin typeface="Times New Roman" panose="02020603050405020304" pitchFamily="18" charset="0"/>
                <a:cs typeface="Times New Roman" panose="02020603050405020304" pitchFamily="18" charset="0"/>
              </a:rPr>
              <a:t>Epoch 4/10</a:t>
            </a:r>
          </a:p>
          <a:p>
            <a:r>
              <a:rPr lang="en-US" dirty="0">
                <a:latin typeface="Times New Roman" panose="02020603050405020304" pitchFamily="18" charset="0"/>
                <a:cs typeface="Times New Roman" panose="02020603050405020304" pitchFamily="18" charset="0"/>
              </a:rPr>
              <a:t> - 16s - loss: 0.0411 - accuracy: 0.9870 - </a:t>
            </a:r>
            <a:r>
              <a:rPr lang="en-US" dirty="0" err="1">
                <a:latin typeface="Times New Roman" panose="02020603050405020304" pitchFamily="18" charset="0"/>
                <a:cs typeface="Times New Roman" panose="02020603050405020304" pitchFamily="18" charset="0"/>
              </a:rPr>
              <a:t>val_loss</a:t>
            </a:r>
            <a:r>
              <a:rPr lang="en-US" dirty="0">
                <a:latin typeface="Times New Roman" panose="02020603050405020304" pitchFamily="18" charset="0"/>
                <a:cs typeface="Times New Roman" panose="02020603050405020304" pitchFamily="18" charset="0"/>
              </a:rPr>
              <a:t>: 0.0650 - </a:t>
            </a:r>
            <a:r>
              <a:rPr lang="en-US" dirty="0" err="1">
                <a:latin typeface="Times New Roman" panose="02020603050405020304" pitchFamily="18" charset="0"/>
                <a:cs typeface="Times New Roman" panose="02020603050405020304" pitchFamily="18" charset="0"/>
              </a:rPr>
              <a:t>val_accuracy</a:t>
            </a:r>
            <a:r>
              <a:rPr lang="en-US" dirty="0">
                <a:latin typeface="Times New Roman" panose="02020603050405020304" pitchFamily="18" charset="0"/>
                <a:cs typeface="Times New Roman" panose="02020603050405020304" pitchFamily="18" charset="0"/>
              </a:rPr>
              <a:t>: 0.9803</a:t>
            </a:r>
          </a:p>
          <a:p>
            <a:r>
              <a:rPr lang="en-US" dirty="0">
                <a:latin typeface="Times New Roman" panose="02020603050405020304" pitchFamily="18" charset="0"/>
                <a:cs typeface="Times New Roman" panose="02020603050405020304" pitchFamily="18" charset="0"/>
              </a:rPr>
              <a:t>Epoch 5/10</a:t>
            </a:r>
          </a:p>
          <a:p>
            <a:r>
              <a:rPr lang="en-US" dirty="0">
                <a:latin typeface="Times New Roman" panose="02020603050405020304" pitchFamily="18" charset="0"/>
                <a:cs typeface="Times New Roman" panose="02020603050405020304" pitchFamily="18" charset="0"/>
              </a:rPr>
              <a:t> - 17s - loss: 0.0298 - accuracy: 0.9904 - </a:t>
            </a:r>
            <a:r>
              <a:rPr lang="en-US" dirty="0" err="1">
                <a:latin typeface="Times New Roman" panose="02020603050405020304" pitchFamily="18" charset="0"/>
                <a:cs typeface="Times New Roman" panose="02020603050405020304" pitchFamily="18" charset="0"/>
              </a:rPr>
              <a:t>val_loss</a:t>
            </a:r>
            <a:r>
              <a:rPr lang="en-US" dirty="0">
                <a:latin typeface="Times New Roman" panose="02020603050405020304" pitchFamily="18" charset="0"/>
                <a:cs typeface="Times New Roman" panose="02020603050405020304" pitchFamily="18" charset="0"/>
              </a:rPr>
              <a:t>: 0.0757 - </a:t>
            </a:r>
            <a:r>
              <a:rPr lang="en-US" dirty="0" err="1">
                <a:latin typeface="Times New Roman" panose="02020603050405020304" pitchFamily="18" charset="0"/>
                <a:cs typeface="Times New Roman" panose="02020603050405020304" pitchFamily="18" charset="0"/>
              </a:rPr>
              <a:t>val_accuracy</a:t>
            </a:r>
            <a:r>
              <a:rPr lang="en-US" dirty="0">
                <a:latin typeface="Times New Roman" panose="02020603050405020304" pitchFamily="18" charset="0"/>
                <a:cs typeface="Times New Roman" panose="02020603050405020304" pitchFamily="18" charset="0"/>
              </a:rPr>
              <a:t>: 0.9799</a:t>
            </a:r>
          </a:p>
          <a:p>
            <a:r>
              <a:rPr lang="en-US" dirty="0">
                <a:latin typeface="Times New Roman" panose="02020603050405020304" pitchFamily="18" charset="0"/>
                <a:cs typeface="Times New Roman" panose="02020603050405020304" pitchFamily="18" charset="0"/>
              </a:rPr>
              <a:t>Epoch 6/10</a:t>
            </a:r>
          </a:p>
          <a:p>
            <a:r>
              <a:rPr lang="en-US" dirty="0">
                <a:latin typeface="Times New Roman" panose="02020603050405020304" pitchFamily="18" charset="0"/>
                <a:cs typeface="Times New Roman" panose="02020603050405020304" pitchFamily="18" charset="0"/>
              </a:rPr>
              <a:t> - 16s - loss: 0.0274 - accuracy: 0.9909 - </a:t>
            </a:r>
            <a:r>
              <a:rPr lang="en-US" dirty="0" err="1">
                <a:latin typeface="Times New Roman" panose="02020603050405020304" pitchFamily="18" charset="0"/>
                <a:cs typeface="Times New Roman" panose="02020603050405020304" pitchFamily="18" charset="0"/>
              </a:rPr>
              <a:t>val_loss</a:t>
            </a:r>
            <a:r>
              <a:rPr lang="en-US" dirty="0">
                <a:latin typeface="Times New Roman" panose="02020603050405020304" pitchFamily="18" charset="0"/>
                <a:cs typeface="Times New Roman" panose="02020603050405020304" pitchFamily="18" charset="0"/>
              </a:rPr>
              <a:t>: 0.1020 - </a:t>
            </a:r>
            <a:r>
              <a:rPr lang="en-US" dirty="0" err="1">
                <a:latin typeface="Times New Roman" panose="02020603050405020304" pitchFamily="18" charset="0"/>
                <a:cs typeface="Times New Roman" panose="02020603050405020304" pitchFamily="18" charset="0"/>
              </a:rPr>
              <a:t>val_accuracy</a:t>
            </a:r>
            <a:r>
              <a:rPr lang="en-US" dirty="0">
                <a:latin typeface="Times New Roman" panose="02020603050405020304" pitchFamily="18" charset="0"/>
                <a:cs typeface="Times New Roman" panose="02020603050405020304" pitchFamily="18" charset="0"/>
              </a:rPr>
              <a:t>: 0.9760</a:t>
            </a:r>
          </a:p>
          <a:p>
            <a:r>
              <a:rPr lang="en-US" dirty="0">
                <a:latin typeface="Times New Roman" panose="02020603050405020304" pitchFamily="18" charset="0"/>
                <a:cs typeface="Times New Roman" panose="02020603050405020304" pitchFamily="18" charset="0"/>
              </a:rPr>
              <a:t>Epoch 7/10</a:t>
            </a:r>
          </a:p>
          <a:p>
            <a:r>
              <a:rPr lang="en-US" dirty="0">
                <a:latin typeface="Times New Roman" panose="02020603050405020304" pitchFamily="18" charset="0"/>
                <a:cs typeface="Times New Roman" panose="02020603050405020304" pitchFamily="18" charset="0"/>
              </a:rPr>
              <a:t> - 16s - loss: 0.0222 - accuracy: 0.9927 - </a:t>
            </a:r>
            <a:r>
              <a:rPr lang="en-US" dirty="0" err="1">
                <a:latin typeface="Times New Roman" panose="02020603050405020304" pitchFamily="18" charset="0"/>
                <a:cs typeface="Times New Roman" panose="02020603050405020304" pitchFamily="18" charset="0"/>
              </a:rPr>
              <a:t>val_loss</a:t>
            </a:r>
            <a:r>
              <a:rPr lang="en-US" dirty="0">
                <a:latin typeface="Times New Roman" panose="02020603050405020304" pitchFamily="18" charset="0"/>
                <a:cs typeface="Times New Roman" panose="02020603050405020304" pitchFamily="18" charset="0"/>
              </a:rPr>
              <a:t>: 0.0813 - </a:t>
            </a:r>
            <a:r>
              <a:rPr lang="en-US" dirty="0" err="1">
                <a:latin typeface="Times New Roman" panose="02020603050405020304" pitchFamily="18" charset="0"/>
                <a:cs typeface="Times New Roman" panose="02020603050405020304" pitchFamily="18" charset="0"/>
              </a:rPr>
              <a:t>val_accuracy</a:t>
            </a:r>
            <a:r>
              <a:rPr lang="en-US" dirty="0">
                <a:latin typeface="Times New Roman" panose="02020603050405020304" pitchFamily="18" charset="0"/>
                <a:cs typeface="Times New Roman" panose="02020603050405020304" pitchFamily="18" charset="0"/>
              </a:rPr>
              <a:t>: 0.9781</a:t>
            </a:r>
          </a:p>
          <a:p>
            <a:r>
              <a:rPr lang="en-US" dirty="0">
                <a:latin typeface="Times New Roman" panose="02020603050405020304" pitchFamily="18" charset="0"/>
                <a:cs typeface="Times New Roman" panose="02020603050405020304" pitchFamily="18" charset="0"/>
              </a:rPr>
              <a:t>Epoch 8/10</a:t>
            </a:r>
          </a:p>
          <a:p>
            <a:r>
              <a:rPr lang="en-US" dirty="0">
                <a:latin typeface="Times New Roman" panose="02020603050405020304" pitchFamily="18" charset="0"/>
                <a:cs typeface="Times New Roman" panose="02020603050405020304" pitchFamily="18" charset="0"/>
              </a:rPr>
              <a:t> - 16s - loss: 0.0202 - accuracy: 0.9935 - </a:t>
            </a:r>
            <a:r>
              <a:rPr lang="en-US" dirty="0" err="1">
                <a:latin typeface="Times New Roman" panose="02020603050405020304" pitchFamily="18" charset="0"/>
                <a:cs typeface="Times New Roman" panose="02020603050405020304" pitchFamily="18" charset="0"/>
              </a:rPr>
              <a:t>val_loss</a:t>
            </a:r>
            <a:r>
              <a:rPr lang="en-US" dirty="0">
                <a:latin typeface="Times New Roman" panose="02020603050405020304" pitchFamily="18" charset="0"/>
                <a:cs typeface="Times New Roman" panose="02020603050405020304" pitchFamily="18" charset="0"/>
              </a:rPr>
              <a:t>: 0.0753 - </a:t>
            </a:r>
            <a:r>
              <a:rPr lang="en-US" dirty="0" err="1">
                <a:latin typeface="Times New Roman" panose="02020603050405020304" pitchFamily="18" charset="0"/>
                <a:cs typeface="Times New Roman" panose="02020603050405020304" pitchFamily="18" charset="0"/>
              </a:rPr>
              <a:t>val_accuracy</a:t>
            </a:r>
            <a:r>
              <a:rPr lang="en-US" dirty="0">
                <a:latin typeface="Times New Roman" panose="02020603050405020304" pitchFamily="18" charset="0"/>
                <a:cs typeface="Times New Roman" panose="02020603050405020304" pitchFamily="18" charset="0"/>
              </a:rPr>
              <a:t>: 0.9827</a:t>
            </a:r>
          </a:p>
          <a:p>
            <a:r>
              <a:rPr lang="en-US" dirty="0">
                <a:latin typeface="Times New Roman" panose="02020603050405020304" pitchFamily="18" charset="0"/>
                <a:cs typeface="Times New Roman" panose="02020603050405020304" pitchFamily="18" charset="0"/>
              </a:rPr>
              <a:t>Epoch 9/10</a:t>
            </a:r>
          </a:p>
          <a:p>
            <a:r>
              <a:rPr lang="en-US" dirty="0">
                <a:latin typeface="Times New Roman" panose="02020603050405020304" pitchFamily="18" charset="0"/>
                <a:cs typeface="Times New Roman" panose="02020603050405020304" pitchFamily="18" charset="0"/>
              </a:rPr>
              <a:t> - 16s - loss: 0.0167 - accuracy: 0.9947 - </a:t>
            </a:r>
            <a:r>
              <a:rPr lang="en-US" dirty="0" err="1">
                <a:latin typeface="Times New Roman" panose="02020603050405020304" pitchFamily="18" charset="0"/>
                <a:cs typeface="Times New Roman" panose="02020603050405020304" pitchFamily="18" charset="0"/>
              </a:rPr>
              <a:t>val_loss</a:t>
            </a:r>
            <a:r>
              <a:rPr lang="en-US" dirty="0">
                <a:latin typeface="Times New Roman" panose="02020603050405020304" pitchFamily="18" charset="0"/>
                <a:cs typeface="Times New Roman" panose="02020603050405020304" pitchFamily="18" charset="0"/>
              </a:rPr>
              <a:t>: 0.0945 - </a:t>
            </a:r>
            <a:r>
              <a:rPr lang="en-US" dirty="0" err="1">
                <a:latin typeface="Times New Roman" panose="02020603050405020304" pitchFamily="18" charset="0"/>
                <a:cs typeface="Times New Roman" panose="02020603050405020304" pitchFamily="18" charset="0"/>
              </a:rPr>
              <a:t>val_accuracy</a:t>
            </a:r>
            <a:r>
              <a:rPr lang="en-US" dirty="0">
                <a:latin typeface="Times New Roman" panose="02020603050405020304" pitchFamily="18" charset="0"/>
                <a:cs typeface="Times New Roman" panose="02020603050405020304" pitchFamily="18" charset="0"/>
              </a:rPr>
              <a:t>: 0.9794</a:t>
            </a:r>
          </a:p>
          <a:p>
            <a:r>
              <a:rPr lang="en-US" dirty="0">
                <a:latin typeface="Times New Roman" panose="02020603050405020304" pitchFamily="18" charset="0"/>
                <a:cs typeface="Times New Roman" panose="02020603050405020304" pitchFamily="18" charset="0"/>
              </a:rPr>
              <a:t>Epoch 10/10</a:t>
            </a:r>
          </a:p>
          <a:p>
            <a:r>
              <a:rPr lang="en-US" dirty="0">
                <a:latin typeface="Times New Roman" panose="02020603050405020304" pitchFamily="18" charset="0"/>
                <a:cs typeface="Times New Roman" panose="02020603050405020304" pitchFamily="18" charset="0"/>
              </a:rPr>
              <a:t> - 16s - loss: 0.0157 - accuracy: 0.9952 - </a:t>
            </a:r>
            <a:r>
              <a:rPr lang="en-US" dirty="0" err="1">
                <a:latin typeface="Times New Roman" panose="02020603050405020304" pitchFamily="18" charset="0"/>
                <a:cs typeface="Times New Roman" panose="02020603050405020304" pitchFamily="18" charset="0"/>
              </a:rPr>
              <a:t>val_loss</a:t>
            </a:r>
            <a:r>
              <a:rPr lang="en-US" dirty="0">
                <a:latin typeface="Times New Roman" panose="02020603050405020304" pitchFamily="18" charset="0"/>
                <a:cs typeface="Times New Roman" panose="02020603050405020304" pitchFamily="18" charset="0"/>
              </a:rPr>
              <a:t>: 0.0818 - </a:t>
            </a:r>
            <a:r>
              <a:rPr lang="en-US" dirty="0" err="1">
                <a:latin typeface="Times New Roman" panose="02020603050405020304" pitchFamily="18" charset="0"/>
                <a:cs typeface="Times New Roman" panose="02020603050405020304" pitchFamily="18" charset="0"/>
              </a:rPr>
              <a:t>val_accuracy</a:t>
            </a:r>
            <a:r>
              <a:rPr lang="en-US" dirty="0">
                <a:latin typeface="Times New Roman" panose="02020603050405020304" pitchFamily="18" charset="0"/>
                <a:cs typeface="Times New Roman" panose="02020603050405020304" pitchFamily="18" charset="0"/>
              </a:rPr>
              <a:t>: 0.9826</a:t>
            </a:r>
          </a:p>
          <a:p>
            <a:r>
              <a:rPr lang="en-US" dirty="0">
                <a:latin typeface="Times New Roman" panose="02020603050405020304" pitchFamily="18" charset="0"/>
                <a:cs typeface="Times New Roman" panose="02020603050405020304" pitchFamily="18" charset="0"/>
              </a:rPr>
              <a:t>Accuracy: 0.9825999736785889% </a:t>
            </a:r>
          </a:p>
          <a:p>
            <a:r>
              <a:rPr lang="en-US" dirty="0">
                <a:latin typeface="Times New Roman" panose="02020603050405020304" pitchFamily="18" charset="0"/>
                <a:cs typeface="Times New Roman" panose="02020603050405020304" pitchFamily="18" charset="0"/>
              </a:rPr>
              <a:t> Error: 0.017400026321411133</a:t>
            </a:r>
          </a:p>
        </p:txBody>
      </p:sp>
    </p:spTree>
    <p:extLst>
      <p:ext uri="{BB962C8B-B14F-4D97-AF65-F5344CB8AC3E}">
        <p14:creationId xmlns:p14="http://schemas.microsoft.com/office/powerpoint/2010/main" val="14496368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6827" y="233432"/>
            <a:ext cx="11658602" cy="2308324"/>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Just running 10 epochs could actually take over 2 minutes. But enjoy the results as they are getting generated.</a:t>
            </a:r>
          </a:p>
          <a:p>
            <a:pPr algn="just"/>
            <a:r>
              <a:rPr lang="en-US" sz="2400" dirty="0" smtClean="0">
                <a:latin typeface="Times New Roman" panose="02020603050405020304" pitchFamily="18" charset="0"/>
                <a:cs typeface="Times New Roman" panose="02020603050405020304" pitchFamily="18" charset="0"/>
              </a:rPr>
              <a:t>Sometimes, you cannot afford to retrain your model </a:t>
            </a:r>
            <a:r>
              <a:rPr lang="en-US" sz="2400" dirty="0" err="1" smtClean="0">
                <a:latin typeface="Times New Roman" panose="02020603050405020304" pitchFamily="18" charset="0"/>
                <a:cs typeface="Times New Roman" panose="02020603050405020304" pitchFamily="18" charset="0"/>
              </a:rPr>
              <a:t>everytime</a:t>
            </a:r>
            <a:r>
              <a:rPr lang="en-US" sz="2400" dirty="0" smtClean="0">
                <a:latin typeface="Times New Roman" panose="02020603050405020304" pitchFamily="18" charset="0"/>
                <a:cs typeface="Times New Roman" panose="02020603050405020304" pitchFamily="18" charset="0"/>
              </a:rPr>
              <a:t> you want to use it, especially if you are limited on computational resources and training your model can take a long time. Therefore, with the </a:t>
            </a:r>
            <a:r>
              <a:rPr lang="en-US" sz="2400" dirty="0" err="1" smtClean="0">
                <a:latin typeface="Times New Roman" panose="02020603050405020304" pitchFamily="18" charset="0"/>
                <a:cs typeface="Times New Roman" panose="02020603050405020304" pitchFamily="18" charset="0"/>
              </a:rPr>
              <a:t>Keras</a:t>
            </a:r>
            <a:r>
              <a:rPr lang="en-US" sz="2400" dirty="0" smtClean="0">
                <a:latin typeface="Times New Roman" panose="02020603050405020304" pitchFamily="18" charset="0"/>
                <a:cs typeface="Times New Roman" panose="02020603050405020304" pitchFamily="18" charset="0"/>
              </a:rPr>
              <a:t> library, you can save your model after training. To do that, we use the save method. </a:t>
            </a:r>
            <a:endParaRPr lang="en-US" sz="2400"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206827" y="2656056"/>
            <a:ext cx="528542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model.save</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'classification_model.h5'</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4" name="TextBox 3"/>
          <p:cNvSpPr txBox="1"/>
          <p:nvPr/>
        </p:nvSpPr>
        <p:spPr>
          <a:xfrm>
            <a:off x="206827" y="3150515"/>
            <a:ext cx="11658602" cy="1569660"/>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Since our model contains multidimensional arrays of data, then models are usually saved as .h5 files.</a:t>
            </a:r>
          </a:p>
          <a:p>
            <a:pPr algn="just"/>
            <a:r>
              <a:rPr lang="en-US" sz="2400" dirty="0" smtClean="0">
                <a:latin typeface="Times New Roman" panose="02020603050405020304" pitchFamily="18" charset="0"/>
                <a:cs typeface="Times New Roman" panose="02020603050405020304" pitchFamily="18" charset="0"/>
              </a:rPr>
              <a:t>When you are ready to use you model again, you use the </a:t>
            </a:r>
            <a:r>
              <a:rPr lang="en-US" sz="2400" dirty="0" err="1" smtClean="0">
                <a:latin typeface="Times New Roman" panose="02020603050405020304" pitchFamily="18" charset="0"/>
                <a:cs typeface="Times New Roman" panose="02020603050405020304" pitchFamily="18" charset="0"/>
              </a:rPr>
              <a:t>load_model</a:t>
            </a:r>
            <a:r>
              <a:rPr lang="en-US" sz="2400" dirty="0" smtClean="0">
                <a:latin typeface="Times New Roman" panose="02020603050405020304" pitchFamily="18" charset="0"/>
                <a:cs typeface="Times New Roman" panose="02020603050405020304" pitchFamily="18" charset="0"/>
              </a:rPr>
              <a:t> function from </a:t>
            </a:r>
            <a:r>
              <a:rPr lang="en-US" sz="2400" dirty="0" err="1" smtClean="0">
                <a:latin typeface="Times New Roman" panose="02020603050405020304" pitchFamily="18" charset="0"/>
                <a:cs typeface="Times New Roman" panose="02020603050405020304" pitchFamily="18" charset="0"/>
              </a:rPr>
              <a:t>keras.models</a:t>
            </a:r>
            <a:endParaRPr lang="en-US" sz="2400" dirty="0">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206827" y="4845302"/>
            <a:ext cx="7904728"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from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keras.models</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load_model</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pretrained_model</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load_model</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'classification_model.h5'</a:t>
            </a:r>
            <a:r>
              <a:rPr kumimoji="0" lang="en-US" alt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70311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5243" y="85162"/>
            <a:ext cx="9196252" cy="584775"/>
          </a:xfrm>
          <a:prstGeom prst="rect">
            <a:avLst/>
          </a:prstGeom>
          <a:noFill/>
        </p:spPr>
        <p:txBody>
          <a:bodyPr wrap="square" rtlCol="0">
            <a:spAutoFit/>
          </a:bodyPr>
          <a:lstStyle/>
          <a:p>
            <a:pPr algn="ctr"/>
            <a:r>
              <a:rPr lang="en-US" sz="3200" b="1" dirty="0" smtClean="0">
                <a:latin typeface="Times New Roman" panose="02020603050405020304" pitchFamily="18" charset="0"/>
                <a:cs typeface="Times New Roman" panose="02020603050405020304" pitchFamily="18" charset="0"/>
              </a:rPr>
              <a:t>Module 4- Deep Learning Models </a:t>
            </a: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263753" y="779784"/>
            <a:ext cx="919625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4.1. Shallow versus Deep Neural Networks</a:t>
            </a:r>
            <a:endParaRPr lang="en-US"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04800" y="5230328"/>
            <a:ext cx="11534274" cy="1200329"/>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Unlike shallow neural network which takes only input as vectors, deep neural network are able to take raw data such as image and text and automatically extract the necessary features to learn the data better. </a:t>
            </a:r>
            <a:endParaRPr lang="en-US"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30920"/>
          <a:stretch/>
        </p:blipFill>
        <p:spPr>
          <a:xfrm>
            <a:off x="1545149" y="1351732"/>
            <a:ext cx="8633460" cy="3074126"/>
          </a:xfrm>
          <a:prstGeom prst="rect">
            <a:avLst/>
          </a:prstGeom>
        </p:spPr>
      </p:pic>
    </p:spTree>
    <p:extLst>
      <p:ext uri="{BB962C8B-B14F-4D97-AF65-F5344CB8AC3E}">
        <p14:creationId xmlns:p14="http://schemas.microsoft.com/office/powerpoint/2010/main" val="1907846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365" y="473528"/>
            <a:ext cx="11163217" cy="4800600"/>
          </a:xfrm>
          <a:prstGeom prst="rect">
            <a:avLst/>
          </a:prstGeom>
        </p:spPr>
      </p:pic>
    </p:spTree>
    <p:extLst>
      <p:ext uri="{BB962C8B-B14F-4D97-AF65-F5344CB8AC3E}">
        <p14:creationId xmlns:p14="http://schemas.microsoft.com/office/powerpoint/2010/main" val="6969936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3548" y="282770"/>
            <a:ext cx="11534274" cy="4154984"/>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The sudden boom in the deep learning field can be attributed to three main factors. Number 1, advancement in the field itself. We talked about this briefly in the activation function video, where we mentioned that the </a:t>
            </a:r>
            <a:r>
              <a:rPr lang="en-US" sz="2400" dirty="0" err="1" smtClean="0">
                <a:latin typeface="Times New Roman" panose="02020603050405020304" pitchFamily="18" charset="0"/>
                <a:cs typeface="Times New Roman" panose="02020603050405020304" pitchFamily="18" charset="0"/>
              </a:rPr>
              <a:t>ReLU</a:t>
            </a:r>
            <a:r>
              <a:rPr lang="en-US" sz="2400" dirty="0" smtClean="0">
                <a:latin typeface="Times New Roman" panose="02020603050405020304" pitchFamily="18" charset="0"/>
                <a:cs typeface="Times New Roman" panose="02020603050405020304" pitchFamily="18" charset="0"/>
              </a:rPr>
              <a:t> activation function helped overcome the challenge of the vanishing gradient problem, and therefore, opened the door to the creation of very deep networks. Therefore, advancement in the field itself is one factor that helped deep learning take off. Another main reason is the availability of data. Deep neural networks work best when trained with large amounts of data, since neural networks learn the training data so well, then large amounts of data have to be used in order to avoid overfitting of the data so well. And finally with NVIDIA’s </a:t>
            </a:r>
            <a:r>
              <a:rPr lang="en-US" sz="2400" dirty="0" err="1" smtClean="0">
                <a:latin typeface="Times New Roman" panose="02020603050405020304" pitchFamily="18" charset="0"/>
                <a:cs typeface="Times New Roman" panose="02020603050405020304" pitchFamily="18" charset="0"/>
              </a:rPr>
              <a:t>superpowerful</a:t>
            </a:r>
            <a:r>
              <a:rPr lang="en-US" sz="2400" dirty="0" smtClean="0">
                <a:latin typeface="Times New Roman" panose="02020603050405020304" pitchFamily="18" charset="0"/>
                <a:cs typeface="Times New Roman" panose="02020603050405020304" pitchFamily="18" charset="0"/>
              </a:rPr>
              <a:t> GPUs, we are now able to train very deep neural network on tremendous amount of data in a matter of hours as opposed to days or weeks, which is how long it used to take to train very deep </a:t>
            </a:r>
            <a:r>
              <a:rPr lang="en-US" sz="2400" smtClean="0">
                <a:latin typeface="Times New Roman" panose="02020603050405020304" pitchFamily="18" charset="0"/>
                <a:cs typeface="Times New Roman" panose="02020603050405020304" pitchFamily="18" charset="0"/>
              </a:rPr>
              <a:t>neural networks.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70800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3753" y="126638"/>
            <a:ext cx="919625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4.2. Convolutional Neural Networks </a:t>
            </a:r>
            <a:endParaRPr lang="en-US" sz="28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4887" y="649858"/>
            <a:ext cx="8128783" cy="4498080"/>
          </a:xfrm>
          <a:prstGeom prst="rect">
            <a:avLst/>
          </a:prstGeom>
        </p:spPr>
      </p:pic>
      <p:sp>
        <p:nvSpPr>
          <p:cNvPr id="4" name="TextBox 3"/>
          <p:cNvSpPr txBox="1"/>
          <p:nvPr/>
        </p:nvSpPr>
        <p:spPr>
          <a:xfrm>
            <a:off x="304800" y="5230328"/>
            <a:ext cx="11534274" cy="1569660"/>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CNNs make the explicit assumptions that the inputs are images, which allow us to incorporate certain properties into their architecture. These properties make the forward propagation step much more efficient and vastly reduces the amount of parameters in the network.</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98169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909" y="228599"/>
            <a:ext cx="11015405" cy="6078109"/>
          </a:xfrm>
          <a:prstGeom prst="rect">
            <a:avLst/>
          </a:prstGeom>
        </p:spPr>
      </p:pic>
    </p:spTree>
    <p:extLst>
      <p:ext uri="{BB962C8B-B14F-4D97-AF65-F5344CB8AC3E}">
        <p14:creationId xmlns:p14="http://schemas.microsoft.com/office/powerpoint/2010/main" val="5512829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2867" y="0"/>
            <a:ext cx="8831580" cy="4831080"/>
          </a:xfrm>
          <a:prstGeom prst="rect">
            <a:avLst/>
          </a:prstGeom>
        </p:spPr>
      </p:pic>
      <p:sp>
        <p:nvSpPr>
          <p:cNvPr id="3" name="TextBox 2"/>
          <p:cNvSpPr txBox="1"/>
          <p:nvPr/>
        </p:nvSpPr>
        <p:spPr>
          <a:xfrm>
            <a:off x="304800" y="5230328"/>
            <a:ext cx="11534274" cy="1569660"/>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So far, we have dealt only with conventional neural networks that take an (n x 1) vector as their input. The input to a convolutional neural network, on the other hand, is mostly an </a:t>
            </a:r>
          </a:p>
          <a:p>
            <a:pPr algn="just"/>
            <a:r>
              <a:rPr lang="en-US" sz="2400" dirty="0" smtClean="0">
                <a:latin typeface="Times New Roman" panose="02020603050405020304" pitchFamily="18" charset="0"/>
                <a:cs typeface="Times New Roman" panose="02020603050405020304" pitchFamily="18" charset="0"/>
              </a:rPr>
              <a:t>(n x m x 1) for grayscale image or an (n x m x 3) for colored images, where the number 3 represents the red, green, and blue components of each pixel in the image.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24392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1149" y="277586"/>
            <a:ext cx="8801100" cy="4130040"/>
          </a:xfrm>
          <a:prstGeom prst="rect">
            <a:avLst/>
          </a:prstGeom>
        </p:spPr>
      </p:pic>
    </p:spTree>
    <p:extLst>
      <p:ext uri="{BB962C8B-B14F-4D97-AF65-F5344CB8AC3E}">
        <p14:creationId xmlns:p14="http://schemas.microsoft.com/office/powerpoint/2010/main" val="208825837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614" y="293914"/>
            <a:ext cx="10579826" cy="5289913"/>
          </a:xfrm>
          <a:prstGeom prst="rect">
            <a:avLst/>
          </a:prstGeom>
        </p:spPr>
      </p:pic>
    </p:spTree>
    <p:extLst>
      <p:ext uri="{BB962C8B-B14F-4D97-AF65-F5344CB8AC3E}">
        <p14:creationId xmlns:p14="http://schemas.microsoft.com/office/powerpoint/2010/main" val="3521795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6737" y="0"/>
            <a:ext cx="6619974" cy="3243598"/>
          </a:xfrm>
          <a:prstGeom prst="rect">
            <a:avLst/>
          </a:prstGeom>
        </p:spPr>
      </p:pic>
      <p:sp>
        <p:nvSpPr>
          <p:cNvPr id="3" name="TextBox 2"/>
          <p:cNvSpPr txBox="1"/>
          <p:nvPr/>
        </p:nvSpPr>
        <p:spPr>
          <a:xfrm>
            <a:off x="316716" y="3243598"/>
            <a:ext cx="11534274" cy="3416320"/>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The dendrites receive electrical impulses which carry information, or data, from sensors or terminal buttons of the adjoining neurons. The dendrites then carry the impulses or data to the soma. In the nucleus, electrical impulses, or the data, are processed by combining them together, and then they are passed on the axon. The axon the carries the processed information to the terminal button or synapses, and the output of this neuron becomes the input to thousands of other neurons. Learning in the brain occurs by repeatedly activating certain neuron connections over others, and this reinforces those connections. This makes them more likely to produce a desired outcome given a specified input. Once the desired outcome occurs, the neural connections causing that outcome become strengthened.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364060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544" y="296282"/>
            <a:ext cx="11202848" cy="5467703"/>
          </a:xfrm>
          <a:prstGeom prst="rect">
            <a:avLst/>
          </a:prstGeom>
        </p:spPr>
      </p:pic>
    </p:spTree>
    <p:extLst>
      <p:ext uri="{BB962C8B-B14F-4D97-AF65-F5344CB8AC3E}">
        <p14:creationId xmlns:p14="http://schemas.microsoft.com/office/powerpoint/2010/main" val="33078749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17693"/>
            <a:ext cx="11534274" cy="6740307"/>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In the convolutional layer, we basically define filters and we compute the convolution between the defined filers and each of the three images. If we take the red image for example, let us assume these are the pixels values. Now for a 2 x 2 filter with these values, let us create an empty matrix to save the results of the convolution process. We start by sliding the filter over the image and computing the dot product between the filter and the overlapping pixel values and storing the result in the empty matrix. We repeat this step moving our filter one cell, or one stride is the proper terminology, at a time, and we repeat this until we cover the entire image and fill the empty matrix. Here I just showed one filter and only one of the three images. The same thing would be applied to the green and blue images and you can apply more than one filter. The more filters we use the more we are able to preserve the spatial dimensions better. </a:t>
            </a:r>
          </a:p>
          <a:p>
            <a:pPr algn="just"/>
            <a:r>
              <a:rPr lang="en-US" sz="2400" dirty="0" smtClean="0">
                <a:latin typeface="Times New Roman" panose="02020603050405020304" pitchFamily="18" charset="0"/>
                <a:cs typeface="Times New Roman" panose="02020603050405020304" pitchFamily="18" charset="0"/>
              </a:rPr>
              <a:t>Why would we need to use convolution? Why not flatten the input image into an (n x m) x 1 vector and use that as our input? Well, if we do that, we will end up with a massive number of parameters that will need to be optimized, and it will be super computationally expensive. Also decreasing the number of parameter would definitely help in preventing the model from overfitting the training data. It is worth mentioning that a convolutional layer also consists of </a:t>
            </a:r>
            <a:r>
              <a:rPr lang="en-US" sz="2400" dirty="0" err="1" smtClean="0">
                <a:latin typeface="Times New Roman" panose="02020603050405020304" pitchFamily="18" charset="0"/>
                <a:cs typeface="Times New Roman" panose="02020603050405020304" pitchFamily="18" charset="0"/>
              </a:rPr>
              <a:t>ReLU’s</a:t>
            </a:r>
            <a:r>
              <a:rPr lang="en-US" sz="2400" dirty="0" smtClean="0">
                <a:latin typeface="Times New Roman" panose="02020603050405020304" pitchFamily="18" charset="0"/>
                <a:cs typeface="Times New Roman" panose="02020603050405020304" pitchFamily="18" charset="0"/>
              </a:rPr>
              <a:t> which filter the output of the convolutional step passing only positive values and turning any negative values to 0.</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39815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936" y="506185"/>
            <a:ext cx="11626264" cy="5647042"/>
          </a:xfrm>
          <a:prstGeom prst="rect">
            <a:avLst/>
          </a:prstGeom>
        </p:spPr>
      </p:pic>
    </p:spTree>
    <p:extLst>
      <p:ext uri="{BB962C8B-B14F-4D97-AF65-F5344CB8AC3E}">
        <p14:creationId xmlns:p14="http://schemas.microsoft.com/office/powerpoint/2010/main" val="3820941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56" y="283027"/>
            <a:ext cx="11151054" cy="5987143"/>
          </a:xfrm>
          <a:prstGeom prst="rect">
            <a:avLst/>
          </a:prstGeom>
        </p:spPr>
      </p:pic>
    </p:spTree>
    <p:extLst>
      <p:ext uri="{BB962C8B-B14F-4D97-AF65-F5344CB8AC3E}">
        <p14:creationId xmlns:p14="http://schemas.microsoft.com/office/powerpoint/2010/main" val="123293295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1508"/>
            <a:ext cx="11534274" cy="3416320"/>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The next layer in our convolutional neural network is the pooling layer. The pooling layer’s main objective is to reduce the spatial dimensions of the data propagating through the network. There are two type of pooling that are widely used in convolutional neural networks. Max pooling and average pooling. In max pooling which is the most common of the two, for each section of the image we scan we keep the highest value. </a:t>
            </a:r>
          </a:p>
          <a:p>
            <a:pPr algn="just"/>
            <a:r>
              <a:rPr lang="en-US" sz="2400" dirty="0" smtClean="0">
                <a:latin typeface="Times New Roman" panose="02020603050405020304" pitchFamily="18" charset="0"/>
                <a:cs typeface="Times New Roman" panose="02020603050405020304" pitchFamily="18" charset="0"/>
              </a:rPr>
              <a:t>Similarly with average pooling we compute the average of each area we scan. In addition to reducing the dimension of the data, pooling, or max pooling in particular, provides spatial variance which enables neural network to recognize objects in an image even if the object does not exactly resemble the original object.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92692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2748" y="0"/>
            <a:ext cx="8519160" cy="4183380"/>
          </a:xfrm>
          <a:prstGeom prst="rect">
            <a:avLst/>
          </a:prstGeom>
        </p:spPr>
      </p:pic>
      <p:sp>
        <p:nvSpPr>
          <p:cNvPr id="3" name="TextBox 2"/>
          <p:cNvSpPr txBox="1"/>
          <p:nvPr/>
        </p:nvSpPr>
        <p:spPr>
          <a:xfrm>
            <a:off x="304800" y="4397573"/>
            <a:ext cx="11534274" cy="2308324"/>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In the fully connected layer, we flatten the output of the last convolutional layer and connect every node of the current layer with every other node of the next layer. This layer basically takes as input the output from the preceding layer, whether is a convolutional layer, </a:t>
            </a:r>
            <a:r>
              <a:rPr lang="en-US" sz="2400" dirty="0" err="1" smtClean="0">
                <a:latin typeface="Times New Roman" panose="02020603050405020304" pitchFamily="18" charset="0"/>
                <a:cs typeface="Times New Roman" panose="02020603050405020304" pitchFamily="18" charset="0"/>
              </a:rPr>
              <a:t>ReLU</a:t>
            </a:r>
            <a:r>
              <a:rPr lang="en-US" sz="2400" dirty="0" smtClean="0">
                <a:latin typeface="Times New Roman" panose="02020603050405020304" pitchFamily="18" charset="0"/>
                <a:cs typeface="Times New Roman" panose="02020603050405020304" pitchFamily="18" charset="0"/>
              </a:rPr>
              <a:t>, or pooling layer, and outputs an n-dimensional vector where n is the number of classes pertaining to the problem at hand. For example, if you are building a network to classify images of digits, the dimension n would be 10, since there are 10 digits.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11559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0628"/>
            <a:ext cx="11961606" cy="6237514"/>
          </a:xfrm>
          <a:prstGeom prst="rect">
            <a:avLst/>
          </a:prstGeom>
        </p:spPr>
      </p:pic>
    </p:spTree>
    <p:extLst>
      <p:ext uri="{BB962C8B-B14F-4D97-AF65-F5344CB8AC3E}">
        <p14:creationId xmlns:p14="http://schemas.microsoft.com/office/powerpoint/2010/main" val="3349418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70497"/>
            <a:ext cx="11534274" cy="4524315"/>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After defining the input shape to be a tuple of (128, 128, 3) we start adding layers to the network. We start with a convolutional layer, with 16 filters, each filter being of size 2x2 and slides through the image with a stride of magnitude 1 in the horizontal direction, and of magnitude 1 in the vertical direction. And the layer uses the </a:t>
            </a:r>
            <a:r>
              <a:rPr lang="en-US" sz="2400" dirty="0" err="1" smtClean="0">
                <a:latin typeface="Times New Roman" panose="02020603050405020304" pitchFamily="18" charset="0"/>
                <a:cs typeface="Times New Roman" panose="02020603050405020304" pitchFamily="18" charset="0"/>
              </a:rPr>
              <a:t>ReLU</a:t>
            </a:r>
            <a:r>
              <a:rPr lang="en-US" sz="2400" dirty="0" smtClean="0">
                <a:latin typeface="Times New Roman" panose="02020603050405020304" pitchFamily="18" charset="0"/>
                <a:cs typeface="Times New Roman" panose="02020603050405020304" pitchFamily="18" charset="0"/>
              </a:rPr>
              <a:t> activation function. Then we add a pooling layer and we are using max-pooling here with a filter or pooling size of 2 and the filter slides through the image with a stride of magnitude 2. then we add another set of convolutional and pooling layers. The only difference here is we are using more filters in the convolutional layer, actually twice as many filters as the first convolutional layer. Finally, we flatten the output from these layers so that the data can proceed to fully connected layers. We add another dense layer with 100 nodes and an output layer that has nodes equal to the number of classes in the problem at hand. And we use the </a:t>
            </a:r>
            <a:r>
              <a:rPr lang="en-US" sz="2400" dirty="0" err="1" smtClean="0">
                <a:latin typeface="Times New Roman" panose="02020603050405020304" pitchFamily="18" charset="0"/>
                <a:cs typeface="Times New Roman" panose="02020603050405020304" pitchFamily="18" charset="0"/>
              </a:rPr>
              <a:t>softmax</a:t>
            </a:r>
            <a:r>
              <a:rPr lang="en-US" sz="2400" dirty="0" smtClean="0">
                <a:latin typeface="Times New Roman" panose="02020603050405020304" pitchFamily="18" charset="0"/>
                <a:cs typeface="Times New Roman" panose="02020603050405020304" pitchFamily="18" charset="0"/>
              </a:rPr>
              <a:t> activation function in order to convert the output into probabilities.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305039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3753" y="126638"/>
            <a:ext cx="919625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4.3. Recurrent Neural Networks </a:t>
            </a:r>
            <a:endParaRPr lang="en-US" sz="28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9" y="823816"/>
            <a:ext cx="10727871" cy="5501221"/>
          </a:xfrm>
          <a:prstGeom prst="rect">
            <a:avLst/>
          </a:prstGeom>
        </p:spPr>
      </p:pic>
    </p:spTree>
    <p:extLst>
      <p:ext uri="{BB962C8B-B14F-4D97-AF65-F5344CB8AC3E}">
        <p14:creationId xmlns:p14="http://schemas.microsoft.com/office/powerpoint/2010/main" val="13205168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70497"/>
            <a:ext cx="11534274" cy="4893647"/>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RNN is a supervised deep neural network.  </a:t>
            </a:r>
          </a:p>
          <a:p>
            <a:pPr algn="just"/>
            <a:r>
              <a:rPr lang="en-US" sz="2400" dirty="0" smtClean="0">
                <a:latin typeface="Times New Roman" panose="02020603050405020304" pitchFamily="18" charset="0"/>
                <a:cs typeface="Times New Roman" panose="02020603050405020304" pitchFamily="18" charset="0"/>
              </a:rPr>
              <a:t>So far, we have seen neural networks and deep learning models that see data points independent instances. However, let us say you want to build a model that can analyze scenes in a movie. Well, you cannot assume that scenes in a movie are independent, and therefore, traditional deep learning models are not suitable for this application. RNN overcome this issue. RNN, are networks with loops that do not just take a new input at a time, but also take in as input the output from the previous data point that we fed into the network. Essentially, we can start with a normal neural network. At time t=0, the network takes in inputs x0 and output a0. then at time t1, in addition to the input x1, the network also takes a0 as input, weighted with w0,1 and so on, and so forth. As a result RNN are very good at modelling patterns and sequences of data, such as texts, genomes, handwriting, and stock markets. These algorithms take time and sequence into account, which means that they have a temporal dimension.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9870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2441" y="129139"/>
            <a:ext cx="6377940" cy="3230880"/>
          </a:xfrm>
          <a:prstGeom prst="rect">
            <a:avLst/>
          </a:prstGeom>
        </p:spPr>
      </p:pic>
      <p:sp>
        <p:nvSpPr>
          <p:cNvPr id="3" name="TextBox 2"/>
          <p:cNvSpPr txBox="1"/>
          <p:nvPr/>
        </p:nvSpPr>
        <p:spPr>
          <a:xfrm>
            <a:off x="364842" y="3484229"/>
            <a:ext cx="11534274" cy="1569660"/>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An artificial neuron behaves in the same way as a biological neuron. So it consists of soma, dendrites, and an axon to pass on the output of this neuron to the other neurons. The end of the axon can branch off to connect to many other neurons, but for simplicity we are just showing one branch here.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163166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563" y="555171"/>
            <a:ext cx="11471564" cy="5486400"/>
          </a:xfrm>
          <a:prstGeom prst="rect">
            <a:avLst/>
          </a:prstGeom>
        </p:spPr>
      </p:pic>
    </p:spTree>
    <p:extLst>
      <p:ext uri="{BB962C8B-B14F-4D97-AF65-F5344CB8AC3E}">
        <p14:creationId xmlns:p14="http://schemas.microsoft.com/office/powerpoint/2010/main" val="301298917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3753" y="126638"/>
            <a:ext cx="919625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4.4. </a:t>
            </a:r>
            <a:r>
              <a:rPr lang="en-US" sz="2800" b="1" dirty="0" err="1" smtClean="0">
                <a:latin typeface="Times New Roman" panose="02020603050405020304" pitchFamily="18" charset="0"/>
                <a:cs typeface="Times New Roman" panose="02020603050405020304" pitchFamily="18" charset="0"/>
              </a:rPr>
              <a:t>Autoencoders</a:t>
            </a:r>
            <a:r>
              <a:rPr lang="en-US" sz="2800" b="1" dirty="0" smtClean="0">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21339"/>
          <a:stretch/>
        </p:blipFill>
        <p:spPr>
          <a:xfrm>
            <a:off x="949155" y="852227"/>
            <a:ext cx="9825447" cy="3864411"/>
          </a:xfrm>
          <a:prstGeom prst="rect">
            <a:avLst/>
          </a:prstGeom>
        </p:spPr>
      </p:pic>
      <p:sp>
        <p:nvSpPr>
          <p:cNvPr id="4" name="TextBox 3"/>
          <p:cNvSpPr txBox="1"/>
          <p:nvPr/>
        </p:nvSpPr>
        <p:spPr>
          <a:xfrm>
            <a:off x="272143" y="4837363"/>
            <a:ext cx="11534274" cy="1938992"/>
          </a:xfrm>
          <a:prstGeom prst="rect">
            <a:avLst/>
          </a:prstGeom>
          <a:noFill/>
        </p:spPr>
        <p:txBody>
          <a:bodyPr wrap="square" rtlCol="0">
            <a:spAutoFit/>
          </a:bodyPr>
          <a:lstStyle/>
          <a:p>
            <a:pPr algn="just"/>
            <a:r>
              <a:rPr lang="en-US" sz="2400" dirty="0" err="1" smtClean="0">
                <a:latin typeface="Times New Roman" panose="02020603050405020304" pitchFamily="18" charset="0"/>
                <a:cs typeface="Times New Roman" panose="02020603050405020304" pitchFamily="18" charset="0"/>
              </a:rPr>
              <a:t>Autoencoding</a:t>
            </a:r>
            <a:r>
              <a:rPr lang="en-US" sz="2400" dirty="0" smtClean="0">
                <a:latin typeface="Times New Roman" panose="02020603050405020304" pitchFamily="18" charset="0"/>
                <a:cs typeface="Times New Roman" panose="02020603050405020304" pitchFamily="18" charset="0"/>
              </a:rPr>
              <a:t> is a data compression algorithm where the compression and the decompression functions are learned automatically from data. Instead of being engineered by a human. Such </a:t>
            </a:r>
            <a:r>
              <a:rPr lang="en-US" sz="2400" dirty="0" err="1" smtClean="0">
                <a:latin typeface="Times New Roman" panose="02020603050405020304" pitchFamily="18" charset="0"/>
                <a:cs typeface="Times New Roman" panose="02020603050405020304" pitchFamily="18" charset="0"/>
              </a:rPr>
              <a:t>autoencoders</a:t>
            </a:r>
            <a:r>
              <a:rPr lang="en-US" sz="2400" dirty="0" smtClean="0">
                <a:latin typeface="Times New Roman" panose="02020603050405020304" pitchFamily="18" charset="0"/>
                <a:cs typeface="Times New Roman" panose="02020603050405020304" pitchFamily="18" charset="0"/>
              </a:rPr>
              <a:t> are built using neural networks. </a:t>
            </a:r>
            <a:r>
              <a:rPr lang="en-US" sz="2400" dirty="0" err="1" smtClean="0">
                <a:latin typeface="Times New Roman" panose="02020603050405020304" pitchFamily="18" charset="0"/>
                <a:cs typeface="Times New Roman" panose="02020603050405020304" pitchFamily="18" charset="0"/>
              </a:rPr>
              <a:t>Autoencoders</a:t>
            </a:r>
            <a:r>
              <a:rPr lang="en-US" sz="2400" dirty="0" smtClean="0">
                <a:latin typeface="Times New Roman" panose="02020603050405020304" pitchFamily="18" charset="0"/>
                <a:cs typeface="Times New Roman" panose="02020603050405020304" pitchFamily="18" charset="0"/>
              </a:rPr>
              <a:t> are data specific, which means that they will only be able to compress data similar to what they have been trained 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767646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70" y="121376"/>
            <a:ext cx="9054257" cy="4399379"/>
          </a:xfrm>
          <a:prstGeom prst="rect">
            <a:avLst/>
          </a:prstGeom>
        </p:spPr>
      </p:pic>
      <p:sp>
        <p:nvSpPr>
          <p:cNvPr id="3" name="TextBox 2"/>
          <p:cNvSpPr txBox="1"/>
          <p:nvPr/>
        </p:nvSpPr>
        <p:spPr>
          <a:xfrm>
            <a:off x="141514" y="4549676"/>
            <a:ext cx="11534274" cy="2308324"/>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Some interesting applications of </a:t>
            </a:r>
            <a:r>
              <a:rPr lang="en-US" sz="2400" dirty="0" err="1" smtClean="0">
                <a:latin typeface="Times New Roman" panose="02020603050405020304" pitchFamily="18" charset="0"/>
                <a:cs typeface="Times New Roman" panose="02020603050405020304" pitchFamily="18" charset="0"/>
              </a:rPr>
              <a:t>autoencoders</a:t>
            </a:r>
            <a:r>
              <a:rPr lang="en-US" sz="2400" dirty="0" smtClean="0">
                <a:latin typeface="Times New Roman" panose="02020603050405020304" pitchFamily="18" charset="0"/>
                <a:cs typeface="Times New Roman" panose="02020603050405020304" pitchFamily="18" charset="0"/>
              </a:rPr>
              <a:t> are data </a:t>
            </a:r>
            <a:r>
              <a:rPr lang="en-US" sz="2400" dirty="0" err="1" smtClean="0">
                <a:latin typeface="Times New Roman" panose="02020603050405020304" pitchFamily="18" charset="0"/>
                <a:cs typeface="Times New Roman" panose="02020603050405020304" pitchFamily="18" charset="0"/>
              </a:rPr>
              <a:t>denoising</a:t>
            </a:r>
            <a:r>
              <a:rPr lang="en-US" sz="2400" dirty="0" smtClean="0">
                <a:latin typeface="Times New Roman" panose="02020603050405020304" pitchFamily="18" charset="0"/>
                <a:cs typeface="Times New Roman" panose="02020603050405020304" pitchFamily="18" charset="0"/>
              </a:rPr>
              <a:t> and dimensionality reduction for data </a:t>
            </a:r>
            <a:r>
              <a:rPr lang="en-US" sz="2400" dirty="0" err="1" smtClean="0">
                <a:latin typeface="Times New Roman" panose="02020603050405020304" pitchFamily="18" charset="0"/>
                <a:cs typeface="Times New Roman" panose="02020603050405020304" pitchFamily="18" charset="0"/>
              </a:rPr>
              <a:t>visulazations</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Autoencoder</a:t>
            </a:r>
            <a:r>
              <a:rPr lang="en-US" sz="2400" dirty="0" smtClean="0">
                <a:latin typeface="Times New Roman" panose="02020603050405020304" pitchFamily="18" charset="0"/>
                <a:cs typeface="Times New Roman" panose="02020603050405020304" pitchFamily="18" charset="0"/>
              </a:rPr>
              <a:t> takes an image, as an input and uses an encoder to find the optimal compressed representation of the input image. Then, using a decoder the original image is restored. This algorithm uses backpropagation by setting the target variable to be the same as the input. In other words, it tries to learn an approximation of an identity function.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78362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276" y="620487"/>
            <a:ext cx="11479545" cy="5143500"/>
          </a:xfrm>
          <a:prstGeom prst="rect">
            <a:avLst/>
          </a:prstGeom>
        </p:spPr>
      </p:pic>
    </p:spTree>
    <p:extLst>
      <p:ext uri="{BB962C8B-B14F-4D97-AF65-F5344CB8AC3E}">
        <p14:creationId xmlns:p14="http://schemas.microsoft.com/office/powerpoint/2010/main" val="304984473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7710" y="238134"/>
            <a:ext cx="919625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Lab: Artificial Neural Networks – Forward Propagation </a:t>
            </a:r>
            <a:endParaRPr lang="en-US"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84632" y="761354"/>
            <a:ext cx="11534274" cy="1569660"/>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In this lab, we will build a neural network from scratch and code how it performs predictions using forward propagation. Please note that all deep learning libraries have the entire training and prediction processes implemented, and so in practice you would not really need to build a neural network from scratch. </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9432" y="2331014"/>
            <a:ext cx="4826292" cy="2865922"/>
          </a:xfrm>
          <a:prstGeom prst="rect">
            <a:avLst/>
          </a:prstGeom>
        </p:spPr>
      </p:pic>
      <p:sp>
        <p:nvSpPr>
          <p:cNvPr id="5" name="TextBox 4"/>
          <p:cNvSpPr txBox="1"/>
          <p:nvPr/>
        </p:nvSpPr>
        <p:spPr>
          <a:xfrm>
            <a:off x="284632" y="4828027"/>
            <a:ext cx="11534274" cy="1200329"/>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Let us start by randomly initializing the weights and the biases in the network. We have 6 weights and 3 biases, one for each node in the hidden layer as well as for each node in the output layer.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457391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87743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5503</TotalTime>
  <Words>5698</Words>
  <Application>Microsoft Office PowerPoint</Application>
  <PresentationFormat>Widescreen</PresentationFormat>
  <Paragraphs>192</Paragraphs>
  <Slides>95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95</vt:i4>
      </vt:variant>
    </vt:vector>
  </HeadingPairs>
  <TitlesOfParts>
    <vt:vector size="102" baseType="lpstr">
      <vt:lpstr>Arial</vt:lpstr>
      <vt:lpstr>Calibri</vt:lpstr>
      <vt:lpstr>Calibri Light</vt:lpstr>
      <vt:lpstr>Cambria Math</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Mayssa Harfouch</dc:creator>
  <cp:lastModifiedBy>Mayssa Harfouch</cp:lastModifiedBy>
  <cp:revision>459</cp:revision>
  <dcterms:created xsi:type="dcterms:W3CDTF">2019-10-09T20:05:03Z</dcterms:created>
  <dcterms:modified xsi:type="dcterms:W3CDTF">2019-11-17T16:03:09Z</dcterms:modified>
</cp:coreProperties>
</file>