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8" r:id="rId30"/>
    <p:sldId id="286" r:id="rId31"/>
    <p:sldId id="287" r:id="rId32"/>
    <p:sldId id="283" r:id="rId33"/>
    <p:sldId id="285" r:id="rId34"/>
    <p:sldId id="289" r:id="rId35"/>
    <p:sldId id="290" r:id="rId36"/>
    <p:sldId id="291" r:id="rId37"/>
    <p:sldId id="292" r:id="rId38"/>
    <p:sldId id="294" r:id="rId39"/>
    <p:sldId id="293" r:id="rId40"/>
    <p:sldId id="295" r:id="rId41"/>
    <p:sldId id="296" r:id="rId42"/>
    <p:sldId id="297" r:id="rId43"/>
    <p:sldId id="298" r:id="rId44"/>
    <p:sldId id="299" r:id="rId45"/>
    <p:sldId id="301" r:id="rId46"/>
    <p:sldId id="302" r:id="rId47"/>
    <p:sldId id="300"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0" d="100"/>
          <a:sy n="90" d="100"/>
        </p:scale>
        <p:origin x="52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EE25A-6E1B-4D97-9AD0-890FE9A9BB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84396C-7D7C-42B9-98FE-0C60E12D5D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7D490C-138F-4BDA-AD35-E5EF3BC79953}"/>
              </a:ext>
            </a:extLst>
          </p:cNvPr>
          <p:cNvSpPr>
            <a:spLocks noGrp="1"/>
          </p:cNvSpPr>
          <p:nvPr>
            <p:ph type="dt" sz="half" idx="10"/>
          </p:nvPr>
        </p:nvSpPr>
        <p:spPr/>
        <p:txBody>
          <a:bodyPr/>
          <a:lstStyle/>
          <a:p>
            <a:fld id="{9C85920D-D0C6-4B24-97C1-7D79D84A7C34}" type="datetimeFigureOut">
              <a:rPr lang="en-US" smtClean="0"/>
              <a:t>9/6/2019</a:t>
            </a:fld>
            <a:endParaRPr lang="en-US"/>
          </a:p>
        </p:txBody>
      </p:sp>
      <p:sp>
        <p:nvSpPr>
          <p:cNvPr id="5" name="Footer Placeholder 4">
            <a:extLst>
              <a:ext uri="{FF2B5EF4-FFF2-40B4-BE49-F238E27FC236}">
                <a16:creationId xmlns:a16="http://schemas.microsoft.com/office/drawing/2014/main" id="{7720073A-6AC4-4005-8A65-826335E26C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6F7DD5-2321-4867-B15D-961127AD1DBE}"/>
              </a:ext>
            </a:extLst>
          </p:cNvPr>
          <p:cNvSpPr>
            <a:spLocks noGrp="1"/>
          </p:cNvSpPr>
          <p:nvPr>
            <p:ph type="sldNum" sz="quarter" idx="12"/>
          </p:nvPr>
        </p:nvSpPr>
        <p:spPr/>
        <p:txBody>
          <a:bodyPr/>
          <a:lstStyle/>
          <a:p>
            <a:fld id="{F77490D6-D45C-446C-9722-4E3EEEFC411A}" type="slidenum">
              <a:rPr lang="en-US" smtClean="0"/>
              <a:t>‹#›</a:t>
            </a:fld>
            <a:endParaRPr lang="en-US"/>
          </a:p>
        </p:txBody>
      </p:sp>
    </p:spTree>
    <p:extLst>
      <p:ext uri="{BB962C8B-B14F-4D97-AF65-F5344CB8AC3E}">
        <p14:creationId xmlns:p14="http://schemas.microsoft.com/office/powerpoint/2010/main" val="3766310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21D05-22FB-4AB9-8774-9A828CF3DE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BD4D4D-E2E3-4176-9FA9-39FEA13F4F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136981-9F19-4C3D-8E49-4B1EB8335F0F}"/>
              </a:ext>
            </a:extLst>
          </p:cNvPr>
          <p:cNvSpPr>
            <a:spLocks noGrp="1"/>
          </p:cNvSpPr>
          <p:nvPr>
            <p:ph type="dt" sz="half" idx="10"/>
          </p:nvPr>
        </p:nvSpPr>
        <p:spPr/>
        <p:txBody>
          <a:bodyPr/>
          <a:lstStyle/>
          <a:p>
            <a:fld id="{9C85920D-D0C6-4B24-97C1-7D79D84A7C34}" type="datetimeFigureOut">
              <a:rPr lang="en-US" smtClean="0"/>
              <a:t>9/6/2019</a:t>
            </a:fld>
            <a:endParaRPr lang="en-US"/>
          </a:p>
        </p:txBody>
      </p:sp>
      <p:sp>
        <p:nvSpPr>
          <p:cNvPr id="5" name="Footer Placeholder 4">
            <a:extLst>
              <a:ext uri="{FF2B5EF4-FFF2-40B4-BE49-F238E27FC236}">
                <a16:creationId xmlns:a16="http://schemas.microsoft.com/office/drawing/2014/main" id="{E76F364F-1ED6-4912-A714-F798948268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BF4A61-089C-4BBC-9102-EA7866F5D15D}"/>
              </a:ext>
            </a:extLst>
          </p:cNvPr>
          <p:cNvSpPr>
            <a:spLocks noGrp="1"/>
          </p:cNvSpPr>
          <p:nvPr>
            <p:ph type="sldNum" sz="quarter" idx="12"/>
          </p:nvPr>
        </p:nvSpPr>
        <p:spPr/>
        <p:txBody>
          <a:bodyPr/>
          <a:lstStyle/>
          <a:p>
            <a:fld id="{F77490D6-D45C-446C-9722-4E3EEEFC411A}" type="slidenum">
              <a:rPr lang="en-US" smtClean="0"/>
              <a:t>‹#›</a:t>
            </a:fld>
            <a:endParaRPr lang="en-US"/>
          </a:p>
        </p:txBody>
      </p:sp>
    </p:spTree>
    <p:extLst>
      <p:ext uri="{BB962C8B-B14F-4D97-AF65-F5344CB8AC3E}">
        <p14:creationId xmlns:p14="http://schemas.microsoft.com/office/powerpoint/2010/main" val="3090197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24C149-3EBD-4121-8CFA-9D54EC63F6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4423CA-6111-438C-937B-4171608713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A0A858-91BB-41DF-AA43-D25D269FC3EC}"/>
              </a:ext>
            </a:extLst>
          </p:cNvPr>
          <p:cNvSpPr>
            <a:spLocks noGrp="1"/>
          </p:cNvSpPr>
          <p:nvPr>
            <p:ph type="dt" sz="half" idx="10"/>
          </p:nvPr>
        </p:nvSpPr>
        <p:spPr/>
        <p:txBody>
          <a:bodyPr/>
          <a:lstStyle/>
          <a:p>
            <a:fld id="{9C85920D-D0C6-4B24-97C1-7D79D84A7C34}" type="datetimeFigureOut">
              <a:rPr lang="en-US" smtClean="0"/>
              <a:t>9/6/2019</a:t>
            </a:fld>
            <a:endParaRPr lang="en-US"/>
          </a:p>
        </p:txBody>
      </p:sp>
      <p:sp>
        <p:nvSpPr>
          <p:cNvPr id="5" name="Footer Placeholder 4">
            <a:extLst>
              <a:ext uri="{FF2B5EF4-FFF2-40B4-BE49-F238E27FC236}">
                <a16:creationId xmlns:a16="http://schemas.microsoft.com/office/drawing/2014/main" id="{E66736A2-5E75-40B5-BA95-2EF9181BC5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D8E166-9EF1-4768-BA43-94A99341422A}"/>
              </a:ext>
            </a:extLst>
          </p:cNvPr>
          <p:cNvSpPr>
            <a:spLocks noGrp="1"/>
          </p:cNvSpPr>
          <p:nvPr>
            <p:ph type="sldNum" sz="quarter" idx="12"/>
          </p:nvPr>
        </p:nvSpPr>
        <p:spPr/>
        <p:txBody>
          <a:bodyPr/>
          <a:lstStyle/>
          <a:p>
            <a:fld id="{F77490D6-D45C-446C-9722-4E3EEEFC411A}" type="slidenum">
              <a:rPr lang="en-US" smtClean="0"/>
              <a:t>‹#›</a:t>
            </a:fld>
            <a:endParaRPr lang="en-US"/>
          </a:p>
        </p:txBody>
      </p:sp>
    </p:spTree>
    <p:extLst>
      <p:ext uri="{BB962C8B-B14F-4D97-AF65-F5344CB8AC3E}">
        <p14:creationId xmlns:p14="http://schemas.microsoft.com/office/powerpoint/2010/main" val="566141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01D43-9232-4A31-9A67-F9BDB2FF9B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7160DC-94E8-417D-B114-2CB04E02E9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FEDF78-0E7E-4203-8BAD-373DCDB6243C}"/>
              </a:ext>
            </a:extLst>
          </p:cNvPr>
          <p:cNvSpPr>
            <a:spLocks noGrp="1"/>
          </p:cNvSpPr>
          <p:nvPr>
            <p:ph type="dt" sz="half" idx="10"/>
          </p:nvPr>
        </p:nvSpPr>
        <p:spPr/>
        <p:txBody>
          <a:bodyPr/>
          <a:lstStyle/>
          <a:p>
            <a:fld id="{9C85920D-D0C6-4B24-97C1-7D79D84A7C34}" type="datetimeFigureOut">
              <a:rPr lang="en-US" smtClean="0"/>
              <a:t>9/6/2019</a:t>
            </a:fld>
            <a:endParaRPr lang="en-US"/>
          </a:p>
        </p:txBody>
      </p:sp>
      <p:sp>
        <p:nvSpPr>
          <p:cNvPr id="5" name="Footer Placeholder 4">
            <a:extLst>
              <a:ext uri="{FF2B5EF4-FFF2-40B4-BE49-F238E27FC236}">
                <a16:creationId xmlns:a16="http://schemas.microsoft.com/office/drawing/2014/main" id="{985E934D-EA00-44CE-A469-6075C29C9B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60C48F-D2CA-4549-A66D-B588573EBAF5}"/>
              </a:ext>
            </a:extLst>
          </p:cNvPr>
          <p:cNvSpPr>
            <a:spLocks noGrp="1"/>
          </p:cNvSpPr>
          <p:nvPr>
            <p:ph type="sldNum" sz="quarter" idx="12"/>
          </p:nvPr>
        </p:nvSpPr>
        <p:spPr/>
        <p:txBody>
          <a:bodyPr/>
          <a:lstStyle/>
          <a:p>
            <a:fld id="{F77490D6-D45C-446C-9722-4E3EEEFC411A}" type="slidenum">
              <a:rPr lang="en-US" smtClean="0"/>
              <a:t>‹#›</a:t>
            </a:fld>
            <a:endParaRPr lang="en-US"/>
          </a:p>
        </p:txBody>
      </p:sp>
    </p:spTree>
    <p:extLst>
      <p:ext uri="{BB962C8B-B14F-4D97-AF65-F5344CB8AC3E}">
        <p14:creationId xmlns:p14="http://schemas.microsoft.com/office/powerpoint/2010/main" val="1099497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28D3-7CAE-4716-BBA9-441CE04F47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6E2ECD-E783-4E93-8DD4-7279DD9639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6ECA2D-A551-45D5-A5C2-50BC288B30BA}"/>
              </a:ext>
            </a:extLst>
          </p:cNvPr>
          <p:cNvSpPr>
            <a:spLocks noGrp="1"/>
          </p:cNvSpPr>
          <p:nvPr>
            <p:ph type="dt" sz="half" idx="10"/>
          </p:nvPr>
        </p:nvSpPr>
        <p:spPr/>
        <p:txBody>
          <a:bodyPr/>
          <a:lstStyle/>
          <a:p>
            <a:fld id="{9C85920D-D0C6-4B24-97C1-7D79D84A7C34}" type="datetimeFigureOut">
              <a:rPr lang="en-US" smtClean="0"/>
              <a:t>9/6/2019</a:t>
            </a:fld>
            <a:endParaRPr lang="en-US"/>
          </a:p>
        </p:txBody>
      </p:sp>
      <p:sp>
        <p:nvSpPr>
          <p:cNvPr id="5" name="Footer Placeholder 4">
            <a:extLst>
              <a:ext uri="{FF2B5EF4-FFF2-40B4-BE49-F238E27FC236}">
                <a16:creationId xmlns:a16="http://schemas.microsoft.com/office/drawing/2014/main" id="{DCB77C3F-74BD-423B-9BFD-B8035E7F1E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6CDE51-61BE-4C1F-B129-6AEBB533ADAC}"/>
              </a:ext>
            </a:extLst>
          </p:cNvPr>
          <p:cNvSpPr>
            <a:spLocks noGrp="1"/>
          </p:cNvSpPr>
          <p:nvPr>
            <p:ph type="sldNum" sz="quarter" idx="12"/>
          </p:nvPr>
        </p:nvSpPr>
        <p:spPr/>
        <p:txBody>
          <a:bodyPr/>
          <a:lstStyle/>
          <a:p>
            <a:fld id="{F77490D6-D45C-446C-9722-4E3EEEFC411A}" type="slidenum">
              <a:rPr lang="en-US" smtClean="0"/>
              <a:t>‹#›</a:t>
            </a:fld>
            <a:endParaRPr lang="en-US"/>
          </a:p>
        </p:txBody>
      </p:sp>
    </p:spTree>
    <p:extLst>
      <p:ext uri="{BB962C8B-B14F-4D97-AF65-F5344CB8AC3E}">
        <p14:creationId xmlns:p14="http://schemas.microsoft.com/office/powerpoint/2010/main" val="2549467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FEABA-8F94-44C1-BC3F-FCDA0EC8E5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E0FFA6-F70C-49F0-9E0D-8F5B0A6A6C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CDA4F2-1750-4249-B3AF-3B865F16DF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8C71D9-AE22-4F3D-A5BF-EE23D1821440}"/>
              </a:ext>
            </a:extLst>
          </p:cNvPr>
          <p:cNvSpPr>
            <a:spLocks noGrp="1"/>
          </p:cNvSpPr>
          <p:nvPr>
            <p:ph type="dt" sz="half" idx="10"/>
          </p:nvPr>
        </p:nvSpPr>
        <p:spPr/>
        <p:txBody>
          <a:bodyPr/>
          <a:lstStyle/>
          <a:p>
            <a:fld id="{9C85920D-D0C6-4B24-97C1-7D79D84A7C34}" type="datetimeFigureOut">
              <a:rPr lang="en-US" smtClean="0"/>
              <a:t>9/6/2019</a:t>
            </a:fld>
            <a:endParaRPr lang="en-US"/>
          </a:p>
        </p:txBody>
      </p:sp>
      <p:sp>
        <p:nvSpPr>
          <p:cNvPr id="6" name="Footer Placeholder 5">
            <a:extLst>
              <a:ext uri="{FF2B5EF4-FFF2-40B4-BE49-F238E27FC236}">
                <a16:creationId xmlns:a16="http://schemas.microsoft.com/office/drawing/2014/main" id="{FF92ED01-BB51-4898-B2FA-8D1649493E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399321-7509-4B0C-B0BF-5C72D162CED0}"/>
              </a:ext>
            </a:extLst>
          </p:cNvPr>
          <p:cNvSpPr>
            <a:spLocks noGrp="1"/>
          </p:cNvSpPr>
          <p:nvPr>
            <p:ph type="sldNum" sz="quarter" idx="12"/>
          </p:nvPr>
        </p:nvSpPr>
        <p:spPr/>
        <p:txBody>
          <a:bodyPr/>
          <a:lstStyle/>
          <a:p>
            <a:fld id="{F77490D6-D45C-446C-9722-4E3EEEFC411A}" type="slidenum">
              <a:rPr lang="en-US" smtClean="0"/>
              <a:t>‹#›</a:t>
            </a:fld>
            <a:endParaRPr lang="en-US"/>
          </a:p>
        </p:txBody>
      </p:sp>
    </p:spTree>
    <p:extLst>
      <p:ext uri="{BB962C8B-B14F-4D97-AF65-F5344CB8AC3E}">
        <p14:creationId xmlns:p14="http://schemas.microsoft.com/office/powerpoint/2010/main" val="1423279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FCE7A-78DE-458C-AFD7-6CE947A1C6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9BDC69-6B01-4827-BB06-98486373F3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0FDBFA-3351-4575-8628-0BB6773568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701D4E-C265-4F57-9237-548D3498B2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087129-A6D7-40BE-9E20-08FF593D99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404E2A-BD38-4EBF-B6D9-B0CE825290DE}"/>
              </a:ext>
            </a:extLst>
          </p:cNvPr>
          <p:cNvSpPr>
            <a:spLocks noGrp="1"/>
          </p:cNvSpPr>
          <p:nvPr>
            <p:ph type="dt" sz="half" idx="10"/>
          </p:nvPr>
        </p:nvSpPr>
        <p:spPr/>
        <p:txBody>
          <a:bodyPr/>
          <a:lstStyle/>
          <a:p>
            <a:fld id="{9C85920D-D0C6-4B24-97C1-7D79D84A7C34}" type="datetimeFigureOut">
              <a:rPr lang="en-US" smtClean="0"/>
              <a:t>9/6/2019</a:t>
            </a:fld>
            <a:endParaRPr lang="en-US"/>
          </a:p>
        </p:txBody>
      </p:sp>
      <p:sp>
        <p:nvSpPr>
          <p:cNvPr id="8" name="Footer Placeholder 7">
            <a:extLst>
              <a:ext uri="{FF2B5EF4-FFF2-40B4-BE49-F238E27FC236}">
                <a16:creationId xmlns:a16="http://schemas.microsoft.com/office/drawing/2014/main" id="{F823F4DA-B5A8-490E-9675-D951AA9EC7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1CE650-371D-4484-A88E-D4FA6ED332DA}"/>
              </a:ext>
            </a:extLst>
          </p:cNvPr>
          <p:cNvSpPr>
            <a:spLocks noGrp="1"/>
          </p:cNvSpPr>
          <p:nvPr>
            <p:ph type="sldNum" sz="quarter" idx="12"/>
          </p:nvPr>
        </p:nvSpPr>
        <p:spPr/>
        <p:txBody>
          <a:bodyPr/>
          <a:lstStyle/>
          <a:p>
            <a:fld id="{F77490D6-D45C-446C-9722-4E3EEEFC411A}" type="slidenum">
              <a:rPr lang="en-US" smtClean="0"/>
              <a:t>‹#›</a:t>
            </a:fld>
            <a:endParaRPr lang="en-US"/>
          </a:p>
        </p:txBody>
      </p:sp>
    </p:spTree>
    <p:extLst>
      <p:ext uri="{BB962C8B-B14F-4D97-AF65-F5344CB8AC3E}">
        <p14:creationId xmlns:p14="http://schemas.microsoft.com/office/powerpoint/2010/main" val="1285857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6031-E8F9-42A2-99B4-87D4A17BCF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8BA75A-6569-4B22-8A84-93CA5CCD7B43}"/>
              </a:ext>
            </a:extLst>
          </p:cNvPr>
          <p:cNvSpPr>
            <a:spLocks noGrp="1"/>
          </p:cNvSpPr>
          <p:nvPr>
            <p:ph type="dt" sz="half" idx="10"/>
          </p:nvPr>
        </p:nvSpPr>
        <p:spPr/>
        <p:txBody>
          <a:bodyPr/>
          <a:lstStyle/>
          <a:p>
            <a:fld id="{9C85920D-D0C6-4B24-97C1-7D79D84A7C34}" type="datetimeFigureOut">
              <a:rPr lang="en-US" smtClean="0"/>
              <a:t>9/6/2019</a:t>
            </a:fld>
            <a:endParaRPr lang="en-US"/>
          </a:p>
        </p:txBody>
      </p:sp>
      <p:sp>
        <p:nvSpPr>
          <p:cNvPr id="4" name="Footer Placeholder 3">
            <a:extLst>
              <a:ext uri="{FF2B5EF4-FFF2-40B4-BE49-F238E27FC236}">
                <a16:creationId xmlns:a16="http://schemas.microsoft.com/office/drawing/2014/main" id="{3AC54545-1C1A-4249-B3B6-BE73437B48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60C4BB-EF96-428A-A366-A8D05F4917CF}"/>
              </a:ext>
            </a:extLst>
          </p:cNvPr>
          <p:cNvSpPr>
            <a:spLocks noGrp="1"/>
          </p:cNvSpPr>
          <p:nvPr>
            <p:ph type="sldNum" sz="quarter" idx="12"/>
          </p:nvPr>
        </p:nvSpPr>
        <p:spPr/>
        <p:txBody>
          <a:bodyPr/>
          <a:lstStyle/>
          <a:p>
            <a:fld id="{F77490D6-D45C-446C-9722-4E3EEEFC411A}" type="slidenum">
              <a:rPr lang="en-US" smtClean="0"/>
              <a:t>‹#›</a:t>
            </a:fld>
            <a:endParaRPr lang="en-US"/>
          </a:p>
        </p:txBody>
      </p:sp>
    </p:spTree>
    <p:extLst>
      <p:ext uri="{BB962C8B-B14F-4D97-AF65-F5344CB8AC3E}">
        <p14:creationId xmlns:p14="http://schemas.microsoft.com/office/powerpoint/2010/main" val="2457347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3A36F8-C027-4D66-8314-390BF49449F7}"/>
              </a:ext>
            </a:extLst>
          </p:cNvPr>
          <p:cNvSpPr>
            <a:spLocks noGrp="1"/>
          </p:cNvSpPr>
          <p:nvPr>
            <p:ph type="dt" sz="half" idx="10"/>
          </p:nvPr>
        </p:nvSpPr>
        <p:spPr/>
        <p:txBody>
          <a:bodyPr/>
          <a:lstStyle/>
          <a:p>
            <a:fld id="{9C85920D-D0C6-4B24-97C1-7D79D84A7C34}" type="datetimeFigureOut">
              <a:rPr lang="en-US" smtClean="0"/>
              <a:t>9/6/2019</a:t>
            </a:fld>
            <a:endParaRPr lang="en-US"/>
          </a:p>
        </p:txBody>
      </p:sp>
      <p:sp>
        <p:nvSpPr>
          <p:cNvPr id="3" name="Footer Placeholder 2">
            <a:extLst>
              <a:ext uri="{FF2B5EF4-FFF2-40B4-BE49-F238E27FC236}">
                <a16:creationId xmlns:a16="http://schemas.microsoft.com/office/drawing/2014/main" id="{14396A2E-5BD9-4109-B8B7-1FD8EA1BAF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90EB9D-E311-4D1B-8E7A-A784761EE338}"/>
              </a:ext>
            </a:extLst>
          </p:cNvPr>
          <p:cNvSpPr>
            <a:spLocks noGrp="1"/>
          </p:cNvSpPr>
          <p:nvPr>
            <p:ph type="sldNum" sz="quarter" idx="12"/>
          </p:nvPr>
        </p:nvSpPr>
        <p:spPr/>
        <p:txBody>
          <a:bodyPr/>
          <a:lstStyle/>
          <a:p>
            <a:fld id="{F77490D6-D45C-446C-9722-4E3EEEFC411A}" type="slidenum">
              <a:rPr lang="en-US" smtClean="0"/>
              <a:t>‹#›</a:t>
            </a:fld>
            <a:endParaRPr lang="en-US"/>
          </a:p>
        </p:txBody>
      </p:sp>
    </p:spTree>
    <p:extLst>
      <p:ext uri="{BB962C8B-B14F-4D97-AF65-F5344CB8AC3E}">
        <p14:creationId xmlns:p14="http://schemas.microsoft.com/office/powerpoint/2010/main" val="2457005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FB6D7-CC29-473C-82A0-0755428F7E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12185B-8936-4564-AF18-78A1617381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5D2C41-487E-4942-8396-D95351823A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81EE62-C8FA-4BB2-981C-B3B107906AC6}"/>
              </a:ext>
            </a:extLst>
          </p:cNvPr>
          <p:cNvSpPr>
            <a:spLocks noGrp="1"/>
          </p:cNvSpPr>
          <p:nvPr>
            <p:ph type="dt" sz="half" idx="10"/>
          </p:nvPr>
        </p:nvSpPr>
        <p:spPr/>
        <p:txBody>
          <a:bodyPr/>
          <a:lstStyle/>
          <a:p>
            <a:fld id="{9C85920D-D0C6-4B24-97C1-7D79D84A7C34}" type="datetimeFigureOut">
              <a:rPr lang="en-US" smtClean="0"/>
              <a:t>9/6/2019</a:t>
            </a:fld>
            <a:endParaRPr lang="en-US"/>
          </a:p>
        </p:txBody>
      </p:sp>
      <p:sp>
        <p:nvSpPr>
          <p:cNvPr id="6" name="Footer Placeholder 5">
            <a:extLst>
              <a:ext uri="{FF2B5EF4-FFF2-40B4-BE49-F238E27FC236}">
                <a16:creationId xmlns:a16="http://schemas.microsoft.com/office/drawing/2014/main" id="{02E5BB62-05B1-4018-892A-71815D1ACB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002423-A271-4EF1-91D9-992FAF3DEDB8}"/>
              </a:ext>
            </a:extLst>
          </p:cNvPr>
          <p:cNvSpPr>
            <a:spLocks noGrp="1"/>
          </p:cNvSpPr>
          <p:nvPr>
            <p:ph type="sldNum" sz="quarter" idx="12"/>
          </p:nvPr>
        </p:nvSpPr>
        <p:spPr/>
        <p:txBody>
          <a:bodyPr/>
          <a:lstStyle/>
          <a:p>
            <a:fld id="{F77490D6-D45C-446C-9722-4E3EEEFC411A}" type="slidenum">
              <a:rPr lang="en-US" smtClean="0"/>
              <a:t>‹#›</a:t>
            </a:fld>
            <a:endParaRPr lang="en-US"/>
          </a:p>
        </p:txBody>
      </p:sp>
    </p:spTree>
    <p:extLst>
      <p:ext uri="{BB962C8B-B14F-4D97-AF65-F5344CB8AC3E}">
        <p14:creationId xmlns:p14="http://schemas.microsoft.com/office/powerpoint/2010/main" val="3325330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8DCC3-688D-4D91-BA19-5EB5B74412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7573D9-F49C-4BA7-991B-6C2CF0FDB0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7B89E4-A7DA-4855-9AA3-745B820A31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63E902-BCAF-4C77-9DD8-D67DCD3F2209}"/>
              </a:ext>
            </a:extLst>
          </p:cNvPr>
          <p:cNvSpPr>
            <a:spLocks noGrp="1"/>
          </p:cNvSpPr>
          <p:nvPr>
            <p:ph type="dt" sz="half" idx="10"/>
          </p:nvPr>
        </p:nvSpPr>
        <p:spPr/>
        <p:txBody>
          <a:bodyPr/>
          <a:lstStyle/>
          <a:p>
            <a:fld id="{9C85920D-D0C6-4B24-97C1-7D79D84A7C34}" type="datetimeFigureOut">
              <a:rPr lang="en-US" smtClean="0"/>
              <a:t>9/6/2019</a:t>
            </a:fld>
            <a:endParaRPr lang="en-US"/>
          </a:p>
        </p:txBody>
      </p:sp>
      <p:sp>
        <p:nvSpPr>
          <p:cNvPr id="6" name="Footer Placeholder 5">
            <a:extLst>
              <a:ext uri="{FF2B5EF4-FFF2-40B4-BE49-F238E27FC236}">
                <a16:creationId xmlns:a16="http://schemas.microsoft.com/office/drawing/2014/main" id="{B9CDAF0C-BC54-4832-B5C4-64AF613BA4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10774A-8939-44A5-84D7-2CF14FF50244}"/>
              </a:ext>
            </a:extLst>
          </p:cNvPr>
          <p:cNvSpPr>
            <a:spLocks noGrp="1"/>
          </p:cNvSpPr>
          <p:nvPr>
            <p:ph type="sldNum" sz="quarter" idx="12"/>
          </p:nvPr>
        </p:nvSpPr>
        <p:spPr/>
        <p:txBody>
          <a:bodyPr/>
          <a:lstStyle/>
          <a:p>
            <a:fld id="{F77490D6-D45C-446C-9722-4E3EEEFC411A}" type="slidenum">
              <a:rPr lang="en-US" smtClean="0"/>
              <a:t>‹#›</a:t>
            </a:fld>
            <a:endParaRPr lang="en-US"/>
          </a:p>
        </p:txBody>
      </p:sp>
    </p:spTree>
    <p:extLst>
      <p:ext uri="{BB962C8B-B14F-4D97-AF65-F5344CB8AC3E}">
        <p14:creationId xmlns:p14="http://schemas.microsoft.com/office/powerpoint/2010/main" val="484669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93045C-0524-4F2A-BDAC-43A00BF396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7DF726-440E-4D9E-9F56-090B3940DA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4B4916-86AF-4FE1-AF17-C332F5FE8A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85920D-D0C6-4B24-97C1-7D79D84A7C34}" type="datetimeFigureOut">
              <a:rPr lang="en-US" smtClean="0"/>
              <a:t>9/6/2019</a:t>
            </a:fld>
            <a:endParaRPr lang="en-US"/>
          </a:p>
        </p:txBody>
      </p:sp>
      <p:sp>
        <p:nvSpPr>
          <p:cNvPr id="5" name="Footer Placeholder 4">
            <a:extLst>
              <a:ext uri="{FF2B5EF4-FFF2-40B4-BE49-F238E27FC236}">
                <a16:creationId xmlns:a16="http://schemas.microsoft.com/office/drawing/2014/main" id="{966FF0AB-2BC7-49CB-B8D7-2C87CE5630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F65730-5279-481A-8FFA-CB871074AE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490D6-D45C-446C-9722-4E3EEEFC411A}" type="slidenum">
              <a:rPr lang="en-US" smtClean="0"/>
              <a:t>‹#›</a:t>
            </a:fld>
            <a:endParaRPr lang="en-US"/>
          </a:p>
        </p:txBody>
      </p:sp>
    </p:spTree>
    <p:extLst>
      <p:ext uri="{BB962C8B-B14F-4D97-AF65-F5344CB8AC3E}">
        <p14:creationId xmlns:p14="http://schemas.microsoft.com/office/powerpoint/2010/main" val="1010113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A25DE-40B3-4AC4-88EE-4C1AF6FC9B06}"/>
              </a:ext>
            </a:extLst>
          </p:cNvPr>
          <p:cNvSpPr>
            <a:spLocks noGrp="1"/>
          </p:cNvSpPr>
          <p:nvPr>
            <p:ph type="ctrTitle"/>
          </p:nvPr>
        </p:nvSpPr>
        <p:spPr/>
        <p:txBody>
          <a:bodyPr/>
          <a:lstStyle/>
          <a:p>
            <a:r>
              <a:rPr lang="en-US" dirty="0"/>
              <a:t>Deep Learning Fundamentals with </a:t>
            </a:r>
            <a:r>
              <a:rPr lang="en-US" dirty="0" err="1"/>
              <a:t>Keras</a:t>
            </a:r>
            <a:r>
              <a:rPr lang="en-US" dirty="0"/>
              <a:t> - </a:t>
            </a:r>
            <a:r>
              <a:rPr lang="en-US" dirty="0" err="1"/>
              <a:t>Edx</a:t>
            </a:r>
            <a:endParaRPr lang="en-US" dirty="0"/>
          </a:p>
        </p:txBody>
      </p:sp>
    </p:spTree>
    <p:extLst>
      <p:ext uri="{BB962C8B-B14F-4D97-AF65-F5344CB8AC3E}">
        <p14:creationId xmlns:p14="http://schemas.microsoft.com/office/powerpoint/2010/main" val="1691142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545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A7D7B357-8B0B-42D3-AD2E-474ED98E7B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1313299"/>
            <a:ext cx="6542109" cy="3091146"/>
          </a:xfrm>
          <a:prstGeom prst="rect">
            <a:avLst/>
          </a:prstGeom>
        </p:spPr>
      </p:pic>
    </p:spTree>
    <p:extLst>
      <p:ext uri="{BB962C8B-B14F-4D97-AF65-F5344CB8AC3E}">
        <p14:creationId xmlns:p14="http://schemas.microsoft.com/office/powerpoint/2010/main" val="2221322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45137-32BD-42A7-B07E-E021C4A3CB4F}"/>
              </a:ext>
            </a:extLst>
          </p:cNvPr>
          <p:cNvSpPr>
            <a:spLocks noGrp="1"/>
          </p:cNvSpPr>
          <p:nvPr>
            <p:ph type="title"/>
          </p:nvPr>
        </p:nvSpPr>
        <p:spPr/>
        <p:txBody>
          <a:bodyPr/>
          <a:lstStyle/>
          <a:p>
            <a:r>
              <a:rPr lang="en-US" dirty="0"/>
              <a:t>Vanishing Gradient</a:t>
            </a:r>
          </a:p>
        </p:txBody>
      </p:sp>
      <p:sp>
        <p:nvSpPr>
          <p:cNvPr id="3" name="Content Placeholder 2">
            <a:extLst>
              <a:ext uri="{FF2B5EF4-FFF2-40B4-BE49-F238E27FC236}">
                <a16:creationId xmlns:a16="http://schemas.microsoft.com/office/drawing/2014/main" id="{19E3C716-E6FC-418A-B8DA-0554E38BA300}"/>
              </a:ext>
            </a:extLst>
          </p:cNvPr>
          <p:cNvSpPr>
            <a:spLocks noGrp="1"/>
          </p:cNvSpPr>
          <p:nvPr>
            <p:ph idx="1"/>
          </p:nvPr>
        </p:nvSpPr>
        <p:spPr/>
        <p:txBody>
          <a:bodyPr>
            <a:normAutofit fontScale="77500" lnSpcReduction="20000"/>
          </a:bodyPr>
          <a:lstStyle/>
          <a:p>
            <a:r>
              <a:rPr lang="en-US" dirty="0"/>
              <a:t>See how small the gradients are in the previous example , but more importantly, how small the gradient of the error with respect to w1. Well it turns out that because we are using the sigmoid function as the activation function, then all the intermediate values in the network are between 0 and 1.</a:t>
            </a:r>
          </a:p>
          <a:p>
            <a:r>
              <a:rPr lang="en-US" dirty="0"/>
              <a:t>So when we do backpropagation, we keep multiplying factors that are less than 1 by each other, and so their gradients tend to get smaller and smaller as we keep on moving backward in the network.</a:t>
            </a:r>
          </a:p>
          <a:p>
            <a:r>
              <a:rPr lang="en-US" dirty="0"/>
              <a:t>This means that the neurons in the earlier layers learn very slowly as compared to the neurons in the later layers in the network. The earlier layers in the network are the slowest to train.</a:t>
            </a:r>
          </a:p>
          <a:p>
            <a:r>
              <a:rPr lang="en-US" dirty="0"/>
              <a:t>The result is a training process that takes too long and a prediction accuracy that is compromised.</a:t>
            </a:r>
          </a:p>
          <a:p>
            <a:r>
              <a:rPr lang="en-US" dirty="0"/>
              <a:t>Accordingly, this is the reason why we do not use the sigmoid function or similar functions as activation functions, since they are prone to the vanishing gradient problem.</a:t>
            </a:r>
          </a:p>
          <a:p>
            <a:endParaRPr lang="en-US" dirty="0"/>
          </a:p>
        </p:txBody>
      </p:sp>
    </p:spTree>
    <p:extLst>
      <p:ext uri="{BB962C8B-B14F-4D97-AF65-F5344CB8AC3E}">
        <p14:creationId xmlns:p14="http://schemas.microsoft.com/office/powerpoint/2010/main" val="911106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41278-C502-4108-8E42-2CC603CD6AE8}"/>
              </a:ext>
            </a:extLst>
          </p:cNvPr>
          <p:cNvSpPr>
            <a:spLocks noGrp="1"/>
          </p:cNvSpPr>
          <p:nvPr>
            <p:ph type="title"/>
          </p:nvPr>
        </p:nvSpPr>
        <p:spPr/>
        <p:txBody>
          <a:bodyPr/>
          <a:lstStyle/>
          <a:p>
            <a:r>
              <a:rPr lang="en-US" dirty="0"/>
              <a:t>Activation Function - 1</a:t>
            </a:r>
          </a:p>
        </p:txBody>
      </p:sp>
      <p:sp>
        <p:nvSpPr>
          <p:cNvPr id="3" name="Content Placeholder 2">
            <a:extLst>
              <a:ext uri="{FF2B5EF4-FFF2-40B4-BE49-F238E27FC236}">
                <a16:creationId xmlns:a16="http://schemas.microsoft.com/office/drawing/2014/main" id="{20B184E4-EABB-4E52-A889-13A079F64B9A}"/>
              </a:ext>
            </a:extLst>
          </p:cNvPr>
          <p:cNvSpPr>
            <a:spLocks noGrp="1"/>
          </p:cNvSpPr>
          <p:nvPr>
            <p:ph idx="1"/>
          </p:nvPr>
        </p:nvSpPr>
        <p:spPr/>
        <p:txBody>
          <a:bodyPr>
            <a:normAutofit/>
          </a:bodyPr>
          <a:lstStyle/>
          <a:p>
            <a:r>
              <a:rPr lang="en-US" dirty="0"/>
              <a:t>Activation functions play a major role in the learning process of a neural network.</a:t>
            </a:r>
          </a:p>
          <a:p>
            <a:r>
              <a:rPr lang="en-US" dirty="0"/>
              <a:t>There are seven types of activation functions that you can use when building a neural network.</a:t>
            </a:r>
          </a:p>
          <a:p>
            <a:r>
              <a:rPr lang="en-US" dirty="0"/>
              <a:t>There is </a:t>
            </a:r>
            <a:r>
              <a:rPr lang="en-US" b="1" dirty="0"/>
              <a:t>the binary step function</a:t>
            </a:r>
            <a:r>
              <a:rPr lang="en-US" dirty="0"/>
              <a:t>, </a:t>
            </a:r>
            <a:r>
              <a:rPr lang="en-US" b="1" dirty="0"/>
              <a:t>the linear or identity function</a:t>
            </a:r>
            <a:r>
              <a:rPr lang="en-US" dirty="0"/>
              <a:t>, there is the </a:t>
            </a:r>
            <a:r>
              <a:rPr lang="en-US" b="1" dirty="0"/>
              <a:t>sigmoid or logistic function</a:t>
            </a:r>
            <a:r>
              <a:rPr lang="en-US" dirty="0"/>
              <a:t>, there is the </a:t>
            </a:r>
            <a:r>
              <a:rPr lang="en-US" b="1" dirty="0"/>
              <a:t>hyperbolic tangent</a:t>
            </a:r>
            <a:r>
              <a:rPr lang="en-US" dirty="0"/>
              <a:t>, or tanh function, the </a:t>
            </a:r>
            <a:r>
              <a:rPr lang="en-US" b="1" dirty="0"/>
              <a:t>rectified linear unit (</a:t>
            </a:r>
            <a:r>
              <a:rPr lang="en-US" b="1" dirty="0" err="1"/>
              <a:t>ReLU</a:t>
            </a:r>
            <a:r>
              <a:rPr lang="en-US" b="1" dirty="0"/>
              <a:t>) function</a:t>
            </a:r>
            <a:r>
              <a:rPr lang="en-US" dirty="0"/>
              <a:t>, the </a:t>
            </a:r>
            <a:r>
              <a:rPr lang="en-US" b="1" dirty="0"/>
              <a:t>leaky </a:t>
            </a:r>
            <a:r>
              <a:rPr lang="en-US" b="1" dirty="0" err="1"/>
              <a:t>ReLU</a:t>
            </a:r>
            <a:r>
              <a:rPr lang="en-US" b="1" dirty="0"/>
              <a:t> function</a:t>
            </a:r>
            <a:r>
              <a:rPr lang="en-US" dirty="0"/>
              <a:t>, and the </a:t>
            </a:r>
            <a:r>
              <a:rPr lang="en-US" b="1" dirty="0" err="1"/>
              <a:t>softmax</a:t>
            </a:r>
            <a:r>
              <a:rPr lang="en-US" b="1" dirty="0"/>
              <a:t> function</a:t>
            </a:r>
            <a:r>
              <a:rPr lang="en-US" dirty="0"/>
              <a:t>.</a:t>
            </a:r>
          </a:p>
          <a:p>
            <a:endParaRPr lang="en-US" dirty="0"/>
          </a:p>
        </p:txBody>
      </p:sp>
    </p:spTree>
    <p:extLst>
      <p:ext uri="{BB962C8B-B14F-4D97-AF65-F5344CB8AC3E}">
        <p14:creationId xmlns:p14="http://schemas.microsoft.com/office/powerpoint/2010/main" val="3163711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A745D-EBA3-4C53-8A5B-43E41E80525B}"/>
              </a:ext>
            </a:extLst>
          </p:cNvPr>
          <p:cNvSpPr>
            <a:spLocks noGrp="1"/>
          </p:cNvSpPr>
          <p:nvPr>
            <p:ph type="title"/>
          </p:nvPr>
        </p:nvSpPr>
        <p:spPr/>
        <p:txBody>
          <a:bodyPr/>
          <a:lstStyle/>
          <a:p>
            <a:r>
              <a:rPr lang="en-US" dirty="0"/>
              <a:t>Activation Function - Sigmoid Function</a:t>
            </a:r>
          </a:p>
        </p:txBody>
      </p:sp>
      <p:sp>
        <p:nvSpPr>
          <p:cNvPr id="3" name="Content Placeholder 2">
            <a:extLst>
              <a:ext uri="{FF2B5EF4-FFF2-40B4-BE49-F238E27FC236}">
                <a16:creationId xmlns:a16="http://schemas.microsoft.com/office/drawing/2014/main" id="{627D9179-7BB1-4BBE-9360-A8330FC597FD}"/>
              </a:ext>
            </a:extLst>
          </p:cNvPr>
          <p:cNvSpPr>
            <a:spLocks noGrp="1"/>
          </p:cNvSpPr>
          <p:nvPr>
            <p:ph idx="1"/>
          </p:nvPr>
        </p:nvSpPr>
        <p:spPr>
          <a:xfrm>
            <a:off x="838199" y="1602297"/>
            <a:ext cx="5990440" cy="4574666"/>
          </a:xfrm>
        </p:spPr>
        <p:txBody>
          <a:bodyPr>
            <a:normAutofit fontScale="77500" lnSpcReduction="20000"/>
          </a:bodyPr>
          <a:lstStyle/>
          <a:p>
            <a:r>
              <a:rPr lang="en-US" dirty="0"/>
              <a:t>Sigmoid function is widely used as activation function in the hidden la</a:t>
            </a:r>
          </a:p>
          <a:p>
            <a:r>
              <a:rPr lang="en-US" dirty="0"/>
              <a:t>However, as you can see, the function is pretty flat beyond the +3 and -3 region. This means that once the function falls in that region, the gradients become very small. This results in the vanishing gradient problem, and as the gradients approach 0</a:t>
            </a:r>
            <a:r>
              <a:rPr lang="en-US" b="1" dirty="0"/>
              <a:t>, </a:t>
            </a:r>
            <a:r>
              <a:rPr lang="en-US" dirty="0"/>
              <a:t>the network doesn't really learn.</a:t>
            </a:r>
          </a:p>
          <a:p>
            <a:r>
              <a:rPr lang="en-US" dirty="0"/>
              <a:t>Another problem with the sigmoid function is that the values only range from 0 to 1. This means that the sigmoid function is not symmetric around the origin.</a:t>
            </a:r>
          </a:p>
          <a:p>
            <a:r>
              <a:rPr lang="en-US" dirty="0"/>
              <a:t>The values received are all positive. </a:t>
            </a:r>
          </a:p>
          <a:p>
            <a:r>
              <a:rPr lang="en-US" dirty="0"/>
              <a:t>Well, not all the times would we desire that values going to the next neuron be all of the same sign.</a:t>
            </a:r>
          </a:p>
        </p:txBody>
      </p:sp>
      <p:pic>
        <p:nvPicPr>
          <p:cNvPr id="5" name="Picture 4">
            <a:extLst>
              <a:ext uri="{FF2B5EF4-FFF2-40B4-BE49-F238E27FC236}">
                <a16:creationId xmlns:a16="http://schemas.microsoft.com/office/drawing/2014/main" id="{722B9417-3064-433A-B7FA-722AFAA197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1920" y="1602297"/>
            <a:ext cx="4803272" cy="3650586"/>
          </a:xfrm>
          <a:prstGeom prst="rect">
            <a:avLst/>
          </a:prstGeom>
        </p:spPr>
      </p:pic>
    </p:spTree>
    <p:extLst>
      <p:ext uri="{BB962C8B-B14F-4D97-AF65-F5344CB8AC3E}">
        <p14:creationId xmlns:p14="http://schemas.microsoft.com/office/powerpoint/2010/main" val="2405614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E1820-B142-43AC-B3DC-C6639A232BF6}"/>
              </a:ext>
            </a:extLst>
          </p:cNvPr>
          <p:cNvSpPr>
            <a:spLocks noGrp="1"/>
          </p:cNvSpPr>
          <p:nvPr>
            <p:ph type="title"/>
          </p:nvPr>
        </p:nvSpPr>
        <p:spPr>
          <a:xfrm>
            <a:off x="838200" y="365125"/>
            <a:ext cx="10515600" cy="1325563"/>
          </a:xfrm>
        </p:spPr>
        <p:txBody>
          <a:bodyPr/>
          <a:lstStyle/>
          <a:p>
            <a:r>
              <a:rPr lang="en-US" dirty="0"/>
              <a:t>Activation Function – Hyperbolic Tangent Function</a:t>
            </a:r>
          </a:p>
        </p:txBody>
      </p:sp>
      <p:sp>
        <p:nvSpPr>
          <p:cNvPr id="3" name="Content Placeholder 2">
            <a:extLst>
              <a:ext uri="{FF2B5EF4-FFF2-40B4-BE49-F238E27FC236}">
                <a16:creationId xmlns:a16="http://schemas.microsoft.com/office/drawing/2014/main" id="{58A4CC19-80F1-445F-B344-F98425DC0A64}"/>
              </a:ext>
            </a:extLst>
          </p:cNvPr>
          <p:cNvSpPr>
            <a:spLocks noGrp="1"/>
          </p:cNvSpPr>
          <p:nvPr>
            <p:ph idx="1"/>
          </p:nvPr>
        </p:nvSpPr>
        <p:spPr>
          <a:xfrm>
            <a:off x="695588" y="1863682"/>
            <a:ext cx="6200163" cy="4351338"/>
          </a:xfrm>
        </p:spPr>
        <p:txBody>
          <a:bodyPr>
            <a:normAutofit/>
          </a:bodyPr>
          <a:lstStyle/>
          <a:p>
            <a:r>
              <a:rPr lang="en-US" dirty="0"/>
              <a:t>It is actually just a scaled version of the sigmoid function, but unlike the sigmoid function, it's symmetric over the origin.</a:t>
            </a:r>
          </a:p>
          <a:p>
            <a:r>
              <a:rPr lang="en-US" dirty="0"/>
              <a:t>It ranges from -1 to +1.</a:t>
            </a:r>
          </a:p>
          <a:p>
            <a:r>
              <a:rPr lang="en-US" dirty="0"/>
              <a:t>However, although it overcomes the lack of symmetry of the sigmoid function, it also leads to the vanishing gradient problem in very deep neural networks.</a:t>
            </a:r>
          </a:p>
          <a:p>
            <a:endParaRPr lang="en-US" dirty="0"/>
          </a:p>
        </p:txBody>
      </p:sp>
      <p:pic>
        <p:nvPicPr>
          <p:cNvPr id="5" name="Picture 4">
            <a:extLst>
              <a:ext uri="{FF2B5EF4-FFF2-40B4-BE49-F238E27FC236}">
                <a16:creationId xmlns:a16="http://schemas.microsoft.com/office/drawing/2014/main" id="{CB661058-70DF-4E8C-A1B7-31CE0E12EE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8029" y="1863682"/>
            <a:ext cx="4932727" cy="2762636"/>
          </a:xfrm>
          <a:prstGeom prst="rect">
            <a:avLst/>
          </a:prstGeom>
        </p:spPr>
      </p:pic>
    </p:spTree>
    <p:extLst>
      <p:ext uri="{BB962C8B-B14F-4D97-AF65-F5344CB8AC3E}">
        <p14:creationId xmlns:p14="http://schemas.microsoft.com/office/powerpoint/2010/main" val="3203595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162C9-7CA9-4132-938E-D26BA3C711CD}"/>
              </a:ext>
            </a:extLst>
          </p:cNvPr>
          <p:cNvSpPr>
            <a:spLocks noGrp="1"/>
          </p:cNvSpPr>
          <p:nvPr>
            <p:ph type="title"/>
          </p:nvPr>
        </p:nvSpPr>
        <p:spPr/>
        <p:txBody>
          <a:bodyPr/>
          <a:lstStyle/>
          <a:p>
            <a:r>
              <a:rPr lang="en-US" dirty="0"/>
              <a:t>Activation Function – </a:t>
            </a:r>
            <a:r>
              <a:rPr lang="en-US" dirty="0" err="1"/>
              <a:t>ReLU</a:t>
            </a:r>
            <a:r>
              <a:rPr lang="en-US" dirty="0"/>
              <a:t> Function</a:t>
            </a:r>
          </a:p>
        </p:txBody>
      </p:sp>
      <p:sp>
        <p:nvSpPr>
          <p:cNvPr id="3" name="Content Placeholder 2">
            <a:extLst>
              <a:ext uri="{FF2B5EF4-FFF2-40B4-BE49-F238E27FC236}">
                <a16:creationId xmlns:a16="http://schemas.microsoft.com/office/drawing/2014/main" id="{164DBE5A-A0EC-499F-B65C-17B71398C3D2}"/>
              </a:ext>
            </a:extLst>
          </p:cNvPr>
          <p:cNvSpPr>
            <a:spLocks noGrp="1"/>
          </p:cNvSpPr>
          <p:nvPr>
            <p:ph idx="1"/>
          </p:nvPr>
        </p:nvSpPr>
        <p:spPr>
          <a:xfrm>
            <a:off x="712365" y="1683203"/>
            <a:ext cx="5809733" cy="4802187"/>
          </a:xfrm>
        </p:spPr>
        <p:txBody>
          <a:bodyPr>
            <a:normAutofit lnSpcReduction="10000"/>
          </a:bodyPr>
          <a:lstStyle/>
          <a:p>
            <a:r>
              <a:rPr lang="en-US" sz="2000" dirty="0"/>
              <a:t>The rectified linear unit, or </a:t>
            </a:r>
            <a:r>
              <a:rPr lang="en-US" sz="2000" dirty="0" err="1"/>
              <a:t>ReLU</a:t>
            </a:r>
            <a:r>
              <a:rPr lang="en-US" sz="2000" dirty="0"/>
              <a:t>, function is the most widely used activation function when designing networks today.</a:t>
            </a:r>
          </a:p>
          <a:p>
            <a:r>
              <a:rPr lang="en-US" sz="2000" dirty="0"/>
              <a:t>In addition to it being nonlinear, the main advantage of using the </a:t>
            </a:r>
            <a:r>
              <a:rPr lang="en-US" sz="2000" dirty="0" err="1"/>
              <a:t>ReLU</a:t>
            </a:r>
            <a:r>
              <a:rPr lang="en-US" sz="2000" dirty="0"/>
              <a:t>, function over the other activation functions is that it does not activate all the neurons at the same time.</a:t>
            </a:r>
          </a:p>
          <a:p>
            <a:r>
              <a:rPr lang="en-US" sz="2000" dirty="0"/>
              <a:t>According to the plot here, if the input is negative it will be converted to 0, and the neuron does not get activated.</a:t>
            </a:r>
          </a:p>
          <a:p>
            <a:r>
              <a:rPr lang="en-US" sz="2000" dirty="0"/>
              <a:t>This means that at a time, only a few neurons are activated, making the network sparse and very efficient. </a:t>
            </a:r>
          </a:p>
          <a:p>
            <a:r>
              <a:rPr lang="en-US" sz="2000" dirty="0"/>
              <a:t>Also, the </a:t>
            </a:r>
            <a:r>
              <a:rPr lang="en-US" sz="2000" dirty="0" err="1"/>
              <a:t>ReLU</a:t>
            </a:r>
            <a:r>
              <a:rPr lang="en-US" sz="2000" dirty="0"/>
              <a:t> function was one of the main advancements in the field of deep learning that led to overcoming the vanishing gradient problem.</a:t>
            </a:r>
          </a:p>
          <a:p>
            <a:endParaRPr lang="en-US" sz="2000" dirty="0"/>
          </a:p>
        </p:txBody>
      </p:sp>
      <p:pic>
        <p:nvPicPr>
          <p:cNvPr id="5" name="Picture 4">
            <a:extLst>
              <a:ext uri="{FF2B5EF4-FFF2-40B4-BE49-F238E27FC236}">
                <a16:creationId xmlns:a16="http://schemas.microsoft.com/office/drawing/2014/main" id="{CA50DA18-F20A-45C4-9004-56B393E5CD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8668" y="1690688"/>
            <a:ext cx="5088863" cy="2638255"/>
          </a:xfrm>
          <a:prstGeom prst="rect">
            <a:avLst/>
          </a:prstGeom>
        </p:spPr>
      </p:pic>
    </p:spTree>
    <p:extLst>
      <p:ext uri="{BB962C8B-B14F-4D97-AF65-F5344CB8AC3E}">
        <p14:creationId xmlns:p14="http://schemas.microsoft.com/office/powerpoint/2010/main" val="1465783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8F403-A863-4356-A369-C9F157D44085}"/>
              </a:ext>
            </a:extLst>
          </p:cNvPr>
          <p:cNvSpPr>
            <a:spLocks noGrp="1"/>
          </p:cNvSpPr>
          <p:nvPr>
            <p:ph type="title"/>
          </p:nvPr>
        </p:nvSpPr>
        <p:spPr/>
        <p:txBody>
          <a:bodyPr/>
          <a:lstStyle/>
          <a:p>
            <a:r>
              <a:rPr lang="en-US" dirty="0"/>
              <a:t>Activation Function – </a:t>
            </a:r>
            <a:r>
              <a:rPr lang="en-US" dirty="0" err="1"/>
              <a:t>Softmax</a:t>
            </a:r>
            <a:r>
              <a:rPr lang="en-US" dirty="0"/>
              <a:t> Function</a:t>
            </a:r>
          </a:p>
        </p:txBody>
      </p:sp>
      <p:sp>
        <p:nvSpPr>
          <p:cNvPr id="3" name="Content Placeholder 2">
            <a:extLst>
              <a:ext uri="{FF2B5EF4-FFF2-40B4-BE49-F238E27FC236}">
                <a16:creationId xmlns:a16="http://schemas.microsoft.com/office/drawing/2014/main" id="{0485B327-85A5-4B7B-8B76-B01FBB47E4F0}"/>
              </a:ext>
            </a:extLst>
          </p:cNvPr>
          <p:cNvSpPr>
            <a:spLocks noGrp="1"/>
          </p:cNvSpPr>
          <p:nvPr>
            <p:ph idx="1"/>
          </p:nvPr>
        </p:nvSpPr>
        <p:spPr>
          <a:xfrm>
            <a:off x="653642" y="1690688"/>
            <a:ext cx="6292442" cy="4351338"/>
          </a:xfrm>
        </p:spPr>
        <p:txBody>
          <a:bodyPr>
            <a:normAutofit/>
          </a:bodyPr>
          <a:lstStyle/>
          <a:p>
            <a:r>
              <a:rPr lang="en-US" sz="2000" dirty="0"/>
              <a:t>The </a:t>
            </a:r>
            <a:r>
              <a:rPr lang="en-US" sz="2000" dirty="0" err="1"/>
              <a:t>softmax</a:t>
            </a:r>
            <a:r>
              <a:rPr lang="en-US" sz="2000" dirty="0"/>
              <a:t> function is also a type of a sigmoid function, but it is handy when we are trying to handle classification problems.</a:t>
            </a:r>
          </a:p>
          <a:p>
            <a:r>
              <a:rPr lang="en-US" sz="2000" dirty="0"/>
              <a:t>The </a:t>
            </a:r>
            <a:r>
              <a:rPr lang="en-US" sz="2000" dirty="0" err="1"/>
              <a:t>softmax</a:t>
            </a:r>
            <a:r>
              <a:rPr lang="en-US" sz="2000" dirty="0"/>
              <a:t> function is ideally used in the output layer of the classifier where we are actually trying to get the probabilities to define the class of each input.</a:t>
            </a:r>
          </a:p>
          <a:p>
            <a:r>
              <a:rPr lang="en-US" sz="2000" dirty="0"/>
              <a:t>So, if a network with 3 neurons in the output layer outputs [1.6, 0.55, 0.98] then with a </a:t>
            </a:r>
            <a:r>
              <a:rPr lang="en-US" sz="2000" dirty="0" err="1"/>
              <a:t>softmax</a:t>
            </a:r>
            <a:r>
              <a:rPr lang="en-US" sz="2000" dirty="0"/>
              <a:t> activation function, the outputs get converted to [0.51, 0.18, 0.31]. </a:t>
            </a:r>
          </a:p>
          <a:p>
            <a:r>
              <a:rPr lang="en-US" sz="2000" dirty="0"/>
              <a:t>This way, it is easier for us to classify a given data point and determine to which category it belongs.</a:t>
            </a:r>
          </a:p>
          <a:p>
            <a:endParaRPr lang="en-US" sz="2000" dirty="0"/>
          </a:p>
        </p:txBody>
      </p:sp>
      <p:pic>
        <p:nvPicPr>
          <p:cNvPr id="5" name="Picture 4">
            <a:extLst>
              <a:ext uri="{FF2B5EF4-FFF2-40B4-BE49-F238E27FC236}">
                <a16:creationId xmlns:a16="http://schemas.microsoft.com/office/drawing/2014/main" id="{D56E9BEA-D594-4095-B965-4D31E2C36D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6751" y="1759512"/>
            <a:ext cx="4990174" cy="2503721"/>
          </a:xfrm>
          <a:prstGeom prst="rect">
            <a:avLst/>
          </a:prstGeom>
        </p:spPr>
      </p:pic>
    </p:spTree>
    <p:extLst>
      <p:ext uri="{BB962C8B-B14F-4D97-AF65-F5344CB8AC3E}">
        <p14:creationId xmlns:p14="http://schemas.microsoft.com/office/powerpoint/2010/main" val="2052939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9E0BA-644E-4AEB-B533-42F3BE79A15D}"/>
              </a:ext>
            </a:extLst>
          </p:cNvPr>
          <p:cNvSpPr>
            <a:spLocks noGrp="1"/>
          </p:cNvSpPr>
          <p:nvPr>
            <p:ph type="title"/>
          </p:nvPr>
        </p:nvSpPr>
        <p:spPr/>
        <p:txBody>
          <a:bodyPr/>
          <a:lstStyle/>
          <a:p>
            <a:r>
              <a:rPr lang="en-US" dirty="0"/>
              <a:t>Activation Function - 2</a:t>
            </a:r>
          </a:p>
        </p:txBody>
      </p:sp>
      <p:sp>
        <p:nvSpPr>
          <p:cNvPr id="3" name="Content Placeholder 2">
            <a:extLst>
              <a:ext uri="{FF2B5EF4-FFF2-40B4-BE49-F238E27FC236}">
                <a16:creationId xmlns:a16="http://schemas.microsoft.com/office/drawing/2014/main" id="{E7E20C50-07B4-4CF2-8539-554638B817D8}"/>
              </a:ext>
            </a:extLst>
          </p:cNvPr>
          <p:cNvSpPr>
            <a:spLocks noGrp="1"/>
          </p:cNvSpPr>
          <p:nvPr>
            <p:ph idx="1"/>
          </p:nvPr>
        </p:nvSpPr>
        <p:spPr/>
        <p:txBody>
          <a:bodyPr/>
          <a:lstStyle/>
          <a:p>
            <a:r>
              <a:rPr lang="en-US" dirty="0"/>
              <a:t>The sigmoid and hyperbolic tangent functions are avoided in many applications nowadays due to the vanishing gradient problem.</a:t>
            </a:r>
          </a:p>
          <a:p>
            <a:r>
              <a:rPr lang="en-US" dirty="0"/>
              <a:t>The </a:t>
            </a:r>
            <a:r>
              <a:rPr lang="en-US" dirty="0" err="1"/>
              <a:t>ReLU</a:t>
            </a:r>
            <a:r>
              <a:rPr lang="en-US" dirty="0"/>
              <a:t> function is a general activation function and is used in most cases these days.</a:t>
            </a:r>
          </a:p>
          <a:p>
            <a:r>
              <a:rPr lang="en-US" dirty="0"/>
              <a:t>Note that </a:t>
            </a:r>
            <a:r>
              <a:rPr lang="en-US" dirty="0" err="1"/>
              <a:t>ReLU</a:t>
            </a:r>
            <a:r>
              <a:rPr lang="en-US" dirty="0"/>
              <a:t> function should only be used in hidden layers.</a:t>
            </a:r>
          </a:p>
          <a:p>
            <a:r>
              <a:rPr lang="en-US" dirty="0"/>
              <a:t>Generally, you can begin with using the </a:t>
            </a:r>
            <a:r>
              <a:rPr lang="en-US" dirty="0" err="1"/>
              <a:t>ReLU</a:t>
            </a:r>
            <a:r>
              <a:rPr lang="en-US" dirty="0"/>
              <a:t> activation function and then switch to other activation functions in case </a:t>
            </a:r>
            <a:r>
              <a:rPr lang="en-US" dirty="0" err="1"/>
              <a:t>ReLU</a:t>
            </a:r>
            <a:r>
              <a:rPr lang="en-US" dirty="0"/>
              <a:t> doesn’t yield optimum results.</a:t>
            </a:r>
          </a:p>
        </p:txBody>
      </p:sp>
    </p:spTree>
    <p:extLst>
      <p:ext uri="{BB962C8B-B14F-4D97-AF65-F5344CB8AC3E}">
        <p14:creationId xmlns:p14="http://schemas.microsoft.com/office/powerpoint/2010/main" val="4020449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CFAEF-2B41-46B0-AB1B-849083A76CC2}"/>
              </a:ext>
            </a:extLst>
          </p:cNvPr>
          <p:cNvSpPr>
            <a:spLocks noGrp="1"/>
          </p:cNvSpPr>
          <p:nvPr>
            <p:ph type="title"/>
          </p:nvPr>
        </p:nvSpPr>
        <p:spPr/>
        <p:txBody>
          <a:bodyPr/>
          <a:lstStyle/>
          <a:p>
            <a:r>
              <a:rPr lang="en-US" dirty="0"/>
              <a:t>Deep Learning Libraries</a:t>
            </a:r>
          </a:p>
        </p:txBody>
      </p:sp>
      <p:sp>
        <p:nvSpPr>
          <p:cNvPr id="3" name="Content Placeholder 2">
            <a:extLst>
              <a:ext uri="{FF2B5EF4-FFF2-40B4-BE49-F238E27FC236}">
                <a16:creationId xmlns:a16="http://schemas.microsoft.com/office/drawing/2014/main" id="{E1BEEF3F-AF5C-4EE3-BD43-4A44F1BC4842}"/>
              </a:ext>
            </a:extLst>
          </p:cNvPr>
          <p:cNvSpPr>
            <a:spLocks noGrp="1"/>
          </p:cNvSpPr>
          <p:nvPr>
            <p:ph idx="1"/>
          </p:nvPr>
        </p:nvSpPr>
        <p:spPr/>
        <p:txBody>
          <a:bodyPr/>
          <a:lstStyle/>
          <a:p>
            <a:r>
              <a:rPr lang="en-US" dirty="0" err="1"/>
              <a:t>Tensorflow</a:t>
            </a:r>
            <a:endParaRPr lang="en-US" dirty="0"/>
          </a:p>
          <a:p>
            <a:r>
              <a:rPr lang="en-US" dirty="0" err="1"/>
              <a:t>Keras</a:t>
            </a:r>
            <a:endParaRPr lang="en-US" dirty="0"/>
          </a:p>
          <a:p>
            <a:r>
              <a:rPr lang="en-US" dirty="0" err="1"/>
              <a:t>PyTorch</a:t>
            </a:r>
            <a:endParaRPr lang="en-US" dirty="0"/>
          </a:p>
          <a:p>
            <a:r>
              <a:rPr lang="en-US" dirty="0"/>
              <a:t>Theano  -&gt; no Longer supported</a:t>
            </a:r>
          </a:p>
          <a:p>
            <a:endParaRPr lang="en-US" dirty="0"/>
          </a:p>
        </p:txBody>
      </p:sp>
    </p:spTree>
    <p:extLst>
      <p:ext uri="{BB962C8B-B14F-4D97-AF65-F5344CB8AC3E}">
        <p14:creationId xmlns:p14="http://schemas.microsoft.com/office/powerpoint/2010/main" val="259012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93B7E-0224-44BD-85A2-D5B282D1166D}"/>
              </a:ext>
            </a:extLst>
          </p:cNvPr>
          <p:cNvSpPr>
            <a:spLocks noGrp="1"/>
          </p:cNvSpPr>
          <p:nvPr>
            <p:ph type="title"/>
          </p:nvPr>
        </p:nvSpPr>
        <p:spPr/>
        <p:txBody>
          <a:bodyPr/>
          <a:lstStyle/>
          <a:p>
            <a:r>
              <a:rPr lang="en-US" dirty="0" err="1"/>
              <a:t>Keras</a:t>
            </a:r>
            <a:r>
              <a:rPr lang="en-US" dirty="0"/>
              <a:t> vs </a:t>
            </a:r>
            <a:r>
              <a:rPr lang="en-US" dirty="0" err="1"/>
              <a:t>Pytorch</a:t>
            </a:r>
            <a:r>
              <a:rPr lang="en-US" dirty="0"/>
              <a:t> vs </a:t>
            </a:r>
            <a:r>
              <a:rPr lang="en-US" dirty="0" err="1"/>
              <a:t>Tensorflow</a:t>
            </a:r>
            <a:endParaRPr lang="en-US" dirty="0"/>
          </a:p>
        </p:txBody>
      </p:sp>
      <p:sp>
        <p:nvSpPr>
          <p:cNvPr id="3" name="Content Placeholder 2">
            <a:extLst>
              <a:ext uri="{FF2B5EF4-FFF2-40B4-BE49-F238E27FC236}">
                <a16:creationId xmlns:a16="http://schemas.microsoft.com/office/drawing/2014/main" id="{DF515E2D-18A1-4CA8-90E6-72BDA4882A15}"/>
              </a:ext>
            </a:extLst>
          </p:cNvPr>
          <p:cNvSpPr>
            <a:spLocks noGrp="1"/>
          </p:cNvSpPr>
          <p:nvPr>
            <p:ph idx="1"/>
          </p:nvPr>
        </p:nvSpPr>
        <p:spPr/>
        <p:txBody>
          <a:bodyPr/>
          <a:lstStyle/>
          <a:p>
            <a:r>
              <a:rPr lang="en-US" dirty="0" err="1"/>
              <a:t>Tensorflow</a:t>
            </a:r>
            <a:r>
              <a:rPr lang="en-US" dirty="0"/>
              <a:t> is the most popular deep learning library, developed by Google.</a:t>
            </a:r>
          </a:p>
          <a:p>
            <a:r>
              <a:rPr lang="en-US" dirty="0" err="1"/>
              <a:t>Pytorch</a:t>
            </a:r>
            <a:r>
              <a:rPr lang="en-US" dirty="0"/>
              <a:t> is a cousin of the Lua-based Torch framework, and is a strong competitor to </a:t>
            </a:r>
            <a:r>
              <a:rPr lang="en-US" dirty="0" err="1"/>
              <a:t>Tensorflow</a:t>
            </a:r>
            <a:r>
              <a:rPr lang="en-US" dirty="0"/>
              <a:t>.</a:t>
            </a:r>
          </a:p>
          <a:p>
            <a:r>
              <a:rPr lang="en-US" dirty="0" err="1"/>
              <a:t>Keras</a:t>
            </a:r>
            <a:r>
              <a:rPr lang="en-US" dirty="0"/>
              <a:t> is the easiest API to use and the go-to library for quick prototyping and fast development.</a:t>
            </a:r>
          </a:p>
        </p:txBody>
      </p:sp>
    </p:spTree>
    <p:extLst>
      <p:ext uri="{BB962C8B-B14F-4D97-AF65-F5344CB8AC3E}">
        <p14:creationId xmlns:p14="http://schemas.microsoft.com/office/powerpoint/2010/main" val="2140423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C843E11-310D-48FE-9F17-84D505C76F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8427" y="617610"/>
            <a:ext cx="8794740" cy="4990088"/>
          </a:xfrm>
        </p:spPr>
      </p:pic>
    </p:spTree>
    <p:extLst>
      <p:ext uri="{BB962C8B-B14F-4D97-AF65-F5344CB8AC3E}">
        <p14:creationId xmlns:p14="http://schemas.microsoft.com/office/powerpoint/2010/main" val="2006247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6AF64-42E0-4FF4-83E1-EE835E38BFEA}"/>
              </a:ext>
            </a:extLst>
          </p:cNvPr>
          <p:cNvSpPr>
            <a:spLocks noGrp="1"/>
          </p:cNvSpPr>
          <p:nvPr>
            <p:ph type="title"/>
          </p:nvPr>
        </p:nvSpPr>
        <p:spPr/>
        <p:txBody>
          <a:bodyPr/>
          <a:lstStyle/>
          <a:p>
            <a:r>
              <a:rPr lang="en-US" dirty="0"/>
              <a:t>Regression Models with </a:t>
            </a:r>
            <a:r>
              <a:rPr lang="en-US" dirty="0" err="1"/>
              <a:t>Keras</a:t>
            </a:r>
            <a:r>
              <a:rPr lang="en-US" dirty="0"/>
              <a:t> – Example - 1</a:t>
            </a:r>
          </a:p>
        </p:txBody>
      </p:sp>
      <p:pic>
        <p:nvPicPr>
          <p:cNvPr id="5" name="Content Placeholder 4">
            <a:extLst>
              <a:ext uri="{FF2B5EF4-FFF2-40B4-BE49-F238E27FC236}">
                <a16:creationId xmlns:a16="http://schemas.microsoft.com/office/drawing/2014/main" id="{5B0379E2-4C50-4148-9C33-59601C7F8C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8881" y="1842403"/>
            <a:ext cx="7056008" cy="4351338"/>
          </a:xfrm>
        </p:spPr>
      </p:pic>
    </p:spTree>
    <p:extLst>
      <p:ext uri="{BB962C8B-B14F-4D97-AF65-F5344CB8AC3E}">
        <p14:creationId xmlns:p14="http://schemas.microsoft.com/office/powerpoint/2010/main" val="2543576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6AF64-42E0-4FF4-83E1-EE835E38BFEA}"/>
              </a:ext>
            </a:extLst>
          </p:cNvPr>
          <p:cNvSpPr>
            <a:spLocks noGrp="1"/>
          </p:cNvSpPr>
          <p:nvPr>
            <p:ph type="title"/>
          </p:nvPr>
        </p:nvSpPr>
        <p:spPr>
          <a:xfrm>
            <a:off x="1514292" y="513612"/>
            <a:ext cx="9894133" cy="1031216"/>
          </a:xfrm>
        </p:spPr>
        <p:txBody>
          <a:bodyPr anchor="b">
            <a:normAutofit/>
          </a:bodyPr>
          <a:lstStyle/>
          <a:p>
            <a:r>
              <a:rPr lang="en-US" sz="4100"/>
              <a:t>Regression Models with Keras – Example - 1</a:t>
            </a:r>
          </a:p>
        </p:txBody>
      </p:sp>
      <p:pic>
        <p:nvPicPr>
          <p:cNvPr id="9" name="Picture 8">
            <a:extLst>
              <a:ext uri="{FF2B5EF4-FFF2-40B4-BE49-F238E27FC236}">
                <a16:creationId xmlns:a16="http://schemas.microsoft.com/office/drawing/2014/main" id="{0E166BB1-574F-405A-8BB6-0A8F3AD43C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126" y="2491273"/>
            <a:ext cx="5517576" cy="2828156"/>
          </a:xfrm>
          <a:prstGeom prst="rect">
            <a:avLst/>
          </a:prstGeom>
        </p:spPr>
      </p:pic>
      <p:sp>
        <p:nvSpPr>
          <p:cNvPr id="19" name="Freeform: Shape 18">
            <a:extLst>
              <a:ext uri="{FF2B5EF4-FFF2-40B4-BE49-F238E27FC236}">
                <a16:creationId xmlns:a16="http://schemas.microsoft.com/office/drawing/2014/main" id="{C607803A-4E99-444E-94F7-8785CDDF5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80154" y="1884045"/>
            <a:ext cx="3275668" cy="2853308"/>
          </a:xfrm>
          <a:custGeom>
            <a:avLst/>
            <a:gdLst>
              <a:gd name="connsiteX0" fmla="*/ 3275668 w 3275668"/>
              <a:gd name="connsiteY0" fmla="*/ 2853308 h 2853308"/>
              <a:gd name="connsiteX1" fmla="*/ 655 w 3275668"/>
              <a:gd name="connsiteY1" fmla="*/ 2853308 h 2853308"/>
              <a:gd name="connsiteX2" fmla="*/ 0 w 3275668"/>
              <a:gd name="connsiteY2" fmla="*/ 2467565 h 2853308"/>
              <a:gd name="connsiteX3" fmla="*/ 2869894 w 3275668"/>
              <a:gd name="connsiteY3" fmla="*/ 2468888 h 2853308"/>
              <a:gd name="connsiteX4" fmla="*/ 2869894 w 3275668"/>
              <a:gd name="connsiteY4" fmla="*/ 0 h 2853308"/>
              <a:gd name="connsiteX5" fmla="*/ 3275668 w 3275668"/>
              <a:gd name="connsiteY5" fmla="*/ 0 h 285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668" h="2853308">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w="0">
            <a:noFill/>
            <a:prstDash val="solid"/>
            <a:round/>
            <a:headEnd/>
            <a:tailEnd/>
          </a:ln>
        </p:spPr>
      </p:sp>
      <p:sp>
        <p:nvSpPr>
          <p:cNvPr id="23" name="Freeform: Shape 20">
            <a:extLst>
              <a:ext uri="{FF2B5EF4-FFF2-40B4-BE49-F238E27FC236}">
                <a16:creationId xmlns:a16="http://schemas.microsoft.com/office/drawing/2014/main" id="{2989BE6A-C309-418E-8ADD-1616A9805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55822" y="3222529"/>
            <a:ext cx="3242952" cy="2828156"/>
          </a:xfrm>
          <a:custGeom>
            <a:avLst/>
            <a:gdLst>
              <a:gd name="connsiteX0" fmla="*/ 2837178 w 3242952"/>
              <a:gd name="connsiteY0" fmla="*/ 0 h 2828156"/>
              <a:gd name="connsiteX1" fmla="*/ 3242952 w 3242952"/>
              <a:gd name="connsiteY1" fmla="*/ 0 h 2828156"/>
              <a:gd name="connsiteX2" fmla="*/ 3242952 w 3242952"/>
              <a:gd name="connsiteY2" fmla="*/ 2828156 h 2828156"/>
              <a:gd name="connsiteX3" fmla="*/ 0 w 3242952"/>
              <a:gd name="connsiteY3" fmla="*/ 2828156 h 2828156"/>
              <a:gd name="connsiteX4" fmla="*/ 0 w 3242952"/>
              <a:gd name="connsiteY4" fmla="*/ 2442859 h 2828156"/>
              <a:gd name="connsiteX5" fmla="*/ 2837178 w 3242952"/>
              <a:gd name="connsiteY5" fmla="*/ 2443295 h 282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2952" h="2828156">
                <a:moveTo>
                  <a:pt x="2837178" y="0"/>
                </a:moveTo>
                <a:lnTo>
                  <a:pt x="3242952" y="0"/>
                </a:lnTo>
                <a:lnTo>
                  <a:pt x="3242952" y="2828156"/>
                </a:lnTo>
                <a:lnTo>
                  <a:pt x="0" y="2828156"/>
                </a:lnTo>
                <a:lnTo>
                  <a:pt x="0" y="2442859"/>
                </a:lnTo>
                <a:lnTo>
                  <a:pt x="2837178" y="2443295"/>
                </a:lnTo>
                <a:close/>
              </a:path>
            </a:pathLst>
          </a:custGeom>
          <a:solidFill>
            <a:srgbClr val="4C4C4C"/>
          </a:solidFill>
          <a:ln w="0">
            <a:noFill/>
            <a:prstDash val="solid"/>
            <a:round/>
            <a:headEnd/>
            <a:tailEnd/>
          </a:ln>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83F61D70-4613-471C-A6E1-5DC7E23005C7}"/>
              </a:ext>
            </a:extLst>
          </p:cNvPr>
          <p:cNvSpPr>
            <a:spLocks noGrp="1"/>
          </p:cNvSpPr>
          <p:nvPr>
            <p:ph idx="1"/>
          </p:nvPr>
        </p:nvSpPr>
        <p:spPr>
          <a:xfrm>
            <a:off x="7781373" y="2279151"/>
            <a:ext cx="3627063" cy="3387145"/>
          </a:xfrm>
        </p:spPr>
        <p:txBody>
          <a:bodyPr anchor="ctr">
            <a:normAutofit lnSpcReduction="10000"/>
          </a:bodyPr>
          <a:lstStyle/>
          <a:p>
            <a:r>
              <a:rPr lang="en-US" sz="1300" dirty="0"/>
              <a:t>Such a network is called a dense network.</a:t>
            </a:r>
          </a:p>
          <a:p>
            <a:r>
              <a:rPr lang="en-US" sz="1300" dirty="0"/>
              <a:t>Before we begin using the </a:t>
            </a:r>
            <a:r>
              <a:rPr lang="en-US" sz="1300" dirty="0" err="1"/>
              <a:t>Keras</a:t>
            </a:r>
            <a:r>
              <a:rPr lang="en-US" sz="1300" dirty="0"/>
              <a:t> library, let's prepare our data and have it in the right format. </a:t>
            </a:r>
          </a:p>
          <a:p>
            <a:r>
              <a:rPr lang="en-US" sz="1300" dirty="0"/>
              <a:t>The only thing we would need to do is to split the </a:t>
            </a:r>
            <a:r>
              <a:rPr lang="en-US" sz="1300" dirty="0" err="1"/>
              <a:t>dataframe</a:t>
            </a:r>
            <a:r>
              <a:rPr lang="en-US" sz="1300" dirty="0"/>
              <a:t> into two </a:t>
            </a:r>
            <a:r>
              <a:rPr lang="en-US" sz="1300" dirty="0" err="1"/>
              <a:t>dataframes</a:t>
            </a:r>
            <a:r>
              <a:rPr lang="en-US" sz="1300" dirty="0"/>
              <a:t>, one that has the predictors columns and another one that has the target column. We will also name them predictors and target.</a:t>
            </a:r>
          </a:p>
          <a:p>
            <a:r>
              <a:rPr lang="en-US" sz="1300" dirty="0"/>
              <a:t>There are two models in the </a:t>
            </a:r>
            <a:r>
              <a:rPr lang="en-US" sz="1300" dirty="0" err="1"/>
              <a:t>Keras</a:t>
            </a:r>
            <a:r>
              <a:rPr lang="en-US" sz="1300" dirty="0"/>
              <a:t> library.</a:t>
            </a:r>
          </a:p>
          <a:p>
            <a:r>
              <a:rPr lang="en-US" sz="1300" dirty="0"/>
              <a:t> One of them is the Sequential model and the other one is the model class used with the functional API. </a:t>
            </a:r>
          </a:p>
          <a:p>
            <a:r>
              <a:rPr lang="en-US" sz="1300" dirty="0"/>
              <a:t>So to create your model, you simply call the Sequential constructor.</a:t>
            </a:r>
          </a:p>
          <a:p>
            <a:endParaRPr lang="en-US" sz="1200" dirty="0"/>
          </a:p>
        </p:txBody>
      </p:sp>
    </p:spTree>
    <p:extLst>
      <p:ext uri="{BB962C8B-B14F-4D97-AF65-F5344CB8AC3E}">
        <p14:creationId xmlns:p14="http://schemas.microsoft.com/office/powerpoint/2010/main" val="1760496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B1099-BCA9-4E6F-9532-2A95B714AE5D}"/>
              </a:ext>
            </a:extLst>
          </p:cNvPr>
          <p:cNvSpPr>
            <a:spLocks noGrp="1"/>
          </p:cNvSpPr>
          <p:nvPr>
            <p:ph type="title"/>
          </p:nvPr>
        </p:nvSpPr>
        <p:spPr/>
        <p:txBody>
          <a:bodyPr/>
          <a:lstStyle/>
          <a:p>
            <a:r>
              <a:rPr lang="en-US" dirty="0" err="1"/>
              <a:t>Keras</a:t>
            </a:r>
            <a:r>
              <a:rPr lang="en-US" dirty="0"/>
              <a:t> code -1 </a:t>
            </a:r>
          </a:p>
        </p:txBody>
      </p:sp>
      <p:sp>
        <p:nvSpPr>
          <p:cNvPr id="3" name="Content Placeholder 2">
            <a:extLst>
              <a:ext uri="{FF2B5EF4-FFF2-40B4-BE49-F238E27FC236}">
                <a16:creationId xmlns:a16="http://schemas.microsoft.com/office/drawing/2014/main" id="{84745C23-2205-47C6-890C-27F97E04F1C5}"/>
              </a:ext>
            </a:extLst>
          </p:cNvPr>
          <p:cNvSpPr>
            <a:spLocks noGrp="1"/>
          </p:cNvSpPr>
          <p:nvPr>
            <p:ph idx="1"/>
          </p:nvPr>
        </p:nvSpPr>
        <p:spPr/>
        <p:txBody>
          <a:bodyPr>
            <a:normAutofit fontScale="77500" lnSpcReduction="20000"/>
          </a:bodyPr>
          <a:lstStyle/>
          <a:p>
            <a:r>
              <a:rPr lang="en-US" dirty="0"/>
              <a:t>First, we would need to import the "Dense“ type of layers from "</a:t>
            </a:r>
            <a:r>
              <a:rPr lang="en-US" dirty="0" err="1"/>
              <a:t>keras.layers</a:t>
            </a:r>
            <a:r>
              <a:rPr lang="en-US" dirty="0"/>
              <a:t>".</a:t>
            </a:r>
          </a:p>
          <a:p>
            <a:r>
              <a:rPr lang="en-US" dirty="0"/>
              <a:t>Then we use the add method to add each dense layer. We specify the number of neurons in each layer and the activation function that we want to use.</a:t>
            </a:r>
          </a:p>
          <a:p>
            <a:r>
              <a:rPr lang="en-US" dirty="0"/>
              <a:t>Functions, </a:t>
            </a:r>
            <a:r>
              <a:rPr lang="en-US" dirty="0" err="1"/>
              <a:t>ReLU</a:t>
            </a:r>
            <a:r>
              <a:rPr lang="en-US" dirty="0"/>
              <a:t> is one of the recommended activation functions for hidden layers, so we will use that. </a:t>
            </a:r>
          </a:p>
          <a:p>
            <a:r>
              <a:rPr lang="en-US" dirty="0"/>
              <a:t>And for the first hidden layer we need to pass in the "</a:t>
            </a:r>
            <a:r>
              <a:rPr lang="en-US" dirty="0" err="1"/>
              <a:t>input_shape</a:t>
            </a:r>
            <a:r>
              <a:rPr lang="en-US" dirty="0"/>
              <a:t>" parameter, which is the number of columns or predictors in our dataset.</a:t>
            </a:r>
          </a:p>
          <a:p>
            <a:r>
              <a:rPr lang="en-US" dirty="0"/>
              <a:t>Then we repeat the same thing for the other hidden layer, of course without the </a:t>
            </a:r>
            <a:r>
              <a:rPr lang="en-US" dirty="0" err="1"/>
              <a:t>input_shape</a:t>
            </a:r>
            <a:r>
              <a:rPr lang="en-US" dirty="0"/>
              <a:t> parameter, and we create our output layer with one node. </a:t>
            </a:r>
          </a:p>
          <a:p>
            <a:r>
              <a:rPr lang="en-US" dirty="0"/>
              <a:t>Now for training, we need to define an optimizer and the error metric. In the previous module, we used gradient descent as our minimization or optimization algorithm, and the mean squared error as our loss measure between the predicted value and the ground truth. </a:t>
            </a:r>
          </a:p>
          <a:p>
            <a:r>
              <a:rPr lang="en-US" dirty="0"/>
              <a:t>So we will stick with that and use the mean squared error as our loss measure.</a:t>
            </a:r>
          </a:p>
          <a:p>
            <a:endParaRPr lang="en-US" dirty="0"/>
          </a:p>
          <a:p>
            <a:endParaRPr lang="en-US" dirty="0"/>
          </a:p>
        </p:txBody>
      </p:sp>
    </p:spTree>
    <p:extLst>
      <p:ext uri="{BB962C8B-B14F-4D97-AF65-F5344CB8AC3E}">
        <p14:creationId xmlns:p14="http://schemas.microsoft.com/office/powerpoint/2010/main" val="18697474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4D59E-4273-4A55-B529-44552DE14BA1}"/>
              </a:ext>
            </a:extLst>
          </p:cNvPr>
          <p:cNvSpPr>
            <a:spLocks noGrp="1"/>
          </p:cNvSpPr>
          <p:nvPr>
            <p:ph type="title"/>
          </p:nvPr>
        </p:nvSpPr>
        <p:spPr/>
        <p:txBody>
          <a:bodyPr/>
          <a:lstStyle/>
          <a:p>
            <a:r>
              <a:rPr lang="en-US" dirty="0" err="1"/>
              <a:t>Keras</a:t>
            </a:r>
            <a:r>
              <a:rPr lang="en-US" dirty="0"/>
              <a:t> code -2</a:t>
            </a:r>
          </a:p>
        </p:txBody>
      </p:sp>
      <p:sp>
        <p:nvSpPr>
          <p:cNvPr id="3" name="Content Placeholder 2">
            <a:extLst>
              <a:ext uri="{FF2B5EF4-FFF2-40B4-BE49-F238E27FC236}">
                <a16:creationId xmlns:a16="http://schemas.microsoft.com/office/drawing/2014/main" id="{1CB0436C-ABF9-4CED-8597-15C85B37F8AD}"/>
              </a:ext>
            </a:extLst>
          </p:cNvPr>
          <p:cNvSpPr>
            <a:spLocks noGrp="1"/>
          </p:cNvSpPr>
          <p:nvPr>
            <p:ph idx="1"/>
          </p:nvPr>
        </p:nvSpPr>
        <p:spPr/>
        <p:txBody>
          <a:bodyPr>
            <a:normAutofit lnSpcReduction="10000"/>
          </a:bodyPr>
          <a:lstStyle/>
          <a:p>
            <a:r>
              <a:rPr lang="en-US" dirty="0"/>
              <a:t>As for the minimization algorithm, there are actually other more efficient algorithms than the gradient descent for deep learning applications. One of them is "</a:t>
            </a:r>
            <a:r>
              <a:rPr lang="en-US" dirty="0" err="1"/>
              <a:t>adam</a:t>
            </a:r>
            <a:r>
              <a:rPr lang="en-US" dirty="0"/>
              <a:t>". </a:t>
            </a:r>
          </a:p>
          <a:p>
            <a:r>
              <a:rPr lang="en-US" dirty="0"/>
              <a:t>One of the main advantages of the "</a:t>
            </a:r>
            <a:r>
              <a:rPr lang="en-US" dirty="0" err="1"/>
              <a:t>adam</a:t>
            </a:r>
            <a:r>
              <a:rPr lang="en-US" dirty="0"/>
              <a:t>“ optimizer is that you don't need to specify the learning rate that we saw in the gradient descent video. </a:t>
            </a:r>
          </a:p>
          <a:p>
            <a:r>
              <a:rPr lang="en-US" dirty="0"/>
              <a:t>So this saves us the task of optimizing the learning rate for our model.</a:t>
            </a:r>
          </a:p>
          <a:p>
            <a:r>
              <a:rPr lang="en-US" dirty="0"/>
              <a:t>Then we use the fit method to train our model. </a:t>
            </a:r>
          </a:p>
          <a:p>
            <a:r>
              <a:rPr lang="en-US" dirty="0"/>
              <a:t>Once training is complete, we can start making predictions using the predict method.</a:t>
            </a:r>
          </a:p>
          <a:p>
            <a:endParaRPr lang="en-US" dirty="0"/>
          </a:p>
        </p:txBody>
      </p:sp>
    </p:spTree>
    <p:extLst>
      <p:ext uri="{BB962C8B-B14F-4D97-AF65-F5344CB8AC3E}">
        <p14:creationId xmlns:p14="http://schemas.microsoft.com/office/powerpoint/2010/main" val="21394785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56D64EA-919B-479A-805D-672B39EACA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6470" y="604008"/>
            <a:ext cx="9231184" cy="4918614"/>
          </a:xfrm>
        </p:spPr>
      </p:pic>
    </p:spTree>
    <p:extLst>
      <p:ext uri="{BB962C8B-B14F-4D97-AF65-F5344CB8AC3E}">
        <p14:creationId xmlns:p14="http://schemas.microsoft.com/office/powerpoint/2010/main" val="4208201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55864-A4AE-411F-B29C-C5CDF1658E01}"/>
              </a:ext>
            </a:extLst>
          </p:cNvPr>
          <p:cNvSpPr>
            <a:spLocks noGrp="1"/>
          </p:cNvSpPr>
          <p:nvPr>
            <p:ph type="title"/>
          </p:nvPr>
        </p:nvSpPr>
        <p:spPr>
          <a:xfrm>
            <a:off x="838200" y="365125"/>
            <a:ext cx="10515600" cy="1325563"/>
          </a:xfrm>
        </p:spPr>
        <p:txBody>
          <a:bodyPr/>
          <a:lstStyle/>
          <a:p>
            <a:r>
              <a:rPr lang="en-US" dirty="0"/>
              <a:t>Classification Models with </a:t>
            </a:r>
            <a:r>
              <a:rPr lang="en-US" dirty="0" err="1"/>
              <a:t>Keras</a:t>
            </a:r>
            <a:r>
              <a:rPr lang="en-US" dirty="0"/>
              <a:t> - 1</a:t>
            </a:r>
          </a:p>
        </p:txBody>
      </p:sp>
      <p:pic>
        <p:nvPicPr>
          <p:cNvPr id="5" name="Content Placeholder 4">
            <a:extLst>
              <a:ext uri="{FF2B5EF4-FFF2-40B4-BE49-F238E27FC236}">
                <a16:creationId xmlns:a16="http://schemas.microsoft.com/office/drawing/2014/main" id="{3E4D50F5-2CE3-45CE-BF8E-9FDAB8D5C1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5665" y="2078158"/>
            <a:ext cx="7519072" cy="3447243"/>
          </a:xfrm>
        </p:spPr>
      </p:pic>
    </p:spTree>
    <p:extLst>
      <p:ext uri="{BB962C8B-B14F-4D97-AF65-F5344CB8AC3E}">
        <p14:creationId xmlns:p14="http://schemas.microsoft.com/office/powerpoint/2010/main" val="8742482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5E85B-861A-45F8-AE41-00999B04B59C}"/>
              </a:ext>
            </a:extLst>
          </p:cNvPr>
          <p:cNvSpPr>
            <a:spLocks noGrp="1"/>
          </p:cNvSpPr>
          <p:nvPr>
            <p:ph type="title"/>
          </p:nvPr>
        </p:nvSpPr>
        <p:spPr/>
        <p:txBody>
          <a:bodyPr/>
          <a:lstStyle/>
          <a:p>
            <a:r>
              <a:rPr lang="en-US" dirty="0"/>
              <a:t>Classification Models with </a:t>
            </a:r>
            <a:r>
              <a:rPr lang="en-US" dirty="0" err="1"/>
              <a:t>Keras</a:t>
            </a:r>
            <a:r>
              <a:rPr lang="en-US" dirty="0"/>
              <a:t> - 2</a:t>
            </a:r>
          </a:p>
        </p:txBody>
      </p:sp>
      <p:pic>
        <p:nvPicPr>
          <p:cNvPr id="5" name="Content Placeholder 4">
            <a:extLst>
              <a:ext uri="{FF2B5EF4-FFF2-40B4-BE49-F238E27FC236}">
                <a16:creationId xmlns:a16="http://schemas.microsoft.com/office/drawing/2014/main" id="{410A7A4B-3806-4592-B96D-415C2C8FCA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9462" y="1758513"/>
            <a:ext cx="9044627" cy="4351338"/>
          </a:xfrm>
        </p:spPr>
      </p:pic>
    </p:spTree>
    <p:extLst>
      <p:ext uri="{BB962C8B-B14F-4D97-AF65-F5344CB8AC3E}">
        <p14:creationId xmlns:p14="http://schemas.microsoft.com/office/powerpoint/2010/main" val="28733367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F6A53-DC3E-48D7-8CB9-FC4BE642A872}"/>
              </a:ext>
            </a:extLst>
          </p:cNvPr>
          <p:cNvSpPr>
            <a:spLocks noGrp="1"/>
          </p:cNvSpPr>
          <p:nvPr>
            <p:ph type="title"/>
          </p:nvPr>
        </p:nvSpPr>
        <p:spPr>
          <a:xfrm>
            <a:off x="1514292" y="513612"/>
            <a:ext cx="9894133" cy="1031216"/>
          </a:xfrm>
        </p:spPr>
        <p:txBody>
          <a:bodyPr anchor="b">
            <a:normAutofit/>
          </a:bodyPr>
          <a:lstStyle/>
          <a:p>
            <a:r>
              <a:rPr lang="en-US" dirty="0"/>
              <a:t>Classification Models with </a:t>
            </a:r>
            <a:r>
              <a:rPr lang="en-US" dirty="0" err="1"/>
              <a:t>Keras</a:t>
            </a:r>
            <a:r>
              <a:rPr lang="en-US" dirty="0"/>
              <a:t> - 3</a:t>
            </a:r>
          </a:p>
        </p:txBody>
      </p:sp>
      <p:pic>
        <p:nvPicPr>
          <p:cNvPr id="5" name="Picture 4">
            <a:extLst>
              <a:ext uri="{FF2B5EF4-FFF2-40B4-BE49-F238E27FC236}">
                <a16:creationId xmlns:a16="http://schemas.microsoft.com/office/drawing/2014/main" id="{39F4639F-F2AD-49E2-989B-091BAF94B3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4293" y="3009979"/>
            <a:ext cx="5069382" cy="1913691"/>
          </a:xfrm>
          <a:prstGeom prst="rect">
            <a:avLst/>
          </a:prstGeom>
        </p:spPr>
      </p:pic>
      <p:sp>
        <p:nvSpPr>
          <p:cNvPr id="10" name="Freeform: Shape 9">
            <a:extLst>
              <a:ext uri="{FF2B5EF4-FFF2-40B4-BE49-F238E27FC236}">
                <a16:creationId xmlns:a16="http://schemas.microsoft.com/office/drawing/2014/main" id="{C607803A-4E99-444E-94F7-8785CDDF5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80154" y="1884045"/>
            <a:ext cx="3275668" cy="2853308"/>
          </a:xfrm>
          <a:custGeom>
            <a:avLst/>
            <a:gdLst>
              <a:gd name="connsiteX0" fmla="*/ 3275668 w 3275668"/>
              <a:gd name="connsiteY0" fmla="*/ 2853308 h 2853308"/>
              <a:gd name="connsiteX1" fmla="*/ 655 w 3275668"/>
              <a:gd name="connsiteY1" fmla="*/ 2853308 h 2853308"/>
              <a:gd name="connsiteX2" fmla="*/ 0 w 3275668"/>
              <a:gd name="connsiteY2" fmla="*/ 2467565 h 2853308"/>
              <a:gd name="connsiteX3" fmla="*/ 2869894 w 3275668"/>
              <a:gd name="connsiteY3" fmla="*/ 2468888 h 2853308"/>
              <a:gd name="connsiteX4" fmla="*/ 2869894 w 3275668"/>
              <a:gd name="connsiteY4" fmla="*/ 0 h 2853308"/>
              <a:gd name="connsiteX5" fmla="*/ 3275668 w 3275668"/>
              <a:gd name="connsiteY5" fmla="*/ 0 h 285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668" h="2853308">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w="0">
            <a:noFill/>
            <a:prstDash val="solid"/>
            <a:round/>
            <a:headEnd/>
            <a:tailEnd/>
          </a:ln>
        </p:spPr>
      </p:sp>
      <p:sp>
        <p:nvSpPr>
          <p:cNvPr id="12" name="Freeform: Shape 11">
            <a:extLst>
              <a:ext uri="{FF2B5EF4-FFF2-40B4-BE49-F238E27FC236}">
                <a16:creationId xmlns:a16="http://schemas.microsoft.com/office/drawing/2014/main" id="{2989BE6A-C309-418E-8ADD-1616A9805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55822" y="3222529"/>
            <a:ext cx="3242952" cy="2828156"/>
          </a:xfrm>
          <a:custGeom>
            <a:avLst/>
            <a:gdLst>
              <a:gd name="connsiteX0" fmla="*/ 2837178 w 3242952"/>
              <a:gd name="connsiteY0" fmla="*/ 0 h 2828156"/>
              <a:gd name="connsiteX1" fmla="*/ 3242952 w 3242952"/>
              <a:gd name="connsiteY1" fmla="*/ 0 h 2828156"/>
              <a:gd name="connsiteX2" fmla="*/ 3242952 w 3242952"/>
              <a:gd name="connsiteY2" fmla="*/ 2828156 h 2828156"/>
              <a:gd name="connsiteX3" fmla="*/ 0 w 3242952"/>
              <a:gd name="connsiteY3" fmla="*/ 2828156 h 2828156"/>
              <a:gd name="connsiteX4" fmla="*/ 0 w 3242952"/>
              <a:gd name="connsiteY4" fmla="*/ 2442859 h 2828156"/>
              <a:gd name="connsiteX5" fmla="*/ 2837178 w 3242952"/>
              <a:gd name="connsiteY5" fmla="*/ 2443295 h 282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2952" h="2828156">
                <a:moveTo>
                  <a:pt x="2837178" y="0"/>
                </a:moveTo>
                <a:lnTo>
                  <a:pt x="3242952" y="0"/>
                </a:lnTo>
                <a:lnTo>
                  <a:pt x="3242952" y="2828156"/>
                </a:lnTo>
                <a:lnTo>
                  <a:pt x="0" y="2828156"/>
                </a:lnTo>
                <a:lnTo>
                  <a:pt x="0" y="2442859"/>
                </a:lnTo>
                <a:lnTo>
                  <a:pt x="2837178" y="2443295"/>
                </a:lnTo>
                <a:close/>
              </a:path>
            </a:pathLst>
          </a:custGeom>
          <a:solidFill>
            <a:srgbClr val="4C4C4C"/>
          </a:solidFill>
          <a:ln w="0">
            <a:noFill/>
            <a:prstDash val="solid"/>
            <a:round/>
            <a:headEnd/>
            <a:tailEnd/>
          </a:ln>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D2DA01C-6545-4587-BC75-CE50A845C944}"/>
              </a:ext>
            </a:extLst>
          </p:cNvPr>
          <p:cNvSpPr>
            <a:spLocks noGrp="1"/>
          </p:cNvSpPr>
          <p:nvPr>
            <p:ph idx="1"/>
          </p:nvPr>
        </p:nvSpPr>
        <p:spPr>
          <a:xfrm>
            <a:off x="7781373" y="2279151"/>
            <a:ext cx="3627063" cy="3387145"/>
          </a:xfrm>
        </p:spPr>
        <p:txBody>
          <a:bodyPr anchor="ctr">
            <a:normAutofit/>
          </a:bodyPr>
          <a:lstStyle/>
          <a:p>
            <a:r>
              <a:rPr lang="en-US" sz="1500" dirty="0"/>
              <a:t>For classification problems, we can't use the target column as is; we actually need to transform the column into an array with binary values similar to one-hot encoding like the output shown here.</a:t>
            </a:r>
          </a:p>
          <a:p>
            <a:r>
              <a:rPr lang="en-US" sz="1500" dirty="0"/>
              <a:t>We easily achieve that using the "</a:t>
            </a:r>
            <a:r>
              <a:rPr lang="en-US" sz="1500" dirty="0" err="1"/>
              <a:t>to_categorical</a:t>
            </a:r>
            <a:r>
              <a:rPr lang="en-US" sz="1500" dirty="0"/>
              <a:t>“ function from the </a:t>
            </a:r>
            <a:r>
              <a:rPr lang="en-US" sz="1500" dirty="0" err="1"/>
              <a:t>Keras</a:t>
            </a:r>
            <a:r>
              <a:rPr lang="en-US" sz="1500" dirty="0"/>
              <a:t> utilities package. </a:t>
            </a:r>
          </a:p>
          <a:p>
            <a:r>
              <a:rPr lang="en-US" sz="1500" dirty="0"/>
              <a:t>In other words, our model instead of having just one neuron in the output layer, it would have four neurons, since our target variable consists of four categories.</a:t>
            </a:r>
          </a:p>
          <a:p>
            <a:endParaRPr lang="en-US" sz="1500" dirty="0"/>
          </a:p>
        </p:txBody>
      </p:sp>
    </p:spTree>
    <p:extLst>
      <p:ext uri="{BB962C8B-B14F-4D97-AF65-F5344CB8AC3E}">
        <p14:creationId xmlns:p14="http://schemas.microsoft.com/office/powerpoint/2010/main" val="22842872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B59EA5A-2572-465D-A266-7F248677B9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6402" y="755779"/>
            <a:ext cx="9724181" cy="5197249"/>
          </a:xfrm>
        </p:spPr>
      </p:pic>
    </p:spTree>
    <p:extLst>
      <p:ext uri="{BB962C8B-B14F-4D97-AF65-F5344CB8AC3E}">
        <p14:creationId xmlns:p14="http://schemas.microsoft.com/office/powerpoint/2010/main" val="34292572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1E03336-9A39-4450-BA99-CAE817D2266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845" t="28935"/>
          <a:stretch/>
        </p:blipFill>
        <p:spPr>
          <a:xfrm>
            <a:off x="1828798" y="3984770"/>
            <a:ext cx="8665829" cy="2613171"/>
          </a:xfrm>
        </p:spPr>
      </p:pic>
      <p:sp>
        <p:nvSpPr>
          <p:cNvPr id="6" name="TextBox 5">
            <a:extLst>
              <a:ext uri="{FF2B5EF4-FFF2-40B4-BE49-F238E27FC236}">
                <a16:creationId xmlns:a16="http://schemas.microsoft.com/office/drawing/2014/main" id="{E029DDEE-F30D-449B-A301-A66ABA356675}"/>
              </a:ext>
            </a:extLst>
          </p:cNvPr>
          <p:cNvSpPr txBox="1"/>
          <p:nvPr/>
        </p:nvSpPr>
        <p:spPr>
          <a:xfrm>
            <a:off x="140672" y="84500"/>
            <a:ext cx="11910655" cy="3693319"/>
          </a:xfrm>
          <a:prstGeom prst="rect">
            <a:avLst/>
          </a:prstGeom>
          <a:noFill/>
        </p:spPr>
        <p:txBody>
          <a:bodyPr wrap="square" rtlCol="0">
            <a:spAutoFit/>
          </a:bodyPr>
          <a:lstStyle/>
          <a:p>
            <a:pPr marL="285750" indent="-285750">
              <a:buFont typeface="Arial" panose="020B0604020202020204" pitchFamily="34" charset="0"/>
              <a:buChar char="•"/>
            </a:pPr>
            <a:r>
              <a:rPr lang="en-US" dirty="0"/>
              <a:t>For each data point, the output is the probability that the decision of purchasing a given car belongs to one of the four classes. </a:t>
            </a:r>
          </a:p>
          <a:p>
            <a:pPr marL="285750" indent="-285750">
              <a:buFont typeface="Arial" panose="020B0604020202020204" pitchFamily="34" charset="0"/>
              <a:buChar char="•"/>
            </a:pPr>
            <a:r>
              <a:rPr lang="en-US" dirty="0"/>
              <a:t>For each data point, the probabilities should sum to 1, and the higher the probability the more confident is the algorithm that a datapoint belongs to the respective class. </a:t>
            </a:r>
          </a:p>
          <a:p>
            <a:pPr marL="285750" indent="-285750">
              <a:buFont typeface="Arial" panose="020B0604020202020204" pitchFamily="34" charset="0"/>
              <a:buChar char="•"/>
            </a:pPr>
            <a:r>
              <a:rPr lang="en-US" dirty="0"/>
              <a:t>So for the first data point or the first car in the test set, the decision would be 0 meaning not acceptable, since the first probability is the highest, with a value of 0.99 or close to 1, in this case. </a:t>
            </a:r>
          </a:p>
          <a:p>
            <a:pPr marL="285750" indent="-285750">
              <a:buFont typeface="Arial" panose="020B0604020202020204" pitchFamily="34" charset="0"/>
              <a:buChar char="•"/>
            </a:pPr>
            <a:r>
              <a:rPr lang="en-US" dirty="0"/>
              <a:t>Similarly, for the second datapoint, the decision is also 0 or not acceptable, since the probability for this class is the highest, again with a value of 0.99 or almost 1. </a:t>
            </a:r>
          </a:p>
          <a:p>
            <a:pPr marL="285750" indent="-285750">
              <a:buFont typeface="Arial" panose="020B0604020202020204" pitchFamily="34" charset="0"/>
              <a:buChar char="•"/>
            </a:pPr>
            <a:r>
              <a:rPr lang="en-US" dirty="0"/>
              <a:t>For the first three datapoints, the model is very confident that purchasing these cars is not acceptable. </a:t>
            </a:r>
          </a:p>
          <a:p>
            <a:pPr marL="285750" indent="-285750">
              <a:buFont typeface="Arial" panose="020B0604020202020204" pitchFamily="34" charset="0"/>
              <a:buChar char="•"/>
            </a:pPr>
            <a:r>
              <a:rPr lang="en-US" dirty="0"/>
              <a:t>As for the last three datapoints, the decision would be 1 or acceptable, since the probabilities for the second class are higher than the rest of the classes. </a:t>
            </a:r>
          </a:p>
          <a:p>
            <a:pPr marL="285750" indent="-285750">
              <a:buFont typeface="Arial" panose="020B0604020202020204" pitchFamily="34" charset="0"/>
              <a:buChar char="•"/>
            </a:pPr>
            <a:r>
              <a:rPr lang="en-US" dirty="0"/>
              <a:t>But notice how the probabilities for decision 0 and decision 1 are very close. Therefore, the model is not very confident but it would lean towards accepting purchasing these cars.</a:t>
            </a:r>
          </a:p>
        </p:txBody>
      </p:sp>
    </p:spTree>
    <p:extLst>
      <p:ext uri="{BB962C8B-B14F-4D97-AF65-F5344CB8AC3E}">
        <p14:creationId xmlns:p14="http://schemas.microsoft.com/office/powerpoint/2010/main" val="2032750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3D758-273B-4122-8D33-82CB29A40B0F}"/>
              </a:ext>
            </a:extLst>
          </p:cNvPr>
          <p:cNvSpPr>
            <a:spLocks noGrp="1"/>
          </p:cNvSpPr>
          <p:nvPr>
            <p:ph type="title"/>
          </p:nvPr>
        </p:nvSpPr>
        <p:spPr>
          <a:xfrm>
            <a:off x="838200" y="163789"/>
            <a:ext cx="10515600" cy="1325563"/>
          </a:xfrm>
        </p:spPr>
        <p:txBody>
          <a:bodyPr/>
          <a:lstStyle/>
          <a:p>
            <a:r>
              <a:rPr lang="en-US" dirty="0"/>
              <a:t>Forward Propagation</a:t>
            </a:r>
          </a:p>
        </p:txBody>
      </p:sp>
      <p:sp>
        <p:nvSpPr>
          <p:cNvPr id="3" name="Content Placeholder 2">
            <a:extLst>
              <a:ext uri="{FF2B5EF4-FFF2-40B4-BE49-F238E27FC236}">
                <a16:creationId xmlns:a16="http://schemas.microsoft.com/office/drawing/2014/main" id="{5DFB3E05-F50B-4AAF-95C8-F9B39DF5EB01}"/>
              </a:ext>
            </a:extLst>
          </p:cNvPr>
          <p:cNvSpPr>
            <a:spLocks noGrp="1"/>
          </p:cNvSpPr>
          <p:nvPr>
            <p:ph idx="1"/>
          </p:nvPr>
        </p:nvSpPr>
        <p:spPr>
          <a:xfrm>
            <a:off x="838199" y="1749411"/>
            <a:ext cx="10637939" cy="4742955"/>
          </a:xfrm>
        </p:spPr>
        <p:txBody>
          <a:bodyPr>
            <a:normAutofit fontScale="92500" lnSpcReduction="20000"/>
          </a:bodyPr>
          <a:lstStyle/>
          <a:p>
            <a:r>
              <a:rPr lang="en-US" dirty="0"/>
              <a:t>Forward propagation is the process through which data passes through layers of neurons in a neural network from the input layer all the way to the output layer. </a:t>
            </a:r>
          </a:p>
          <a:p>
            <a:r>
              <a:rPr lang="en-US" dirty="0"/>
              <a:t>A popular function is the sigmoid function, where if the weighted sum is a very large positive number, then the output of the neuron is</a:t>
            </a:r>
            <a:r>
              <a:rPr lang="en-US" u="sng" dirty="0"/>
              <a:t> </a:t>
            </a:r>
            <a:r>
              <a:rPr lang="en-US" dirty="0"/>
              <a:t>close to 1, and if the weighted sum is a very large negative number, then the output of the neuron is close to zero.</a:t>
            </a:r>
          </a:p>
          <a:p>
            <a:r>
              <a:rPr lang="en-US" dirty="0"/>
              <a:t>Non-linear transformations like the sigmoid function are called activation functions.</a:t>
            </a:r>
          </a:p>
          <a:p>
            <a:r>
              <a:rPr lang="en-US" dirty="0"/>
              <a:t>Activation functions are another extremely important feature of artificial neural networks. </a:t>
            </a:r>
          </a:p>
          <a:p>
            <a:r>
              <a:rPr lang="en-US" dirty="0"/>
              <a:t>They basically decide whether a neuron should be activated or not. In other words, whether the information that the neuron is receiving is relevant or should be ignored.</a:t>
            </a:r>
          </a:p>
          <a:p>
            <a:pPr marL="0" indent="0">
              <a:buNone/>
            </a:pPr>
            <a:endParaRPr lang="en-US" dirty="0"/>
          </a:p>
          <a:p>
            <a:endParaRPr lang="en-US" dirty="0"/>
          </a:p>
        </p:txBody>
      </p:sp>
    </p:spTree>
    <p:extLst>
      <p:ext uri="{BB962C8B-B14F-4D97-AF65-F5344CB8AC3E}">
        <p14:creationId xmlns:p14="http://schemas.microsoft.com/office/powerpoint/2010/main" val="8614473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FA488-C543-4831-82AC-E90C03D69762}"/>
              </a:ext>
            </a:extLst>
          </p:cNvPr>
          <p:cNvSpPr>
            <a:spLocks noGrp="1"/>
          </p:cNvSpPr>
          <p:nvPr>
            <p:ph type="title"/>
          </p:nvPr>
        </p:nvSpPr>
        <p:spPr/>
        <p:txBody>
          <a:bodyPr/>
          <a:lstStyle/>
          <a:p>
            <a:r>
              <a:rPr lang="en-US" dirty="0" err="1"/>
              <a:t>Keras</a:t>
            </a:r>
            <a:r>
              <a:rPr lang="en-US" dirty="0"/>
              <a:t> code - Explanation</a:t>
            </a:r>
          </a:p>
        </p:txBody>
      </p:sp>
      <p:sp>
        <p:nvSpPr>
          <p:cNvPr id="3" name="Content Placeholder 2">
            <a:extLst>
              <a:ext uri="{FF2B5EF4-FFF2-40B4-BE49-F238E27FC236}">
                <a16:creationId xmlns:a16="http://schemas.microsoft.com/office/drawing/2014/main" id="{85CF0E05-5C7B-4C4D-BEB9-031F4EC3CCBA}"/>
              </a:ext>
            </a:extLst>
          </p:cNvPr>
          <p:cNvSpPr>
            <a:spLocks noGrp="1"/>
          </p:cNvSpPr>
          <p:nvPr>
            <p:ph idx="1"/>
          </p:nvPr>
        </p:nvSpPr>
        <p:spPr/>
        <p:txBody>
          <a:bodyPr>
            <a:normAutofit fontScale="92500" lnSpcReduction="10000"/>
          </a:bodyPr>
          <a:lstStyle/>
          <a:p>
            <a:r>
              <a:rPr lang="en-US" sz="1600" dirty="0"/>
              <a:t>We start by importing the </a:t>
            </a:r>
            <a:r>
              <a:rPr lang="en-US" sz="1600" dirty="0" err="1"/>
              <a:t>Keras</a:t>
            </a:r>
            <a:r>
              <a:rPr lang="en-US" sz="1600" dirty="0"/>
              <a:t> library and the Sequential model and we use it to construct our model. </a:t>
            </a:r>
          </a:p>
          <a:p>
            <a:r>
              <a:rPr lang="en-US" sz="1600" dirty="0"/>
              <a:t>We also import the "Dense" layer since we will be using it to build our network. </a:t>
            </a:r>
          </a:p>
          <a:p>
            <a:r>
              <a:rPr lang="en-US" sz="1600" dirty="0"/>
              <a:t>The additional import statement here is the "</a:t>
            </a:r>
            <a:r>
              <a:rPr lang="en-US" sz="1600" dirty="0" err="1"/>
              <a:t>to_categorical</a:t>
            </a:r>
            <a:r>
              <a:rPr lang="en-US" sz="1600" dirty="0"/>
              <a:t>" function in order to transform our target column into an array of binary numbers for classification. </a:t>
            </a:r>
          </a:p>
          <a:p>
            <a:r>
              <a:rPr lang="en-US" sz="1600" dirty="0"/>
              <a:t>Then, we proceed to constructing our layers. </a:t>
            </a:r>
          </a:p>
          <a:p>
            <a:r>
              <a:rPr lang="en-US" sz="1600" dirty="0"/>
              <a:t>We use the add method to create two hidden layers, each with five neurons and the neurons are activated using the </a:t>
            </a:r>
            <a:r>
              <a:rPr lang="en-US" sz="1600" dirty="0" err="1"/>
              <a:t>ReLU</a:t>
            </a:r>
            <a:r>
              <a:rPr lang="en-US" sz="1600" dirty="0"/>
              <a:t> activation function.</a:t>
            </a:r>
          </a:p>
          <a:p>
            <a:r>
              <a:rPr lang="en-US" sz="1600" dirty="0"/>
              <a:t>Notice how here we also specify the </a:t>
            </a:r>
            <a:r>
              <a:rPr lang="en-US" sz="1600" dirty="0" err="1"/>
              <a:t>softmax</a:t>
            </a:r>
            <a:r>
              <a:rPr lang="en-US" sz="1600" dirty="0"/>
              <a:t> function as the activation function for the output layer, so that the sum of the predicted values from all the neurons in the output layer sum nicely to 1. </a:t>
            </a:r>
          </a:p>
          <a:p>
            <a:r>
              <a:rPr lang="en-US" sz="1600" dirty="0"/>
              <a:t>Then in defining our compiler, here we will use the categorical cross-entropy as our loss measure instead of the mean squared error that we use for regression, and we will specify the evaluation metric to be "accuracy". "accuracy" is a built-in evaluation metric in </a:t>
            </a:r>
            <a:r>
              <a:rPr lang="en-US" sz="1600" dirty="0" err="1"/>
              <a:t>Keras</a:t>
            </a:r>
            <a:r>
              <a:rPr lang="en-US" sz="1600" dirty="0"/>
              <a:t> but you can actually define your own evaluation metric and pass it in the metrics parameter. </a:t>
            </a:r>
          </a:p>
          <a:p>
            <a:r>
              <a:rPr lang="en-US" sz="1600" dirty="0"/>
              <a:t>Then we fit the model.</a:t>
            </a:r>
          </a:p>
          <a:p>
            <a:r>
              <a:rPr lang="en-US" sz="1600" dirty="0"/>
              <a:t>Notice how this time we're specifying the number of epochs for training the model. Although we didn't specify the number of epochs when we built a regression model, but we could have done that. </a:t>
            </a:r>
          </a:p>
          <a:p>
            <a:r>
              <a:rPr lang="en-US" sz="1600" dirty="0"/>
              <a:t>Finally, we use the predict method to make predictions.</a:t>
            </a:r>
          </a:p>
          <a:p>
            <a:endParaRPr lang="en-US" sz="1600" dirty="0"/>
          </a:p>
        </p:txBody>
      </p:sp>
    </p:spTree>
    <p:extLst>
      <p:ext uri="{BB962C8B-B14F-4D97-AF65-F5344CB8AC3E}">
        <p14:creationId xmlns:p14="http://schemas.microsoft.com/office/powerpoint/2010/main" val="32540830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9261625-1DB0-4D1D-87CC-CEC8303196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1088" y="418409"/>
            <a:ext cx="10515600" cy="3189388"/>
          </a:xfrm>
        </p:spPr>
      </p:pic>
    </p:spTree>
    <p:extLst>
      <p:ext uri="{BB962C8B-B14F-4D97-AF65-F5344CB8AC3E}">
        <p14:creationId xmlns:p14="http://schemas.microsoft.com/office/powerpoint/2010/main" val="2885966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CB8969B-3EF8-4840-9A85-A2A1B9BFBC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5271" y="349513"/>
            <a:ext cx="10515600" cy="2890741"/>
          </a:xfrm>
        </p:spPr>
      </p:pic>
      <p:pic>
        <p:nvPicPr>
          <p:cNvPr id="7" name="Picture 6">
            <a:extLst>
              <a:ext uri="{FF2B5EF4-FFF2-40B4-BE49-F238E27FC236}">
                <a16:creationId xmlns:a16="http://schemas.microsoft.com/office/drawing/2014/main" id="{A48E1DA0-2D24-4C0E-B9D2-020D94F12A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825" y="3722101"/>
            <a:ext cx="10917174" cy="1895740"/>
          </a:xfrm>
          <a:prstGeom prst="rect">
            <a:avLst/>
          </a:prstGeom>
        </p:spPr>
      </p:pic>
    </p:spTree>
    <p:extLst>
      <p:ext uri="{BB962C8B-B14F-4D97-AF65-F5344CB8AC3E}">
        <p14:creationId xmlns:p14="http://schemas.microsoft.com/office/powerpoint/2010/main" val="33321707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FA79A-4A67-4DFF-8CA2-EE4C3614CDA6}"/>
              </a:ext>
            </a:extLst>
          </p:cNvPr>
          <p:cNvSpPr>
            <a:spLocks noGrp="1"/>
          </p:cNvSpPr>
          <p:nvPr>
            <p:ph type="title"/>
          </p:nvPr>
        </p:nvSpPr>
        <p:spPr/>
        <p:txBody>
          <a:bodyPr/>
          <a:lstStyle/>
          <a:p>
            <a:r>
              <a:rPr lang="en-US" dirty="0"/>
              <a:t>Shallow vs Deep Neural Networks – 1 </a:t>
            </a:r>
          </a:p>
        </p:txBody>
      </p:sp>
      <p:pic>
        <p:nvPicPr>
          <p:cNvPr id="5" name="Content Placeholder 4">
            <a:extLst>
              <a:ext uri="{FF2B5EF4-FFF2-40B4-BE49-F238E27FC236}">
                <a16:creationId xmlns:a16="http://schemas.microsoft.com/office/drawing/2014/main" id="{5C27FF4A-DBAD-4120-8E59-10C057295D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3701" y="1690688"/>
            <a:ext cx="9364382" cy="3334215"/>
          </a:xfrm>
        </p:spPr>
      </p:pic>
    </p:spTree>
    <p:extLst>
      <p:ext uri="{BB962C8B-B14F-4D97-AF65-F5344CB8AC3E}">
        <p14:creationId xmlns:p14="http://schemas.microsoft.com/office/powerpoint/2010/main" val="14172060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608D0-325D-44BF-9FCD-3F3D0E9B9347}"/>
              </a:ext>
            </a:extLst>
          </p:cNvPr>
          <p:cNvSpPr>
            <a:spLocks noGrp="1"/>
          </p:cNvSpPr>
          <p:nvPr>
            <p:ph type="title"/>
          </p:nvPr>
        </p:nvSpPr>
        <p:spPr/>
        <p:txBody>
          <a:bodyPr/>
          <a:lstStyle/>
          <a:p>
            <a:r>
              <a:rPr lang="en-US" dirty="0"/>
              <a:t>Shallow vs Deep Neural Networks – 2</a:t>
            </a:r>
          </a:p>
        </p:txBody>
      </p:sp>
      <p:sp>
        <p:nvSpPr>
          <p:cNvPr id="3" name="Content Placeholder 2">
            <a:extLst>
              <a:ext uri="{FF2B5EF4-FFF2-40B4-BE49-F238E27FC236}">
                <a16:creationId xmlns:a16="http://schemas.microsoft.com/office/drawing/2014/main" id="{C8F61A5F-2599-42C8-8D42-AB86B4B9AAF2}"/>
              </a:ext>
            </a:extLst>
          </p:cNvPr>
          <p:cNvSpPr>
            <a:spLocks noGrp="1"/>
          </p:cNvSpPr>
          <p:nvPr>
            <p:ph idx="1"/>
          </p:nvPr>
        </p:nvSpPr>
        <p:spPr/>
        <p:txBody>
          <a:bodyPr>
            <a:normAutofit fontScale="92500" lnSpcReduction="20000"/>
          </a:bodyPr>
          <a:lstStyle/>
          <a:p>
            <a:r>
              <a:rPr lang="en-US" dirty="0"/>
              <a:t>Therefore, advancement in the field itself is one factor that helped deep learning take off. </a:t>
            </a:r>
          </a:p>
          <a:p>
            <a:r>
              <a:rPr lang="en-US" dirty="0"/>
              <a:t>Another main reason is the availability of data. </a:t>
            </a:r>
          </a:p>
          <a:p>
            <a:r>
              <a:rPr lang="en-US" dirty="0"/>
              <a:t>Deep neural networks work best when trained with large amounts of data, since neural networks learn the training data so well, then large amounts of data have to be used in order to avoid overfitting of the training data.</a:t>
            </a:r>
          </a:p>
          <a:p>
            <a:r>
              <a:rPr lang="en-US" dirty="0"/>
              <a:t>With NVIDIA's super powerful GPUs, we are now able to train very deep neural networks on tremendous amount of data in a matter of hours as opposed to days or weeks, which is how long it used to take to train very deep neural networks.</a:t>
            </a:r>
          </a:p>
          <a:p>
            <a:r>
              <a:rPr lang="en-US" dirty="0"/>
              <a:t>Therefore, users are able to experiment with different deep neural networks and test different prototypes in much shorter periods of time. </a:t>
            </a:r>
          </a:p>
          <a:p>
            <a:endParaRPr lang="en-US" u="sng" dirty="0"/>
          </a:p>
          <a:p>
            <a:endParaRPr lang="en-US" dirty="0"/>
          </a:p>
          <a:p>
            <a:endParaRPr lang="en-US" dirty="0"/>
          </a:p>
        </p:txBody>
      </p:sp>
    </p:spTree>
    <p:extLst>
      <p:ext uri="{BB962C8B-B14F-4D97-AF65-F5344CB8AC3E}">
        <p14:creationId xmlns:p14="http://schemas.microsoft.com/office/powerpoint/2010/main" val="11922382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02957-C593-4A73-AA06-10075D56A256}"/>
              </a:ext>
            </a:extLst>
          </p:cNvPr>
          <p:cNvSpPr>
            <a:spLocks noGrp="1"/>
          </p:cNvSpPr>
          <p:nvPr>
            <p:ph type="title"/>
          </p:nvPr>
        </p:nvSpPr>
        <p:spPr/>
        <p:txBody>
          <a:bodyPr/>
          <a:lstStyle/>
          <a:p>
            <a:r>
              <a:rPr lang="en-US" dirty="0"/>
              <a:t>DL Algorithm – Convolutional Neural Network -1 </a:t>
            </a:r>
          </a:p>
        </p:txBody>
      </p:sp>
      <p:pic>
        <p:nvPicPr>
          <p:cNvPr id="5" name="Content Placeholder 4">
            <a:extLst>
              <a:ext uri="{FF2B5EF4-FFF2-40B4-BE49-F238E27FC236}">
                <a16:creationId xmlns:a16="http://schemas.microsoft.com/office/drawing/2014/main" id="{C8BBF28A-AF0C-4665-ABBC-4BEB6A911B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7399687" cy="4351338"/>
          </a:xfrm>
        </p:spPr>
      </p:pic>
    </p:spTree>
    <p:extLst>
      <p:ext uri="{BB962C8B-B14F-4D97-AF65-F5344CB8AC3E}">
        <p14:creationId xmlns:p14="http://schemas.microsoft.com/office/powerpoint/2010/main" val="11988097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F022A36-D8FA-4049-A947-1F90B836D9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1119" y="578840"/>
            <a:ext cx="7575259" cy="4784390"/>
          </a:xfrm>
        </p:spPr>
      </p:pic>
      <p:sp>
        <p:nvSpPr>
          <p:cNvPr id="6" name="TextBox 5">
            <a:extLst>
              <a:ext uri="{FF2B5EF4-FFF2-40B4-BE49-F238E27FC236}">
                <a16:creationId xmlns:a16="http://schemas.microsoft.com/office/drawing/2014/main" id="{6C7AE091-A7B7-432A-B22E-64BE945358A0}"/>
              </a:ext>
            </a:extLst>
          </p:cNvPr>
          <p:cNvSpPr txBox="1"/>
          <p:nvPr/>
        </p:nvSpPr>
        <p:spPr>
          <a:xfrm>
            <a:off x="8305101" y="1140903"/>
            <a:ext cx="3886899" cy="3970318"/>
          </a:xfrm>
          <a:prstGeom prst="rect">
            <a:avLst/>
          </a:prstGeom>
          <a:noFill/>
        </p:spPr>
        <p:txBody>
          <a:bodyPr wrap="square" rtlCol="0">
            <a:spAutoFit/>
          </a:bodyPr>
          <a:lstStyle/>
          <a:p>
            <a:pPr marL="285750" indent="-285750">
              <a:buFont typeface="Arial" panose="020B0604020202020204" pitchFamily="34" charset="0"/>
              <a:buChar char="•"/>
            </a:pPr>
            <a:r>
              <a:rPr lang="en-US" dirty="0"/>
              <a:t>The input to a convolutional neural network, on the other hand, is mostly an (n x m x 1) for grayscale images or an (n x m x 3) for colored images, where the number 3 represents the red, green, and blue components of each pixel in the image.</a:t>
            </a:r>
          </a:p>
          <a:p>
            <a:pPr marL="285750" indent="-285750">
              <a:buFont typeface="Arial" panose="020B0604020202020204" pitchFamily="34" charset="0"/>
              <a:buChar char="•"/>
            </a:pPr>
            <a:r>
              <a:rPr lang="en-US" dirty="0"/>
              <a:t> In the convolutional layer, we basically define filters and we compute the convolution between the defined filters and each of the three images. </a:t>
            </a:r>
          </a:p>
          <a:p>
            <a:endParaRPr lang="en-US" dirty="0"/>
          </a:p>
        </p:txBody>
      </p:sp>
    </p:spTree>
    <p:extLst>
      <p:ext uri="{BB962C8B-B14F-4D97-AF65-F5344CB8AC3E}">
        <p14:creationId xmlns:p14="http://schemas.microsoft.com/office/powerpoint/2010/main" val="12981793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4E6C1-634B-478E-A09C-923EE314862C}"/>
              </a:ext>
            </a:extLst>
          </p:cNvPr>
          <p:cNvSpPr>
            <a:spLocks noGrp="1"/>
          </p:cNvSpPr>
          <p:nvPr>
            <p:ph type="title"/>
          </p:nvPr>
        </p:nvSpPr>
        <p:spPr/>
        <p:txBody>
          <a:bodyPr/>
          <a:lstStyle/>
          <a:p>
            <a:r>
              <a:rPr lang="en-US" dirty="0"/>
              <a:t>DL Algorithm – Convolutional Neural Network - 2</a:t>
            </a:r>
          </a:p>
        </p:txBody>
      </p:sp>
      <p:pic>
        <p:nvPicPr>
          <p:cNvPr id="5" name="Content Placeholder 4">
            <a:extLst>
              <a:ext uri="{FF2B5EF4-FFF2-40B4-BE49-F238E27FC236}">
                <a16:creationId xmlns:a16="http://schemas.microsoft.com/office/drawing/2014/main" id="{C8A6909D-FCDD-4D98-A75D-21307E6F09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86539"/>
            <a:ext cx="7528172" cy="3582416"/>
          </a:xfrm>
        </p:spPr>
      </p:pic>
    </p:spTree>
    <p:extLst>
      <p:ext uri="{BB962C8B-B14F-4D97-AF65-F5344CB8AC3E}">
        <p14:creationId xmlns:p14="http://schemas.microsoft.com/office/powerpoint/2010/main" val="40797645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787F6-4228-4531-A8D9-9DF910ADD60B}"/>
              </a:ext>
            </a:extLst>
          </p:cNvPr>
          <p:cNvSpPr>
            <a:spLocks noGrp="1"/>
          </p:cNvSpPr>
          <p:nvPr>
            <p:ph type="title"/>
          </p:nvPr>
        </p:nvSpPr>
        <p:spPr/>
        <p:txBody>
          <a:bodyPr/>
          <a:lstStyle/>
          <a:p>
            <a:r>
              <a:rPr lang="en-US" dirty="0"/>
              <a:t>DL Algorithm – Convolutional Neural Network - 2</a:t>
            </a:r>
          </a:p>
        </p:txBody>
      </p:sp>
      <p:sp>
        <p:nvSpPr>
          <p:cNvPr id="3" name="Content Placeholder 2">
            <a:extLst>
              <a:ext uri="{FF2B5EF4-FFF2-40B4-BE49-F238E27FC236}">
                <a16:creationId xmlns:a16="http://schemas.microsoft.com/office/drawing/2014/main" id="{D2A76150-4D9B-4C3B-9F16-670632B1F6AD}"/>
              </a:ext>
            </a:extLst>
          </p:cNvPr>
          <p:cNvSpPr>
            <a:spLocks noGrp="1"/>
          </p:cNvSpPr>
          <p:nvPr>
            <p:ph idx="1"/>
          </p:nvPr>
        </p:nvSpPr>
        <p:spPr/>
        <p:txBody>
          <a:bodyPr>
            <a:normAutofit fontScale="62500" lnSpcReduction="20000"/>
          </a:bodyPr>
          <a:lstStyle/>
          <a:p>
            <a:r>
              <a:rPr lang="en-US" dirty="0"/>
              <a:t> In the convolutional layer, we basically define filters and we compute the convolution between the defined filters and each of the three images. If we take the red image for example, let's assume these are the pixel values. Now for a (2 x 2) filter with these values, let's create an empty matrix to save the results of the convolution process.</a:t>
            </a:r>
          </a:p>
          <a:p>
            <a:r>
              <a:rPr lang="en-US" dirty="0"/>
              <a:t>We start by sliding the filter over the image and computing the dot product between the filter and the overlapping pixel values and storing the result in the empty matrix. We repeat this step moving our filter one cell, or one stride is the proper terminology, at a time, and we repeat this until we cover the entire image and fill the empty matrix.</a:t>
            </a:r>
          </a:p>
          <a:p>
            <a:r>
              <a:rPr lang="en-US" dirty="0"/>
              <a:t>Here, I just showed one filter and only one of the three images. The same thing would be applied to the green and blue images and you can apply more than one filter. The more filters we use, the more we are able to preserve the spatial dimensions better. But one question you must be asking yourself at this point is, why would we need to use convolution? Why not flatten the input image into an (n x m) x 1 vector and use that as our input?</a:t>
            </a:r>
          </a:p>
          <a:p>
            <a:r>
              <a:rPr lang="en-US" dirty="0"/>
              <a:t>Well, if we do that, we will end up with a massive number of parameters that </a:t>
            </a:r>
            <a:r>
              <a:rPr lang="en-US" dirty="0" err="1"/>
              <a:t>wil</a:t>
            </a:r>
            <a:r>
              <a:rPr lang="en-US" dirty="0"/>
              <a:t> need to be optimized, and it will be super computationally expensive. Also, decreasing the number of parameters would definitely help in preventing the model from overfitting the training data.</a:t>
            </a:r>
          </a:p>
          <a:p>
            <a:r>
              <a:rPr lang="en-US" dirty="0"/>
              <a:t>It is worth mentioning that a convolutional layer also consists of </a:t>
            </a:r>
            <a:r>
              <a:rPr lang="en-US" dirty="0" err="1"/>
              <a:t>ReLU's</a:t>
            </a:r>
            <a:r>
              <a:rPr lang="en-US" dirty="0"/>
              <a:t> which filter the output of the convolutional step passing only positive values and turning any negative values to 0.</a:t>
            </a:r>
          </a:p>
          <a:p>
            <a:endParaRPr lang="en-US" dirty="0"/>
          </a:p>
        </p:txBody>
      </p:sp>
    </p:spTree>
    <p:extLst>
      <p:ext uri="{BB962C8B-B14F-4D97-AF65-F5344CB8AC3E}">
        <p14:creationId xmlns:p14="http://schemas.microsoft.com/office/powerpoint/2010/main" val="31811807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278C5-39DD-4796-BD38-02B5BA18C592}"/>
              </a:ext>
            </a:extLst>
          </p:cNvPr>
          <p:cNvSpPr>
            <a:spLocks noGrp="1"/>
          </p:cNvSpPr>
          <p:nvPr>
            <p:ph type="title"/>
          </p:nvPr>
        </p:nvSpPr>
        <p:spPr>
          <a:xfrm>
            <a:off x="5116878" y="629266"/>
            <a:ext cx="6422849" cy="1676603"/>
          </a:xfrm>
        </p:spPr>
        <p:txBody>
          <a:bodyPr>
            <a:normAutofit/>
          </a:bodyPr>
          <a:lstStyle/>
          <a:p>
            <a:r>
              <a:rPr lang="en-US" sz="4100"/>
              <a:t>DL Algorithm – Convolutional Neural Network - 3</a:t>
            </a:r>
          </a:p>
        </p:txBody>
      </p:sp>
      <p:sp>
        <p:nvSpPr>
          <p:cNvPr id="23" name="Rectangle 19">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rgbClr val="3B4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4632"/>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a:extLst>
              <a:ext uri="{FF2B5EF4-FFF2-40B4-BE49-F238E27FC236}">
                <a16:creationId xmlns:a16="http://schemas.microsoft.com/office/drawing/2014/main" id="{2ED98D93-FC47-4110-B695-115AE635F4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830425"/>
            <a:ext cx="3612131" cy="1914957"/>
          </a:xfrm>
          <a:prstGeom prst="rect">
            <a:avLst/>
          </a:prstGeom>
          <a:effectLst/>
        </p:spPr>
      </p:pic>
      <p:pic>
        <p:nvPicPr>
          <p:cNvPr id="13" name="Picture 12">
            <a:extLst>
              <a:ext uri="{FF2B5EF4-FFF2-40B4-BE49-F238E27FC236}">
                <a16:creationId xmlns:a16="http://schemas.microsoft.com/office/drawing/2014/main" id="{B66F01EE-7CAE-42EE-8BE0-6F5475B16A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633" y="3621899"/>
            <a:ext cx="3666744" cy="2116428"/>
          </a:xfrm>
          <a:prstGeom prst="rect">
            <a:avLst/>
          </a:prstGeom>
        </p:spPr>
      </p:pic>
      <p:sp>
        <p:nvSpPr>
          <p:cNvPr id="24" name="Content Placeholder 16">
            <a:extLst>
              <a:ext uri="{FF2B5EF4-FFF2-40B4-BE49-F238E27FC236}">
                <a16:creationId xmlns:a16="http://schemas.microsoft.com/office/drawing/2014/main" id="{6484AB15-EA0C-40A2-8193-62CD23CFD85D}"/>
              </a:ext>
            </a:extLst>
          </p:cNvPr>
          <p:cNvSpPr>
            <a:spLocks noGrp="1"/>
          </p:cNvSpPr>
          <p:nvPr>
            <p:ph idx="1"/>
          </p:nvPr>
        </p:nvSpPr>
        <p:spPr>
          <a:xfrm>
            <a:off x="5116880" y="2438400"/>
            <a:ext cx="6422848" cy="3785419"/>
          </a:xfrm>
        </p:spPr>
        <p:txBody>
          <a:bodyPr>
            <a:normAutofit fontScale="62500" lnSpcReduction="20000"/>
          </a:bodyPr>
          <a:lstStyle/>
          <a:p>
            <a:r>
              <a:rPr lang="en-US" dirty="0"/>
              <a:t>The pooling layer's main objective is to reduce the spatial dimensions of the data propagating through the network. There are two types of pooling that are widely used in convolutional neural networks. Max- pooling and average pooling. </a:t>
            </a:r>
          </a:p>
          <a:p>
            <a:r>
              <a:rPr lang="en-US" dirty="0"/>
              <a:t>In max-pooling which is the most common of the two, for each section of the image we scan we keep the highest value, like so.</a:t>
            </a:r>
          </a:p>
          <a:p>
            <a:r>
              <a:rPr lang="en-US" dirty="0"/>
              <a:t>Here our filter is moving two strides at a time.</a:t>
            </a:r>
          </a:p>
          <a:p>
            <a:r>
              <a:rPr lang="en-US" dirty="0"/>
              <a:t>Similarly, with average pooling, we compute the average of each area we scan.</a:t>
            </a:r>
          </a:p>
          <a:p>
            <a:r>
              <a:rPr lang="en-US" dirty="0"/>
              <a:t>In addition to reducing the dimension of the data, pooling, or max pooling in particular, provides spatial variance which enables the neural network to recognize objects in an image even if the object does not exactly resemble the original object. </a:t>
            </a:r>
          </a:p>
          <a:p>
            <a:endParaRPr lang="en-US" sz="2000" dirty="0"/>
          </a:p>
        </p:txBody>
      </p:sp>
    </p:spTree>
    <p:extLst>
      <p:ext uri="{BB962C8B-B14F-4D97-AF65-F5344CB8AC3E}">
        <p14:creationId xmlns:p14="http://schemas.microsoft.com/office/powerpoint/2010/main" val="3018576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83C83EC-6778-446A-860B-DC7DD77E48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0834" y="1342238"/>
            <a:ext cx="7143722" cy="3749248"/>
          </a:xfrm>
        </p:spPr>
      </p:pic>
    </p:spTree>
    <p:extLst>
      <p:ext uri="{BB962C8B-B14F-4D97-AF65-F5344CB8AC3E}">
        <p14:creationId xmlns:p14="http://schemas.microsoft.com/office/powerpoint/2010/main" val="26370413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96B1EB-E186-49FE-B7D1-95158352CBD0}"/>
              </a:ext>
            </a:extLst>
          </p:cNvPr>
          <p:cNvSpPr>
            <a:spLocks noGrp="1"/>
          </p:cNvSpPr>
          <p:nvPr>
            <p:ph idx="1"/>
          </p:nvPr>
        </p:nvSpPr>
        <p:spPr>
          <a:xfrm>
            <a:off x="855676" y="4462944"/>
            <a:ext cx="11579603" cy="2004968"/>
          </a:xfrm>
        </p:spPr>
        <p:txBody>
          <a:bodyPr>
            <a:normAutofit/>
          </a:bodyPr>
          <a:lstStyle/>
          <a:p>
            <a:r>
              <a:rPr lang="en-US" sz="2400" dirty="0"/>
              <a:t>Finally, in the fully connected layer, we flatten the output of the last convolutional layer and connect every node of the current layer with every other node of the next layer.</a:t>
            </a:r>
          </a:p>
          <a:p>
            <a:r>
              <a:rPr lang="en-US" sz="2400" dirty="0"/>
              <a:t>This layer basically takes as input the output from the preceding layer, whether it is a convolutional layer, </a:t>
            </a:r>
            <a:r>
              <a:rPr lang="en-US" sz="2400" dirty="0" err="1"/>
              <a:t>ReLU</a:t>
            </a:r>
            <a:r>
              <a:rPr lang="en-US" sz="2400" dirty="0"/>
              <a:t>, or pooling layer, and outputs an n-dimensional vector, where n is the number of classes pertaining to the problem at hand.</a:t>
            </a:r>
          </a:p>
          <a:p>
            <a:endParaRPr lang="en-US" sz="2400" dirty="0"/>
          </a:p>
        </p:txBody>
      </p:sp>
      <p:pic>
        <p:nvPicPr>
          <p:cNvPr id="5" name="Picture 4">
            <a:extLst>
              <a:ext uri="{FF2B5EF4-FFF2-40B4-BE49-F238E27FC236}">
                <a16:creationId xmlns:a16="http://schemas.microsoft.com/office/drawing/2014/main" id="{8688E27B-0098-48A1-AE0B-4F63171C30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5930" y="327170"/>
            <a:ext cx="5085511" cy="3526930"/>
          </a:xfrm>
          <a:prstGeom prst="rect">
            <a:avLst/>
          </a:prstGeom>
        </p:spPr>
      </p:pic>
    </p:spTree>
    <p:extLst>
      <p:ext uri="{BB962C8B-B14F-4D97-AF65-F5344CB8AC3E}">
        <p14:creationId xmlns:p14="http://schemas.microsoft.com/office/powerpoint/2010/main" val="25828898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9C03579-F84C-4CAD-90ED-E2A21E9A86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1040" y="438539"/>
            <a:ext cx="9019450" cy="5299885"/>
          </a:xfrm>
        </p:spPr>
      </p:pic>
    </p:spTree>
    <p:extLst>
      <p:ext uri="{BB962C8B-B14F-4D97-AF65-F5344CB8AC3E}">
        <p14:creationId xmlns:p14="http://schemas.microsoft.com/office/powerpoint/2010/main" val="33178247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8A120-1315-437B-B94A-3DA2F7F18A83}"/>
              </a:ext>
            </a:extLst>
          </p:cNvPr>
          <p:cNvSpPr>
            <a:spLocks noGrp="1"/>
          </p:cNvSpPr>
          <p:nvPr>
            <p:ph type="title"/>
          </p:nvPr>
        </p:nvSpPr>
        <p:spPr/>
        <p:txBody>
          <a:bodyPr/>
          <a:lstStyle/>
          <a:p>
            <a:r>
              <a:rPr lang="en-US" dirty="0"/>
              <a:t>Recurrent Neural Network - 1</a:t>
            </a:r>
          </a:p>
        </p:txBody>
      </p:sp>
      <p:pic>
        <p:nvPicPr>
          <p:cNvPr id="5" name="Content Placeholder 4">
            <a:extLst>
              <a:ext uri="{FF2B5EF4-FFF2-40B4-BE49-F238E27FC236}">
                <a16:creationId xmlns:a16="http://schemas.microsoft.com/office/drawing/2014/main" id="{83D4E125-9464-4DCF-86D6-0EBAF77778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2757" y="2118526"/>
            <a:ext cx="7111052" cy="3928713"/>
          </a:xfrm>
        </p:spPr>
      </p:pic>
    </p:spTree>
    <p:extLst>
      <p:ext uri="{BB962C8B-B14F-4D97-AF65-F5344CB8AC3E}">
        <p14:creationId xmlns:p14="http://schemas.microsoft.com/office/powerpoint/2010/main" val="4991690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CD8C2-BE0C-4560-8197-9D5B26BC4E53}"/>
              </a:ext>
            </a:extLst>
          </p:cNvPr>
          <p:cNvSpPr>
            <a:spLocks noGrp="1"/>
          </p:cNvSpPr>
          <p:nvPr>
            <p:ph type="title"/>
          </p:nvPr>
        </p:nvSpPr>
        <p:spPr/>
        <p:txBody>
          <a:bodyPr/>
          <a:lstStyle/>
          <a:p>
            <a:r>
              <a:rPr lang="en-US" dirty="0"/>
              <a:t>Recurrent Neural Network - 2</a:t>
            </a:r>
          </a:p>
        </p:txBody>
      </p:sp>
      <p:sp>
        <p:nvSpPr>
          <p:cNvPr id="3" name="Content Placeholder 2">
            <a:extLst>
              <a:ext uri="{FF2B5EF4-FFF2-40B4-BE49-F238E27FC236}">
                <a16:creationId xmlns:a16="http://schemas.microsoft.com/office/drawing/2014/main" id="{4E399AF2-C8D4-4B3A-A947-2F6C9915724D}"/>
              </a:ext>
            </a:extLst>
          </p:cNvPr>
          <p:cNvSpPr>
            <a:spLocks noGrp="1"/>
          </p:cNvSpPr>
          <p:nvPr>
            <p:ph idx="1"/>
          </p:nvPr>
        </p:nvSpPr>
        <p:spPr/>
        <p:txBody>
          <a:bodyPr>
            <a:normAutofit fontScale="92500" lnSpcReduction="20000"/>
          </a:bodyPr>
          <a:lstStyle/>
          <a:p>
            <a:r>
              <a:rPr lang="en-US" dirty="0"/>
              <a:t>It’s a supervised deep learning model.</a:t>
            </a:r>
          </a:p>
          <a:p>
            <a:r>
              <a:rPr lang="en-US" dirty="0"/>
              <a:t>RNNs for short, are networks with loops that don't just take a new input at a time, but also take in as input the output from the previous data point that was fed into the network. </a:t>
            </a:r>
          </a:p>
          <a:p>
            <a:r>
              <a:rPr lang="en-US" dirty="0"/>
              <a:t>A very popular type of recurrent neural network is the long short-term memory model or the (LSTM) model for short. It has been successfully used for many applications including image generation, where a model trained on many images is used to generate new novel images. </a:t>
            </a:r>
          </a:p>
          <a:p>
            <a:r>
              <a:rPr lang="en-US" dirty="0"/>
              <a:t>Another application is handwriting generation, which I described in the welcome video of this course. </a:t>
            </a:r>
          </a:p>
          <a:p>
            <a:r>
              <a:rPr lang="en-US" dirty="0"/>
              <a:t>Also LSTM models have been successfully used to build algorithms that can automatically describe images as well as streams of videos.</a:t>
            </a:r>
          </a:p>
          <a:p>
            <a:endParaRPr lang="en-US" dirty="0"/>
          </a:p>
          <a:p>
            <a:endParaRPr lang="en-US" dirty="0"/>
          </a:p>
          <a:p>
            <a:endParaRPr lang="en-US" dirty="0"/>
          </a:p>
        </p:txBody>
      </p:sp>
    </p:spTree>
    <p:extLst>
      <p:ext uri="{BB962C8B-B14F-4D97-AF65-F5344CB8AC3E}">
        <p14:creationId xmlns:p14="http://schemas.microsoft.com/office/powerpoint/2010/main" val="12600726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B6367-32D9-468F-A287-E26BECD3FE8D}"/>
              </a:ext>
            </a:extLst>
          </p:cNvPr>
          <p:cNvSpPr>
            <a:spLocks noGrp="1"/>
          </p:cNvSpPr>
          <p:nvPr>
            <p:ph type="title"/>
          </p:nvPr>
        </p:nvSpPr>
        <p:spPr/>
        <p:txBody>
          <a:bodyPr/>
          <a:lstStyle/>
          <a:p>
            <a:r>
              <a:rPr lang="en-US" dirty="0"/>
              <a:t>Autoencoders – 1 </a:t>
            </a:r>
          </a:p>
        </p:txBody>
      </p:sp>
      <p:sp>
        <p:nvSpPr>
          <p:cNvPr id="3" name="Content Placeholder 2">
            <a:extLst>
              <a:ext uri="{FF2B5EF4-FFF2-40B4-BE49-F238E27FC236}">
                <a16:creationId xmlns:a16="http://schemas.microsoft.com/office/drawing/2014/main" id="{9494CAB9-10E6-4D78-B425-DAB608089310}"/>
              </a:ext>
            </a:extLst>
          </p:cNvPr>
          <p:cNvSpPr>
            <a:spLocks noGrp="1"/>
          </p:cNvSpPr>
          <p:nvPr>
            <p:ph idx="1"/>
          </p:nvPr>
        </p:nvSpPr>
        <p:spPr>
          <a:xfrm>
            <a:off x="763772" y="2009665"/>
            <a:ext cx="10515600" cy="4273735"/>
          </a:xfrm>
        </p:spPr>
        <p:txBody>
          <a:bodyPr>
            <a:normAutofit lnSpcReduction="10000"/>
          </a:bodyPr>
          <a:lstStyle/>
          <a:p>
            <a:r>
              <a:rPr lang="en-US" dirty="0"/>
              <a:t>Autoencoding is a data compression algorithm where the compression and the decompression functions are learned automatically from data instead of being engineered by a human. </a:t>
            </a:r>
          </a:p>
          <a:p>
            <a:r>
              <a:rPr lang="en-US" dirty="0"/>
              <a:t>Such autoencoders are built using neural networks. Autoencoders are data specific, which means that they will only be able to compress data similar to what they have been trained on. </a:t>
            </a:r>
          </a:p>
          <a:p>
            <a:r>
              <a:rPr lang="en-US" dirty="0"/>
              <a:t>Therefore, an autoencoder trained on pictures of cars would do a rather poor job of compressing pictures of buildings, because the features it would learn would be vehicle or car specific. </a:t>
            </a:r>
          </a:p>
          <a:p>
            <a:r>
              <a:rPr lang="en-US" dirty="0"/>
              <a:t>Some interesting applications of autoencoders are data denoising and dimensionality reduction for data visualization.</a:t>
            </a:r>
          </a:p>
          <a:p>
            <a:endParaRPr lang="en-US" dirty="0"/>
          </a:p>
        </p:txBody>
      </p:sp>
    </p:spTree>
    <p:extLst>
      <p:ext uri="{BB962C8B-B14F-4D97-AF65-F5344CB8AC3E}">
        <p14:creationId xmlns:p14="http://schemas.microsoft.com/office/powerpoint/2010/main" val="2279743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64CCD-8C04-4939-B14F-9E9FC4FA79FE}"/>
              </a:ext>
            </a:extLst>
          </p:cNvPr>
          <p:cNvSpPr>
            <a:spLocks noGrp="1"/>
          </p:cNvSpPr>
          <p:nvPr>
            <p:ph type="title"/>
          </p:nvPr>
        </p:nvSpPr>
        <p:spPr/>
        <p:txBody>
          <a:bodyPr/>
          <a:lstStyle/>
          <a:p>
            <a:r>
              <a:rPr lang="en-US" dirty="0"/>
              <a:t>Autoencoders – 2</a:t>
            </a:r>
          </a:p>
        </p:txBody>
      </p:sp>
      <p:sp>
        <p:nvSpPr>
          <p:cNvPr id="3" name="Content Placeholder 2">
            <a:extLst>
              <a:ext uri="{FF2B5EF4-FFF2-40B4-BE49-F238E27FC236}">
                <a16:creationId xmlns:a16="http://schemas.microsoft.com/office/drawing/2014/main" id="{3DB251FE-A69C-4500-A6F3-5DD27B1B629C}"/>
              </a:ext>
            </a:extLst>
          </p:cNvPr>
          <p:cNvSpPr>
            <a:spLocks noGrp="1"/>
          </p:cNvSpPr>
          <p:nvPr>
            <p:ph idx="1"/>
          </p:nvPr>
        </p:nvSpPr>
        <p:spPr/>
        <p:txBody>
          <a:bodyPr>
            <a:normAutofit fontScale="70000" lnSpcReduction="20000"/>
          </a:bodyPr>
          <a:lstStyle/>
          <a:p>
            <a:r>
              <a:rPr lang="en-US" dirty="0"/>
              <a:t>An autoencoder is an unsupervised neural network model. It uses backpropagation by setting the target variable to be the same as the input. In other words, it tries to learn an approximation of an identity function.</a:t>
            </a:r>
          </a:p>
          <a:p>
            <a:r>
              <a:rPr lang="en-US" dirty="0"/>
              <a:t>Because of non-linear activation functions in neural networks, autoencoders can learn data projections that are more interesting than a principal component analysis PCA or other basic techniques, which can handle only linear transformations.</a:t>
            </a:r>
          </a:p>
          <a:p>
            <a:r>
              <a:rPr lang="en-US" dirty="0"/>
              <a:t>A very popular type of autoencoders is the Restricted Boltzmann Machines or (RBMs) for short. </a:t>
            </a:r>
          </a:p>
          <a:p>
            <a:r>
              <a:rPr lang="en-US" dirty="0"/>
              <a:t>RBMs have been successfully used for various applications, including fixing imbalanced datasets. Because RBMs learn the input in order to be able to regenerate it, then they can learn the distribution of the minority class in an imbalance dataset ,and then generate more data points of that class, transforming the imbalance dataset into a balanced data set.</a:t>
            </a:r>
          </a:p>
          <a:p>
            <a:r>
              <a:rPr lang="en-US" dirty="0"/>
              <a:t>Similarly, RBMs can also be used to estimate missing values in different features of a data set. Another popular application of Restricted Boltzmann Machines is automatic feature extraction of especially unstructured data. </a:t>
            </a:r>
          </a:p>
          <a:p>
            <a:endParaRPr lang="en-US" dirty="0"/>
          </a:p>
        </p:txBody>
      </p:sp>
    </p:spTree>
    <p:extLst>
      <p:ext uri="{BB962C8B-B14F-4D97-AF65-F5344CB8AC3E}">
        <p14:creationId xmlns:p14="http://schemas.microsoft.com/office/powerpoint/2010/main" val="1360943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841BD-1802-4575-B8D5-DCBAA3007CE2}"/>
              </a:ext>
            </a:extLst>
          </p:cNvPr>
          <p:cNvSpPr>
            <a:spLocks noGrp="1"/>
          </p:cNvSpPr>
          <p:nvPr>
            <p:ph type="title"/>
          </p:nvPr>
        </p:nvSpPr>
        <p:spPr/>
        <p:txBody>
          <a:bodyPr/>
          <a:lstStyle/>
          <a:p>
            <a:r>
              <a:rPr lang="en-US" dirty="0"/>
              <a:t>Autoencoder – Architecture </a:t>
            </a:r>
          </a:p>
        </p:txBody>
      </p:sp>
      <p:pic>
        <p:nvPicPr>
          <p:cNvPr id="5" name="Content Placeholder 4">
            <a:extLst>
              <a:ext uri="{FF2B5EF4-FFF2-40B4-BE49-F238E27FC236}">
                <a16:creationId xmlns:a16="http://schemas.microsoft.com/office/drawing/2014/main" id="{AB560EE7-FF08-416B-8220-D2E68470CC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4110" y="2703445"/>
            <a:ext cx="8303780" cy="2617198"/>
          </a:xfrm>
        </p:spPr>
      </p:pic>
    </p:spTree>
    <p:extLst>
      <p:ext uri="{BB962C8B-B14F-4D97-AF65-F5344CB8AC3E}">
        <p14:creationId xmlns:p14="http://schemas.microsoft.com/office/powerpoint/2010/main" val="20004570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D28CEA3-54DA-4471-8AA0-312E54EBEA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7093" y="157172"/>
            <a:ext cx="10515600" cy="3173857"/>
          </a:xfrm>
        </p:spPr>
      </p:pic>
      <p:pic>
        <p:nvPicPr>
          <p:cNvPr id="7" name="Picture 6">
            <a:extLst>
              <a:ext uri="{FF2B5EF4-FFF2-40B4-BE49-F238E27FC236}">
                <a16:creationId xmlns:a16="http://schemas.microsoft.com/office/drawing/2014/main" id="{0829DE7E-7812-43A2-AD36-EE09575209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678" y="3317639"/>
            <a:ext cx="10498015" cy="3383189"/>
          </a:xfrm>
          <a:prstGeom prst="rect">
            <a:avLst/>
          </a:prstGeom>
        </p:spPr>
      </p:pic>
    </p:spTree>
    <p:extLst>
      <p:ext uri="{BB962C8B-B14F-4D97-AF65-F5344CB8AC3E}">
        <p14:creationId xmlns:p14="http://schemas.microsoft.com/office/powerpoint/2010/main" val="3781676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92DE2B9-A575-443D-B08B-384F781A28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3894" y="600832"/>
            <a:ext cx="8365665" cy="3920833"/>
          </a:xfrm>
        </p:spPr>
      </p:pic>
      <p:pic>
        <p:nvPicPr>
          <p:cNvPr id="7" name="Picture 6">
            <a:extLst>
              <a:ext uri="{FF2B5EF4-FFF2-40B4-BE49-F238E27FC236}">
                <a16:creationId xmlns:a16="http://schemas.microsoft.com/office/drawing/2014/main" id="{A5E7F32C-BE6C-4AEA-BE00-9AB9B1D014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353" y="4628165"/>
            <a:ext cx="6919188" cy="1629002"/>
          </a:xfrm>
          <a:prstGeom prst="rect">
            <a:avLst/>
          </a:prstGeom>
        </p:spPr>
      </p:pic>
    </p:spTree>
    <p:extLst>
      <p:ext uri="{BB962C8B-B14F-4D97-AF65-F5344CB8AC3E}">
        <p14:creationId xmlns:p14="http://schemas.microsoft.com/office/powerpoint/2010/main" val="2556590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2FC82-A067-45E9-8573-74277E2BDE4D}"/>
              </a:ext>
            </a:extLst>
          </p:cNvPr>
          <p:cNvSpPr>
            <a:spLocks noGrp="1"/>
          </p:cNvSpPr>
          <p:nvPr>
            <p:ph type="title"/>
          </p:nvPr>
        </p:nvSpPr>
        <p:spPr>
          <a:xfrm>
            <a:off x="838200" y="365125"/>
            <a:ext cx="10515600" cy="1325563"/>
          </a:xfrm>
        </p:spPr>
        <p:txBody>
          <a:bodyPr>
            <a:normAutofit/>
          </a:bodyPr>
          <a:lstStyle/>
          <a:p>
            <a:r>
              <a:rPr lang="en-US"/>
              <a:t>Gradient Descent</a:t>
            </a:r>
            <a:endParaRPr lang="en-US" dirty="0"/>
          </a:p>
        </p:txBody>
      </p:sp>
      <p:sp>
        <p:nvSpPr>
          <p:cNvPr id="3" name="Content Placeholder 2">
            <a:extLst>
              <a:ext uri="{FF2B5EF4-FFF2-40B4-BE49-F238E27FC236}">
                <a16:creationId xmlns:a16="http://schemas.microsoft.com/office/drawing/2014/main" id="{FF6F43A0-47BE-4404-845C-A42291F11194}"/>
              </a:ext>
            </a:extLst>
          </p:cNvPr>
          <p:cNvSpPr>
            <a:spLocks noGrp="1"/>
          </p:cNvSpPr>
          <p:nvPr>
            <p:ph idx="1"/>
          </p:nvPr>
        </p:nvSpPr>
        <p:spPr>
          <a:xfrm>
            <a:off x="838200" y="1825625"/>
            <a:ext cx="3797807" cy="4351338"/>
          </a:xfrm>
        </p:spPr>
        <p:txBody>
          <a:bodyPr>
            <a:normAutofit/>
          </a:bodyPr>
          <a:lstStyle/>
          <a:p>
            <a:r>
              <a:rPr lang="en-US" sz="2000"/>
              <a:t>Gradient descent is an iterative optimization algorithm for finding the minimum of a function. </a:t>
            </a:r>
          </a:p>
          <a:p>
            <a:endParaRPr lang="en-US" sz="2000"/>
          </a:p>
        </p:txBody>
      </p:sp>
      <p:pic>
        <p:nvPicPr>
          <p:cNvPr id="5" name="Picture 4">
            <a:extLst>
              <a:ext uri="{FF2B5EF4-FFF2-40B4-BE49-F238E27FC236}">
                <a16:creationId xmlns:a16="http://schemas.microsoft.com/office/drawing/2014/main" id="{4FBA77E4-A63B-43C2-B448-179EA057ACAA}"/>
              </a:ext>
            </a:extLst>
          </p:cNvPr>
          <p:cNvPicPr>
            <a:picLocks noChangeAspect="1"/>
          </p:cNvPicPr>
          <p:nvPr/>
        </p:nvPicPr>
        <p:blipFill rotWithShape="1">
          <a:blip r:embed="rId2">
            <a:extLst>
              <a:ext uri="{28A0092B-C50C-407E-A947-70E740481C1C}">
                <a14:useLocalDpi xmlns:a14="http://schemas.microsoft.com/office/drawing/2010/main" val="0"/>
              </a:ext>
            </a:extLst>
          </a:blip>
          <a:srcRect r="7366" b="3"/>
          <a:stretch/>
        </p:blipFill>
        <p:spPr>
          <a:xfrm>
            <a:off x="5120640" y="1559049"/>
            <a:ext cx="6233160" cy="4272681"/>
          </a:xfrm>
          <a:prstGeom prst="rect">
            <a:avLst/>
          </a:prstGeom>
        </p:spPr>
      </p:pic>
    </p:spTree>
    <p:extLst>
      <p:ext uri="{BB962C8B-B14F-4D97-AF65-F5344CB8AC3E}">
        <p14:creationId xmlns:p14="http://schemas.microsoft.com/office/powerpoint/2010/main" val="1064279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127AE-BF04-49CA-919E-EBEAF63CEAED}"/>
              </a:ext>
            </a:extLst>
          </p:cNvPr>
          <p:cNvSpPr>
            <a:spLocks noGrp="1"/>
          </p:cNvSpPr>
          <p:nvPr>
            <p:ph type="title"/>
          </p:nvPr>
        </p:nvSpPr>
        <p:spPr/>
        <p:txBody>
          <a:bodyPr/>
          <a:lstStyle/>
          <a:p>
            <a:r>
              <a:rPr lang="en-US" dirty="0"/>
              <a:t>Example </a:t>
            </a:r>
          </a:p>
        </p:txBody>
      </p:sp>
      <p:pic>
        <p:nvPicPr>
          <p:cNvPr id="5" name="Content Placeholder 4">
            <a:extLst>
              <a:ext uri="{FF2B5EF4-FFF2-40B4-BE49-F238E27FC236}">
                <a16:creationId xmlns:a16="http://schemas.microsoft.com/office/drawing/2014/main" id="{E47B7F5D-C72F-4869-930F-B7F4C1BA54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0740" y="1870744"/>
            <a:ext cx="7452909" cy="4473285"/>
          </a:xfrm>
        </p:spPr>
      </p:pic>
    </p:spTree>
    <p:extLst>
      <p:ext uri="{BB962C8B-B14F-4D97-AF65-F5344CB8AC3E}">
        <p14:creationId xmlns:p14="http://schemas.microsoft.com/office/powerpoint/2010/main" val="3127224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57BECCB-E14B-46C1-88FA-65F96CD38C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9951" y="242596"/>
            <a:ext cx="10515600" cy="2761861"/>
          </a:xfrm>
        </p:spPr>
      </p:pic>
      <p:pic>
        <p:nvPicPr>
          <p:cNvPr id="7" name="Picture 6">
            <a:extLst>
              <a:ext uri="{FF2B5EF4-FFF2-40B4-BE49-F238E27FC236}">
                <a16:creationId xmlns:a16="http://schemas.microsoft.com/office/drawing/2014/main" id="{7D1A4CB1-B618-4036-987F-4E58764B10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952" y="3004457"/>
            <a:ext cx="10515600" cy="3409083"/>
          </a:xfrm>
          <a:prstGeom prst="rect">
            <a:avLst/>
          </a:prstGeom>
        </p:spPr>
      </p:pic>
    </p:spTree>
    <p:extLst>
      <p:ext uri="{BB962C8B-B14F-4D97-AF65-F5344CB8AC3E}">
        <p14:creationId xmlns:p14="http://schemas.microsoft.com/office/powerpoint/2010/main" val="3164985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FDE1FC3E-724F-44E4-880D-6541D67FFC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2171504"/>
            <a:ext cx="5294716" cy="2514990"/>
          </a:xfrm>
          <a:prstGeom prst="rect">
            <a:avLst/>
          </a:prstGeom>
        </p:spPr>
      </p:pic>
      <p:cxnSp>
        <p:nvCxnSpPr>
          <p:cNvPr id="16" name="Straight Connector 15">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F2214551-8F40-44C6-9E62-8CC7D8FA62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3817" y="2138413"/>
            <a:ext cx="5294715" cy="2581173"/>
          </a:xfrm>
          <a:prstGeom prst="rect">
            <a:avLst/>
          </a:prstGeom>
        </p:spPr>
      </p:pic>
    </p:spTree>
    <p:extLst>
      <p:ext uri="{BB962C8B-B14F-4D97-AF65-F5344CB8AC3E}">
        <p14:creationId xmlns:p14="http://schemas.microsoft.com/office/powerpoint/2010/main" val="23953466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2923</Words>
  <Application>Microsoft Office PowerPoint</Application>
  <PresentationFormat>Widescreen</PresentationFormat>
  <Paragraphs>147</Paragraphs>
  <Slides>47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Calibri Light</vt:lpstr>
      <vt:lpstr>Office Theme</vt:lpstr>
      <vt:lpstr>Deep Learning Fundamentals with Keras - Edx</vt:lpstr>
      <vt:lpstr>PowerPoint Presentation</vt:lpstr>
      <vt:lpstr>Forward Propagation</vt:lpstr>
      <vt:lpstr>PowerPoint Presentation</vt:lpstr>
      <vt:lpstr>PowerPoint Presentation</vt:lpstr>
      <vt:lpstr>Gradient Descent</vt:lpstr>
      <vt:lpstr>Example </vt:lpstr>
      <vt:lpstr>PowerPoint Presentation</vt:lpstr>
      <vt:lpstr>PowerPoint Presentation</vt:lpstr>
      <vt:lpstr>PowerPoint Presentation</vt:lpstr>
      <vt:lpstr>Vanishing Gradient</vt:lpstr>
      <vt:lpstr>Activation Function - 1</vt:lpstr>
      <vt:lpstr>Activation Function - Sigmoid Function</vt:lpstr>
      <vt:lpstr>Activation Function – Hyperbolic Tangent Function</vt:lpstr>
      <vt:lpstr>Activation Function – ReLU Function</vt:lpstr>
      <vt:lpstr>Activation Function – Softmax Function</vt:lpstr>
      <vt:lpstr>Activation Function - 2</vt:lpstr>
      <vt:lpstr>Deep Learning Libraries</vt:lpstr>
      <vt:lpstr>Keras vs Pytorch vs Tensorflow</vt:lpstr>
      <vt:lpstr>Regression Models with Keras – Example - 1</vt:lpstr>
      <vt:lpstr>Regression Models with Keras – Example - 1</vt:lpstr>
      <vt:lpstr>Keras code -1 </vt:lpstr>
      <vt:lpstr>Keras code -2</vt:lpstr>
      <vt:lpstr>PowerPoint Presentation</vt:lpstr>
      <vt:lpstr>Classification Models with Keras - 1</vt:lpstr>
      <vt:lpstr>Classification Models with Keras - 2</vt:lpstr>
      <vt:lpstr>Classification Models with Keras - 3</vt:lpstr>
      <vt:lpstr>PowerPoint Presentation</vt:lpstr>
      <vt:lpstr>PowerPoint Presentation</vt:lpstr>
      <vt:lpstr>Keras code - Explanation</vt:lpstr>
      <vt:lpstr>PowerPoint Presentation</vt:lpstr>
      <vt:lpstr>PowerPoint Presentation</vt:lpstr>
      <vt:lpstr>Shallow vs Deep Neural Networks – 1 </vt:lpstr>
      <vt:lpstr>Shallow vs Deep Neural Networks – 2</vt:lpstr>
      <vt:lpstr>DL Algorithm – Convolutional Neural Network -1 </vt:lpstr>
      <vt:lpstr>PowerPoint Presentation</vt:lpstr>
      <vt:lpstr>DL Algorithm – Convolutional Neural Network - 2</vt:lpstr>
      <vt:lpstr>DL Algorithm – Convolutional Neural Network - 2</vt:lpstr>
      <vt:lpstr>DL Algorithm – Convolutional Neural Network - 3</vt:lpstr>
      <vt:lpstr>PowerPoint Presentation</vt:lpstr>
      <vt:lpstr>PowerPoint Presentation</vt:lpstr>
      <vt:lpstr>Recurrent Neural Network - 1</vt:lpstr>
      <vt:lpstr>Recurrent Neural Network - 2</vt:lpstr>
      <vt:lpstr>Autoencoders – 1 </vt:lpstr>
      <vt:lpstr>Autoencoders – 2</vt:lpstr>
      <vt:lpstr>Autoencoder – Architecture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Fundamentals with Keras</dc:title>
  <dc:creator>Mariam Harfouch</dc:creator>
  <cp:lastModifiedBy>Mariam Harfouch</cp:lastModifiedBy>
  <cp:revision>8</cp:revision>
  <dcterms:created xsi:type="dcterms:W3CDTF">2019-09-06T12:15:26Z</dcterms:created>
  <dcterms:modified xsi:type="dcterms:W3CDTF">2019-09-06T21:27:26Z</dcterms:modified>
</cp:coreProperties>
</file>