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62" r:id="rId8"/>
    <p:sldId id="263" r:id="rId9"/>
    <p:sldId id="285" r:id="rId10"/>
    <p:sldId id="266" r:id="rId11"/>
    <p:sldId id="281" r:id="rId12"/>
    <p:sldId id="282" r:id="rId13"/>
    <p:sldId id="284" r:id="rId14"/>
    <p:sldId id="277" r:id="rId15"/>
    <p:sldId id="271" r:id="rId16"/>
    <p:sldId id="278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0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3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6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30797A4-A448-4A22-80A8-9A87C41EA7A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F3B58A-EEB1-4A1A-8B17-E2B39B8ADA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8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lp.com/dataset/" TargetMode="External"/><Relationship Id="rId3" Type="http://schemas.openxmlformats.org/officeDocument/2006/relationships/hyperlink" Target="https://github.com/Ajinth/Yelp_Recommend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D954B0-7581-4631-AAAE-2D8C2E0CA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7071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108F6B-6CCE-479B-8FAD-9C4068C3D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917290"/>
            <a:ext cx="10993546" cy="1307691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AJINTH CHRISTUDAS , DEC 17</a:t>
            </a:r>
          </a:p>
          <a:p>
            <a:pPr algn="r"/>
            <a:r>
              <a:rPr lang="en-US" sz="1800" dirty="0"/>
              <a:t>Data Science Immersive  </a:t>
            </a:r>
          </a:p>
        </p:txBody>
      </p:sp>
    </p:spTree>
    <p:extLst>
      <p:ext uri="{BB962C8B-B14F-4D97-AF65-F5344CB8AC3E}">
        <p14:creationId xmlns:p14="http://schemas.microsoft.com/office/powerpoint/2010/main" val="23251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9D179B-3100-4D5A-83D6-8DF278D6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532DCC-D1DC-4424-A463-063F087D8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4E7A4F-B5A2-4BF0-97BF-57B1F44885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implement </a:t>
            </a:r>
          </a:p>
          <a:p>
            <a:r>
              <a:rPr lang="en-US" dirty="0"/>
              <a:t>Not required to know the attributes of the restaurants. E.g. Service, Lighting, Menu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7A69C51-4588-4DFD-8FD5-7F8C0E6E2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4F1957-9947-49AA-95D0-CB7135DEF9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on prior </a:t>
            </a:r>
            <a:r>
              <a:rPr lang="en-US" dirty="0"/>
              <a:t>user ratings to get the desired recommendations</a:t>
            </a:r>
          </a:p>
          <a:p>
            <a:r>
              <a:rPr lang="en-US" dirty="0"/>
              <a:t>Cold Start Problem </a:t>
            </a:r>
          </a:p>
          <a:p>
            <a:r>
              <a:rPr lang="en-US" dirty="0"/>
              <a:t>Sparse Data Matrix </a:t>
            </a:r>
          </a:p>
          <a:p>
            <a:r>
              <a:rPr lang="en-US" dirty="0"/>
              <a:t>Performance dependent on the number of users and number of ratings (critical mass)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E034B8-C7AD-4B44-8307-15B3632A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Filtering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6C508F-DA9A-4322-908A-78C73D338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433259" cy="3633047"/>
          </a:xfrm>
        </p:spPr>
        <p:txBody>
          <a:bodyPr anchor="t"/>
          <a:lstStyle/>
          <a:p>
            <a:r>
              <a:rPr lang="en-US" dirty="0"/>
              <a:t>Content based filtering model is dependent on the attributes of the restaurants </a:t>
            </a:r>
          </a:p>
          <a:p>
            <a:r>
              <a:rPr lang="en-US" dirty="0"/>
              <a:t>Prior user ratings not needed to make recommendations or predictions </a:t>
            </a:r>
          </a:p>
          <a:p>
            <a:r>
              <a:rPr lang="en-US" dirty="0"/>
              <a:t>Item profile is built by comparing restaurant attributes.  </a:t>
            </a:r>
          </a:p>
          <a:p>
            <a:r>
              <a:rPr lang="en-US" dirty="0"/>
              <a:t>Based on similarities between item attributes Alice is recommended “Craigie on Main” and Sally is recommended “Life Alive”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7B6EC888-0166-4BD6-86FD-77A3BF8147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3043567"/>
              </p:ext>
            </p:extLst>
          </p:nvPr>
        </p:nvGraphicFramePr>
        <p:xfrm>
          <a:off x="5092535" y="2013686"/>
          <a:ext cx="651827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379">
                  <a:extLst>
                    <a:ext uri="{9D8B030D-6E8A-4147-A177-3AD203B41FA5}">
                      <a16:colId xmlns="" xmlns:a16="http://schemas.microsoft.com/office/drawing/2014/main" val="1684190563"/>
                    </a:ext>
                  </a:extLst>
                </a:gridCol>
                <a:gridCol w="1086379">
                  <a:extLst>
                    <a:ext uri="{9D8B030D-6E8A-4147-A177-3AD203B41FA5}">
                      <a16:colId xmlns="" xmlns:a16="http://schemas.microsoft.com/office/drawing/2014/main" val="2814156151"/>
                    </a:ext>
                  </a:extLst>
                </a:gridCol>
                <a:gridCol w="1086379">
                  <a:extLst>
                    <a:ext uri="{9D8B030D-6E8A-4147-A177-3AD203B41FA5}">
                      <a16:colId xmlns="" xmlns:a16="http://schemas.microsoft.com/office/drawing/2014/main" val="731614931"/>
                    </a:ext>
                  </a:extLst>
                </a:gridCol>
                <a:gridCol w="1086379">
                  <a:extLst>
                    <a:ext uri="{9D8B030D-6E8A-4147-A177-3AD203B41FA5}">
                      <a16:colId xmlns="" xmlns:a16="http://schemas.microsoft.com/office/drawing/2014/main" val="1044345560"/>
                    </a:ext>
                  </a:extLst>
                </a:gridCol>
                <a:gridCol w="1086379">
                  <a:extLst>
                    <a:ext uri="{9D8B030D-6E8A-4147-A177-3AD203B41FA5}">
                      <a16:colId xmlns="" xmlns:a16="http://schemas.microsoft.com/office/drawing/2014/main" val="2852444178"/>
                    </a:ext>
                  </a:extLst>
                </a:gridCol>
                <a:gridCol w="1086379">
                  <a:extLst>
                    <a:ext uri="{9D8B030D-6E8A-4147-A177-3AD203B41FA5}">
                      <a16:colId xmlns="" xmlns:a16="http://schemas.microsoft.com/office/drawing/2014/main" val="95063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930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Little Donkey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594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Life Alive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685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Thelonious Monkfish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523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Craigie on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6062926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506EBCE5-C22F-4F5C-B51D-0329E22C0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51748"/>
              </p:ext>
            </p:extLst>
          </p:nvPr>
        </p:nvGraphicFramePr>
        <p:xfrm>
          <a:off x="5092535" y="4417673"/>
          <a:ext cx="651827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379">
                  <a:extLst>
                    <a:ext uri="{9D8B030D-6E8A-4147-A177-3AD203B41FA5}">
                      <a16:colId xmlns="" xmlns:a16="http://schemas.microsoft.com/office/drawing/2014/main" val="1684190563"/>
                    </a:ext>
                  </a:extLst>
                </a:gridCol>
                <a:gridCol w="1086379">
                  <a:extLst>
                    <a:ext uri="{9D8B030D-6E8A-4147-A177-3AD203B41FA5}">
                      <a16:colId xmlns="" xmlns:a16="http://schemas.microsoft.com/office/drawing/2014/main" val="2814156151"/>
                    </a:ext>
                  </a:extLst>
                </a:gridCol>
                <a:gridCol w="1086379">
                  <a:extLst>
                    <a:ext uri="{9D8B030D-6E8A-4147-A177-3AD203B41FA5}">
                      <a16:colId xmlns="" xmlns:a16="http://schemas.microsoft.com/office/drawing/2014/main" val="731614931"/>
                    </a:ext>
                  </a:extLst>
                </a:gridCol>
                <a:gridCol w="1086379">
                  <a:extLst>
                    <a:ext uri="{9D8B030D-6E8A-4147-A177-3AD203B41FA5}">
                      <a16:colId xmlns="" xmlns:a16="http://schemas.microsoft.com/office/drawing/2014/main" val="1044345560"/>
                    </a:ext>
                  </a:extLst>
                </a:gridCol>
                <a:gridCol w="1086379">
                  <a:extLst>
                    <a:ext uri="{9D8B030D-6E8A-4147-A177-3AD203B41FA5}">
                      <a16:colId xmlns="" xmlns:a16="http://schemas.microsoft.com/office/drawing/2014/main" val="2852444178"/>
                    </a:ext>
                  </a:extLst>
                </a:gridCol>
                <a:gridCol w="1086379">
                  <a:extLst>
                    <a:ext uri="{9D8B030D-6E8A-4147-A177-3AD203B41FA5}">
                      <a16:colId xmlns="" xmlns:a16="http://schemas.microsoft.com/office/drawing/2014/main" val="95063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930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Little Donkey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594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Life Alive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685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Thelonious Monkfish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523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Craigie on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606292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5F86CEC-90E7-4FD5-985F-469A65E89BCA}"/>
              </a:ext>
            </a:extLst>
          </p:cNvPr>
          <p:cNvSpPr/>
          <p:nvPr/>
        </p:nvSpPr>
        <p:spPr>
          <a:xfrm>
            <a:off x="5063039" y="2733368"/>
            <a:ext cx="6588188" cy="45228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0F529F-5CEB-4F23-B5C3-F6E95B023FCD}"/>
              </a:ext>
            </a:extLst>
          </p:cNvPr>
          <p:cNvSpPr/>
          <p:nvPr/>
        </p:nvSpPr>
        <p:spPr>
          <a:xfrm>
            <a:off x="5052117" y="3588322"/>
            <a:ext cx="6588188" cy="45228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295C3-4080-4AB4-8528-0EDF65A0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filtering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DCDBB7-AAC3-4854-AE1B-62C84B839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E62AC77-04B8-47DB-9254-514118A71C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Helps ease out the Cold Start problem to a certain extent </a:t>
            </a:r>
          </a:p>
          <a:p>
            <a:r>
              <a:rPr lang="en-US" dirty="0"/>
              <a:t>Prior rating from users not needed to make predictions or recommendations </a:t>
            </a:r>
          </a:p>
          <a:p>
            <a:r>
              <a:rPr lang="en-US" dirty="0"/>
              <a:t>Research says that the content based model is more accurate than the collaborative model (That was not the case in my model!)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F22EE05-3E0A-45F6-B6BA-E8528FFDC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EF1F778-A3D0-48C1-9D61-D688C8BFAF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Sometimes collecting item attributes can be an hassle </a:t>
            </a:r>
          </a:p>
          <a:p>
            <a:r>
              <a:rPr lang="en-US" dirty="0"/>
              <a:t>Requires some level of parsing user reviews to generate the attributes of the restaurants </a:t>
            </a:r>
          </a:p>
        </p:txBody>
      </p:sp>
    </p:spTree>
    <p:extLst>
      <p:ext uri="{BB962C8B-B14F-4D97-AF65-F5344CB8AC3E}">
        <p14:creationId xmlns:p14="http://schemas.microsoft.com/office/powerpoint/2010/main" val="39228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295C3-4080-4AB4-8528-0EDF65A0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Content Based filtering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DCDBB7-AAC3-4854-AE1B-62C84B83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432" y="1906763"/>
            <a:ext cx="5087075" cy="536005"/>
          </a:xfrm>
        </p:spPr>
        <p:txBody>
          <a:bodyPr/>
          <a:lstStyle/>
          <a:p>
            <a:r>
              <a:rPr lang="en-US" dirty="0"/>
              <a:t>Actual Predictions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F22EE05-3E0A-45F6-B6BA-E8528FFDC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0722" y="1906763"/>
            <a:ext cx="5087073" cy="553373"/>
          </a:xfrm>
        </p:spPr>
        <p:txBody>
          <a:bodyPr/>
          <a:lstStyle/>
          <a:p>
            <a:r>
              <a:rPr lang="en-US" dirty="0"/>
              <a:t>Predicted Ratings (Actual)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252A81C7-AE8C-49B5-87A1-8C148B8372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3" y="2460136"/>
            <a:ext cx="5265570" cy="1600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AF4318D-81DF-41EE-B322-BDFC9D9BDF35}"/>
              </a:ext>
            </a:extLst>
          </p:cNvPr>
          <p:cNvSpPr txBox="1"/>
          <p:nvPr/>
        </p:nvSpPr>
        <p:spPr>
          <a:xfrm>
            <a:off x="620844" y="4121676"/>
            <a:ext cx="10769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Predictions are very erratic and does not seem to perform as well as the collaborative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accuracy was anywhere between 0.8 and 1.2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metric used was Root Mean Square error (RMSE) and Mean Absolute Error (MAE)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B5DDDBB-BB2E-4A27-8576-1ECA4DDAAD53}"/>
              </a:ext>
            </a:extLst>
          </p:cNvPr>
          <p:cNvSpPr/>
          <p:nvPr/>
        </p:nvSpPr>
        <p:spPr>
          <a:xfrm>
            <a:off x="6370722" y="5382958"/>
            <a:ext cx="5389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9288EEBF-D603-477B-9BED-DAABFE5FDCCC}"/>
              </a:ext>
            </a:extLst>
          </p:cNvPr>
          <p:cNvSpPr/>
          <p:nvPr/>
        </p:nvSpPr>
        <p:spPr>
          <a:xfrm rot="10800000">
            <a:off x="5112774" y="5613790"/>
            <a:ext cx="132735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54CC617F-B5BB-4C50-88D0-C802465D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7" y="5036223"/>
            <a:ext cx="4438228" cy="1571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498429"/>
            <a:ext cx="5473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0A833-14D8-4F88-8F15-FC98E38B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417D3-8571-414D-B405-20EBDE5F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0328"/>
            <a:ext cx="11029615" cy="3678303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Time to reflect!</a:t>
            </a:r>
          </a:p>
          <a:p>
            <a:r>
              <a:rPr lang="en-US" b="1" dirty="0"/>
              <a:t>Collaborative and Content based models are one the two basic models for recommender systems </a:t>
            </a:r>
          </a:p>
          <a:p>
            <a:r>
              <a:rPr lang="en-US" b="1" dirty="0"/>
              <a:t>Traditionally Content based models are better performing and more accurate than the collaborative models 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0A833-14D8-4F88-8F15-FC98E38B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417D3-8571-414D-B405-20EBDE5F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Short Term: </a:t>
            </a:r>
          </a:p>
          <a:p>
            <a:r>
              <a:rPr lang="en-US" dirty="0"/>
              <a:t>Use text reviews from the users, generate more accurate attributes and aggregate into the content based model</a:t>
            </a:r>
          </a:p>
          <a:p>
            <a:r>
              <a:rPr lang="en-US" dirty="0"/>
              <a:t>Implement a web interface for the Recommender System, using flask (python libraries) </a:t>
            </a:r>
          </a:p>
          <a:p>
            <a:pPr marL="0" indent="0">
              <a:buNone/>
            </a:pPr>
            <a:r>
              <a:rPr lang="en-US" b="1" dirty="0"/>
              <a:t>Long Term: </a:t>
            </a:r>
          </a:p>
          <a:p>
            <a:r>
              <a:rPr lang="en-US" dirty="0"/>
              <a:t>Implement a Hybrid model (combination of collaborative and content based model)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0A833-14D8-4F88-8F15-FC98E38B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417D3-8571-414D-B405-20EBDE5F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Data Acquisition (JSON v/s SQL) </a:t>
            </a:r>
          </a:p>
          <a:p>
            <a:r>
              <a:rPr lang="en-US" dirty="0"/>
              <a:t>Data Import into a local MySQL instance </a:t>
            </a:r>
          </a:p>
          <a:p>
            <a:r>
              <a:rPr lang="en-US" dirty="0"/>
              <a:t>Data Aggregation (Combining Reviews, Users, Businesses and Categories) </a:t>
            </a:r>
          </a:p>
          <a:p>
            <a:r>
              <a:rPr lang="en-US" dirty="0"/>
              <a:t>Building the model (lots of outside research, ton of </a:t>
            </a:r>
            <a:r>
              <a:rPr lang="en-US" dirty="0" err="1"/>
              <a:t>youtube</a:t>
            </a:r>
            <a:r>
              <a:rPr lang="en-US" dirty="0"/>
              <a:t> videos) </a:t>
            </a:r>
          </a:p>
          <a:p>
            <a:pPr lvl="1"/>
            <a:r>
              <a:rPr lang="en-US" dirty="0"/>
              <a:t>Still not a perfect model </a:t>
            </a:r>
            <a:r>
              <a:rPr lang="en-US" dirty="0">
                <a:sym typeface="Wingdings" panose="05000000000000000000" pitchFamily="2" charset="2"/>
              </a:rPr>
              <a:t> (Welcome to Data Science!) </a:t>
            </a:r>
          </a:p>
          <a:p>
            <a:r>
              <a:rPr lang="en-US" dirty="0">
                <a:sym typeface="Wingdings" panose="05000000000000000000" pitchFamily="2" charset="2"/>
              </a:rPr>
              <a:t>Model Validation </a:t>
            </a:r>
          </a:p>
          <a:p>
            <a:r>
              <a:rPr lang="en-US" dirty="0">
                <a:sym typeface="Wingdings" panose="05000000000000000000" pitchFamily="2" charset="2"/>
              </a:rPr>
              <a:t>Experience of working through an end to end Data Science life cycle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0A833-14D8-4F88-8F15-FC98E38B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417D3-8571-414D-B405-20EBDE5F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29" y="1838632"/>
            <a:ext cx="11029615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5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5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b="1" dirty="0">
                <a:cs typeface="Calibri" panose="020F0502020204030204" pitchFamily="34" charset="0"/>
              </a:rPr>
              <a:t>Dataset </a:t>
            </a:r>
          </a:p>
          <a:p>
            <a:pPr marL="0" indent="0">
              <a:buNone/>
            </a:pPr>
            <a:r>
              <a:rPr lang="en-US" sz="1500" b="1" dirty="0">
                <a:cs typeface="Calibri" panose="020F0502020204030204" pitchFamily="34" charset="0"/>
                <a:hlinkClick r:id="rId2"/>
              </a:rPr>
              <a:t>https://www.yelp.com/dataset/</a:t>
            </a:r>
            <a:endParaRPr lang="en-US" sz="15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b="1" dirty="0">
                <a:cs typeface="Calibri" panose="020F0502020204030204" pitchFamily="34" charset="0"/>
              </a:rPr>
              <a:t>Technology and Techniques</a:t>
            </a:r>
          </a:p>
          <a:p>
            <a:r>
              <a:rPr lang="en-US" sz="1500" dirty="0">
                <a:cs typeface="Calibri" panose="020F0502020204030204" pitchFamily="34" charset="0"/>
              </a:rPr>
              <a:t>MySQL </a:t>
            </a:r>
          </a:p>
          <a:p>
            <a:r>
              <a:rPr lang="en-US" sz="1500" dirty="0">
                <a:cs typeface="Calibri" panose="020F0502020204030204" pitchFamily="34" charset="0"/>
              </a:rPr>
              <a:t>Python </a:t>
            </a:r>
          </a:p>
          <a:p>
            <a:pPr lvl="1"/>
            <a:r>
              <a:rPr lang="en-US" sz="1500" dirty="0" err="1">
                <a:cs typeface="Calibri" panose="020F0502020204030204" pitchFamily="34" charset="0"/>
              </a:rPr>
              <a:t>pymysql</a:t>
            </a:r>
            <a:r>
              <a:rPr lang="en-US" sz="1500" dirty="0"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1500" dirty="0" err="1">
                <a:cs typeface="Calibri" panose="020F0502020204030204" pitchFamily="34" charset="0"/>
              </a:rPr>
              <a:t>sklearn</a:t>
            </a:r>
            <a:r>
              <a:rPr lang="en-US" sz="1500" dirty="0"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1500" dirty="0">
                <a:cs typeface="Calibri" panose="020F0502020204030204" pitchFamily="34" charset="0"/>
              </a:rPr>
              <a:t>Cosine Similarity </a:t>
            </a:r>
          </a:p>
          <a:p>
            <a:pPr lvl="1"/>
            <a:r>
              <a:rPr lang="en-US" sz="1500" dirty="0">
                <a:cs typeface="Calibri" panose="020F0502020204030204" pitchFamily="34" charset="0"/>
              </a:rPr>
              <a:t>SVD </a:t>
            </a:r>
          </a:p>
          <a:p>
            <a:pPr lvl="1"/>
            <a:r>
              <a:rPr lang="en-US" sz="1500" dirty="0">
                <a:cs typeface="Calibri" panose="020F0502020204030204" pitchFamily="34" charset="0"/>
              </a:rPr>
              <a:t>K Nearest Neighbor </a:t>
            </a:r>
          </a:p>
          <a:p>
            <a:pPr marL="0" indent="0">
              <a:buNone/>
            </a:pPr>
            <a:r>
              <a:rPr lang="en-US" sz="1500" b="1" dirty="0" err="1">
                <a:cs typeface="Calibri" panose="020F0502020204030204" pitchFamily="34" charset="0"/>
              </a:rPr>
              <a:t>Github</a:t>
            </a:r>
            <a:r>
              <a:rPr lang="en-US" sz="1500" b="1" dirty="0">
                <a:cs typeface="Calibri" panose="020F0502020204030204" pitchFamily="34" charset="0"/>
              </a:rPr>
              <a:t>: </a:t>
            </a:r>
            <a:endParaRPr lang="en-US" sz="1500" dirty="0">
              <a:cs typeface="Calibri" panose="020F0502020204030204" pitchFamily="34" charset="0"/>
            </a:endParaRPr>
          </a:p>
          <a:p>
            <a:r>
              <a:rPr lang="en-US" sz="1500" dirty="0">
                <a:cs typeface="Calibri" panose="020F0502020204030204" pitchFamily="34" charset="0"/>
                <a:hlinkClick r:id="rId3"/>
              </a:rPr>
              <a:t>https://github.com/Ajinth/Yelp_Recommender</a:t>
            </a:r>
            <a:endParaRPr lang="en-US" sz="15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dirty="0">
                <a:cs typeface="Calibri" panose="020F0502020204030204" pitchFamily="34" charset="0"/>
              </a:rPr>
              <a:t> </a:t>
            </a:r>
          </a:p>
          <a:p>
            <a:endParaRPr lang="en-US" sz="15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577D47-66AD-4021-A5B1-D4334149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1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85D06-7551-4775-BD2D-8BEBA0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Recommender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695C8-7865-4F53-893C-DDD5E8BF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What is a Recommender System? </a:t>
            </a:r>
          </a:p>
          <a:p>
            <a:r>
              <a:rPr lang="en-US" sz="2400" dirty="0"/>
              <a:t>Application that serves content (movies, restaurants, ads, products) to users based on user profiles &amp; preferences </a:t>
            </a:r>
          </a:p>
          <a:p>
            <a:r>
              <a:rPr lang="en-US" sz="2400" dirty="0"/>
              <a:t>Application that is able to predict the users behavior towards a content prior to experiencing a content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Examples </a:t>
            </a:r>
          </a:p>
          <a:p>
            <a:r>
              <a:rPr lang="en-US" sz="2400" dirty="0"/>
              <a:t>Netflix, Amazon, LinkedIn, Facebook , YouTube</a:t>
            </a:r>
          </a:p>
        </p:txBody>
      </p:sp>
    </p:spTree>
    <p:extLst>
      <p:ext uri="{BB962C8B-B14F-4D97-AF65-F5344CB8AC3E}">
        <p14:creationId xmlns:p14="http://schemas.microsoft.com/office/powerpoint/2010/main" val="26837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85D06-7551-4775-BD2D-8BEBA0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Need for Recommender Systems (Business)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695C8-7865-4F53-893C-DDD5E8BF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Why the need for Recommender System? </a:t>
            </a:r>
          </a:p>
          <a:p>
            <a:r>
              <a:rPr lang="en-US" sz="2400" dirty="0"/>
              <a:t>From the Business perspective it is a part of the Customer Relationship Management (CRM) </a:t>
            </a:r>
          </a:p>
          <a:p>
            <a:r>
              <a:rPr lang="en-US" sz="2400" dirty="0"/>
              <a:t>Maintaining a good CRM model helps drive business and sales</a:t>
            </a:r>
          </a:p>
          <a:p>
            <a:pPr lvl="1"/>
            <a:r>
              <a:rPr lang="en-US" sz="2000" dirty="0"/>
              <a:t>Better personalization </a:t>
            </a:r>
            <a:r>
              <a:rPr lang="en-US" sz="2000" dirty="0">
                <a:sym typeface="Wingdings" panose="05000000000000000000" pitchFamily="2" charset="2"/>
              </a:rPr>
              <a:t> Better Recommendation  Better Sales 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Examples </a:t>
            </a:r>
          </a:p>
          <a:p>
            <a:r>
              <a:rPr lang="en-US" sz="2400" dirty="0"/>
              <a:t>Amazon </a:t>
            </a:r>
            <a:r>
              <a:rPr lang="en-US" sz="2400" dirty="0">
                <a:sym typeface="Wingdings" panose="05000000000000000000" pitchFamily="2" charset="2"/>
              </a:rPr>
              <a:t> 35% increase in Sales based on recommendations </a:t>
            </a:r>
          </a:p>
          <a:p>
            <a:r>
              <a:rPr lang="en-US" sz="2400" dirty="0">
                <a:sym typeface="Wingdings" panose="05000000000000000000" pitchFamily="2" charset="2"/>
              </a:rPr>
              <a:t>Netflix  40% increase in movie selection based on recommendations </a:t>
            </a:r>
          </a:p>
          <a:p>
            <a:r>
              <a:rPr lang="en-US" sz="2400" dirty="0">
                <a:sym typeface="Wingdings" panose="05000000000000000000" pitchFamily="2" charset="2"/>
              </a:rPr>
              <a:t>Facebook  90% increase in user interaction via personalization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8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85D06-7551-4775-BD2D-8BEBA0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Need for Recommender Systems (Users)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695C8-7865-4F53-893C-DDD5E8BF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users are </a:t>
            </a:r>
            <a:r>
              <a:rPr lang="en-US" sz="4000" b="1" dirty="0"/>
              <a:t>Lazy</a:t>
            </a:r>
            <a:r>
              <a:rPr lang="en-US" sz="2400" dirty="0"/>
              <a:t>, and like the content to be pushed to them rather having to search for content they may like </a:t>
            </a:r>
          </a:p>
          <a:p>
            <a:r>
              <a:rPr lang="en-US" sz="2400" dirty="0"/>
              <a:t>Easier when someone else makes the decision for you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85D06-7551-4775-BD2D-8BEBA0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Data</a:t>
            </a:r>
            <a:r>
              <a:rPr lang="en-US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695C8-7865-4F53-893C-DDD5E8BF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Raw Data </a:t>
            </a:r>
            <a:endParaRPr lang="en-US" sz="2400" b="1" dirty="0"/>
          </a:p>
          <a:p>
            <a:r>
              <a:rPr lang="en-US" sz="2400" dirty="0" smtClean="0"/>
              <a:t>1.5 million users</a:t>
            </a:r>
          </a:p>
          <a:p>
            <a:r>
              <a:rPr lang="en-US" sz="2400" dirty="0" smtClean="0"/>
              <a:t>4.5 million reviews across all business, all states </a:t>
            </a:r>
          </a:p>
          <a:p>
            <a:pPr marL="0" indent="0">
              <a:buNone/>
            </a:pPr>
            <a:r>
              <a:rPr lang="en-US" sz="2400" b="1" dirty="0" smtClean="0"/>
              <a:t>Pre-Processing </a:t>
            </a:r>
          </a:p>
          <a:p>
            <a:r>
              <a:rPr lang="en-US" sz="2400" dirty="0" smtClean="0"/>
              <a:t>Extracted reviews pertaining </a:t>
            </a:r>
            <a:r>
              <a:rPr lang="en-US" sz="2400" smtClean="0"/>
              <a:t>to </a:t>
            </a:r>
            <a:r>
              <a:rPr lang="en-US" sz="2400" smtClean="0"/>
              <a:t>one </a:t>
            </a:r>
            <a:r>
              <a:rPr lang="en-US" sz="2400" dirty="0" smtClean="0"/>
              <a:t>state (South Carolina) </a:t>
            </a:r>
          </a:p>
          <a:p>
            <a:r>
              <a:rPr lang="en-US" sz="2400" dirty="0" smtClean="0"/>
              <a:t>1500 users </a:t>
            </a:r>
          </a:p>
          <a:p>
            <a:r>
              <a:rPr lang="en-US" sz="2400" dirty="0" smtClean="0"/>
              <a:t>9000 reviews </a:t>
            </a:r>
          </a:p>
          <a:p>
            <a:r>
              <a:rPr lang="en-US" sz="2400" dirty="0" smtClean="0"/>
              <a:t>Extracted only restaurant categories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4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85D06-7551-4775-BD2D-8BEBA0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Approaches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695C8-7865-4F53-893C-DDD5E8BF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Popularity Based Model</a:t>
            </a:r>
          </a:p>
          <a:p>
            <a:r>
              <a:rPr lang="en-US" sz="2400" dirty="0"/>
              <a:t>Collaborative Filtering Model </a:t>
            </a:r>
          </a:p>
          <a:p>
            <a:pPr lvl="1"/>
            <a:r>
              <a:rPr lang="en-US" sz="2000" dirty="0"/>
              <a:t>Item – Item filtering Model </a:t>
            </a:r>
          </a:p>
          <a:p>
            <a:pPr lvl="1"/>
            <a:r>
              <a:rPr lang="en-US" sz="2000" dirty="0"/>
              <a:t>User – User filtering Model </a:t>
            </a:r>
          </a:p>
          <a:p>
            <a:r>
              <a:rPr lang="en-US" sz="2400" dirty="0"/>
              <a:t>Content Based Filtering Model </a:t>
            </a:r>
          </a:p>
          <a:p>
            <a:pPr marL="0" indent="0">
              <a:buNone/>
            </a:pPr>
            <a:r>
              <a:rPr lang="en-US" sz="2400" dirty="0"/>
              <a:t>-------------------------------------------------------------------------------------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Hybrid Model (Combination of collaborative &amp; content models)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Knowledge Based Filtering Model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84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8682AE-6477-4B42-8F10-C8A3268F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84" y="13398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Collaborative Filtering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8C86C-7048-4FBB-B5DE-44D49E979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652" y="1406013"/>
            <a:ext cx="5872316" cy="53290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Item – Item filtering Model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For any given restaurant find similar restaurants using similarity metrics </a:t>
            </a:r>
          </a:p>
          <a:p>
            <a:pPr lvl="1"/>
            <a:r>
              <a:rPr lang="en-US" sz="1800" dirty="0"/>
              <a:t>Recommend restaurants that are similar to restaurants that the user already likes, but is yet to rate/visit 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</a:p>
          <a:p>
            <a:pPr lvl="1"/>
            <a:r>
              <a:rPr lang="en-US" sz="1800" dirty="0"/>
              <a:t>E.g. “Little Donkey” is similar to “Life Alive”. </a:t>
            </a:r>
          </a:p>
          <a:p>
            <a:pPr lvl="1"/>
            <a:r>
              <a:rPr lang="en-US" sz="1800" dirty="0"/>
              <a:t>Sally liked “Life Alive”, hence she is going to like “Little Donkey” 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Sally gets recommended “Little Donkey” restaurant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1B9474-9947-4519-9E96-20CABBBCD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53F062B1-EC36-4C40-A1E3-80CB69DA9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120367"/>
              </p:ext>
            </p:extLst>
          </p:nvPr>
        </p:nvGraphicFramePr>
        <p:xfrm>
          <a:off x="6172200" y="1909390"/>
          <a:ext cx="5181600" cy="455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12">
                  <a:extLst>
                    <a:ext uri="{9D8B030D-6E8A-4147-A177-3AD203B41FA5}">
                      <a16:colId xmlns="" xmlns:a16="http://schemas.microsoft.com/office/drawing/2014/main" val="1354398380"/>
                    </a:ext>
                  </a:extLst>
                </a:gridCol>
                <a:gridCol w="1111045">
                  <a:extLst>
                    <a:ext uri="{9D8B030D-6E8A-4147-A177-3AD203B41FA5}">
                      <a16:colId xmlns="" xmlns:a16="http://schemas.microsoft.com/office/drawing/2014/main" val="748520136"/>
                    </a:ext>
                  </a:extLst>
                </a:gridCol>
                <a:gridCol w="870156">
                  <a:extLst>
                    <a:ext uri="{9D8B030D-6E8A-4147-A177-3AD203B41FA5}">
                      <a16:colId xmlns="" xmlns:a16="http://schemas.microsoft.com/office/drawing/2014/main" val="4190401896"/>
                    </a:ext>
                  </a:extLst>
                </a:gridCol>
                <a:gridCol w="1139067">
                  <a:extLst>
                    <a:ext uri="{9D8B030D-6E8A-4147-A177-3AD203B41FA5}">
                      <a16:colId xmlns="" xmlns:a16="http://schemas.microsoft.com/office/drawing/2014/main" val="2712552590"/>
                    </a:ext>
                  </a:extLst>
                </a:gridCol>
                <a:gridCol w="1036320">
                  <a:extLst>
                    <a:ext uri="{9D8B030D-6E8A-4147-A177-3AD203B41FA5}">
                      <a16:colId xmlns="" xmlns:a16="http://schemas.microsoft.com/office/drawing/2014/main" val="3507259289"/>
                    </a:ext>
                  </a:extLst>
                </a:gridCol>
              </a:tblGrid>
              <a:tr h="64544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Little Donkey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Life Alive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Thelonious Monkfish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Craigie on 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8977197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Chris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4564477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5334527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138856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427037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640982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469516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50A6A6-DBB1-413E-AF01-40E8A3FB649D}"/>
              </a:ext>
            </a:extLst>
          </p:cNvPr>
          <p:cNvSpPr/>
          <p:nvPr/>
        </p:nvSpPr>
        <p:spPr>
          <a:xfrm>
            <a:off x="7167716" y="1406013"/>
            <a:ext cx="1120878" cy="503411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2AD085F-F807-467B-9239-D4768366C562}"/>
              </a:ext>
            </a:extLst>
          </p:cNvPr>
          <p:cNvSpPr/>
          <p:nvPr/>
        </p:nvSpPr>
        <p:spPr>
          <a:xfrm>
            <a:off x="8283682" y="1401099"/>
            <a:ext cx="889815" cy="503411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83FCDFE-1EC5-4CF5-BFE6-C07624BC8790}"/>
              </a:ext>
            </a:extLst>
          </p:cNvPr>
          <p:cNvSpPr/>
          <p:nvPr/>
        </p:nvSpPr>
        <p:spPr>
          <a:xfrm>
            <a:off x="6172200" y="3785417"/>
            <a:ext cx="5181600" cy="6784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CD2FEA3-3BD4-4259-8763-7730ED9403B3}"/>
              </a:ext>
            </a:extLst>
          </p:cNvPr>
          <p:cNvSpPr txBox="1"/>
          <p:nvPr/>
        </p:nvSpPr>
        <p:spPr>
          <a:xfrm>
            <a:off x="7030065" y="6445043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– Item Matrix</a:t>
            </a:r>
          </a:p>
        </p:txBody>
      </p:sp>
    </p:spTree>
    <p:extLst>
      <p:ext uri="{BB962C8B-B14F-4D97-AF65-F5344CB8AC3E}">
        <p14:creationId xmlns:p14="http://schemas.microsoft.com/office/powerpoint/2010/main" val="34550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8682AE-6477-4B42-8F10-C8A3268F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84" y="13398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Collaborative Filtering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8C86C-7048-4FBB-B5DE-44D49E979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652" y="1406013"/>
            <a:ext cx="5872316" cy="532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 – User filtering Model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For a given user find similar users using similarity metrics </a:t>
            </a:r>
          </a:p>
          <a:p>
            <a:pPr lvl="1"/>
            <a:r>
              <a:rPr lang="en-US" dirty="0"/>
              <a:t>Recommend restaurant to users who are similar to each other  </a:t>
            </a:r>
          </a:p>
          <a:p>
            <a:pPr lvl="1"/>
            <a:r>
              <a:rPr lang="en-US" dirty="0"/>
              <a:t>E.g. “Alice” and “Sally” are very similar users </a:t>
            </a:r>
          </a:p>
          <a:p>
            <a:pPr lvl="1"/>
            <a:r>
              <a:rPr lang="en-US" dirty="0"/>
              <a:t>“Alice” liked “Little Donkey”, hence it gets recommended to “Sally” </a:t>
            </a:r>
          </a:p>
          <a:p>
            <a:pPr lvl="1"/>
            <a:r>
              <a:rPr lang="en-US" dirty="0"/>
              <a:t>“Sally Like “Thelonious Monkfish”, hence it gets recommended to “Alice”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1B9474-9947-4519-9E96-20CABBBCD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53F062B1-EC36-4C40-A1E3-80CB69DA9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93123"/>
              </p:ext>
            </p:extLst>
          </p:nvPr>
        </p:nvGraphicFramePr>
        <p:xfrm>
          <a:off x="6172200" y="1988056"/>
          <a:ext cx="5181600" cy="455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12">
                  <a:extLst>
                    <a:ext uri="{9D8B030D-6E8A-4147-A177-3AD203B41FA5}">
                      <a16:colId xmlns="" xmlns:a16="http://schemas.microsoft.com/office/drawing/2014/main" val="1354398380"/>
                    </a:ext>
                  </a:extLst>
                </a:gridCol>
                <a:gridCol w="1111045">
                  <a:extLst>
                    <a:ext uri="{9D8B030D-6E8A-4147-A177-3AD203B41FA5}">
                      <a16:colId xmlns="" xmlns:a16="http://schemas.microsoft.com/office/drawing/2014/main" val="748520136"/>
                    </a:ext>
                  </a:extLst>
                </a:gridCol>
                <a:gridCol w="870156">
                  <a:extLst>
                    <a:ext uri="{9D8B030D-6E8A-4147-A177-3AD203B41FA5}">
                      <a16:colId xmlns="" xmlns:a16="http://schemas.microsoft.com/office/drawing/2014/main" val="4190401896"/>
                    </a:ext>
                  </a:extLst>
                </a:gridCol>
                <a:gridCol w="1139067">
                  <a:extLst>
                    <a:ext uri="{9D8B030D-6E8A-4147-A177-3AD203B41FA5}">
                      <a16:colId xmlns="" xmlns:a16="http://schemas.microsoft.com/office/drawing/2014/main" val="2712552590"/>
                    </a:ext>
                  </a:extLst>
                </a:gridCol>
                <a:gridCol w="1036320">
                  <a:extLst>
                    <a:ext uri="{9D8B030D-6E8A-4147-A177-3AD203B41FA5}">
                      <a16:colId xmlns="" xmlns:a16="http://schemas.microsoft.com/office/drawing/2014/main" val="3507259289"/>
                    </a:ext>
                  </a:extLst>
                </a:gridCol>
              </a:tblGrid>
              <a:tr h="64544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Little Donkey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Life Alive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Thelonious Monkfish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Craigie on 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8977197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Chris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4564477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5334527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138856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427037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640982"/>
                  </a:ext>
                </a:extLst>
              </a:tr>
              <a:tr h="651996">
                <a:tc>
                  <a:txBody>
                    <a:bodyPr/>
                    <a:lstStyle/>
                    <a:p>
                      <a:r>
                        <a:rPr lang="en-US" sz="14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469516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50A6A6-DBB1-413E-AF01-40E8A3FB649D}"/>
              </a:ext>
            </a:extLst>
          </p:cNvPr>
          <p:cNvSpPr/>
          <p:nvPr/>
        </p:nvSpPr>
        <p:spPr>
          <a:xfrm>
            <a:off x="7167716" y="1406013"/>
            <a:ext cx="1120878" cy="50341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83FCDFE-1EC5-4CF5-BFE6-C07624BC8790}"/>
              </a:ext>
            </a:extLst>
          </p:cNvPr>
          <p:cNvSpPr/>
          <p:nvPr/>
        </p:nvSpPr>
        <p:spPr>
          <a:xfrm>
            <a:off x="6172200" y="3972234"/>
            <a:ext cx="5181600" cy="6784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3ADECC1-600F-4160-BE2A-5DE2093D2488}"/>
              </a:ext>
            </a:extLst>
          </p:cNvPr>
          <p:cNvSpPr/>
          <p:nvPr/>
        </p:nvSpPr>
        <p:spPr>
          <a:xfrm>
            <a:off x="6172200" y="3301183"/>
            <a:ext cx="5181600" cy="6784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2780DF2-EF0F-4021-ADD8-6DA0F05988CC}"/>
              </a:ext>
            </a:extLst>
          </p:cNvPr>
          <p:cNvSpPr/>
          <p:nvPr/>
        </p:nvSpPr>
        <p:spPr>
          <a:xfrm>
            <a:off x="9169811" y="1406013"/>
            <a:ext cx="1120878" cy="50341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295C3-4080-4AB4-8528-0EDF65A0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COLLABORATIVE filtering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DCDBB7-AAC3-4854-AE1B-62C84B83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432" y="1906763"/>
            <a:ext cx="5087075" cy="536005"/>
          </a:xfrm>
        </p:spPr>
        <p:txBody>
          <a:bodyPr/>
          <a:lstStyle/>
          <a:p>
            <a:r>
              <a:rPr lang="en-US" dirty="0"/>
              <a:t>Actual Predictions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F22EE05-3E0A-45F6-B6BA-E8528FFDC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0722" y="1906763"/>
            <a:ext cx="5087073" cy="553373"/>
          </a:xfrm>
        </p:spPr>
        <p:txBody>
          <a:bodyPr/>
          <a:lstStyle/>
          <a:p>
            <a:r>
              <a:rPr lang="en-US" dirty="0"/>
              <a:t>Predicted Ratings (Actual)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252A81C7-AE8C-49B5-87A1-8C148B8372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3" y="2460136"/>
            <a:ext cx="5265570" cy="1600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D35CDBC-673C-459C-96E6-225B29E27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13" y="2648909"/>
            <a:ext cx="5452182" cy="1283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AF4318D-81DF-41EE-B322-BDFC9D9BDF35}"/>
              </a:ext>
            </a:extLst>
          </p:cNvPr>
          <p:cNvSpPr txBox="1"/>
          <p:nvPr/>
        </p:nvSpPr>
        <p:spPr>
          <a:xfrm>
            <a:off x="620844" y="4121676"/>
            <a:ext cx="10769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Predictions are pretty good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accuracy was anywhere between 0.6 and 0.9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metric used was Root Mean Square error (RMSE) and Mean Absolute Error (MAE)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BF7DB9B-9B12-4A71-B735-62917068B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44" y="5038897"/>
            <a:ext cx="4421097" cy="16568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B5DDDBB-BB2E-4A27-8576-1ECA4DDAAD53}"/>
              </a:ext>
            </a:extLst>
          </p:cNvPr>
          <p:cNvSpPr/>
          <p:nvPr/>
        </p:nvSpPr>
        <p:spPr>
          <a:xfrm>
            <a:off x="6370722" y="5382958"/>
            <a:ext cx="5389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9288EEBF-D603-477B-9BED-DAABFE5FDCCC}"/>
              </a:ext>
            </a:extLst>
          </p:cNvPr>
          <p:cNvSpPr/>
          <p:nvPr/>
        </p:nvSpPr>
        <p:spPr>
          <a:xfrm rot="10800000">
            <a:off x="5112774" y="5613790"/>
            <a:ext cx="132735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1283</TotalTime>
  <Words>1030</Words>
  <Application>Microsoft Macintosh PowerPoint</Application>
  <PresentationFormat>Widescreen</PresentationFormat>
  <Paragraphs>264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Gill Sans MT</vt:lpstr>
      <vt:lpstr>Wingdings</vt:lpstr>
      <vt:lpstr>Wingdings 2</vt:lpstr>
      <vt:lpstr>Arial</vt:lpstr>
      <vt:lpstr>Dividend</vt:lpstr>
      <vt:lpstr>Recommender Systems</vt:lpstr>
      <vt:lpstr>Recommender System?</vt:lpstr>
      <vt:lpstr>Need for Recommender Systems (Business)  </vt:lpstr>
      <vt:lpstr>Need for Recommender Systems (Users)  </vt:lpstr>
      <vt:lpstr>Data </vt:lpstr>
      <vt:lpstr>Common Approaches  </vt:lpstr>
      <vt:lpstr>Collaborative Filtering Model</vt:lpstr>
      <vt:lpstr>Collaborative Filtering Model</vt:lpstr>
      <vt:lpstr>RESULTS - COLLABORATIVE filtering Model</vt:lpstr>
      <vt:lpstr>Collaborative Filtering Model</vt:lpstr>
      <vt:lpstr>Content BASED Filtering MODEL</vt:lpstr>
      <vt:lpstr>Content Based filtering Model</vt:lpstr>
      <vt:lpstr>RESULTS - Content Based filtering Model</vt:lpstr>
      <vt:lpstr>Conclusion</vt:lpstr>
      <vt:lpstr>Next Steps</vt:lpstr>
      <vt:lpstr>Challenges and Lessons Learnt</vt:lpstr>
      <vt:lpstr>Technical Details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Ajinth Christudas</dc:creator>
  <cp:lastModifiedBy>Ajinth Christudas</cp:lastModifiedBy>
  <cp:revision>55</cp:revision>
  <dcterms:created xsi:type="dcterms:W3CDTF">2017-12-19T03:15:59Z</dcterms:created>
  <dcterms:modified xsi:type="dcterms:W3CDTF">2017-12-20T15:25:33Z</dcterms:modified>
</cp:coreProperties>
</file>