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notesMasterIdLst>
    <p:notesMasterId r:id="rId16"/>
  </p:notesMasterIdLst>
  <p:sldIdLst>
    <p:sldId id="256" r:id="rId2"/>
    <p:sldId id="257" r:id="rId3"/>
    <p:sldId id="263" r:id="rId4"/>
    <p:sldId id="258" r:id="rId5"/>
    <p:sldId id="260" r:id="rId6"/>
    <p:sldId id="259"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DA246-C720-4468-AB8F-05DD4F0361A1}" type="datetimeFigureOut">
              <a:rPr lang="en-US" smtClean="0"/>
              <a:t>9/13/2017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1DDA7-8AF8-4E9C-B938-59AFFC93E36D}" type="slidenum">
              <a:rPr lang="en-US" smtClean="0"/>
              <a:t>‹#›</a:t>
            </a:fld>
            <a:endParaRPr lang="en-US"/>
          </a:p>
        </p:txBody>
      </p:sp>
    </p:spTree>
    <p:extLst>
      <p:ext uri="{BB962C8B-B14F-4D97-AF65-F5344CB8AC3E}">
        <p14:creationId xmlns:p14="http://schemas.microsoft.com/office/powerpoint/2010/main" val="1334097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know, I was at the bar that serves a lot of craft beers… The thing is, There is A LOT of different craft beers.</a:t>
            </a:r>
          </a:p>
          <a:p>
            <a:r>
              <a:rPr lang="en-US" dirty="0"/>
              <a:t>You have your lagers, pilsners, stouts, or ales. And they branch out too! You have your pales, your reds, golden, blonds, browns, IPA’s and so on. </a:t>
            </a:r>
          </a:p>
          <a:p>
            <a:r>
              <a:rPr lang="en-US" dirty="0"/>
              <a:t>Was it made with barely, wheat, or rye? Where did the malt come from, The US, Germany, the UK, Canada, Argentina? Where was it brewed? Because the water quality of the region comes into play </a:t>
            </a:r>
          </a:p>
          <a:p>
            <a:r>
              <a:rPr lang="en-US" dirty="0"/>
              <a:t>Was a fruit involved? Or a vegetable? Or some other plant or spice?</a:t>
            </a:r>
          </a:p>
          <a:p>
            <a:r>
              <a:rPr lang="en-US" dirty="0"/>
              <a:t>Don’t forget about the </a:t>
            </a:r>
            <a:r>
              <a:rPr lang="en-US" dirty="0" err="1"/>
              <a:t>the</a:t>
            </a:r>
            <a:r>
              <a:rPr lang="en-US" dirty="0"/>
              <a:t> color index, Alcohol by volume, bitterness, or </a:t>
            </a:r>
            <a:r>
              <a:rPr lang="en-US" dirty="0" err="1"/>
              <a:t>hopiness</a:t>
            </a:r>
            <a:r>
              <a:rPr lang="en-US" dirty="0"/>
              <a:t>.</a:t>
            </a:r>
          </a:p>
          <a:p>
            <a:r>
              <a:rPr lang="en-US" b="1" dirty="0"/>
              <a:t>There are a lot of choices</a:t>
            </a:r>
            <a:r>
              <a:rPr lang="en-US" dirty="0"/>
              <a:t> and ways to make that choice. And unless you are a brewer, half of those things I just said you probably don’t even care about. As a beer drinker, the only thing that really matters, </a:t>
            </a:r>
            <a:r>
              <a:rPr lang="en-US" b="1" dirty="0"/>
              <a:t>is if you like it or not.</a:t>
            </a:r>
            <a:endParaRPr lang="en-US" dirty="0"/>
          </a:p>
          <a:p>
            <a:r>
              <a:rPr lang="en-US" b="1" dirty="0"/>
              <a:t>-pause</a:t>
            </a:r>
            <a:endParaRPr lang="en-US" dirty="0"/>
          </a:p>
          <a:p>
            <a:r>
              <a:rPr lang="en-US" dirty="0"/>
              <a:t>You’re probably wondering why I’m talking about beer when the screen behind me is about movies…</a:t>
            </a:r>
          </a:p>
          <a:p>
            <a:r>
              <a:rPr lang="en-US" dirty="0"/>
              <a:t>The answer is simple… I just came from the bar &lt;beat&gt;</a:t>
            </a:r>
          </a:p>
          <a:p>
            <a:r>
              <a:rPr lang="en-US" dirty="0"/>
              <a:t>And to drive the point that recommender engines solve the problem of choice fatigue. By filtering options so only the best choices remain… and to show that their </a:t>
            </a:r>
            <a:r>
              <a:rPr lang="en-US" b="1" dirty="0"/>
              <a:t>applicability </a:t>
            </a:r>
            <a:r>
              <a:rPr lang="en-US" dirty="0"/>
              <a:t>goes beyond movies or beer. </a:t>
            </a:r>
          </a:p>
          <a:p>
            <a:r>
              <a:rPr lang="en-US" dirty="0"/>
              <a:t>But yeah, Let’s talk about movies!</a:t>
            </a:r>
          </a:p>
          <a:p>
            <a:r>
              <a:rPr lang="en-US" dirty="0"/>
              <a:t>The idea was to build an app that choose a movie for you to watch that you would like.</a:t>
            </a:r>
          </a:p>
          <a:p>
            <a:r>
              <a:rPr lang="en-US" dirty="0"/>
              <a:t> And that app exists and it’s called Netflix. </a:t>
            </a:r>
          </a:p>
          <a:p>
            <a:endParaRPr lang="en-US" dirty="0"/>
          </a:p>
        </p:txBody>
      </p:sp>
      <p:sp>
        <p:nvSpPr>
          <p:cNvPr id="4" name="Slide Number Placeholder 3"/>
          <p:cNvSpPr>
            <a:spLocks noGrp="1"/>
          </p:cNvSpPr>
          <p:nvPr>
            <p:ph type="sldNum" sz="quarter" idx="10"/>
          </p:nvPr>
        </p:nvSpPr>
        <p:spPr/>
        <p:txBody>
          <a:bodyPr/>
          <a:lstStyle/>
          <a:p>
            <a:fld id="{FB41DDA7-8AF8-4E9C-B938-59AFFC93E36D}" type="slidenum">
              <a:rPr lang="en-US" smtClean="0"/>
              <a:t>1</a:t>
            </a:fld>
            <a:endParaRPr lang="en-US"/>
          </a:p>
        </p:txBody>
      </p:sp>
    </p:spTree>
    <p:extLst>
      <p:ext uri="{BB962C8B-B14F-4D97-AF65-F5344CB8AC3E}">
        <p14:creationId xmlns:p14="http://schemas.microsoft.com/office/powerpoint/2010/main" val="800341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Users can get started more quickly.</a:t>
            </a:r>
            <a:r>
              <a:rPr lang="en-US" dirty="0"/>
              <a:t> Content-based filtering avoids the cold-start problem that often bedevils collaborative-filtering techniques. While the system still needs some initial inputs from users to start making recommendations, the quality of those early recommendations is likely to be much higher than with a system that only becomes robust after millions of data points have been added and correlated.</a:t>
            </a:r>
          </a:p>
          <a:p>
            <a:pPr lvl="0"/>
            <a:r>
              <a:rPr lang="en-US" b="1" dirty="0"/>
              <a:t>New items can be recommended immediately.</a:t>
            </a:r>
            <a:r>
              <a:rPr lang="en-US" dirty="0"/>
              <a:t> Related to the cold-start problem content-based recommenders don’t require other users to interact with an object before it starts recommending it.</a:t>
            </a:r>
          </a:p>
          <a:p>
            <a:r>
              <a:rPr lang="en-US" b="1" dirty="0"/>
              <a:t>It’s technically easier to implement. </a:t>
            </a:r>
            <a:r>
              <a:rPr lang="en-US" dirty="0"/>
              <a:t>The data science behind a content-based system is relatively straightforward. The computational cost isn’t high either and can be updated in real-time. </a:t>
            </a:r>
            <a:endParaRPr lang="en-US" dirty="0">
              <a:effectLst/>
            </a:endParaRPr>
          </a:p>
          <a:p>
            <a:endParaRPr lang="en-US" dirty="0"/>
          </a:p>
          <a:p>
            <a:pPr lvl="0"/>
            <a:r>
              <a:rPr lang="en-US" b="1" dirty="0"/>
              <a:t>Lack of novelty and diversity.</a:t>
            </a:r>
            <a:r>
              <a:rPr lang="en-US" dirty="0"/>
              <a:t> It’s also important for a recommendation engine to come up with results that are novel (that is, stuff the user wasn’t expecting) and diverse (that is, stuff that represents a broad selection of their interests).</a:t>
            </a:r>
          </a:p>
          <a:p>
            <a:pPr lvl="0"/>
            <a:r>
              <a:rPr lang="en-US" b="1" dirty="0"/>
              <a:t>Attributes is hard work.</a:t>
            </a:r>
            <a:r>
              <a:rPr lang="en-US" dirty="0"/>
              <a:t> Someone had to watch the movie and assign all 100 attributes. In the case of Pandora. It takes a musical expert 20-30 minutes to evaluate 400 attributes for a single song. If this is all they do for an 8 hour day, they can complete 16-24 songs. It’s still </a:t>
            </a:r>
            <a:r>
              <a:rPr lang="en-US" dirty="0" err="1"/>
              <a:t>gonna</a:t>
            </a:r>
            <a:r>
              <a:rPr lang="en-US" dirty="0"/>
              <a:t> take 100 days to go through all of Jay Z’s albums!</a:t>
            </a:r>
          </a:p>
          <a:p>
            <a:r>
              <a:rPr lang="en-US" b="1" dirty="0"/>
              <a:t>Attributes may be incorrectly or inconsistently applied.</a:t>
            </a:r>
            <a:r>
              <a:rPr lang="en-US" dirty="0"/>
              <a:t> Content-based recommendations is only as good as the experts that are assigning these attributes. </a:t>
            </a:r>
            <a:endParaRPr lang="en-US" dirty="0">
              <a:effectLst/>
            </a:endParaRPr>
          </a:p>
          <a:p>
            <a:r>
              <a:rPr lang="en-US" dirty="0"/>
              <a:t>This is why we made a hybrid engine. Where content filtering is weak. Collaborative filtering is strong. Collaborative filtering specializes in novelty and diversity. </a:t>
            </a:r>
          </a:p>
          <a:p>
            <a:r>
              <a:rPr lang="en-US" dirty="0"/>
              <a:t>Attributes, get </a:t>
            </a:r>
            <a:r>
              <a:rPr lang="en-US" dirty="0" err="1"/>
              <a:t>em</a:t>
            </a:r>
            <a:r>
              <a:rPr lang="en-US" dirty="0"/>
              <a:t> out of here, it doesn’t need them. </a:t>
            </a:r>
          </a:p>
          <a:p>
            <a:endParaRPr lang="en-US" dirty="0"/>
          </a:p>
        </p:txBody>
      </p:sp>
      <p:sp>
        <p:nvSpPr>
          <p:cNvPr id="4" name="Slide Number Placeholder 3"/>
          <p:cNvSpPr>
            <a:spLocks noGrp="1"/>
          </p:cNvSpPr>
          <p:nvPr>
            <p:ph type="sldNum" sz="quarter" idx="10"/>
          </p:nvPr>
        </p:nvSpPr>
        <p:spPr/>
        <p:txBody>
          <a:bodyPr/>
          <a:lstStyle/>
          <a:p>
            <a:fld id="{FB41DDA7-8AF8-4E9C-B938-59AFFC93E36D}" type="slidenum">
              <a:rPr lang="en-US" smtClean="0"/>
              <a:t>10</a:t>
            </a:fld>
            <a:endParaRPr lang="en-US"/>
          </a:p>
        </p:txBody>
      </p:sp>
    </p:spTree>
    <p:extLst>
      <p:ext uri="{BB962C8B-B14F-4D97-AF65-F5344CB8AC3E}">
        <p14:creationId xmlns:p14="http://schemas.microsoft.com/office/powerpoint/2010/main" val="97629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do a quick demonstration of how collaborative filtering works</a:t>
            </a:r>
          </a:p>
          <a:p>
            <a:r>
              <a:rPr lang="en-US" dirty="0"/>
              <a:t> </a:t>
            </a:r>
          </a:p>
          <a:p>
            <a:r>
              <a:rPr lang="en-US" dirty="0"/>
              <a:t>Now in the case of our dataset. Add the other 130,000 users and 10,000 movies… and do what we just did for every non-rated movie for every user. </a:t>
            </a:r>
          </a:p>
          <a:p>
            <a:endParaRPr lang="en-US" dirty="0"/>
          </a:p>
        </p:txBody>
      </p:sp>
      <p:sp>
        <p:nvSpPr>
          <p:cNvPr id="4" name="Slide Number Placeholder 3"/>
          <p:cNvSpPr>
            <a:spLocks noGrp="1"/>
          </p:cNvSpPr>
          <p:nvPr>
            <p:ph type="sldNum" sz="quarter" idx="10"/>
          </p:nvPr>
        </p:nvSpPr>
        <p:spPr/>
        <p:txBody>
          <a:bodyPr/>
          <a:lstStyle/>
          <a:p>
            <a:fld id="{FB41DDA7-8AF8-4E9C-B938-59AFFC93E36D}" type="slidenum">
              <a:rPr lang="en-US" smtClean="0"/>
              <a:t>11</a:t>
            </a:fld>
            <a:endParaRPr lang="en-US"/>
          </a:p>
        </p:txBody>
      </p:sp>
    </p:spTree>
    <p:extLst>
      <p:ext uri="{BB962C8B-B14F-4D97-AF65-F5344CB8AC3E}">
        <p14:creationId xmlns:p14="http://schemas.microsoft.com/office/powerpoint/2010/main" val="208802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Collaborative Filtering model was evaluated using 5 cross fold validation. </a:t>
            </a:r>
          </a:p>
          <a:p>
            <a:r>
              <a:rPr lang="en-US" dirty="0"/>
              <a:t>That is, I have 20 Million ratings. I took out 4 million at a time to see if the remaining 16 million could predict them… And did that 5 times. </a:t>
            </a:r>
          </a:p>
          <a:p>
            <a:endParaRPr lang="en-US" dirty="0"/>
          </a:p>
          <a:p>
            <a:r>
              <a:rPr lang="en-US" dirty="0"/>
              <a:t>It went pretty well, +/- .7 </a:t>
            </a:r>
          </a:p>
          <a:p>
            <a:endParaRPr lang="en-US" dirty="0"/>
          </a:p>
          <a:p>
            <a:r>
              <a:rPr lang="en-US" dirty="0"/>
              <a:t>Now for performance… And here’s a picture of Catching Fire because you’ll need a lot of processing power and memory otherwise your server will catch on fire! It took a VERY POWERFUL computer 30 minutes to train the model.</a:t>
            </a:r>
          </a:p>
          <a:p>
            <a:endParaRPr lang="en-US" dirty="0"/>
          </a:p>
          <a:p>
            <a:r>
              <a:rPr lang="en-US" dirty="0"/>
              <a:t>If I want to my favorite bartender and said “surprise me!” and they took 30 minutes to get me a drink… I’d find a new bar. </a:t>
            </a:r>
          </a:p>
          <a:p>
            <a:endParaRPr lang="en-US" dirty="0"/>
          </a:p>
          <a:p>
            <a:r>
              <a:rPr lang="en-US" dirty="0"/>
              <a:t>So real-time updates are not feasible and must be done periodically, like once a day or something. But near- real time updates can be simulated by storing the predicted recommendations in its own database and using the content-filtering to make sure the predictions are still relevant. </a:t>
            </a:r>
          </a:p>
          <a:p>
            <a:endParaRPr lang="en-US" dirty="0"/>
          </a:p>
        </p:txBody>
      </p:sp>
      <p:sp>
        <p:nvSpPr>
          <p:cNvPr id="4" name="Slide Number Placeholder 3"/>
          <p:cNvSpPr>
            <a:spLocks noGrp="1"/>
          </p:cNvSpPr>
          <p:nvPr>
            <p:ph type="sldNum" sz="quarter" idx="10"/>
          </p:nvPr>
        </p:nvSpPr>
        <p:spPr/>
        <p:txBody>
          <a:bodyPr/>
          <a:lstStyle/>
          <a:p>
            <a:fld id="{FB41DDA7-8AF8-4E9C-B938-59AFFC93E36D}" type="slidenum">
              <a:rPr lang="en-US" smtClean="0"/>
              <a:t>12</a:t>
            </a:fld>
            <a:endParaRPr lang="en-US"/>
          </a:p>
        </p:txBody>
      </p:sp>
    </p:spTree>
    <p:extLst>
      <p:ext uri="{BB962C8B-B14F-4D97-AF65-F5344CB8AC3E}">
        <p14:creationId xmlns:p14="http://schemas.microsoft.com/office/powerpoint/2010/main" val="2523372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Complexity and expense.</a:t>
            </a:r>
            <a:r>
              <a:rPr lang="en-US" dirty="0"/>
              <a:t> </a:t>
            </a:r>
          </a:p>
          <a:p>
            <a:pPr lvl="0"/>
            <a:endParaRPr lang="en-US" b="1" dirty="0"/>
          </a:p>
          <a:p>
            <a:pPr lvl="0"/>
            <a:r>
              <a:rPr lang="en-US" b="1" dirty="0"/>
              <a:t>The “cold start” problem.</a:t>
            </a:r>
            <a:r>
              <a:rPr lang="en-US" dirty="0"/>
              <a:t> </a:t>
            </a:r>
          </a:p>
          <a:p>
            <a:pPr lvl="0"/>
            <a:endParaRPr lang="en-US" dirty="0"/>
          </a:p>
          <a:p>
            <a:pPr lvl="0"/>
            <a:r>
              <a:rPr lang="en-US" dirty="0"/>
              <a:t>YMMV</a:t>
            </a:r>
          </a:p>
          <a:p>
            <a:endParaRPr lang="en-US" dirty="0"/>
          </a:p>
        </p:txBody>
      </p:sp>
      <p:sp>
        <p:nvSpPr>
          <p:cNvPr id="4" name="Slide Number Placeholder 3"/>
          <p:cNvSpPr>
            <a:spLocks noGrp="1"/>
          </p:cNvSpPr>
          <p:nvPr>
            <p:ph type="sldNum" sz="quarter" idx="10"/>
          </p:nvPr>
        </p:nvSpPr>
        <p:spPr/>
        <p:txBody>
          <a:bodyPr/>
          <a:lstStyle/>
          <a:p>
            <a:fld id="{FB41DDA7-8AF8-4E9C-B938-59AFFC93E36D}" type="slidenum">
              <a:rPr lang="en-US" smtClean="0"/>
              <a:t>13</a:t>
            </a:fld>
            <a:endParaRPr lang="en-US"/>
          </a:p>
        </p:txBody>
      </p:sp>
    </p:spTree>
    <p:extLst>
      <p:ext uri="{BB962C8B-B14F-4D97-AF65-F5344CB8AC3E}">
        <p14:creationId xmlns:p14="http://schemas.microsoft.com/office/powerpoint/2010/main" val="667027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1DDA7-8AF8-4E9C-B938-59AFFC93E36D}" type="slidenum">
              <a:rPr lang="en-US" smtClean="0"/>
              <a:t>14</a:t>
            </a:fld>
            <a:endParaRPr lang="en-US"/>
          </a:p>
        </p:txBody>
      </p:sp>
    </p:spTree>
    <p:extLst>
      <p:ext uri="{BB962C8B-B14F-4D97-AF65-F5344CB8AC3E}">
        <p14:creationId xmlns:p14="http://schemas.microsoft.com/office/powerpoint/2010/main" val="4127508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you open Netflix, you are still bombarded with choice. You have a list titled “suggestions for you.” You could select a genre and it throws even more lists of movies it thinks you would like. </a:t>
            </a:r>
          </a:p>
          <a:p>
            <a:endParaRPr lang="en-US" dirty="0"/>
          </a:p>
        </p:txBody>
      </p:sp>
      <p:sp>
        <p:nvSpPr>
          <p:cNvPr id="4" name="Slide Number Placeholder 3"/>
          <p:cNvSpPr>
            <a:spLocks noGrp="1"/>
          </p:cNvSpPr>
          <p:nvPr>
            <p:ph type="sldNum" sz="quarter" idx="10"/>
          </p:nvPr>
        </p:nvSpPr>
        <p:spPr/>
        <p:txBody>
          <a:bodyPr/>
          <a:lstStyle/>
          <a:p>
            <a:fld id="{FB41DDA7-8AF8-4E9C-B938-59AFFC93E36D}" type="slidenum">
              <a:rPr lang="en-US" smtClean="0"/>
              <a:t>2</a:t>
            </a:fld>
            <a:endParaRPr lang="en-US"/>
          </a:p>
        </p:txBody>
      </p:sp>
    </p:spTree>
    <p:extLst>
      <p:ext uri="{BB962C8B-B14F-4D97-AF65-F5344CB8AC3E}">
        <p14:creationId xmlns:p14="http://schemas.microsoft.com/office/powerpoint/2010/main" val="308954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the Pandora approach. You tell the app what you are in the mood for watching. And It will choose for you. So we will reduce the choices to “pick a genre” and we’ll find something you’ll like.</a:t>
            </a:r>
          </a:p>
          <a:p>
            <a:endParaRPr lang="en-US" dirty="0"/>
          </a:p>
        </p:txBody>
      </p:sp>
      <p:sp>
        <p:nvSpPr>
          <p:cNvPr id="4" name="Slide Number Placeholder 3"/>
          <p:cNvSpPr>
            <a:spLocks noGrp="1"/>
          </p:cNvSpPr>
          <p:nvPr>
            <p:ph type="sldNum" sz="quarter" idx="10"/>
          </p:nvPr>
        </p:nvSpPr>
        <p:spPr/>
        <p:txBody>
          <a:bodyPr/>
          <a:lstStyle/>
          <a:p>
            <a:fld id="{FB41DDA7-8AF8-4E9C-B938-59AFFC93E36D}" type="slidenum">
              <a:rPr lang="en-US" smtClean="0"/>
              <a:t>3</a:t>
            </a:fld>
            <a:endParaRPr lang="en-US"/>
          </a:p>
        </p:txBody>
      </p:sp>
    </p:spTree>
    <p:extLst>
      <p:ext uri="{BB962C8B-B14F-4D97-AF65-F5344CB8AC3E}">
        <p14:creationId xmlns:p14="http://schemas.microsoft.com/office/powerpoint/2010/main" val="179960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recommendation engine we’ve built is a hybrid of content and collaborative based filtering. </a:t>
            </a:r>
          </a:p>
          <a:p>
            <a:endParaRPr lang="en-US" dirty="0"/>
          </a:p>
          <a:p>
            <a:r>
              <a:rPr lang="en-US" dirty="0"/>
              <a:t>Let’s start with content-based filtering. </a:t>
            </a:r>
          </a:p>
          <a:p>
            <a:endParaRPr lang="en-US" dirty="0"/>
          </a:p>
          <a:p>
            <a:r>
              <a:rPr lang="en-US" dirty="0"/>
              <a:t>Our dataset has over 10,000 movies and each movie has a set of a 1000 attributes. </a:t>
            </a:r>
          </a:p>
          <a:p>
            <a:r>
              <a:rPr lang="en-US" dirty="0"/>
              <a:t>Lets have a look at what that looks like</a:t>
            </a:r>
          </a:p>
        </p:txBody>
      </p:sp>
      <p:sp>
        <p:nvSpPr>
          <p:cNvPr id="4" name="Slide Number Placeholder 3"/>
          <p:cNvSpPr>
            <a:spLocks noGrp="1"/>
          </p:cNvSpPr>
          <p:nvPr>
            <p:ph type="sldNum" sz="quarter" idx="10"/>
          </p:nvPr>
        </p:nvSpPr>
        <p:spPr/>
        <p:txBody>
          <a:bodyPr/>
          <a:lstStyle/>
          <a:p>
            <a:fld id="{FB41DDA7-8AF8-4E9C-B938-59AFFC93E36D}" type="slidenum">
              <a:rPr lang="en-US" smtClean="0"/>
              <a:t>4</a:t>
            </a:fld>
            <a:endParaRPr lang="en-US"/>
          </a:p>
        </p:txBody>
      </p:sp>
    </p:spTree>
    <p:extLst>
      <p:ext uri="{BB962C8B-B14F-4D97-AF65-F5344CB8AC3E}">
        <p14:creationId xmlns:p14="http://schemas.microsoft.com/office/powerpoint/2010/main" val="244490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a:t>
            </a:r>
            <a:r>
              <a:rPr lang="en-US" dirty="0" err="1"/>
              <a:t>wordcloud</a:t>
            </a:r>
            <a:r>
              <a:rPr lang="en-US" dirty="0"/>
              <a:t> of attributes that are commonly associated with Action movies</a:t>
            </a:r>
          </a:p>
          <a:p>
            <a:endParaRPr lang="en-US" dirty="0"/>
          </a:p>
        </p:txBody>
      </p:sp>
      <p:sp>
        <p:nvSpPr>
          <p:cNvPr id="4" name="Slide Number Placeholder 3"/>
          <p:cNvSpPr>
            <a:spLocks noGrp="1"/>
          </p:cNvSpPr>
          <p:nvPr>
            <p:ph type="sldNum" sz="quarter" idx="10"/>
          </p:nvPr>
        </p:nvSpPr>
        <p:spPr/>
        <p:txBody>
          <a:bodyPr/>
          <a:lstStyle/>
          <a:p>
            <a:fld id="{FB41DDA7-8AF8-4E9C-B938-59AFFC93E36D}" type="slidenum">
              <a:rPr lang="en-US" smtClean="0"/>
              <a:t>5</a:t>
            </a:fld>
            <a:endParaRPr lang="en-US"/>
          </a:p>
        </p:txBody>
      </p:sp>
    </p:spTree>
    <p:extLst>
      <p:ext uri="{BB962C8B-B14F-4D97-AF65-F5344CB8AC3E}">
        <p14:creationId xmlns:p14="http://schemas.microsoft.com/office/powerpoint/2010/main" val="284399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41DDA7-8AF8-4E9C-B938-59AFFC93E36D}" type="slidenum">
              <a:rPr lang="en-US" smtClean="0"/>
              <a:t>6</a:t>
            </a:fld>
            <a:endParaRPr lang="en-US"/>
          </a:p>
        </p:txBody>
      </p:sp>
    </p:spTree>
    <p:extLst>
      <p:ext uri="{BB962C8B-B14F-4D97-AF65-F5344CB8AC3E}">
        <p14:creationId xmlns:p14="http://schemas.microsoft.com/office/powerpoint/2010/main" val="62879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41DDA7-8AF8-4E9C-B938-59AFFC93E36D}" type="slidenum">
              <a:rPr lang="en-US" smtClean="0"/>
              <a:t>7</a:t>
            </a:fld>
            <a:endParaRPr lang="en-US"/>
          </a:p>
        </p:txBody>
      </p:sp>
    </p:spTree>
    <p:extLst>
      <p:ext uri="{BB962C8B-B14F-4D97-AF65-F5344CB8AC3E}">
        <p14:creationId xmlns:p14="http://schemas.microsoft.com/office/powerpoint/2010/main" val="415586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user likes a movie. They are actually like a set of attributes. And conversely the same with disliking. </a:t>
            </a:r>
          </a:p>
          <a:p>
            <a:endParaRPr lang="en-US" dirty="0"/>
          </a:p>
          <a:p>
            <a:r>
              <a:rPr lang="en-US" dirty="0"/>
              <a:t>So when finding a movie in a genre that a user would like. Just find the movie with the most attributes that the user has already liked. </a:t>
            </a:r>
          </a:p>
          <a:p>
            <a:endParaRPr lang="en-US" dirty="0"/>
          </a:p>
        </p:txBody>
      </p:sp>
      <p:sp>
        <p:nvSpPr>
          <p:cNvPr id="4" name="Slide Number Placeholder 3"/>
          <p:cNvSpPr>
            <a:spLocks noGrp="1"/>
          </p:cNvSpPr>
          <p:nvPr>
            <p:ph type="sldNum" sz="quarter" idx="10"/>
          </p:nvPr>
        </p:nvSpPr>
        <p:spPr/>
        <p:txBody>
          <a:bodyPr/>
          <a:lstStyle/>
          <a:p>
            <a:fld id="{FB41DDA7-8AF8-4E9C-B938-59AFFC93E36D}" type="slidenum">
              <a:rPr lang="en-US" smtClean="0"/>
              <a:t>8</a:t>
            </a:fld>
            <a:endParaRPr lang="en-US"/>
          </a:p>
        </p:txBody>
      </p:sp>
    </p:spTree>
    <p:extLst>
      <p:ext uri="{BB962C8B-B14F-4D97-AF65-F5344CB8AC3E}">
        <p14:creationId xmlns:p14="http://schemas.microsoft.com/office/powerpoint/2010/main" val="1300016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trained our models on the watch history of individual users minus the latest one to see if we could predict what they would rated it. </a:t>
            </a:r>
          </a:p>
          <a:p>
            <a:endParaRPr lang="en-US" dirty="0"/>
          </a:p>
          <a:p>
            <a:r>
              <a:rPr lang="en-US" dirty="0"/>
              <a:t>On a 5 star ratings scheme. Our fastest model was able to predict at about +/- 1 star across users. </a:t>
            </a:r>
          </a:p>
          <a:p>
            <a:endParaRPr lang="en-US" dirty="0"/>
          </a:p>
          <a:p>
            <a:r>
              <a:rPr lang="en-US" dirty="0"/>
              <a:t>Our most accurate model was able to predict between .8 – 1 stars with better accuracy for users who have rated more things. The only downside of it taking about 3x longer. Which sounds like a lot, but it took a grand total of 3 seconds to sort through our most crowded genre to find a movie for our most active user. Could easily be hidden in a buffer or with a cute graphic saying “finding the perfect movie for you…” because we love you and you are our customer. </a:t>
            </a:r>
          </a:p>
          <a:p>
            <a:endParaRPr lang="en-US" dirty="0"/>
          </a:p>
          <a:p>
            <a:r>
              <a:rPr lang="en-US" dirty="0"/>
              <a:t>If I go to my local bar and the bartender who knows me asked what’ll be having. If I reply “surprise me!” and they take 3 seconds to think about it. I’d be happy cause I knew they actually took the time to think about it. </a:t>
            </a:r>
          </a:p>
          <a:p>
            <a:endParaRPr lang="en-US" dirty="0"/>
          </a:p>
        </p:txBody>
      </p:sp>
      <p:sp>
        <p:nvSpPr>
          <p:cNvPr id="4" name="Slide Number Placeholder 3"/>
          <p:cNvSpPr>
            <a:spLocks noGrp="1"/>
          </p:cNvSpPr>
          <p:nvPr>
            <p:ph type="sldNum" sz="quarter" idx="10"/>
          </p:nvPr>
        </p:nvSpPr>
        <p:spPr/>
        <p:txBody>
          <a:bodyPr/>
          <a:lstStyle/>
          <a:p>
            <a:fld id="{FB41DDA7-8AF8-4E9C-B938-59AFFC93E36D}" type="slidenum">
              <a:rPr lang="en-US" smtClean="0"/>
              <a:t>9</a:t>
            </a:fld>
            <a:endParaRPr lang="en-US"/>
          </a:p>
        </p:txBody>
      </p:sp>
    </p:spTree>
    <p:extLst>
      <p:ext uri="{BB962C8B-B14F-4D97-AF65-F5344CB8AC3E}">
        <p14:creationId xmlns:p14="http://schemas.microsoft.com/office/powerpoint/2010/main" val="376177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1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68271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11723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25672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22897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21436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469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160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60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360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9/13/2017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711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9/13/2017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704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9/13/2017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555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9/13/2017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75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9/13/2017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99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12EF78E3-FDA3-4D28-AAA2-0B81F349A39D}" type="datetimeFigureOut">
              <a:rPr lang="en-US" smtClean="0"/>
              <a:t>9/13/2017</a:t>
            </a:fld>
            <a:endParaRPr lang="en-US" dirty="0"/>
          </a:p>
        </p:txBody>
      </p:sp>
    </p:spTree>
    <p:extLst>
      <p:ext uri="{BB962C8B-B14F-4D97-AF65-F5344CB8AC3E}">
        <p14:creationId xmlns:p14="http://schemas.microsoft.com/office/powerpoint/2010/main" val="99344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5BB1C6-BF8F-4481-8AB2-603A1C8A906A}" type="datetimeFigureOut">
              <a:rPr lang="en-US" smtClean="0"/>
              <a:t>9/13/2017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073819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amazon.com/exec/obidos/ASIN/B0012LOQUQ/ref=nosim/0sil8" TargetMode="Externa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CAF2-019E-4D96-9956-F997CF40BABC}"/>
              </a:ext>
            </a:extLst>
          </p:cNvPr>
          <p:cNvSpPr>
            <a:spLocks noGrp="1"/>
          </p:cNvSpPr>
          <p:nvPr>
            <p:ph type="ctrTitle"/>
          </p:nvPr>
        </p:nvSpPr>
        <p:spPr/>
        <p:txBody>
          <a:bodyPr/>
          <a:lstStyle/>
          <a:p>
            <a:r>
              <a:rPr lang="en-US" dirty="0"/>
              <a:t>What  should I watch next?</a:t>
            </a:r>
          </a:p>
        </p:txBody>
      </p:sp>
      <p:sp>
        <p:nvSpPr>
          <p:cNvPr id="5" name="Subtitle 4">
            <a:extLst>
              <a:ext uri="{FF2B5EF4-FFF2-40B4-BE49-F238E27FC236}">
                <a16:creationId xmlns:a16="http://schemas.microsoft.com/office/drawing/2014/main" id="{CAD444CF-6569-47D8-A0DD-3F9CC73974CF}"/>
              </a:ext>
            </a:extLst>
          </p:cNvPr>
          <p:cNvSpPr>
            <a:spLocks noGrp="1"/>
          </p:cNvSpPr>
          <p:nvPr>
            <p:ph type="subTitle" idx="1"/>
          </p:nvPr>
        </p:nvSpPr>
        <p:spPr/>
        <p:txBody>
          <a:bodyPr>
            <a:normAutofit lnSpcReduction="10000"/>
          </a:bodyPr>
          <a:lstStyle/>
          <a:p>
            <a:r>
              <a:rPr lang="en-US" dirty="0"/>
              <a:t>A Movie Recommender Engine</a:t>
            </a:r>
          </a:p>
          <a:p>
            <a:endParaRPr lang="en-US" dirty="0"/>
          </a:p>
          <a:p>
            <a:r>
              <a:rPr lang="en-US" dirty="0"/>
              <a:t>By Kevin Perlas</a:t>
            </a:r>
          </a:p>
        </p:txBody>
      </p:sp>
    </p:spTree>
    <p:extLst>
      <p:ext uri="{BB962C8B-B14F-4D97-AF65-F5344CB8AC3E}">
        <p14:creationId xmlns:p14="http://schemas.microsoft.com/office/powerpoint/2010/main" val="3556506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1A57-514C-465A-B7E9-694478851F89}"/>
              </a:ext>
            </a:extLst>
          </p:cNvPr>
          <p:cNvSpPr>
            <a:spLocks noGrp="1"/>
          </p:cNvSpPr>
          <p:nvPr>
            <p:ph type="title"/>
          </p:nvPr>
        </p:nvSpPr>
        <p:spPr/>
        <p:txBody>
          <a:bodyPr/>
          <a:lstStyle/>
          <a:p>
            <a:r>
              <a:rPr lang="en-US" dirty="0"/>
              <a:t>Strengths &amp; Weaknesses</a:t>
            </a:r>
          </a:p>
        </p:txBody>
      </p:sp>
      <p:pic>
        <p:nvPicPr>
          <p:cNvPr id="5" name="Content Placeholder 4">
            <a:extLst>
              <a:ext uri="{FF2B5EF4-FFF2-40B4-BE49-F238E27FC236}">
                <a16:creationId xmlns:a16="http://schemas.microsoft.com/office/drawing/2014/main" id="{831A8AD3-32E2-4997-9474-63AB9A531954}"/>
              </a:ext>
            </a:extLst>
          </p:cNvPr>
          <p:cNvPicPr>
            <a:picLocks noGrp="1" noChangeAspect="1"/>
          </p:cNvPicPr>
          <p:nvPr>
            <p:ph idx="1"/>
          </p:nvPr>
        </p:nvPicPr>
        <p:blipFill>
          <a:blip r:embed="rId3"/>
          <a:stretch>
            <a:fillRect/>
          </a:stretch>
        </p:blipFill>
        <p:spPr>
          <a:xfrm>
            <a:off x="1603127" y="2381130"/>
            <a:ext cx="2011680" cy="2978458"/>
          </a:xfrm>
        </p:spPr>
      </p:pic>
      <p:pic>
        <p:nvPicPr>
          <p:cNvPr id="7" name="Picture 6" descr="A picture containing text, book&#10;&#10;Description generated with very high confidence">
            <a:extLst>
              <a:ext uri="{FF2B5EF4-FFF2-40B4-BE49-F238E27FC236}">
                <a16:creationId xmlns:a16="http://schemas.microsoft.com/office/drawing/2014/main" id="{44AE2EBC-0A73-40B1-819D-4EB817B06A16}"/>
              </a:ext>
            </a:extLst>
          </p:cNvPr>
          <p:cNvPicPr>
            <a:picLocks noChangeAspect="1"/>
          </p:cNvPicPr>
          <p:nvPr/>
        </p:nvPicPr>
        <p:blipFill>
          <a:blip r:embed="rId4"/>
          <a:stretch>
            <a:fillRect/>
          </a:stretch>
        </p:blipFill>
        <p:spPr>
          <a:xfrm>
            <a:off x="8148320" y="2369500"/>
            <a:ext cx="2011680" cy="2990088"/>
          </a:xfrm>
          <a:prstGeom prst="rect">
            <a:avLst/>
          </a:prstGeom>
        </p:spPr>
      </p:pic>
    </p:spTree>
    <p:extLst>
      <p:ext uri="{BB962C8B-B14F-4D97-AF65-F5344CB8AC3E}">
        <p14:creationId xmlns:p14="http://schemas.microsoft.com/office/powerpoint/2010/main" val="23073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ACD8-A97A-40E5-B4C8-D229A471E4C4}"/>
              </a:ext>
            </a:extLst>
          </p:cNvPr>
          <p:cNvSpPr>
            <a:spLocks noGrp="1"/>
          </p:cNvSpPr>
          <p:nvPr>
            <p:ph type="title"/>
          </p:nvPr>
        </p:nvSpPr>
        <p:spPr/>
        <p:txBody>
          <a:bodyPr/>
          <a:lstStyle/>
          <a:p>
            <a:r>
              <a:rPr lang="en-US"/>
              <a:t>Collaborative-Based Filtering</a:t>
            </a:r>
            <a:endParaRPr lang="en-US" dirty="0"/>
          </a:p>
        </p:txBody>
      </p:sp>
      <p:pic>
        <p:nvPicPr>
          <p:cNvPr id="39" name="Content Placeholder 4">
            <a:extLst>
              <a:ext uri="{FF2B5EF4-FFF2-40B4-BE49-F238E27FC236}">
                <a16:creationId xmlns:a16="http://schemas.microsoft.com/office/drawing/2014/main" id="{FCFA4707-3F77-4679-9596-A05EA2F4F2BE}"/>
              </a:ext>
            </a:extLst>
          </p:cNvPr>
          <p:cNvPicPr>
            <a:picLocks noGrp="1" noChangeAspect="1"/>
          </p:cNvPicPr>
          <p:nvPr>
            <p:ph idx="1"/>
          </p:nvPr>
        </p:nvPicPr>
        <p:blipFill>
          <a:blip r:embed="rId3"/>
          <a:stretch>
            <a:fillRect/>
          </a:stretch>
        </p:blipFill>
        <p:spPr>
          <a:xfrm>
            <a:off x="5045874" y="1697478"/>
            <a:ext cx="914400" cy="1353845"/>
          </a:xfrm>
        </p:spPr>
      </p:pic>
      <p:cxnSp>
        <p:nvCxnSpPr>
          <p:cNvPr id="12" name="Straight Connector 11">
            <a:extLst>
              <a:ext uri="{FF2B5EF4-FFF2-40B4-BE49-F238E27FC236}">
                <a16:creationId xmlns:a16="http://schemas.microsoft.com/office/drawing/2014/main" id="{493AF0F9-2F2F-4CC1-ABC2-B613F4C72F1E}"/>
              </a:ext>
            </a:extLst>
          </p:cNvPr>
          <p:cNvCxnSpPr>
            <a:cxnSpLocks/>
          </p:cNvCxnSpPr>
          <p:nvPr/>
        </p:nvCxnSpPr>
        <p:spPr>
          <a:xfrm>
            <a:off x="5043937" y="1870885"/>
            <a:ext cx="0" cy="4516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A1473C9-C59B-48C5-9535-71C333B9AE35}"/>
              </a:ext>
            </a:extLst>
          </p:cNvPr>
          <p:cNvCxnSpPr>
            <a:cxnSpLocks/>
          </p:cNvCxnSpPr>
          <p:nvPr/>
        </p:nvCxnSpPr>
        <p:spPr>
          <a:xfrm>
            <a:off x="5963253" y="1870885"/>
            <a:ext cx="0" cy="4516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AB17C7-ACC2-4F34-A4E3-BE83F74480E1}"/>
              </a:ext>
            </a:extLst>
          </p:cNvPr>
          <p:cNvCxnSpPr>
            <a:cxnSpLocks/>
          </p:cNvCxnSpPr>
          <p:nvPr/>
        </p:nvCxnSpPr>
        <p:spPr>
          <a:xfrm>
            <a:off x="6882568" y="1870885"/>
            <a:ext cx="4395" cy="4516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B39A093-EDD7-4E20-9821-AD66C55CEF58}"/>
              </a:ext>
            </a:extLst>
          </p:cNvPr>
          <p:cNvCxnSpPr>
            <a:cxnSpLocks/>
          </p:cNvCxnSpPr>
          <p:nvPr/>
        </p:nvCxnSpPr>
        <p:spPr>
          <a:xfrm>
            <a:off x="7796969" y="1870885"/>
            <a:ext cx="0" cy="4516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3565E4B-1155-4B35-A85E-A94D206F4F29}"/>
              </a:ext>
            </a:extLst>
          </p:cNvPr>
          <p:cNvCxnSpPr>
            <a:cxnSpLocks/>
          </p:cNvCxnSpPr>
          <p:nvPr/>
        </p:nvCxnSpPr>
        <p:spPr>
          <a:xfrm>
            <a:off x="8711369" y="1870885"/>
            <a:ext cx="0" cy="4516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0" name="Picture 39" descr="A picture containing text, book&#10;&#10;Description generated with very high confidence">
            <a:extLst>
              <a:ext uri="{FF2B5EF4-FFF2-40B4-BE49-F238E27FC236}">
                <a16:creationId xmlns:a16="http://schemas.microsoft.com/office/drawing/2014/main" id="{977D4FFD-87CB-4D0A-9137-A18D526E59BA}"/>
              </a:ext>
            </a:extLst>
          </p:cNvPr>
          <p:cNvPicPr>
            <a:picLocks noChangeAspect="1"/>
          </p:cNvPicPr>
          <p:nvPr/>
        </p:nvPicPr>
        <p:blipFill>
          <a:blip r:embed="rId4"/>
          <a:stretch>
            <a:fillRect/>
          </a:stretch>
        </p:blipFill>
        <p:spPr>
          <a:xfrm>
            <a:off x="6892758" y="1690688"/>
            <a:ext cx="914400" cy="1359131"/>
          </a:xfrm>
          <a:prstGeom prst="rect">
            <a:avLst/>
          </a:prstGeom>
        </p:spPr>
      </p:pic>
      <p:pic>
        <p:nvPicPr>
          <p:cNvPr id="41" name="Picture 40">
            <a:extLst>
              <a:ext uri="{FF2B5EF4-FFF2-40B4-BE49-F238E27FC236}">
                <a16:creationId xmlns:a16="http://schemas.microsoft.com/office/drawing/2014/main" id="{E8541D7F-5109-4495-AD1A-B9ECE802EC3B}"/>
              </a:ext>
            </a:extLst>
          </p:cNvPr>
          <p:cNvPicPr>
            <a:picLocks noChangeAspect="1"/>
          </p:cNvPicPr>
          <p:nvPr/>
        </p:nvPicPr>
        <p:blipFill>
          <a:blip r:embed="rId5"/>
          <a:stretch>
            <a:fillRect/>
          </a:stretch>
        </p:blipFill>
        <p:spPr>
          <a:xfrm>
            <a:off x="5972563" y="1694844"/>
            <a:ext cx="914400" cy="1354975"/>
          </a:xfrm>
          <a:prstGeom prst="rect">
            <a:avLst/>
          </a:prstGeom>
        </p:spPr>
      </p:pic>
      <p:pic>
        <p:nvPicPr>
          <p:cNvPr id="54" name="Picture 53" descr="A store inside of a building&#10;&#10;Description generated with high confidence">
            <a:extLst>
              <a:ext uri="{FF2B5EF4-FFF2-40B4-BE49-F238E27FC236}">
                <a16:creationId xmlns:a16="http://schemas.microsoft.com/office/drawing/2014/main" id="{CFACBC2B-4725-48F7-8420-097FE329C519}"/>
              </a:ext>
            </a:extLst>
          </p:cNvPr>
          <p:cNvPicPr>
            <a:picLocks noChangeAspect="1"/>
          </p:cNvPicPr>
          <p:nvPr/>
        </p:nvPicPr>
        <p:blipFill>
          <a:blip r:embed="rId6"/>
          <a:stretch>
            <a:fillRect/>
          </a:stretch>
        </p:blipFill>
        <p:spPr>
          <a:xfrm>
            <a:off x="7805578" y="1714049"/>
            <a:ext cx="914400" cy="1354975"/>
          </a:xfrm>
          <a:prstGeom prst="rect">
            <a:avLst/>
          </a:prstGeom>
        </p:spPr>
      </p:pic>
      <p:grpSp>
        <p:nvGrpSpPr>
          <p:cNvPr id="60" name="Group 59">
            <a:extLst>
              <a:ext uri="{FF2B5EF4-FFF2-40B4-BE49-F238E27FC236}">
                <a16:creationId xmlns:a16="http://schemas.microsoft.com/office/drawing/2014/main" id="{68D964C1-4A08-49A2-9734-5FA978E33F15}"/>
              </a:ext>
            </a:extLst>
          </p:cNvPr>
          <p:cNvGrpSpPr/>
          <p:nvPr/>
        </p:nvGrpSpPr>
        <p:grpSpPr>
          <a:xfrm>
            <a:off x="3224965" y="2978067"/>
            <a:ext cx="5486404" cy="3512962"/>
            <a:chOff x="3224965" y="2978067"/>
            <a:chExt cx="5486404" cy="3512962"/>
          </a:xfrm>
        </p:grpSpPr>
        <p:pic>
          <p:nvPicPr>
            <p:cNvPr id="86" name="Picture 85">
              <a:extLst>
                <a:ext uri="{FF2B5EF4-FFF2-40B4-BE49-F238E27FC236}">
                  <a16:creationId xmlns:a16="http://schemas.microsoft.com/office/drawing/2014/main" id="{ED5B5AE5-BE1B-45D8-96C4-3BB54A800099}"/>
                </a:ext>
              </a:extLst>
            </p:cNvPr>
            <p:cNvPicPr>
              <a:picLocks noChangeAspect="1"/>
            </p:cNvPicPr>
            <p:nvPr/>
          </p:nvPicPr>
          <p:blipFill rotWithShape="1">
            <a:blip r:embed="rId7"/>
            <a:srcRect l="51000" t="-2155"/>
            <a:stretch/>
          </p:blipFill>
          <p:spPr>
            <a:xfrm>
              <a:off x="7020428" y="4327518"/>
              <a:ext cx="658761" cy="772530"/>
            </a:xfrm>
            <a:prstGeom prst="rect">
              <a:avLst/>
            </a:prstGeom>
          </p:spPr>
        </p:pic>
        <p:pic>
          <p:nvPicPr>
            <p:cNvPr id="81" name="Picture 80">
              <a:extLst>
                <a:ext uri="{FF2B5EF4-FFF2-40B4-BE49-F238E27FC236}">
                  <a16:creationId xmlns:a16="http://schemas.microsoft.com/office/drawing/2014/main" id="{ADAE7AA0-B4E0-40C3-97D5-D97C98A3E307}"/>
                </a:ext>
              </a:extLst>
            </p:cNvPr>
            <p:cNvPicPr>
              <a:picLocks noChangeAspect="1"/>
            </p:cNvPicPr>
            <p:nvPr/>
          </p:nvPicPr>
          <p:blipFill rotWithShape="1">
            <a:blip r:embed="rId7"/>
            <a:srcRect l="51000" t="-2155"/>
            <a:stretch/>
          </p:blipFill>
          <p:spPr>
            <a:xfrm>
              <a:off x="6078292" y="2978067"/>
              <a:ext cx="658761" cy="772530"/>
            </a:xfrm>
            <a:prstGeom prst="rect">
              <a:avLst/>
            </a:prstGeom>
          </p:spPr>
        </p:pic>
        <p:pic>
          <p:nvPicPr>
            <p:cNvPr id="82" name="Picture 81">
              <a:extLst>
                <a:ext uri="{FF2B5EF4-FFF2-40B4-BE49-F238E27FC236}">
                  <a16:creationId xmlns:a16="http://schemas.microsoft.com/office/drawing/2014/main" id="{AE5B332A-89DA-4012-BB6C-39F651EFA7E8}"/>
                </a:ext>
              </a:extLst>
            </p:cNvPr>
            <p:cNvPicPr>
              <a:picLocks noChangeAspect="1"/>
            </p:cNvPicPr>
            <p:nvPr/>
          </p:nvPicPr>
          <p:blipFill rotWithShape="1">
            <a:blip r:embed="rId7"/>
            <a:srcRect l="51000" t="-2155"/>
            <a:stretch/>
          </p:blipFill>
          <p:spPr>
            <a:xfrm>
              <a:off x="7004981" y="3653448"/>
              <a:ext cx="658761" cy="772530"/>
            </a:xfrm>
            <a:prstGeom prst="rect">
              <a:avLst/>
            </a:prstGeom>
          </p:spPr>
        </p:pic>
        <p:pic>
          <p:nvPicPr>
            <p:cNvPr id="83" name="Picture 82">
              <a:extLst>
                <a:ext uri="{FF2B5EF4-FFF2-40B4-BE49-F238E27FC236}">
                  <a16:creationId xmlns:a16="http://schemas.microsoft.com/office/drawing/2014/main" id="{00F18EC1-3ADD-473C-8B67-4265A8D98860}"/>
                </a:ext>
              </a:extLst>
            </p:cNvPr>
            <p:cNvPicPr>
              <a:picLocks noChangeAspect="1"/>
            </p:cNvPicPr>
            <p:nvPr/>
          </p:nvPicPr>
          <p:blipFill rotWithShape="1">
            <a:blip r:embed="rId7"/>
            <a:srcRect l="51000" t="-2155"/>
            <a:stretch/>
          </p:blipFill>
          <p:spPr>
            <a:xfrm>
              <a:off x="7938486" y="3663636"/>
              <a:ext cx="658761" cy="772530"/>
            </a:xfrm>
            <a:prstGeom prst="rect">
              <a:avLst/>
            </a:prstGeom>
          </p:spPr>
        </p:pic>
        <p:pic>
          <p:nvPicPr>
            <p:cNvPr id="84" name="Picture 83">
              <a:extLst>
                <a:ext uri="{FF2B5EF4-FFF2-40B4-BE49-F238E27FC236}">
                  <a16:creationId xmlns:a16="http://schemas.microsoft.com/office/drawing/2014/main" id="{5389E83C-225B-4415-BAA0-01A4468D07FF}"/>
                </a:ext>
              </a:extLst>
            </p:cNvPr>
            <p:cNvPicPr>
              <a:picLocks noChangeAspect="1"/>
            </p:cNvPicPr>
            <p:nvPr/>
          </p:nvPicPr>
          <p:blipFill rotWithShape="1">
            <a:blip r:embed="rId7"/>
            <a:srcRect l="51000" t="-2155"/>
            <a:stretch/>
          </p:blipFill>
          <p:spPr>
            <a:xfrm>
              <a:off x="7938486" y="5668230"/>
              <a:ext cx="658761" cy="772530"/>
            </a:xfrm>
            <a:prstGeom prst="rect">
              <a:avLst/>
            </a:prstGeom>
          </p:spPr>
        </p:pic>
        <p:pic>
          <p:nvPicPr>
            <p:cNvPr id="85" name="Picture 84">
              <a:extLst>
                <a:ext uri="{FF2B5EF4-FFF2-40B4-BE49-F238E27FC236}">
                  <a16:creationId xmlns:a16="http://schemas.microsoft.com/office/drawing/2014/main" id="{87149DC8-35B9-486F-BE7F-7409F5AC474A}"/>
                </a:ext>
              </a:extLst>
            </p:cNvPr>
            <p:cNvPicPr>
              <a:picLocks noChangeAspect="1"/>
            </p:cNvPicPr>
            <p:nvPr/>
          </p:nvPicPr>
          <p:blipFill rotWithShape="1">
            <a:blip r:embed="rId7"/>
            <a:srcRect l="51000" t="-2155"/>
            <a:stretch/>
          </p:blipFill>
          <p:spPr>
            <a:xfrm>
              <a:off x="5186503" y="5003017"/>
              <a:ext cx="658761" cy="772530"/>
            </a:xfrm>
            <a:prstGeom prst="rect">
              <a:avLst/>
            </a:prstGeom>
          </p:spPr>
        </p:pic>
        <p:pic>
          <p:nvPicPr>
            <p:cNvPr id="80" name="Picture 79">
              <a:extLst>
                <a:ext uri="{FF2B5EF4-FFF2-40B4-BE49-F238E27FC236}">
                  <a16:creationId xmlns:a16="http://schemas.microsoft.com/office/drawing/2014/main" id="{BF664E9F-FFA4-47D5-9726-C7AB17CDA577}"/>
                </a:ext>
              </a:extLst>
            </p:cNvPr>
            <p:cNvPicPr>
              <a:picLocks noChangeAspect="1"/>
            </p:cNvPicPr>
            <p:nvPr/>
          </p:nvPicPr>
          <p:blipFill rotWithShape="1">
            <a:blip r:embed="rId7"/>
            <a:srcRect t="2460" r="48962" b="1"/>
            <a:stretch/>
          </p:blipFill>
          <p:spPr>
            <a:xfrm>
              <a:off x="7002655" y="5060515"/>
              <a:ext cx="686157" cy="737622"/>
            </a:xfrm>
            <a:prstGeom prst="rect">
              <a:avLst/>
            </a:prstGeom>
          </p:spPr>
        </p:pic>
        <p:pic>
          <p:nvPicPr>
            <p:cNvPr id="78" name="Picture 77">
              <a:extLst>
                <a:ext uri="{FF2B5EF4-FFF2-40B4-BE49-F238E27FC236}">
                  <a16:creationId xmlns:a16="http://schemas.microsoft.com/office/drawing/2014/main" id="{D1ABB34F-4FB4-4C8B-B8B4-11E220D51AFC}"/>
                </a:ext>
              </a:extLst>
            </p:cNvPr>
            <p:cNvPicPr>
              <a:picLocks noChangeAspect="1"/>
            </p:cNvPicPr>
            <p:nvPr/>
          </p:nvPicPr>
          <p:blipFill rotWithShape="1">
            <a:blip r:embed="rId7"/>
            <a:srcRect t="2460" r="48962" b="1"/>
            <a:stretch/>
          </p:blipFill>
          <p:spPr>
            <a:xfrm>
              <a:off x="7006879" y="3033282"/>
              <a:ext cx="686157" cy="737622"/>
            </a:xfrm>
            <a:prstGeom prst="rect">
              <a:avLst/>
            </a:prstGeom>
          </p:spPr>
        </p:pic>
        <p:pic>
          <p:nvPicPr>
            <p:cNvPr id="79" name="Picture 78">
              <a:extLst>
                <a:ext uri="{FF2B5EF4-FFF2-40B4-BE49-F238E27FC236}">
                  <a16:creationId xmlns:a16="http://schemas.microsoft.com/office/drawing/2014/main" id="{2A515FB7-05EB-4C14-94ED-C36DED1798A9}"/>
                </a:ext>
              </a:extLst>
            </p:cNvPr>
            <p:cNvPicPr>
              <a:picLocks noChangeAspect="1"/>
            </p:cNvPicPr>
            <p:nvPr/>
          </p:nvPicPr>
          <p:blipFill rotWithShape="1">
            <a:blip r:embed="rId7"/>
            <a:srcRect t="2460" r="48962" b="1"/>
            <a:stretch/>
          </p:blipFill>
          <p:spPr>
            <a:xfrm>
              <a:off x="7919699" y="3029075"/>
              <a:ext cx="686157" cy="737622"/>
            </a:xfrm>
            <a:prstGeom prst="rect">
              <a:avLst/>
            </a:prstGeom>
          </p:spPr>
        </p:pic>
        <p:pic>
          <p:nvPicPr>
            <p:cNvPr id="73" name="Picture 72">
              <a:extLst>
                <a:ext uri="{FF2B5EF4-FFF2-40B4-BE49-F238E27FC236}">
                  <a16:creationId xmlns:a16="http://schemas.microsoft.com/office/drawing/2014/main" id="{FCD6CA2F-8E7A-4D68-8898-2A94F8ABFE8C}"/>
                </a:ext>
              </a:extLst>
            </p:cNvPr>
            <p:cNvPicPr>
              <a:picLocks noChangeAspect="1"/>
            </p:cNvPicPr>
            <p:nvPr/>
          </p:nvPicPr>
          <p:blipFill rotWithShape="1">
            <a:blip r:embed="rId7"/>
            <a:srcRect t="2460" r="48962" b="1"/>
            <a:stretch/>
          </p:blipFill>
          <p:spPr>
            <a:xfrm>
              <a:off x="6077630" y="3673966"/>
              <a:ext cx="686157" cy="737622"/>
            </a:xfrm>
            <a:prstGeom prst="rect">
              <a:avLst/>
            </a:prstGeom>
          </p:spPr>
        </p:pic>
        <p:pic>
          <p:nvPicPr>
            <p:cNvPr id="75" name="Picture 74">
              <a:extLst>
                <a:ext uri="{FF2B5EF4-FFF2-40B4-BE49-F238E27FC236}">
                  <a16:creationId xmlns:a16="http://schemas.microsoft.com/office/drawing/2014/main" id="{CBFAF1A2-2A26-421F-B4D2-011B429BBD15}"/>
                </a:ext>
              </a:extLst>
            </p:cNvPr>
            <p:cNvPicPr>
              <a:picLocks noChangeAspect="1"/>
            </p:cNvPicPr>
            <p:nvPr/>
          </p:nvPicPr>
          <p:blipFill rotWithShape="1">
            <a:blip r:embed="rId7"/>
            <a:srcRect t="2460" r="48962" b="1"/>
            <a:stretch/>
          </p:blipFill>
          <p:spPr>
            <a:xfrm>
              <a:off x="6077273" y="4383979"/>
              <a:ext cx="686157" cy="737622"/>
            </a:xfrm>
            <a:prstGeom prst="rect">
              <a:avLst/>
            </a:prstGeom>
          </p:spPr>
        </p:pic>
        <p:pic>
          <p:nvPicPr>
            <p:cNvPr id="77" name="Picture 76">
              <a:extLst>
                <a:ext uri="{FF2B5EF4-FFF2-40B4-BE49-F238E27FC236}">
                  <a16:creationId xmlns:a16="http://schemas.microsoft.com/office/drawing/2014/main" id="{1869397B-7E0C-4D4E-ABC0-A7E378812BDF}"/>
                </a:ext>
              </a:extLst>
            </p:cNvPr>
            <p:cNvPicPr>
              <a:picLocks noChangeAspect="1"/>
            </p:cNvPicPr>
            <p:nvPr/>
          </p:nvPicPr>
          <p:blipFill rotWithShape="1">
            <a:blip r:embed="rId7"/>
            <a:srcRect t="2460" r="48962" b="1"/>
            <a:stretch/>
          </p:blipFill>
          <p:spPr>
            <a:xfrm>
              <a:off x="6078393" y="5737904"/>
              <a:ext cx="686157" cy="737622"/>
            </a:xfrm>
            <a:prstGeom prst="rect">
              <a:avLst/>
            </a:prstGeom>
          </p:spPr>
        </p:pic>
        <p:pic>
          <p:nvPicPr>
            <p:cNvPr id="72" name="Picture 71">
              <a:extLst>
                <a:ext uri="{FF2B5EF4-FFF2-40B4-BE49-F238E27FC236}">
                  <a16:creationId xmlns:a16="http://schemas.microsoft.com/office/drawing/2014/main" id="{FC3DB576-E7BE-4F80-86CA-6F41291E0EEE}"/>
                </a:ext>
              </a:extLst>
            </p:cNvPr>
            <p:cNvPicPr>
              <a:picLocks noChangeAspect="1"/>
            </p:cNvPicPr>
            <p:nvPr/>
          </p:nvPicPr>
          <p:blipFill rotWithShape="1">
            <a:blip r:embed="rId7"/>
            <a:srcRect t="2460" r="48962" b="1"/>
            <a:stretch/>
          </p:blipFill>
          <p:spPr>
            <a:xfrm>
              <a:off x="5166056" y="5753407"/>
              <a:ext cx="686157" cy="737622"/>
            </a:xfrm>
            <a:prstGeom prst="rect">
              <a:avLst/>
            </a:prstGeom>
          </p:spPr>
        </p:pic>
        <p:pic>
          <p:nvPicPr>
            <p:cNvPr id="71" name="Picture 70">
              <a:extLst>
                <a:ext uri="{FF2B5EF4-FFF2-40B4-BE49-F238E27FC236}">
                  <a16:creationId xmlns:a16="http://schemas.microsoft.com/office/drawing/2014/main" id="{A7201565-1F31-4A08-86BB-FE956EC550E3}"/>
                </a:ext>
              </a:extLst>
            </p:cNvPr>
            <p:cNvPicPr>
              <a:picLocks noChangeAspect="1"/>
            </p:cNvPicPr>
            <p:nvPr/>
          </p:nvPicPr>
          <p:blipFill rotWithShape="1">
            <a:blip r:embed="rId7"/>
            <a:srcRect t="2460" r="48962" b="1"/>
            <a:stretch/>
          </p:blipFill>
          <p:spPr>
            <a:xfrm>
              <a:off x="5153755" y="4369131"/>
              <a:ext cx="686157" cy="737622"/>
            </a:xfrm>
            <a:prstGeom prst="rect">
              <a:avLst/>
            </a:prstGeom>
          </p:spPr>
        </p:pic>
        <p:pic>
          <p:nvPicPr>
            <p:cNvPr id="69" name="Picture 68">
              <a:extLst>
                <a:ext uri="{FF2B5EF4-FFF2-40B4-BE49-F238E27FC236}">
                  <a16:creationId xmlns:a16="http://schemas.microsoft.com/office/drawing/2014/main" id="{F4388772-0496-4BF3-ADEC-0D239E00DCB4}"/>
                </a:ext>
              </a:extLst>
            </p:cNvPr>
            <p:cNvPicPr>
              <a:picLocks noChangeAspect="1"/>
            </p:cNvPicPr>
            <p:nvPr/>
          </p:nvPicPr>
          <p:blipFill rotWithShape="1">
            <a:blip r:embed="rId7"/>
            <a:srcRect t="2460" r="48962" b="1"/>
            <a:stretch/>
          </p:blipFill>
          <p:spPr>
            <a:xfrm>
              <a:off x="5160516" y="3010389"/>
              <a:ext cx="686157" cy="737622"/>
            </a:xfrm>
            <a:prstGeom prst="rect">
              <a:avLst/>
            </a:prstGeom>
          </p:spPr>
        </p:pic>
        <p:cxnSp>
          <p:nvCxnSpPr>
            <p:cNvPr id="6" name="Straight Connector 5">
              <a:extLst>
                <a:ext uri="{FF2B5EF4-FFF2-40B4-BE49-F238E27FC236}">
                  <a16:creationId xmlns:a16="http://schemas.microsoft.com/office/drawing/2014/main" id="{A0D98639-822D-44BE-87DC-91C6633945B2}"/>
                </a:ext>
              </a:extLst>
            </p:cNvPr>
            <p:cNvCxnSpPr>
              <a:cxnSpLocks/>
            </p:cNvCxnSpPr>
            <p:nvPr/>
          </p:nvCxnSpPr>
          <p:spPr>
            <a:xfrm>
              <a:off x="3224969" y="3039987"/>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56977F6-86F8-45AD-8669-69CB71E47719}"/>
                </a:ext>
              </a:extLst>
            </p:cNvPr>
            <p:cNvCxnSpPr>
              <a:cxnSpLocks/>
            </p:cNvCxnSpPr>
            <p:nvPr/>
          </p:nvCxnSpPr>
          <p:spPr>
            <a:xfrm>
              <a:off x="3224967" y="3723329"/>
              <a:ext cx="54864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92F1D1-29AD-4455-9CB8-5704A83E9EA2}"/>
                </a:ext>
              </a:extLst>
            </p:cNvPr>
            <p:cNvCxnSpPr>
              <a:cxnSpLocks/>
            </p:cNvCxnSpPr>
            <p:nvPr/>
          </p:nvCxnSpPr>
          <p:spPr>
            <a:xfrm>
              <a:off x="3224967" y="4382090"/>
              <a:ext cx="54864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E35ABD-B429-424E-A84F-53520DE58937}"/>
                </a:ext>
              </a:extLst>
            </p:cNvPr>
            <p:cNvCxnSpPr>
              <a:cxnSpLocks/>
            </p:cNvCxnSpPr>
            <p:nvPr/>
          </p:nvCxnSpPr>
          <p:spPr>
            <a:xfrm>
              <a:off x="3224966" y="5060516"/>
              <a:ext cx="54864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E97FCC9-6C28-4EAF-8DFA-9DDA0C6B255B}"/>
                </a:ext>
              </a:extLst>
            </p:cNvPr>
            <p:cNvCxnSpPr>
              <a:cxnSpLocks/>
            </p:cNvCxnSpPr>
            <p:nvPr/>
          </p:nvCxnSpPr>
          <p:spPr>
            <a:xfrm>
              <a:off x="3224966" y="5738942"/>
              <a:ext cx="54864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D6D5FA-8F3B-4AF9-B95C-F206C78B429F}"/>
                </a:ext>
              </a:extLst>
            </p:cNvPr>
            <p:cNvCxnSpPr>
              <a:cxnSpLocks/>
            </p:cNvCxnSpPr>
            <p:nvPr/>
          </p:nvCxnSpPr>
          <p:spPr>
            <a:xfrm>
              <a:off x="3224965" y="6387871"/>
              <a:ext cx="54864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163A107-9F64-44F3-AD88-E78747E7A16C}"/>
                </a:ext>
              </a:extLst>
            </p:cNvPr>
            <p:cNvSpPr txBox="1"/>
            <p:nvPr/>
          </p:nvSpPr>
          <p:spPr>
            <a:xfrm>
              <a:off x="3814904" y="4520328"/>
              <a:ext cx="1012723" cy="383458"/>
            </a:xfrm>
            <a:prstGeom prst="rect">
              <a:avLst/>
            </a:prstGeom>
            <a:noFill/>
          </p:spPr>
          <p:txBody>
            <a:bodyPr wrap="square" rtlCol="0">
              <a:spAutoFit/>
            </a:bodyPr>
            <a:lstStyle/>
            <a:p>
              <a:r>
                <a:rPr lang="en-US" dirty="0"/>
                <a:t>Mike</a:t>
              </a:r>
            </a:p>
          </p:txBody>
        </p:sp>
        <p:sp>
          <p:nvSpPr>
            <p:cNvPr id="62" name="TextBox 61">
              <a:extLst>
                <a:ext uri="{FF2B5EF4-FFF2-40B4-BE49-F238E27FC236}">
                  <a16:creationId xmlns:a16="http://schemas.microsoft.com/office/drawing/2014/main" id="{85B2B790-5F54-447C-9326-DDA0AF6DA8E9}"/>
                </a:ext>
              </a:extLst>
            </p:cNvPr>
            <p:cNvSpPr txBox="1"/>
            <p:nvPr/>
          </p:nvSpPr>
          <p:spPr>
            <a:xfrm>
              <a:off x="3814904" y="3841554"/>
              <a:ext cx="1012723" cy="383458"/>
            </a:xfrm>
            <a:prstGeom prst="rect">
              <a:avLst/>
            </a:prstGeom>
            <a:noFill/>
          </p:spPr>
          <p:txBody>
            <a:bodyPr wrap="square" rtlCol="0">
              <a:spAutoFit/>
            </a:bodyPr>
            <a:lstStyle/>
            <a:p>
              <a:r>
                <a:rPr lang="en-US" dirty="0"/>
                <a:t>Sarah</a:t>
              </a:r>
            </a:p>
          </p:txBody>
        </p:sp>
        <p:sp>
          <p:nvSpPr>
            <p:cNvPr id="63" name="TextBox 62">
              <a:extLst>
                <a:ext uri="{FF2B5EF4-FFF2-40B4-BE49-F238E27FC236}">
                  <a16:creationId xmlns:a16="http://schemas.microsoft.com/office/drawing/2014/main" id="{21775743-D746-4429-A5EB-8CA9016EE5CB}"/>
                </a:ext>
              </a:extLst>
            </p:cNvPr>
            <p:cNvSpPr txBox="1"/>
            <p:nvPr/>
          </p:nvSpPr>
          <p:spPr>
            <a:xfrm>
              <a:off x="3814904" y="3234643"/>
              <a:ext cx="1012723" cy="383458"/>
            </a:xfrm>
            <a:prstGeom prst="rect">
              <a:avLst/>
            </a:prstGeom>
            <a:noFill/>
          </p:spPr>
          <p:txBody>
            <a:bodyPr wrap="square" rtlCol="0">
              <a:spAutoFit/>
            </a:bodyPr>
            <a:lstStyle/>
            <a:p>
              <a:r>
                <a:rPr lang="en-US" dirty="0"/>
                <a:t>John</a:t>
              </a:r>
            </a:p>
          </p:txBody>
        </p:sp>
        <p:sp>
          <p:nvSpPr>
            <p:cNvPr id="64" name="TextBox 63">
              <a:extLst>
                <a:ext uri="{FF2B5EF4-FFF2-40B4-BE49-F238E27FC236}">
                  <a16:creationId xmlns:a16="http://schemas.microsoft.com/office/drawing/2014/main" id="{D49EAE58-1765-448F-81AC-ADA48E54BB89}"/>
                </a:ext>
              </a:extLst>
            </p:cNvPr>
            <p:cNvSpPr txBox="1"/>
            <p:nvPr/>
          </p:nvSpPr>
          <p:spPr>
            <a:xfrm>
              <a:off x="3814904" y="5192315"/>
              <a:ext cx="1012723" cy="383458"/>
            </a:xfrm>
            <a:prstGeom prst="rect">
              <a:avLst/>
            </a:prstGeom>
            <a:noFill/>
          </p:spPr>
          <p:txBody>
            <a:bodyPr wrap="square" rtlCol="0">
              <a:spAutoFit/>
            </a:bodyPr>
            <a:lstStyle/>
            <a:p>
              <a:r>
                <a:rPr lang="en-US" dirty="0"/>
                <a:t>Chris</a:t>
              </a:r>
            </a:p>
          </p:txBody>
        </p:sp>
        <p:sp>
          <p:nvSpPr>
            <p:cNvPr id="65" name="TextBox 64">
              <a:extLst>
                <a:ext uri="{FF2B5EF4-FFF2-40B4-BE49-F238E27FC236}">
                  <a16:creationId xmlns:a16="http://schemas.microsoft.com/office/drawing/2014/main" id="{EE1C3902-30BF-421F-BF5C-8470A79C69A0}"/>
                </a:ext>
              </a:extLst>
            </p:cNvPr>
            <p:cNvSpPr txBox="1"/>
            <p:nvPr/>
          </p:nvSpPr>
          <p:spPr>
            <a:xfrm>
              <a:off x="3851776" y="5857514"/>
              <a:ext cx="1012723" cy="383458"/>
            </a:xfrm>
            <a:prstGeom prst="rect">
              <a:avLst/>
            </a:prstGeom>
            <a:noFill/>
          </p:spPr>
          <p:txBody>
            <a:bodyPr wrap="square" rtlCol="0">
              <a:spAutoFit/>
            </a:bodyPr>
            <a:lstStyle/>
            <a:p>
              <a:r>
                <a:rPr lang="en-US" dirty="0"/>
                <a:t>Alex</a:t>
              </a:r>
            </a:p>
          </p:txBody>
        </p:sp>
        <p:sp>
          <p:nvSpPr>
            <p:cNvPr id="56" name="TextBox 55">
              <a:extLst>
                <a:ext uri="{FF2B5EF4-FFF2-40B4-BE49-F238E27FC236}">
                  <a16:creationId xmlns:a16="http://schemas.microsoft.com/office/drawing/2014/main" id="{C953AA14-B9F6-4D0F-9680-4FA8FC8BF39B}"/>
                </a:ext>
              </a:extLst>
            </p:cNvPr>
            <p:cNvSpPr txBox="1"/>
            <p:nvPr/>
          </p:nvSpPr>
          <p:spPr>
            <a:xfrm>
              <a:off x="7168929" y="5731708"/>
              <a:ext cx="619432" cy="646331"/>
            </a:xfrm>
            <a:prstGeom prst="rect">
              <a:avLst/>
            </a:prstGeom>
            <a:noFill/>
          </p:spPr>
          <p:txBody>
            <a:bodyPr wrap="square" rtlCol="0">
              <a:spAutoFit/>
            </a:bodyPr>
            <a:lstStyle/>
            <a:p>
              <a:r>
                <a:rPr lang="en-US" sz="3600" b="1" dirty="0"/>
                <a:t>?</a:t>
              </a:r>
            </a:p>
          </p:txBody>
        </p:sp>
      </p:grpSp>
    </p:spTree>
    <p:extLst>
      <p:ext uri="{BB962C8B-B14F-4D97-AF65-F5344CB8AC3E}">
        <p14:creationId xmlns:p14="http://schemas.microsoft.com/office/powerpoint/2010/main" val="352684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1AB3-9EB7-4A77-AA53-2884E3668294}"/>
              </a:ext>
            </a:extLst>
          </p:cNvPr>
          <p:cNvSpPr>
            <a:spLocks noGrp="1"/>
          </p:cNvSpPr>
          <p:nvPr>
            <p:ph type="title"/>
          </p:nvPr>
        </p:nvSpPr>
        <p:spPr/>
        <p:txBody>
          <a:bodyPr/>
          <a:lstStyle/>
          <a:p>
            <a:r>
              <a:rPr lang="en-US" dirty="0"/>
              <a:t>Evaluation &amp; Performance</a:t>
            </a:r>
          </a:p>
        </p:txBody>
      </p:sp>
      <p:sp>
        <p:nvSpPr>
          <p:cNvPr id="4" name="Star: 5 Points 3">
            <a:extLst>
              <a:ext uri="{FF2B5EF4-FFF2-40B4-BE49-F238E27FC236}">
                <a16:creationId xmlns:a16="http://schemas.microsoft.com/office/drawing/2014/main" id="{ED4E8CC2-FE54-4206-90DB-7B29742707DD}"/>
              </a:ext>
            </a:extLst>
          </p:cNvPr>
          <p:cNvSpPr/>
          <p:nvPr/>
        </p:nvSpPr>
        <p:spPr>
          <a:xfrm>
            <a:off x="999242" y="1432872"/>
            <a:ext cx="1395167" cy="1291473"/>
          </a:xfrm>
          <a:prstGeom prst="star5">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CEC32FD3-3419-4EED-B865-1414FE010E43}"/>
              </a:ext>
            </a:extLst>
          </p:cNvPr>
          <p:cNvSpPr/>
          <p:nvPr/>
        </p:nvSpPr>
        <p:spPr>
          <a:xfrm>
            <a:off x="2886174" y="1432871"/>
            <a:ext cx="1395167" cy="1291473"/>
          </a:xfrm>
          <a:prstGeom prst="star5">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EA2CE475-DCBB-46A5-A0A4-5EE2339D351A}"/>
              </a:ext>
            </a:extLst>
          </p:cNvPr>
          <p:cNvSpPr/>
          <p:nvPr/>
        </p:nvSpPr>
        <p:spPr>
          <a:xfrm>
            <a:off x="4773106" y="1432870"/>
            <a:ext cx="1395167" cy="1291473"/>
          </a:xfrm>
          <a:prstGeom prst="star5">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60166B6A-969E-4B1E-B84C-48A2D30DF706}"/>
              </a:ext>
            </a:extLst>
          </p:cNvPr>
          <p:cNvSpPr/>
          <p:nvPr/>
        </p:nvSpPr>
        <p:spPr>
          <a:xfrm>
            <a:off x="6660038" y="1432870"/>
            <a:ext cx="1395167" cy="1291473"/>
          </a:xfrm>
          <a:prstGeom prst="star5">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D046950D-6091-4D4B-8F93-280AD88155A7}"/>
              </a:ext>
            </a:extLst>
          </p:cNvPr>
          <p:cNvSpPr/>
          <p:nvPr/>
        </p:nvSpPr>
        <p:spPr>
          <a:xfrm>
            <a:off x="8546970" y="1432869"/>
            <a:ext cx="1395167" cy="1291473"/>
          </a:xfrm>
          <a:prstGeom prst="star5">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e 8">
            <a:extLst>
              <a:ext uri="{FF2B5EF4-FFF2-40B4-BE49-F238E27FC236}">
                <a16:creationId xmlns:a16="http://schemas.microsoft.com/office/drawing/2014/main" id="{DB095598-30F5-4782-8A07-28B2F4A8C33F}"/>
              </a:ext>
            </a:extLst>
          </p:cNvPr>
          <p:cNvSpPr/>
          <p:nvPr/>
        </p:nvSpPr>
        <p:spPr>
          <a:xfrm rot="5400000">
            <a:off x="7064432" y="706853"/>
            <a:ext cx="586378" cy="516903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5F696AA1-1302-406E-8DA1-97C666ADD11D}"/>
              </a:ext>
            </a:extLst>
          </p:cNvPr>
          <p:cNvSpPr/>
          <p:nvPr/>
        </p:nvSpPr>
        <p:spPr>
          <a:xfrm rot="5400000">
            <a:off x="7064428" y="2457060"/>
            <a:ext cx="586378" cy="404410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76CCE612-961F-42F4-9D10-35EA7E03BA14}"/>
              </a:ext>
            </a:extLst>
          </p:cNvPr>
          <p:cNvSpPr txBox="1"/>
          <p:nvPr/>
        </p:nvSpPr>
        <p:spPr>
          <a:xfrm>
            <a:off x="6279821" y="3708668"/>
            <a:ext cx="2155595" cy="646331"/>
          </a:xfrm>
          <a:prstGeom prst="rect">
            <a:avLst/>
          </a:prstGeom>
          <a:noFill/>
        </p:spPr>
        <p:txBody>
          <a:bodyPr wrap="square" rtlCol="0">
            <a:spAutoFit/>
          </a:bodyPr>
          <a:lstStyle/>
          <a:p>
            <a:pPr algn="ctr"/>
            <a:r>
              <a:rPr lang="en-US" dirty="0"/>
              <a:t>Fastest Model</a:t>
            </a:r>
          </a:p>
          <a:p>
            <a:pPr algn="ctr"/>
            <a:r>
              <a:rPr lang="en-US" dirty="0"/>
              <a:t>(Linear Regression)</a:t>
            </a:r>
          </a:p>
        </p:txBody>
      </p:sp>
      <p:sp>
        <p:nvSpPr>
          <p:cNvPr id="12" name="TextBox 11">
            <a:extLst>
              <a:ext uri="{FF2B5EF4-FFF2-40B4-BE49-F238E27FC236}">
                <a16:creationId xmlns:a16="http://schemas.microsoft.com/office/drawing/2014/main" id="{8695BCFB-227B-46FA-8AF1-BB7085C9AC87}"/>
              </a:ext>
            </a:extLst>
          </p:cNvPr>
          <p:cNvSpPr txBox="1"/>
          <p:nvPr/>
        </p:nvSpPr>
        <p:spPr>
          <a:xfrm>
            <a:off x="5850113" y="4956363"/>
            <a:ext cx="3015007" cy="646331"/>
          </a:xfrm>
          <a:prstGeom prst="rect">
            <a:avLst/>
          </a:prstGeom>
          <a:noFill/>
        </p:spPr>
        <p:txBody>
          <a:bodyPr wrap="square" rtlCol="0">
            <a:spAutoFit/>
          </a:bodyPr>
          <a:lstStyle/>
          <a:p>
            <a:pPr algn="ctr"/>
            <a:r>
              <a:rPr lang="en-US" dirty="0"/>
              <a:t>Most Accurate Model</a:t>
            </a:r>
          </a:p>
          <a:p>
            <a:pPr algn="ctr"/>
            <a:r>
              <a:rPr lang="en-US" dirty="0"/>
              <a:t>(Bayes Ridge Regression)</a:t>
            </a:r>
          </a:p>
        </p:txBody>
      </p:sp>
      <p:sp>
        <p:nvSpPr>
          <p:cNvPr id="13" name="Right Brace 12">
            <a:extLst>
              <a:ext uri="{FF2B5EF4-FFF2-40B4-BE49-F238E27FC236}">
                <a16:creationId xmlns:a16="http://schemas.microsoft.com/office/drawing/2014/main" id="{114CEE08-B181-4621-9EAE-361D6119FB6C}"/>
              </a:ext>
            </a:extLst>
          </p:cNvPr>
          <p:cNvSpPr/>
          <p:nvPr/>
        </p:nvSpPr>
        <p:spPr>
          <a:xfrm rot="5400000">
            <a:off x="7064427" y="4081221"/>
            <a:ext cx="586378" cy="342193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77765E80-ABBD-4E0A-93E8-12526AC76EE5}"/>
              </a:ext>
            </a:extLst>
          </p:cNvPr>
          <p:cNvSpPr txBox="1"/>
          <p:nvPr/>
        </p:nvSpPr>
        <p:spPr>
          <a:xfrm>
            <a:off x="5273116" y="6211317"/>
            <a:ext cx="4169000" cy="646331"/>
          </a:xfrm>
          <a:prstGeom prst="rect">
            <a:avLst/>
          </a:prstGeom>
          <a:noFill/>
        </p:spPr>
        <p:txBody>
          <a:bodyPr wrap="square" rtlCol="0">
            <a:spAutoFit/>
          </a:bodyPr>
          <a:lstStyle/>
          <a:p>
            <a:pPr algn="ctr"/>
            <a:r>
              <a:rPr lang="en-US" dirty="0"/>
              <a:t>Collaborative Model</a:t>
            </a:r>
          </a:p>
          <a:p>
            <a:pPr algn="ctr"/>
            <a:r>
              <a:rPr lang="en-US" dirty="0"/>
              <a:t>(Item-based, Euclidean Distance, SVD)</a:t>
            </a:r>
          </a:p>
        </p:txBody>
      </p:sp>
      <p:pic>
        <p:nvPicPr>
          <p:cNvPr id="15" name="Picture 14" descr="A picture containing person, book, text, cellphone&#10;&#10;Description generated with very high confidence">
            <a:extLst>
              <a:ext uri="{FF2B5EF4-FFF2-40B4-BE49-F238E27FC236}">
                <a16:creationId xmlns:a16="http://schemas.microsoft.com/office/drawing/2014/main" id="{A421ECD9-84EC-4872-8DBC-2FC58071354B}"/>
              </a:ext>
            </a:extLst>
          </p:cNvPr>
          <p:cNvPicPr>
            <a:picLocks noChangeAspect="1"/>
          </p:cNvPicPr>
          <p:nvPr/>
        </p:nvPicPr>
        <p:blipFill>
          <a:blip r:embed="rId3"/>
          <a:stretch>
            <a:fillRect/>
          </a:stretch>
        </p:blipFill>
        <p:spPr>
          <a:xfrm>
            <a:off x="1410532" y="3130901"/>
            <a:ext cx="2301939" cy="3403581"/>
          </a:xfrm>
          <a:prstGeom prst="rect">
            <a:avLst/>
          </a:prstGeom>
        </p:spPr>
      </p:pic>
    </p:spTree>
    <p:extLst>
      <p:ext uri="{BB962C8B-B14F-4D97-AF65-F5344CB8AC3E}">
        <p14:creationId xmlns:p14="http://schemas.microsoft.com/office/powerpoint/2010/main" val="2103999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1A57-514C-465A-B7E9-694478851F89}"/>
              </a:ext>
            </a:extLst>
          </p:cNvPr>
          <p:cNvSpPr>
            <a:spLocks noGrp="1"/>
          </p:cNvSpPr>
          <p:nvPr>
            <p:ph type="title"/>
          </p:nvPr>
        </p:nvSpPr>
        <p:spPr/>
        <p:txBody>
          <a:bodyPr/>
          <a:lstStyle/>
          <a:p>
            <a:r>
              <a:rPr lang="en-US" dirty="0"/>
              <a:t>Strengths &amp; Weaknesses</a:t>
            </a:r>
          </a:p>
        </p:txBody>
      </p:sp>
      <p:pic>
        <p:nvPicPr>
          <p:cNvPr id="8" name="Picture 7">
            <a:extLst>
              <a:ext uri="{FF2B5EF4-FFF2-40B4-BE49-F238E27FC236}">
                <a16:creationId xmlns:a16="http://schemas.microsoft.com/office/drawing/2014/main" id="{BC0CC4C2-F245-4EAB-BC4B-65DD771001DD}"/>
              </a:ext>
            </a:extLst>
          </p:cNvPr>
          <p:cNvPicPr>
            <a:picLocks noChangeAspect="1"/>
          </p:cNvPicPr>
          <p:nvPr/>
        </p:nvPicPr>
        <p:blipFill>
          <a:blip r:embed="rId3"/>
          <a:stretch>
            <a:fillRect/>
          </a:stretch>
        </p:blipFill>
        <p:spPr>
          <a:xfrm>
            <a:off x="677333" y="1677971"/>
            <a:ext cx="2662897" cy="3446102"/>
          </a:xfrm>
          <a:prstGeom prst="rect">
            <a:avLst/>
          </a:prstGeom>
        </p:spPr>
      </p:pic>
      <p:pic>
        <p:nvPicPr>
          <p:cNvPr id="13" name="Picture 12" descr="A screenshot of a cell phone&#10;&#10;Description generated with very high confidence">
            <a:extLst>
              <a:ext uri="{FF2B5EF4-FFF2-40B4-BE49-F238E27FC236}">
                <a16:creationId xmlns:a16="http://schemas.microsoft.com/office/drawing/2014/main" id="{2FF4549E-2C09-46EE-B410-7633A06A76EE}"/>
              </a:ext>
            </a:extLst>
          </p:cNvPr>
          <p:cNvPicPr>
            <a:picLocks noChangeAspect="1"/>
          </p:cNvPicPr>
          <p:nvPr/>
        </p:nvPicPr>
        <p:blipFill>
          <a:blip r:embed="rId4"/>
          <a:stretch>
            <a:fillRect/>
          </a:stretch>
        </p:blipFill>
        <p:spPr>
          <a:xfrm>
            <a:off x="3538193" y="1677971"/>
            <a:ext cx="6510780" cy="2974844"/>
          </a:xfrm>
          <a:prstGeom prst="rect">
            <a:avLst/>
          </a:prstGeom>
        </p:spPr>
      </p:pic>
      <p:sp>
        <p:nvSpPr>
          <p:cNvPr id="14" name="Rectangle 13">
            <a:extLst>
              <a:ext uri="{FF2B5EF4-FFF2-40B4-BE49-F238E27FC236}">
                <a16:creationId xmlns:a16="http://schemas.microsoft.com/office/drawing/2014/main" id="{10D38F4A-B9F5-450E-A13A-B3FF70A4C29F}"/>
              </a:ext>
            </a:extLst>
          </p:cNvPr>
          <p:cNvSpPr/>
          <p:nvPr/>
        </p:nvSpPr>
        <p:spPr>
          <a:xfrm>
            <a:off x="3538193" y="4384058"/>
            <a:ext cx="6096000" cy="923330"/>
          </a:xfrm>
          <a:prstGeom prst="rect">
            <a:avLst/>
          </a:prstGeom>
        </p:spPr>
        <p:txBody>
          <a:bodyPr>
            <a:spAutoFit/>
          </a:bodyPr>
          <a:lstStyle/>
          <a:p>
            <a:r>
              <a:rPr lang="en-US" dirty="0">
                <a:hlinkClick r:id="rId5"/>
              </a:rPr>
              <a:t>https://www.amazon.com/exec/obidos/ASIN/B0012LOQUQ/ref=nosim/0sil8</a:t>
            </a:r>
            <a:endParaRPr lang="en-US" dirty="0"/>
          </a:p>
          <a:p>
            <a:endParaRPr lang="en-US" dirty="0"/>
          </a:p>
        </p:txBody>
      </p:sp>
    </p:spTree>
    <p:extLst>
      <p:ext uri="{BB962C8B-B14F-4D97-AF65-F5344CB8AC3E}">
        <p14:creationId xmlns:p14="http://schemas.microsoft.com/office/powerpoint/2010/main" val="1042642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4521-6A22-4C45-98DF-18C74BDE5462}"/>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4DCE8376-38F9-47BA-ABF2-0FB2551D9C89}"/>
              </a:ext>
            </a:extLst>
          </p:cNvPr>
          <p:cNvPicPr>
            <a:picLocks noChangeAspect="1"/>
          </p:cNvPicPr>
          <p:nvPr/>
        </p:nvPicPr>
        <p:blipFill>
          <a:blip r:embed="rId3"/>
          <a:stretch>
            <a:fillRect/>
          </a:stretch>
        </p:blipFill>
        <p:spPr>
          <a:xfrm>
            <a:off x="1430829" y="918956"/>
            <a:ext cx="7089677" cy="4923697"/>
          </a:xfrm>
          <a:prstGeom prst="rect">
            <a:avLst/>
          </a:prstGeom>
        </p:spPr>
      </p:pic>
    </p:spTree>
    <p:extLst>
      <p:ext uri="{BB962C8B-B14F-4D97-AF65-F5344CB8AC3E}">
        <p14:creationId xmlns:p14="http://schemas.microsoft.com/office/powerpoint/2010/main" val="381836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FCB-DFB9-47CB-8202-3921CDE198DA}"/>
              </a:ext>
            </a:extLst>
          </p:cNvPr>
          <p:cNvSpPr>
            <a:spLocks noGrp="1"/>
          </p:cNvSpPr>
          <p:nvPr>
            <p:ph type="title"/>
          </p:nvPr>
        </p:nvSpPr>
        <p:spPr/>
        <p:txBody>
          <a:bodyPr/>
          <a:lstStyle/>
          <a:p>
            <a:r>
              <a:rPr lang="en-US" dirty="0"/>
              <a:t>The idea</a:t>
            </a:r>
          </a:p>
        </p:txBody>
      </p:sp>
      <p:pic>
        <p:nvPicPr>
          <p:cNvPr id="5" name="Picture 4" descr="A group of people posing for a photo&#10;&#10;Description generated with very high confidence">
            <a:extLst>
              <a:ext uri="{FF2B5EF4-FFF2-40B4-BE49-F238E27FC236}">
                <a16:creationId xmlns:a16="http://schemas.microsoft.com/office/drawing/2014/main" id="{7C247545-288F-4633-9B06-32F59EB8562C}"/>
              </a:ext>
            </a:extLst>
          </p:cNvPr>
          <p:cNvPicPr>
            <a:picLocks noChangeAspect="1"/>
          </p:cNvPicPr>
          <p:nvPr/>
        </p:nvPicPr>
        <p:blipFill>
          <a:blip r:embed="rId3"/>
          <a:stretch>
            <a:fillRect/>
          </a:stretch>
        </p:blipFill>
        <p:spPr>
          <a:xfrm>
            <a:off x="2687321" y="1837765"/>
            <a:ext cx="7117237" cy="4003446"/>
          </a:xfrm>
          <a:prstGeom prst="rect">
            <a:avLst/>
          </a:prstGeom>
        </p:spPr>
      </p:pic>
    </p:spTree>
    <p:extLst>
      <p:ext uri="{BB962C8B-B14F-4D97-AF65-F5344CB8AC3E}">
        <p14:creationId xmlns:p14="http://schemas.microsoft.com/office/powerpoint/2010/main" val="119244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2B94-3DA3-4F1F-8B06-2A2899AB6D25}"/>
              </a:ext>
            </a:extLst>
          </p:cNvPr>
          <p:cNvSpPr>
            <a:spLocks noGrp="1"/>
          </p:cNvSpPr>
          <p:nvPr>
            <p:ph type="title"/>
          </p:nvPr>
        </p:nvSpPr>
        <p:spPr/>
        <p:txBody>
          <a:bodyPr/>
          <a:lstStyle/>
          <a:p>
            <a:r>
              <a:rPr lang="en-US" dirty="0"/>
              <a:t>I’ll just choose for you</a:t>
            </a:r>
          </a:p>
        </p:txBody>
      </p:sp>
      <p:pic>
        <p:nvPicPr>
          <p:cNvPr id="4" name="Picture 3" descr="A screenshot of a cell phone&#10;&#10;Description generated with very high confidence">
            <a:extLst>
              <a:ext uri="{FF2B5EF4-FFF2-40B4-BE49-F238E27FC236}">
                <a16:creationId xmlns:a16="http://schemas.microsoft.com/office/drawing/2014/main" id="{1D78C728-AE04-47CE-8129-4D9C488127C0}"/>
              </a:ext>
            </a:extLst>
          </p:cNvPr>
          <p:cNvPicPr>
            <a:picLocks noChangeAspect="1"/>
          </p:cNvPicPr>
          <p:nvPr/>
        </p:nvPicPr>
        <p:blipFill>
          <a:blip r:embed="rId3"/>
          <a:stretch>
            <a:fillRect/>
          </a:stretch>
        </p:blipFill>
        <p:spPr>
          <a:xfrm>
            <a:off x="4410880" y="2360004"/>
            <a:ext cx="3832860" cy="2874645"/>
          </a:xfrm>
          <a:prstGeom prst="rect">
            <a:avLst/>
          </a:prstGeom>
        </p:spPr>
      </p:pic>
    </p:spTree>
    <p:extLst>
      <p:ext uri="{BB962C8B-B14F-4D97-AF65-F5344CB8AC3E}">
        <p14:creationId xmlns:p14="http://schemas.microsoft.com/office/powerpoint/2010/main" val="76546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9C1B-AA80-4224-BDDF-B412DBDC90D0}"/>
              </a:ext>
            </a:extLst>
          </p:cNvPr>
          <p:cNvSpPr>
            <a:spLocks noGrp="1"/>
          </p:cNvSpPr>
          <p:nvPr>
            <p:ph type="title"/>
          </p:nvPr>
        </p:nvSpPr>
        <p:spPr/>
        <p:txBody>
          <a:bodyPr/>
          <a:lstStyle/>
          <a:p>
            <a:r>
              <a:rPr lang="en-US" dirty="0"/>
              <a:t>The Hybrid Engine</a:t>
            </a:r>
          </a:p>
        </p:txBody>
      </p:sp>
      <p:pic>
        <p:nvPicPr>
          <p:cNvPr id="6" name="Graphic 5">
            <a:extLst>
              <a:ext uri="{FF2B5EF4-FFF2-40B4-BE49-F238E27FC236}">
                <a16:creationId xmlns:a16="http://schemas.microsoft.com/office/drawing/2014/main" id="{525D729E-5108-4801-8CEF-13CE2F443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25039" y="685800"/>
            <a:ext cx="8012853" cy="6009640"/>
          </a:xfrm>
          <a:prstGeom prst="rect">
            <a:avLst/>
          </a:prstGeom>
        </p:spPr>
      </p:pic>
      <p:sp>
        <p:nvSpPr>
          <p:cNvPr id="7" name="TextBox 6">
            <a:extLst>
              <a:ext uri="{FF2B5EF4-FFF2-40B4-BE49-F238E27FC236}">
                <a16:creationId xmlns:a16="http://schemas.microsoft.com/office/drawing/2014/main" id="{38BDF108-224E-4C04-AB03-CD1778116ABD}"/>
              </a:ext>
            </a:extLst>
          </p:cNvPr>
          <p:cNvSpPr txBox="1"/>
          <p:nvPr/>
        </p:nvSpPr>
        <p:spPr>
          <a:xfrm>
            <a:off x="4636345" y="2456896"/>
            <a:ext cx="3190240" cy="707886"/>
          </a:xfrm>
          <a:prstGeom prst="rect">
            <a:avLst/>
          </a:prstGeom>
          <a:noFill/>
        </p:spPr>
        <p:txBody>
          <a:bodyPr wrap="square" rtlCol="0">
            <a:spAutoFit/>
          </a:bodyPr>
          <a:lstStyle/>
          <a:p>
            <a:r>
              <a:rPr lang="en-US" sz="2000" dirty="0"/>
              <a:t>Content-Based</a:t>
            </a:r>
          </a:p>
          <a:p>
            <a:r>
              <a:rPr lang="en-US" sz="2000" dirty="0"/>
              <a:t>Filtering</a:t>
            </a:r>
          </a:p>
        </p:txBody>
      </p:sp>
      <p:sp>
        <p:nvSpPr>
          <p:cNvPr id="8" name="TextBox 7">
            <a:extLst>
              <a:ext uri="{FF2B5EF4-FFF2-40B4-BE49-F238E27FC236}">
                <a16:creationId xmlns:a16="http://schemas.microsoft.com/office/drawing/2014/main" id="{8B2C404F-FEEF-4E9A-8E26-A3E8FEB1EA78}"/>
              </a:ext>
            </a:extLst>
          </p:cNvPr>
          <p:cNvSpPr txBox="1"/>
          <p:nvPr/>
        </p:nvSpPr>
        <p:spPr>
          <a:xfrm>
            <a:off x="5059680" y="4054102"/>
            <a:ext cx="3190240" cy="707886"/>
          </a:xfrm>
          <a:prstGeom prst="rect">
            <a:avLst/>
          </a:prstGeom>
          <a:noFill/>
        </p:spPr>
        <p:txBody>
          <a:bodyPr wrap="square" rtlCol="0">
            <a:spAutoFit/>
          </a:bodyPr>
          <a:lstStyle/>
          <a:p>
            <a:r>
              <a:rPr lang="en-US" sz="2000" dirty="0"/>
              <a:t>Collaborative-Based</a:t>
            </a:r>
            <a:endParaRPr lang="en-US" sz="2400" dirty="0"/>
          </a:p>
          <a:p>
            <a:r>
              <a:rPr lang="en-US" sz="2000" dirty="0"/>
              <a:t>Filtering</a:t>
            </a:r>
          </a:p>
        </p:txBody>
      </p:sp>
    </p:spTree>
    <p:extLst>
      <p:ext uri="{BB962C8B-B14F-4D97-AF65-F5344CB8AC3E}">
        <p14:creationId xmlns:p14="http://schemas.microsoft.com/office/powerpoint/2010/main" val="289488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098C-FC7F-419D-ACD5-99CF43288D3C}"/>
              </a:ext>
            </a:extLst>
          </p:cNvPr>
          <p:cNvSpPr>
            <a:spLocks noGrp="1"/>
          </p:cNvSpPr>
          <p:nvPr>
            <p:ph type="title"/>
          </p:nvPr>
        </p:nvSpPr>
        <p:spPr>
          <a:xfrm>
            <a:off x="899161" y="2321560"/>
            <a:ext cx="10396882" cy="1151965"/>
          </a:xfrm>
        </p:spPr>
        <p:txBody>
          <a:bodyPr>
            <a:normAutofit fontScale="90000"/>
          </a:bodyPr>
          <a:lstStyle/>
          <a:p>
            <a:r>
              <a:rPr lang="en-US" dirty="0"/>
              <a:t>Action</a:t>
            </a:r>
            <a:br>
              <a:rPr lang="en-US" dirty="0"/>
            </a:br>
            <a:r>
              <a:rPr lang="en-US" dirty="0"/>
              <a:t>Movies</a:t>
            </a:r>
          </a:p>
        </p:txBody>
      </p:sp>
      <p:pic>
        <p:nvPicPr>
          <p:cNvPr id="1026" name="Picture 2" descr="https://www.kaggle.io/svf/804682/fbeb1865b1cf4fdbe2ab4bea1b4f5282/__results___files/__results___45_1.png">
            <a:extLst>
              <a:ext uri="{FF2B5EF4-FFF2-40B4-BE49-F238E27FC236}">
                <a16:creationId xmlns:a16="http://schemas.microsoft.com/office/drawing/2014/main" id="{F7FF8157-C650-4C0E-8F8B-43B0416B91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11" t="14074" r="4518" b="15851"/>
          <a:stretch/>
        </p:blipFill>
        <p:spPr bwMode="auto">
          <a:xfrm>
            <a:off x="4470400" y="162560"/>
            <a:ext cx="7309014" cy="621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71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098C-FC7F-419D-ACD5-99CF43288D3C}"/>
              </a:ext>
            </a:extLst>
          </p:cNvPr>
          <p:cNvSpPr>
            <a:spLocks noGrp="1"/>
          </p:cNvSpPr>
          <p:nvPr>
            <p:ph type="title"/>
          </p:nvPr>
        </p:nvSpPr>
        <p:spPr>
          <a:xfrm>
            <a:off x="899161" y="2321560"/>
            <a:ext cx="10396882" cy="1151965"/>
          </a:xfrm>
        </p:spPr>
        <p:txBody>
          <a:bodyPr>
            <a:normAutofit fontScale="90000"/>
          </a:bodyPr>
          <a:lstStyle/>
          <a:p>
            <a:r>
              <a:rPr lang="en-US" dirty="0"/>
              <a:t>Comedy</a:t>
            </a:r>
            <a:br>
              <a:rPr lang="en-US" dirty="0"/>
            </a:br>
            <a:r>
              <a:rPr lang="en-US" dirty="0"/>
              <a:t>Movies</a:t>
            </a:r>
          </a:p>
        </p:txBody>
      </p:sp>
      <p:pic>
        <p:nvPicPr>
          <p:cNvPr id="1028" name="Picture 4" descr="https://www.kaggle.io/svf/804682/fbeb1865b1cf4fdbe2ab4bea1b4f5282/__results___files/__results___47_1.png">
            <a:extLst>
              <a:ext uri="{FF2B5EF4-FFF2-40B4-BE49-F238E27FC236}">
                <a16:creationId xmlns:a16="http://schemas.microsoft.com/office/drawing/2014/main" id="{A3ECC597-0796-4FF9-B8AB-5AEE4F9341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11" t="11407" r="11630" b="13779"/>
          <a:stretch/>
        </p:blipFill>
        <p:spPr bwMode="auto">
          <a:xfrm>
            <a:off x="4931019" y="0"/>
            <a:ext cx="7050135" cy="665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32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098C-FC7F-419D-ACD5-99CF43288D3C}"/>
              </a:ext>
            </a:extLst>
          </p:cNvPr>
          <p:cNvSpPr>
            <a:spLocks noGrp="1"/>
          </p:cNvSpPr>
          <p:nvPr>
            <p:ph type="title"/>
          </p:nvPr>
        </p:nvSpPr>
        <p:spPr>
          <a:xfrm>
            <a:off x="899161" y="2321560"/>
            <a:ext cx="10396882" cy="1151965"/>
          </a:xfrm>
        </p:spPr>
        <p:txBody>
          <a:bodyPr>
            <a:normAutofit/>
          </a:bodyPr>
          <a:lstStyle/>
          <a:p>
            <a:r>
              <a:rPr lang="en-US" dirty="0"/>
              <a:t>Thrillers</a:t>
            </a:r>
          </a:p>
        </p:txBody>
      </p:sp>
      <p:pic>
        <p:nvPicPr>
          <p:cNvPr id="3074" name="Picture 2" descr="https://www.kaggle.io/svf/804682/fbeb1865b1cf4fdbe2ab4bea1b4f5282/__results___files/__results___49_1.png">
            <a:extLst>
              <a:ext uri="{FF2B5EF4-FFF2-40B4-BE49-F238E27FC236}">
                <a16:creationId xmlns:a16="http://schemas.microsoft.com/office/drawing/2014/main" id="{761431B3-56DF-4E57-8D80-ECC0A19F6D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5" r="7755" b="5705"/>
          <a:stretch/>
        </p:blipFill>
        <p:spPr bwMode="auto">
          <a:xfrm>
            <a:off x="5833187" y="-1"/>
            <a:ext cx="6148282" cy="657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23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2725-81A3-4D62-9EFF-9FD6EACAFA5A}"/>
              </a:ext>
            </a:extLst>
          </p:cNvPr>
          <p:cNvSpPr>
            <a:spLocks noGrp="1"/>
          </p:cNvSpPr>
          <p:nvPr>
            <p:ph type="title"/>
          </p:nvPr>
        </p:nvSpPr>
        <p:spPr/>
        <p:txBody>
          <a:bodyPr/>
          <a:lstStyle/>
          <a:p>
            <a:r>
              <a:rPr lang="en-US" dirty="0"/>
              <a:t>Profiling</a:t>
            </a:r>
          </a:p>
        </p:txBody>
      </p:sp>
      <p:graphicFrame>
        <p:nvGraphicFramePr>
          <p:cNvPr id="4" name="Content Placeholder 3">
            <a:extLst>
              <a:ext uri="{FF2B5EF4-FFF2-40B4-BE49-F238E27FC236}">
                <a16:creationId xmlns:a16="http://schemas.microsoft.com/office/drawing/2014/main" id="{D69580B4-9C48-4ACC-A5F3-DD339936A0DB}"/>
              </a:ext>
            </a:extLst>
          </p:cNvPr>
          <p:cNvGraphicFramePr>
            <a:graphicFrameLocks noGrp="1"/>
          </p:cNvGraphicFramePr>
          <p:nvPr>
            <p:ph idx="1"/>
            <p:extLst>
              <p:ext uri="{D42A27DB-BD31-4B8C-83A1-F6EECF244321}">
                <p14:modId xmlns:p14="http://schemas.microsoft.com/office/powerpoint/2010/main" val="3103750534"/>
              </p:ext>
            </p:extLst>
          </p:nvPr>
        </p:nvGraphicFramePr>
        <p:xfrm>
          <a:off x="677334" y="1368737"/>
          <a:ext cx="7759127" cy="2595880"/>
        </p:xfrm>
        <a:graphic>
          <a:graphicData uri="http://schemas.openxmlformats.org/drawingml/2006/table">
            <a:tbl>
              <a:tblPr firstRow="1" bandRow="1">
                <a:tableStyleId>{5C22544A-7EE6-4342-B048-85BDC9FD1C3A}</a:tableStyleId>
              </a:tblPr>
              <a:tblGrid>
                <a:gridCol w="2844936">
                  <a:extLst>
                    <a:ext uri="{9D8B030D-6E8A-4147-A177-3AD203B41FA5}">
                      <a16:colId xmlns:a16="http://schemas.microsoft.com/office/drawing/2014/main" val="721066326"/>
                    </a:ext>
                  </a:extLst>
                </a:gridCol>
                <a:gridCol w="3848963">
                  <a:extLst>
                    <a:ext uri="{9D8B030D-6E8A-4147-A177-3AD203B41FA5}">
                      <a16:colId xmlns:a16="http://schemas.microsoft.com/office/drawing/2014/main" val="569310949"/>
                    </a:ext>
                  </a:extLst>
                </a:gridCol>
                <a:gridCol w="1065228">
                  <a:extLst>
                    <a:ext uri="{9D8B030D-6E8A-4147-A177-3AD203B41FA5}">
                      <a16:colId xmlns:a16="http://schemas.microsoft.com/office/drawing/2014/main" val="1243286799"/>
                    </a:ext>
                  </a:extLst>
                </a:gridCol>
              </a:tblGrid>
              <a:tr h="370840">
                <a:tc>
                  <a:txBody>
                    <a:bodyPr/>
                    <a:lstStyle/>
                    <a:p>
                      <a:r>
                        <a:rPr lang="en-US" dirty="0"/>
                        <a:t>Movies I’ve seen</a:t>
                      </a:r>
                    </a:p>
                  </a:txBody>
                  <a:tcPr/>
                </a:tc>
                <a:tc>
                  <a:txBody>
                    <a:bodyPr/>
                    <a:lstStyle/>
                    <a:p>
                      <a:r>
                        <a:rPr lang="en-US" dirty="0"/>
                        <a:t>Has Arnold</a:t>
                      </a:r>
                    </a:p>
                  </a:txBody>
                  <a:tcPr/>
                </a:tc>
                <a:tc>
                  <a:txBody>
                    <a:bodyPr/>
                    <a:lstStyle/>
                    <a:p>
                      <a:r>
                        <a:rPr lang="en-US" dirty="0"/>
                        <a:t>Rated</a:t>
                      </a:r>
                    </a:p>
                  </a:txBody>
                  <a:tcPr/>
                </a:tc>
                <a:extLst>
                  <a:ext uri="{0D108BD9-81ED-4DB2-BD59-A6C34878D82A}">
                    <a16:rowId xmlns:a16="http://schemas.microsoft.com/office/drawing/2014/main" val="37630331"/>
                  </a:ext>
                </a:extLst>
              </a:tr>
              <a:tr h="370840">
                <a:tc>
                  <a:txBody>
                    <a:bodyPr/>
                    <a:lstStyle/>
                    <a:p>
                      <a:r>
                        <a:rPr lang="en-US" dirty="0"/>
                        <a:t>Terminator 2</a:t>
                      </a:r>
                    </a:p>
                  </a:txBody>
                  <a:tcPr/>
                </a:tc>
                <a:tc>
                  <a:txBody>
                    <a:bodyPr/>
                    <a:lstStyle/>
                    <a:p>
                      <a:r>
                        <a:rPr lang="en-US" dirty="0"/>
                        <a:t>Yes</a:t>
                      </a:r>
                    </a:p>
                  </a:txBody>
                  <a:tcPr/>
                </a:tc>
                <a:tc>
                  <a:txBody>
                    <a:bodyPr/>
                    <a:lstStyle/>
                    <a:p>
                      <a:r>
                        <a:rPr lang="en-US" dirty="0"/>
                        <a:t>4</a:t>
                      </a:r>
                    </a:p>
                  </a:txBody>
                  <a:tcPr/>
                </a:tc>
                <a:extLst>
                  <a:ext uri="{0D108BD9-81ED-4DB2-BD59-A6C34878D82A}">
                    <a16:rowId xmlns:a16="http://schemas.microsoft.com/office/drawing/2014/main" val="20430935"/>
                  </a:ext>
                </a:extLst>
              </a:tr>
              <a:tr h="370840">
                <a:tc>
                  <a:txBody>
                    <a:bodyPr/>
                    <a:lstStyle/>
                    <a:p>
                      <a:r>
                        <a:rPr lang="en-US" dirty="0"/>
                        <a:t>Inside Out</a:t>
                      </a:r>
                    </a:p>
                  </a:txBody>
                  <a:tcPr/>
                </a:tc>
                <a:tc>
                  <a:txBody>
                    <a:bodyPr/>
                    <a:lstStyle/>
                    <a:p>
                      <a:r>
                        <a:rPr lang="en-US" dirty="0"/>
                        <a:t>No</a:t>
                      </a:r>
                    </a:p>
                  </a:txBody>
                  <a:tcPr/>
                </a:tc>
                <a:tc>
                  <a:txBody>
                    <a:bodyPr/>
                    <a:lstStyle/>
                    <a:p>
                      <a:r>
                        <a:rPr lang="en-US" dirty="0"/>
                        <a:t>5</a:t>
                      </a:r>
                    </a:p>
                  </a:txBody>
                  <a:tcPr/>
                </a:tc>
                <a:extLst>
                  <a:ext uri="{0D108BD9-81ED-4DB2-BD59-A6C34878D82A}">
                    <a16:rowId xmlns:a16="http://schemas.microsoft.com/office/drawing/2014/main" val="1552936258"/>
                  </a:ext>
                </a:extLst>
              </a:tr>
              <a:tr h="370840">
                <a:tc>
                  <a:txBody>
                    <a:bodyPr/>
                    <a:lstStyle/>
                    <a:p>
                      <a:r>
                        <a:rPr lang="en-US" dirty="0"/>
                        <a:t>Lord of the Rings</a:t>
                      </a:r>
                    </a:p>
                  </a:txBody>
                  <a:tcPr/>
                </a:tc>
                <a:tc>
                  <a:txBody>
                    <a:bodyPr/>
                    <a:lstStyle/>
                    <a:p>
                      <a:r>
                        <a:rPr lang="en-US" dirty="0"/>
                        <a:t>No</a:t>
                      </a:r>
                    </a:p>
                  </a:txBody>
                  <a:tcPr/>
                </a:tc>
                <a:tc>
                  <a:txBody>
                    <a:bodyPr/>
                    <a:lstStyle/>
                    <a:p>
                      <a:r>
                        <a:rPr lang="en-US" dirty="0"/>
                        <a:t>1</a:t>
                      </a:r>
                    </a:p>
                  </a:txBody>
                  <a:tcPr/>
                </a:tc>
                <a:extLst>
                  <a:ext uri="{0D108BD9-81ED-4DB2-BD59-A6C34878D82A}">
                    <a16:rowId xmlns:a16="http://schemas.microsoft.com/office/drawing/2014/main" val="3604507667"/>
                  </a:ext>
                </a:extLst>
              </a:tr>
              <a:tr h="370840">
                <a:tc>
                  <a:txBody>
                    <a:bodyPr/>
                    <a:lstStyle/>
                    <a:p>
                      <a:r>
                        <a:rPr lang="en-US" dirty="0"/>
                        <a:t>50 Shades of Grey</a:t>
                      </a:r>
                    </a:p>
                  </a:txBody>
                  <a:tcPr/>
                </a:tc>
                <a:tc>
                  <a:txBody>
                    <a:bodyPr/>
                    <a:lstStyle/>
                    <a:p>
                      <a:r>
                        <a:rPr lang="en-US" dirty="0"/>
                        <a:t>No</a:t>
                      </a:r>
                    </a:p>
                  </a:txBody>
                  <a:tcPr/>
                </a:tc>
                <a:tc>
                  <a:txBody>
                    <a:bodyPr/>
                    <a:lstStyle/>
                    <a:p>
                      <a:r>
                        <a:rPr lang="en-US" dirty="0"/>
                        <a:t>4</a:t>
                      </a:r>
                    </a:p>
                  </a:txBody>
                  <a:tcPr/>
                </a:tc>
                <a:extLst>
                  <a:ext uri="{0D108BD9-81ED-4DB2-BD59-A6C34878D82A}">
                    <a16:rowId xmlns:a16="http://schemas.microsoft.com/office/drawing/2014/main" val="1360155663"/>
                  </a:ext>
                </a:extLst>
              </a:tr>
              <a:tr h="370840">
                <a:tc>
                  <a:txBody>
                    <a:bodyPr/>
                    <a:lstStyle/>
                    <a:p>
                      <a:r>
                        <a:rPr lang="en-US" dirty="0"/>
                        <a:t>Kindergarten Cop</a:t>
                      </a:r>
                    </a:p>
                  </a:txBody>
                  <a:tcPr/>
                </a:tc>
                <a:tc>
                  <a:txBody>
                    <a:bodyPr/>
                    <a:lstStyle/>
                    <a:p>
                      <a:r>
                        <a:rPr lang="en-US" dirty="0"/>
                        <a:t>Yes</a:t>
                      </a:r>
                    </a:p>
                  </a:txBody>
                  <a:tcPr/>
                </a:tc>
                <a:tc>
                  <a:txBody>
                    <a:bodyPr/>
                    <a:lstStyle/>
                    <a:p>
                      <a:r>
                        <a:rPr lang="en-US" dirty="0"/>
                        <a:t>5</a:t>
                      </a:r>
                    </a:p>
                  </a:txBody>
                  <a:tcPr/>
                </a:tc>
                <a:extLst>
                  <a:ext uri="{0D108BD9-81ED-4DB2-BD59-A6C34878D82A}">
                    <a16:rowId xmlns:a16="http://schemas.microsoft.com/office/drawing/2014/main" val="2218140687"/>
                  </a:ext>
                </a:extLst>
              </a:tr>
              <a:tr h="370840">
                <a:tc>
                  <a:txBody>
                    <a:bodyPr/>
                    <a:lstStyle/>
                    <a:p>
                      <a:r>
                        <a:rPr lang="en-US" dirty="0"/>
                        <a:t>True Lies</a:t>
                      </a:r>
                    </a:p>
                  </a:txBody>
                  <a:tcPr/>
                </a:tc>
                <a:tc>
                  <a:txBody>
                    <a:bodyPr/>
                    <a:lstStyle/>
                    <a:p>
                      <a:r>
                        <a:rPr lang="en-US" dirty="0"/>
                        <a:t>Yes</a:t>
                      </a:r>
                    </a:p>
                  </a:txBody>
                  <a:tcPr/>
                </a:tc>
                <a:tc>
                  <a:txBody>
                    <a:bodyPr/>
                    <a:lstStyle/>
                    <a:p>
                      <a:r>
                        <a:rPr lang="en-US" dirty="0"/>
                        <a:t>4.5</a:t>
                      </a:r>
                    </a:p>
                  </a:txBody>
                  <a:tcPr/>
                </a:tc>
                <a:extLst>
                  <a:ext uri="{0D108BD9-81ED-4DB2-BD59-A6C34878D82A}">
                    <a16:rowId xmlns:a16="http://schemas.microsoft.com/office/drawing/2014/main" val="3825292697"/>
                  </a:ext>
                </a:extLst>
              </a:tr>
            </a:tbl>
          </a:graphicData>
        </a:graphic>
      </p:graphicFrame>
      <p:sp>
        <p:nvSpPr>
          <p:cNvPr id="5" name="Rectangle 4">
            <a:extLst>
              <a:ext uri="{FF2B5EF4-FFF2-40B4-BE49-F238E27FC236}">
                <a16:creationId xmlns:a16="http://schemas.microsoft.com/office/drawing/2014/main" id="{9AFFC12D-50F0-4FA4-82C0-D3F99FA26159}"/>
              </a:ext>
            </a:extLst>
          </p:cNvPr>
          <p:cNvSpPr/>
          <p:nvPr/>
        </p:nvSpPr>
        <p:spPr>
          <a:xfrm>
            <a:off x="829559" y="5302577"/>
            <a:ext cx="2036189" cy="1102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Would I like</a:t>
            </a:r>
          </a:p>
          <a:p>
            <a:pPr algn="ctr"/>
            <a:r>
              <a:rPr lang="en-US" dirty="0"/>
              <a:t>“Total Recall”?</a:t>
            </a:r>
          </a:p>
        </p:txBody>
      </p:sp>
      <p:cxnSp>
        <p:nvCxnSpPr>
          <p:cNvPr id="7" name="Straight Arrow Connector 6">
            <a:extLst>
              <a:ext uri="{FF2B5EF4-FFF2-40B4-BE49-F238E27FC236}">
                <a16:creationId xmlns:a16="http://schemas.microsoft.com/office/drawing/2014/main" id="{4BBDB6B9-B8AA-4072-BA63-4126DE33883D}"/>
              </a:ext>
            </a:extLst>
          </p:cNvPr>
          <p:cNvCxnSpPr>
            <a:cxnSpLocks/>
          </p:cNvCxnSpPr>
          <p:nvPr/>
        </p:nvCxnSpPr>
        <p:spPr>
          <a:xfrm flipV="1">
            <a:off x="2865748" y="5302577"/>
            <a:ext cx="2384982" cy="44777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FE45585-99B6-4EEC-A1E7-FE5A537D6F7C}"/>
              </a:ext>
            </a:extLst>
          </p:cNvPr>
          <p:cNvSpPr txBox="1"/>
          <p:nvPr/>
        </p:nvSpPr>
        <p:spPr>
          <a:xfrm>
            <a:off x="3004793" y="4502474"/>
            <a:ext cx="2106891" cy="646331"/>
          </a:xfrm>
          <a:prstGeom prst="rect">
            <a:avLst/>
          </a:prstGeom>
          <a:noFill/>
        </p:spPr>
        <p:txBody>
          <a:bodyPr wrap="square" rtlCol="0">
            <a:spAutoFit/>
          </a:bodyPr>
          <a:lstStyle/>
          <a:p>
            <a:r>
              <a:rPr lang="en-US" dirty="0"/>
              <a:t>Is it the one with Arnold in it?</a:t>
            </a:r>
          </a:p>
        </p:txBody>
      </p:sp>
      <p:cxnSp>
        <p:nvCxnSpPr>
          <p:cNvPr id="11" name="Straight Arrow Connector 10">
            <a:extLst>
              <a:ext uri="{FF2B5EF4-FFF2-40B4-BE49-F238E27FC236}">
                <a16:creationId xmlns:a16="http://schemas.microsoft.com/office/drawing/2014/main" id="{FEF9AFF7-D822-4E91-B25A-B6E56C0F5591}"/>
              </a:ext>
            </a:extLst>
          </p:cNvPr>
          <p:cNvCxnSpPr>
            <a:cxnSpLocks/>
          </p:cNvCxnSpPr>
          <p:nvPr/>
        </p:nvCxnSpPr>
        <p:spPr>
          <a:xfrm>
            <a:off x="2865748" y="5930665"/>
            <a:ext cx="2384982" cy="4748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FCCB390-8925-43EF-913A-EFEB91F4AC1A}"/>
              </a:ext>
            </a:extLst>
          </p:cNvPr>
          <p:cNvSpPr/>
          <p:nvPr/>
        </p:nvSpPr>
        <p:spPr>
          <a:xfrm>
            <a:off x="5250728" y="4554031"/>
            <a:ext cx="2036189" cy="1102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
        <p:nvSpPr>
          <p:cNvPr id="14" name="Rectangle 13">
            <a:extLst>
              <a:ext uri="{FF2B5EF4-FFF2-40B4-BE49-F238E27FC236}">
                <a16:creationId xmlns:a16="http://schemas.microsoft.com/office/drawing/2014/main" id="{74DC6875-5865-4533-9825-1F42CF592A6B}"/>
              </a:ext>
            </a:extLst>
          </p:cNvPr>
          <p:cNvSpPr/>
          <p:nvPr/>
        </p:nvSpPr>
        <p:spPr>
          <a:xfrm>
            <a:off x="5250729" y="5734133"/>
            <a:ext cx="2036189" cy="1102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maybe</a:t>
            </a:r>
          </a:p>
        </p:txBody>
      </p:sp>
      <p:sp>
        <p:nvSpPr>
          <p:cNvPr id="15" name="TextBox 14">
            <a:extLst>
              <a:ext uri="{FF2B5EF4-FFF2-40B4-BE49-F238E27FC236}">
                <a16:creationId xmlns:a16="http://schemas.microsoft.com/office/drawing/2014/main" id="{93428B26-5016-4B8D-A0B8-8798F93B48C9}"/>
              </a:ext>
            </a:extLst>
          </p:cNvPr>
          <p:cNvSpPr txBox="1"/>
          <p:nvPr/>
        </p:nvSpPr>
        <p:spPr>
          <a:xfrm>
            <a:off x="3572759" y="5213023"/>
            <a:ext cx="725864" cy="369332"/>
          </a:xfrm>
          <a:prstGeom prst="rect">
            <a:avLst/>
          </a:prstGeom>
          <a:noFill/>
        </p:spPr>
        <p:txBody>
          <a:bodyPr wrap="square" rtlCol="0">
            <a:spAutoFit/>
          </a:bodyPr>
          <a:lstStyle/>
          <a:p>
            <a:r>
              <a:rPr lang="en-US" dirty="0"/>
              <a:t>Yes</a:t>
            </a:r>
          </a:p>
        </p:txBody>
      </p:sp>
      <p:sp>
        <p:nvSpPr>
          <p:cNvPr id="16" name="TextBox 15">
            <a:extLst>
              <a:ext uri="{FF2B5EF4-FFF2-40B4-BE49-F238E27FC236}">
                <a16:creationId xmlns:a16="http://schemas.microsoft.com/office/drawing/2014/main" id="{1A813F75-CAF5-44B9-96EE-F34A8C6630EF}"/>
              </a:ext>
            </a:extLst>
          </p:cNvPr>
          <p:cNvSpPr txBox="1"/>
          <p:nvPr/>
        </p:nvSpPr>
        <p:spPr>
          <a:xfrm>
            <a:off x="3582183" y="6129564"/>
            <a:ext cx="725864" cy="369332"/>
          </a:xfrm>
          <a:prstGeom prst="rect">
            <a:avLst/>
          </a:prstGeom>
          <a:noFill/>
        </p:spPr>
        <p:txBody>
          <a:bodyPr wrap="square" rtlCol="0">
            <a:spAutoFit/>
          </a:bodyPr>
          <a:lstStyle/>
          <a:p>
            <a:r>
              <a:rPr lang="en-US" dirty="0"/>
              <a:t>No</a:t>
            </a:r>
          </a:p>
        </p:txBody>
      </p:sp>
    </p:spTree>
    <p:extLst>
      <p:ext uri="{BB962C8B-B14F-4D97-AF65-F5344CB8AC3E}">
        <p14:creationId xmlns:p14="http://schemas.microsoft.com/office/powerpoint/2010/main" val="35689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1AB3-9EB7-4A77-AA53-2884E3668294}"/>
              </a:ext>
            </a:extLst>
          </p:cNvPr>
          <p:cNvSpPr>
            <a:spLocks noGrp="1"/>
          </p:cNvSpPr>
          <p:nvPr>
            <p:ph type="title"/>
          </p:nvPr>
        </p:nvSpPr>
        <p:spPr/>
        <p:txBody>
          <a:bodyPr/>
          <a:lstStyle/>
          <a:p>
            <a:r>
              <a:rPr lang="en-US" dirty="0"/>
              <a:t>Evaluation &amp; Performance</a:t>
            </a:r>
          </a:p>
        </p:txBody>
      </p:sp>
      <p:sp>
        <p:nvSpPr>
          <p:cNvPr id="4" name="Star: 5 Points 3">
            <a:extLst>
              <a:ext uri="{FF2B5EF4-FFF2-40B4-BE49-F238E27FC236}">
                <a16:creationId xmlns:a16="http://schemas.microsoft.com/office/drawing/2014/main" id="{ED4E8CC2-FE54-4206-90DB-7B29742707DD}"/>
              </a:ext>
            </a:extLst>
          </p:cNvPr>
          <p:cNvSpPr/>
          <p:nvPr/>
        </p:nvSpPr>
        <p:spPr>
          <a:xfrm>
            <a:off x="999242" y="2243579"/>
            <a:ext cx="1395167" cy="1291473"/>
          </a:xfrm>
          <a:prstGeom prst="star5">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CEC32FD3-3419-4EED-B865-1414FE010E43}"/>
              </a:ext>
            </a:extLst>
          </p:cNvPr>
          <p:cNvSpPr/>
          <p:nvPr/>
        </p:nvSpPr>
        <p:spPr>
          <a:xfrm>
            <a:off x="2886174" y="2243578"/>
            <a:ext cx="1395167" cy="1291473"/>
          </a:xfrm>
          <a:prstGeom prst="star5">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EA2CE475-DCBB-46A5-A0A4-5EE2339D351A}"/>
              </a:ext>
            </a:extLst>
          </p:cNvPr>
          <p:cNvSpPr/>
          <p:nvPr/>
        </p:nvSpPr>
        <p:spPr>
          <a:xfrm>
            <a:off x="4773106" y="2243577"/>
            <a:ext cx="1395167" cy="1291473"/>
          </a:xfrm>
          <a:prstGeom prst="star5">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60166B6A-969E-4B1E-B84C-48A2D30DF706}"/>
              </a:ext>
            </a:extLst>
          </p:cNvPr>
          <p:cNvSpPr/>
          <p:nvPr/>
        </p:nvSpPr>
        <p:spPr>
          <a:xfrm>
            <a:off x="6660038" y="2243577"/>
            <a:ext cx="1395167" cy="1291473"/>
          </a:xfrm>
          <a:prstGeom prst="star5">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D046950D-6091-4D4B-8F93-280AD88155A7}"/>
              </a:ext>
            </a:extLst>
          </p:cNvPr>
          <p:cNvSpPr/>
          <p:nvPr/>
        </p:nvSpPr>
        <p:spPr>
          <a:xfrm>
            <a:off x="8546970" y="2243576"/>
            <a:ext cx="1395167" cy="1291473"/>
          </a:xfrm>
          <a:prstGeom prst="star5">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e 8">
            <a:extLst>
              <a:ext uri="{FF2B5EF4-FFF2-40B4-BE49-F238E27FC236}">
                <a16:creationId xmlns:a16="http://schemas.microsoft.com/office/drawing/2014/main" id="{DB095598-30F5-4782-8A07-28B2F4A8C33F}"/>
              </a:ext>
            </a:extLst>
          </p:cNvPr>
          <p:cNvSpPr/>
          <p:nvPr/>
        </p:nvSpPr>
        <p:spPr>
          <a:xfrm rot="5400000">
            <a:off x="7064432" y="1517560"/>
            <a:ext cx="586378" cy="516903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5F696AA1-1302-406E-8DA1-97C666ADD11D}"/>
              </a:ext>
            </a:extLst>
          </p:cNvPr>
          <p:cNvSpPr/>
          <p:nvPr/>
        </p:nvSpPr>
        <p:spPr>
          <a:xfrm rot="5400000">
            <a:off x="7064432" y="3451129"/>
            <a:ext cx="586378" cy="404410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76CCE612-961F-42F4-9D10-35EA7E03BA14}"/>
              </a:ext>
            </a:extLst>
          </p:cNvPr>
          <p:cNvSpPr txBox="1"/>
          <p:nvPr/>
        </p:nvSpPr>
        <p:spPr>
          <a:xfrm>
            <a:off x="6279823" y="4624495"/>
            <a:ext cx="2155595" cy="646331"/>
          </a:xfrm>
          <a:prstGeom prst="rect">
            <a:avLst/>
          </a:prstGeom>
          <a:noFill/>
        </p:spPr>
        <p:txBody>
          <a:bodyPr wrap="square" rtlCol="0">
            <a:spAutoFit/>
          </a:bodyPr>
          <a:lstStyle/>
          <a:p>
            <a:pPr algn="ctr"/>
            <a:r>
              <a:rPr lang="en-US" dirty="0"/>
              <a:t>Fastest Model</a:t>
            </a:r>
          </a:p>
          <a:p>
            <a:pPr algn="ctr"/>
            <a:r>
              <a:rPr lang="en-US" dirty="0"/>
              <a:t>(Linear Regression)</a:t>
            </a:r>
          </a:p>
        </p:txBody>
      </p:sp>
      <p:sp>
        <p:nvSpPr>
          <p:cNvPr id="12" name="TextBox 11">
            <a:extLst>
              <a:ext uri="{FF2B5EF4-FFF2-40B4-BE49-F238E27FC236}">
                <a16:creationId xmlns:a16="http://schemas.microsoft.com/office/drawing/2014/main" id="{8695BCFB-227B-46FA-8AF1-BB7085C9AC87}"/>
              </a:ext>
            </a:extLst>
          </p:cNvPr>
          <p:cNvSpPr txBox="1"/>
          <p:nvPr/>
        </p:nvSpPr>
        <p:spPr>
          <a:xfrm>
            <a:off x="5850116" y="5998697"/>
            <a:ext cx="3015007" cy="646331"/>
          </a:xfrm>
          <a:prstGeom prst="rect">
            <a:avLst/>
          </a:prstGeom>
          <a:noFill/>
        </p:spPr>
        <p:txBody>
          <a:bodyPr wrap="square" rtlCol="0">
            <a:spAutoFit/>
          </a:bodyPr>
          <a:lstStyle/>
          <a:p>
            <a:pPr algn="ctr"/>
            <a:r>
              <a:rPr lang="en-US" dirty="0"/>
              <a:t>Most Accurate Model</a:t>
            </a:r>
          </a:p>
          <a:p>
            <a:pPr algn="ctr"/>
            <a:r>
              <a:rPr lang="en-US" dirty="0"/>
              <a:t>(Bayes Ridge Regression)</a:t>
            </a:r>
          </a:p>
        </p:txBody>
      </p:sp>
    </p:spTree>
    <p:extLst>
      <p:ext uri="{BB962C8B-B14F-4D97-AF65-F5344CB8AC3E}">
        <p14:creationId xmlns:p14="http://schemas.microsoft.com/office/powerpoint/2010/main" val="15982049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188</TotalTime>
  <Words>1390</Words>
  <Application>Microsoft Office PowerPoint</Application>
  <PresentationFormat>Widescreen</PresentationFormat>
  <Paragraphs>138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What  should I watch next?</vt:lpstr>
      <vt:lpstr>The idea</vt:lpstr>
      <vt:lpstr>I’ll just choose for you</vt:lpstr>
      <vt:lpstr>The Hybrid Engine</vt:lpstr>
      <vt:lpstr>Action Movies</vt:lpstr>
      <vt:lpstr>Comedy Movies</vt:lpstr>
      <vt:lpstr>Thrillers</vt:lpstr>
      <vt:lpstr>Profiling</vt:lpstr>
      <vt:lpstr>Evaluation &amp; Performance</vt:lpstr>
      <vt:lpstr>Strengths &amp; Weaknesses</vt:lpstr>
      <vt:lpstr>Collaborative-Based Filtering</vt:lpstr>
      <vt:lpstr>Evaluation &amp; Performance</vt:lpstr>
      <vt:lpstr>Strengths &amp; Weaknesses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should I watch next?</dc:title>
  <dc:creator>Kevin Perlas</dc:creator>
  <cp:lastModifiedBy>Kevin Perlas</cp:lastModifiedBy>
  <cp:revision>23</cp:revision>
  <dcterms:created xsi:type="dcterms:W3CDTF">2017-09-13T13:43:29Z</dcterms:created>
  <dcterms:modified xsi:type="dcterms:W3CDTF">2017-09-13T16:52:04Z</dcterms:modified>
</cp:coreProperties>
</file>