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12"/>
  </p:notesMasterIdLst>
  <p:handoutMasterIdLst>
    <p:handoutMasterId r:id="rId13"/>
  </p:handoutMasterIdLst>
  <p:sldIdLst>
    <p:sldId id="256" r:id="rId2"/>
    <p:sldId id="257" r:id="rId3"/>
    <p:sldId id="272" r:id="rId4"/>
    <p:sldId id="267" r:id="rId5"/>
    <p:sldId id="271" r:id="rId6"/>
    <p:sldId id="258" r:id="rId7"/>
    <p:sldId id="263" r:id="rId8"/>
    <p:sldId id="268" r:id="rId9"/>
    <p:sldId id="269"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CF1A32-49AC-4A71-A6C7-F71EBFE95AD1}" v="1" dt="2024-05-03T22:20:10.430"/>
  </p1510:revLst>
</p1510:revInfo>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p:scale>
          <a:sx n="93" d="100"/>
          <a:sy n="93" d="100"/>
        </p:scale>
        <p:origin x="72" y="246"/>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echi Okonkwo" userId="f3b60cc047311af3" providerId="LiveId" clId="{9ACF1A32-49AC-4A71-A6C7-F71EBFE95AD1}"/>
    <pc:docChg chg="undo custSel addSld modSld">
      <pc:chgData name="Amaechi Okonkwo" userId="f3b60cc047311af3" providerId="LiveId" clId="{9ACF1A32-49AC-4A71-A6C7-F71EBFE95AD1}" dt="2024-05-03T20:58:33.306" v="1382" actId="6549"/>
      <pc:docMkLst>
        <pc:docMk/>
      </pc:docMkLst>
      <pc:sldChg chg="modSp mod">
        <pc:chgData name="Amaechi Okonkwo" userId="f3b60cc047311af3" providerId="LiveId" clId="{9ACF1A32-49AC-4A71-A6C7-F71EBFE95AD1}" dt="2024-05-03T20:27:21.033" v="60" actId="6549"/>
        <pc:sldMkLst>
          <pc:docMk/>
          <pc:sldMk cId="3327456264" sldId="257"/>
        </pc:sldMkLst>
        <pc:spChg chg="mod">
          <ac:chgData name="Amaechi Okonkwo" userId="f3b60cc047311af3" providerId="LiveId" clId="{9ACF1A32-49AC-4A71-A6C7-F71EBFE95AD1}" dt="2024-05-03T20:27:21.033" v="60" actId="6549"/>
          <ac:spMkLst>
            <pc:docMk/>
            <pc:sldMk cId="3327456264" sldId="257"/>
            <ac:spMk id="3" creationId="{00000000-0000-0000-0000-000000000000}"/>
          </ac:spMkLst>
        </pc:spChg>
      </pc:sldChg>
      <pc:sldChg chg="modSp mod">
        <pc:chgData name="Amaechi Okonkwo" userId="f3b60cc047311af3" providerId="LiveId" clId="{9ACF1A32-49AC-4A71-A6C7-F71EBFE95AD1}" dt="2024-05-03T20:33:47.313" v="189" actId="123"/>
        <pc:sldMkLst>
          <pc:docMk/>
          <pc:sldMk cId="1689357796" sldId="263"/>
        </pc:sldMkLst>
        <pc:spChg chg="mod">
          <ac:chgData name="Amaechi Okonkwo" userId="f3b60cc047311af3" providerId="LiveId" clId="{9ACF1A32-49AC-4A71-A6C7-F71EBFE95AD1}" dt="2024-05-03T20:33:47.313" v="189" actId="123"/>
          <ac:spMkLst>
            <pc:docMk/>
            <pc:sldMk cId="1689357796" sldId="263"/>
            <ac:spMk id="3" creationId="{DCF2826E-E564-FCD5-D164-928E1E8CD697}"/>
          </ac:spMkLst>
        </pc:spChg>
      </pc:sldChg>
      <pc:sldChg chg="modSp mod">
        <pc:chgData name="Amaechi Okonkwo" userId="f3b60cc047311af3" providerId="LiveId" clId="{9ACF1A32-49AC-4A71-A6C7-F71EBFE95AD1}" dt="2024-05-03T20:34:06.621" v="190" actId="123"/>
        <pc:sldMkLst>
          <pc:docMk/>
          <pc:sldMk cId="1695152244" sldId="268"/>
        </pc:sldMkLst>
        <pc:spChg chg="mod">
          <ac:chgData name="Amaechi Okonkwo" userId="f3b60cc047311af3" providerId="LiveId" clId="{9ACF1A32-49AC-4A71-A6C7-F71EBFE95AD1}" dt="2024-05-03T20:33:01.614" v="183" actId="20577"/>
          <ac:spMkLst>
            <pc:docMk/>
            <pc:sldMk cId="1695152244" sldId="268"/>
            <ac:spMk id="2" creationId="{AD22B83F-FB9D-2AAF-C8AF-574BD60F48B3}"/>
          </ac:spMkLst>
        </pc:spChg>
        <pc:spChg chg="mod">
          <ac:chgData name="Amaechi Okonkwo" userId="f3b60cc047311af3" providerId="LiveId" clId="{9ACF1A32-49AC-4A71-A6C7-F71EBFE95AD1}" dt="2024-05-03T20:34:06.621" v="190" actId="123"/>
          <ac:spMkLst>
            <pc:docMk/>
            <pc:sldMk cId="1695152244" sldId="268"/>
            <ac:spMk id="3" creationId="{5985F4D9-F6A6-95D1-0987-AA7011F3E155}"/>
          </ac:spMkLst>
        </pc:spChg>
      </pc:sldChg>
      <pc:sldChg chg="modSp mod">
        <pc:chgData name="Amaechi Okonkwo" userId="f3b60cc047311af3" providerId="LiveId" clId="{9ACF1A32-49AC-4A71-A6C7-F71EBFE95AD1}" dt="2024-05-03T20:58:33.306" v="1382" actId="6549"/>
        <pc:sldMkLst>
          <pc:docMk/>
          <pc:sldMk cId="3516575958" sldId="269"/>
        </pc:sldMkLst>
        <pc:spChg chg="mod">
          <ac:chgData name="Amaechi Okonkwo" userId="f3b60cc047311af3" providerId="LiveId" clId="{9ACF1A32-49AC-4A71-A6C7-F71EBFE95AD1}" dt="2024-05-03T20:58:33.306" v="1382" actId="6549"/>
          <ac:spMkLst>
            <pc:docMk/>
            <pc:sldMk cId="3516575958" sldId="269"/>
            <ac:spMk id="3" creationId="{F7A3E862-2487-CC28-5C88-2837B57DE0FA}"/>
          </ac:spMkLst>
        </pc:spChg>
      </pc:sldChg>
      <pc:sldChg chg="modSp new mod">
        <pc:chgData name="Amaechi Okonkwo" userId="f3b60cc047311af3" providerId="LiveId" clId="{9ACF1A32-49AC-4A71-A6C7-F71EBFE95AD1}" dt="2024-05-03T20:30:16.146" v="174" actId="20577"/>
        <pc:sldMkLst>
          <pc:docMk/>
          <pc:sldMk cId="1568152290" sldId="272"/>
        </pc:sldMkLst>
        <pc:spChg chg="mod">
          <ac:chgData name="Amaechi Okonkwo" userId="f3b60cc047311af3" providerId="LiveId" clId="{9ACF1A32-49AC-4A71-A6C7-F71EBFE95AD1}" dt="2024-05-03T20:27:52.213" v="79" actId="20577"/>
          <ac:spMkLst>
            <pc:docMk/>
            <pc:sldMk cId="1568152290" sldId="272"/>
            <ac:spMk id="2" creationId="{2348618E-0067-9AB6-D931-46FF6F3E1CCB}"/>
          </ac:spMkLst>
        </pc:spChg>
        <pc:spChg chg="mod">
          <ac:chgData name="Amaechi Okonkwo" userId="f3b60cc047311af3" providerId="LiveId" clId="{9ACF1A32-49AC-4A71-A6C7-F71EBFE95AD1}" dt="2024-05-03T20:30:16.146" v="174" actId="20577"/>
          <ac:spMkLst>
            <pc:docMk/>
            <pc:sldMk cId="1568152290" sldId="272"/>
            <ac:spMk id="3" creationId="{319BA975-1759-2BC4-D95C-85ACB34D5F7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2C2-4914-BA12-CBA812891BE4}"/>
            </c:ext>
          </c:extLst>
        </c:ser>
        <c:ser>
          <c:idx val="1"/>
          <c:order val="1"/>
          <c:tx>
            <c:strRef>
              <c:f>Sheet1!$C$1</c:f>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2C2-4914-BA12-CBA812891BE4}"/>
            </c:ext>
          </c:extLst>
        </c:ser>
        <c:ser>
          <c:idx val="2"/>
          <c:order val="2"/>
          <c:tx>
            <c:strRef>
              <c:f>Sheet1!$D$1</c:f>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2C2-4914-BA12-CBA812891BE4}"/>
            </c:ext>
          </c:extLst>
        </c:ser>
        <c:dLbls>
          <c:showLegendKey val="0"/>
          <c:showVal val="0"/>
          <c:showCatName val="0"/>
          <c:showSerName val="0"/>
          <c:showPercent val="0"/>
          <c:showBubbleSize val="0"/>
        </c:dLbls>
        <c:gapWidth val="100"/>
        <c:overlap val="-24"/>
        <c:axId val="830249424"/>
        <c:axId val="830249816"/>
      </c:barChart>
      <c:catAx>
        <c:axId val="83024942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NG"/>
          </a:p>
        </c:txPr>
        <c:crossAx val="830249816"/>
        <c:crosses val="autoZero"/>
        <c:auto val="1"/>
        <c:lblAlgn val="ctr"/>
        <c:lblOffset val="100"/>
        <c:noMultiLvlLbl val="0"/>
      </c:catAx>
      <c:valAx>
        <c:axId val="83024981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NG"/>
          </a:p>
        </c:txPr>
        <c:crossAx val="830249424"/>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NG"/>
        </a:p>
      </c:txPr>
    </c:legend>
    <c:plotVisOnly val="1"/>
    <c:dispBlanksAs val="gap"/>
    <c:showDLblsOverMax val="0"/>
  </c:chart>
  <c:spPr>
    <a:noFill/>
    <a:ln>
      <a:noFill/>
    </a:ln>
    <a:effectLst/>
  </c:spPr>
  <c:txPr>
    <a:bodyPr/>
    <a:lstStyle/>
    <a:p>
      <a:pPr>
        <a:defRPr/>
      </a:pPr>
      <a:endParaRPr lang="en-NG"/>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rawing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Picture 2" descr="A screenshot of a computer&#10;&#10;Description automatically generated">
          <a:extLst xmlns:a="http://schemas.openxmlformats.org/drawingml/2006/main">
            <a:ext uri="{FF2B5EF4-FFF2-40B4-BE49-F238E27FC236}">
              <a16:creationId xmlns:a16="http://schemas.microsoft.com/office/drawing/2014/main" id="{0501816D-08C6-23C2-E1A4-0D4C4B08D114}"/>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3978040" cy="7224765"/>
        </a:xfrm>
        <a:prstGeom xmlns:a="http://schemas.openxmlformats.org/drawingml/2006/main" prst="rect">
          <a:avLst/>
        </a:prstGeom>
      </cdr:spPr>
    </cdr:pic>
  </cdr:relSizeAnchor>
  <cdr:relSizeAnchor xmlns:cdr="http://schemas.openxmlformats.org/drawingml/2006/chartDrawing">
    <cdr:from>
      <cdr:x>0</cdr:x>
      <cdr:y>0</cdr:y>
    </cdr:from>
    <cdr:to>
      <cdr:x>1</cdr:x>
      <cdr:y>1</cdr:y>
    </cdr:to>
    <cdr:pic>
      <cdr:nvPicPr>
        <cdr:cNvPr id="2" name="chart">
          <a:extLst xmlns:a="http://schemas.openxmlformats.org/drawingml/2006/main">
            <a:ext uri="{FF2B5EF4-FFF2-40B4-BE49-F238E27FC236}">
              <a16:creationId xmlns:a16="http://schemas.microsoft.com/office/drawing/2014/main" id="{3BDE4071-9557-1D93-C646-3F01C43F19D6}"/>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a:stretch xmlns:a="http://schemas.openxmlformats.org/drawingml/2006/main">
          <a:fillRect/>
        </a:stretch>
      </cdr:blipFill>
      <cdr:spPr>
        <a:xfrm xmlns:a="http://schemas.openxmlformats.org/drawingml/2006/main">
          <a:off x="0" y="0"/>
          <a:ext cx="12192000" cy="6857998"/>
        </a:xfrm>
        <a:prstGeom xmlns:a="http://schemas.openxmlformats.org/drawingml/2006/main" prst="rect">
          <a:avLst/>
        </a:prstGeom>
      </cdr:spPr>
    </cdr:pic>
  </cdr:relSizeAnchor>
  <cdr:relSizeAnchor xmlns:cdr="http://schemas.openxmlformats.org/drawingml/2006/chartDrawing">
    <cdr:from>
      <cdr:x>1.47451E-17</cdr:x>
      <cdr:y>0</cdr:y>
    </cdr:from>
    <cdr:to>
      <cdr:x>1</cdr:x>
      <cdr:y>1</cdr:y>
    </cdr:to>
    <cdr:pic>
      <cdr:nvPicPr>
        <cdr:cNvPr id="4" name="chart">
          <a:extLst xmlns:a="http://schemas.openxmlformats.org/drawingml/2006/main">
            <a:ext uri="{FF2B5EF4-FFF2-40B4-BE49-F238E27FC236}">
              <a16:creationId xmlns:a16="http://schemas.microsoft.com/office/drawing/2014/main" id="{3BCEB564-462D-0205-17A9-E3BB5DE5027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3"/>
        <a:stretch xmlns:a="http://schemas.openxmlformats.org/drawingml/2006/main">
          <a:fillRect/>
        </a:stretch>
      </cdr:blipFill>
      <cdr:spPr>
        <a:xfrm xmlns:a="http://schemas.openxmlformats.org/drawingml/2006/main">
          <a:off x="50800" y="50800"/>
          <a:ext cx="12192000" cy="6857999"/>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1268B-8AC2-4239-8FAF-7C144C210720}" type="datetimeFigureOut">
              <a:rPr lang="en-US"/>
              <a:t>5/3/2024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2BA2C8-71FC-43D0-BD87-0547616971FA}" type="slidenum">
              <a:rPr/>
              <a:t>‹#›</a:t>
            </a:fld>
            <a:endParaRPr/>
          </a:p>
        </p:txBody>
      </p:sp>
    </p:spTree>
    <p:extLst>
      <p:ext uri="{BB962C8B-B14F-4D97-AF65-F5344CB8AC3E}">
        <p14:creationId xmlns:p14="http://schemas.microsoft.com/office/powerpoint/2010/main" val="3729213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D8362-6D63-40AC-BAA9-90C3AE6D5875}" type="datetimeFigureOut">
              <a:rPr lang="en-US"/>
              <a:t>5/3/2024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39446-6953-447E-A4E3-E7CFBF870046}" type="slidenum">
              <a:rPr/>
              <a:t>‹#›</a:t>
            </a:fld>
            <a:endParaRPr/>
          </a:p>
        </p:txBody>
      </p:sp>
    </p:spTree>
    <p:extLst>
      <p:ext uri="{BB962C8B-B14F-4D97-AF65-F5344CB8AC3E}">
        <p14:creationId xmlns:p14="http://schemas.microsoft.com/office/powerpoint/2010/main" val="142392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water3"/>
          <p:cNvSpPr/>
          <p:nvPr/>
        </p:nvSpPr>
        <p:spPr bwMode="gray">
          <a:xfrm>
            <a:off x="2552" y="5243129"/>
            <a:ext cx="12188952" cy="1614871"/>
          </a:xfrm>
          <a:prstGeom prst="rect">
            <a:avLst/>
          </a:prstGeom>
          <a:gradFill>
            <a:gsLst>
              <a:gs pos="833">
                <a:schemeClr val="accent2">
                  <a:lumMod val="60000"/>
                  <a:lumOff val="40000"/>
                  <a:alpha val="38000"/>
                </a:schemeClr>
              </a:gs>
              <a:gs pos="23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ky"/>
          <p:cNvSpPr/>
          <p:nvPr/>
        </p:nvSpPr>
        <p:spPr bwMode="white">
          <a:xfrm>
            <a:off x="2552" y="0"/>
            <a:ext cx="12188952" cy="5334000"/>
          </a:xfrm>
          <a:prstGeom prst="rect">
            <a:avLst/>
          </a:prstGeom>
          <a:gradFill>
            <a:gsLst>
              <a:gs pos="0">
                <a:schemeClr val="accent2">
                  <a:lumMod val="60000"/>
                  <a:lumOff val="40000"/>
                  <a:alpha val="80000"/>
                </a:schemeClr>
              </a:gs>
              <a:gs pos="99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water2"/>
          <p:cNvPicPr>
            <a:picLocks noChangeAspect="1"/>
          </p:cNvPicPr>
          <p:nvPr/>
        </p:nvPicPr>
        <p:blipFill rotWithShape="1">
          <a:blip r:embed="rId2" cstate="print">
            <a:extLst>
              <a:ext uri="{28A0092B-C50C-407E-A947-70E740481C1C}">
                <a14:useLocalDpi xmlns:a14="http://schemas.microsoft.com/office/drawing/2010/main" val="0"/>
              </a:ext>
            </a:extLst>
          </a:blip>
          <a:srcRect l="2674" r="9901"/>
          <a:stretch/>
        </p:blipFill>
        <p:spPr bwMode="ltGray">
          <a:xfrm>
            <a:off x="-1425" y="5497897"/>
            <a:ext cx="12188952" cy="463209"/>
          </a:xfrm>
          <a:prstGeom prst="rect">
            <a:avLst/>
          </a:prstGeom>
          <a:noFill/>
          <a:ln>
            <a:noFill/>
          </a:ln>
        </p:spPr>
      </p:pic>
      <p:pic>
        <p:nvPicPr>
          <p:cNvPr id="7" name="water1"/>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221111"/>
            <a:ext cx="12188952" cy="268288"/>
          </a:xfrm>
          <a:prstGeom prst="rect">
            <a:avLst/>
          </a:prstGeom>
          <a:noFill/>
          <a:ln>
            <a:noFill/>
          </a:ln>
        </p:spPr>
      </p:pic>
      <p:sp>
        <p:nvSpPr>
          <p:cNvPr id="8" name="Rectangle 7"/>
          <p:cNvSpPr/>
          <p:nvPr/>
        </p:nvSpPr>
        <p:spPr>
          <a:xfrm>
            <a:off x="-1425" y="5961106"/>
            <a:ext cx="12188952" cy="896846"/>
          </a:xfrm>
          <a:prstGeom prst="rect">
            <a:avLst/>
          </a:prstGeom>
          <a:gradFill>
            <a:gsLst>
              <a:gs pos="25000">
                <a:schemeClr val="accent6">
                  <a:lumMod val="60000"/>
                  <a:lumOff val="40000"/>
                  <a:alpha val="0"/>
                </a:schemeClr>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305872" y="1309047"/>
            <a:ext cx="9602789" cy="2667000"/>
          </a:xfrm>
        </p:spPr>
        <p:txBody>
          <a:bodyPr anchor="b">
            <a:noAutofit/>
          </a:bodyPr>
          <a:lstStyle>
            <a:lvl1pPr algn="ctr">
              <a:defRPr sz="6000"/>
            </a:lvl1pPr>
          </a:lstStyle>
          <a:p>
            <a:r>
              <a:rPr lang="en-US"/>
              <a:t>Click to edit Master title style</a:t>
            </a:r>
            <a:endParaRPr/>
          </a:p>
        </p:txBody>
      </p:sp>
      <p:sp>
        <p:nvSpPr>
          <p:cNvPr id="3" name="Subtitle 2"/>
          <p:cNvSpPr>
            <a:spLocks noGrp="1"/>
          </p:cNvSpPr>
          <p:nvPr>
            <p:ph type="subTitle" idx="1"/>
          </p:nvPr>
        </p:nvSpPr>
        <p:spPr>
          <a:xfrm>
            <a:off x="1305872" y="4038600"/>
            <a:ext cx="9601200" cy="990600"/>
          </a:xfrm>
        </p:spPr>
        <p:txBody>
          <a:bodyPr>
            <a:normAutofit/>
          </a:bodyPr>
          <a:lstStyle>
            <a:lvl1pPr marL="0" indent="0" algn="ctr">
              <a:spcBef>
                <a:spcPts val="0"/>
              </a:spcBef>
              <a:buNone/>
              <a:defRPr sz="1800" cap="all" baseline="0">
                <a:solidFill>
                  <a:schemeClr val="accent2">
                    <a:lumMod val="7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294236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5F4E5243-F52A-4D37-9694-EB26C6C31910}" type="datetime1">
              <a:rPr lang="en-US"/>
              <a:t>5/3/2024</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4403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440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A77B6E1-634A-48DC-9E8B-D894023267EF}" type="datetime1">
              <a:rPr lang="en-US"/>
              <a:t>5/3/2024</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7B2D3E9E-A95C-48F2-B4BF-A71542E0BE9A}" type="datetime1">
              <a:rPr lang="en-US"/>
              <a:t>5/3/2024</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2" name="Title 1"/>
          <p:cNvSpPr>
            <a:spLocks noGrp="1"/>
          </p:cNvSpPr>
          <p:nvPr>
            <p:ph type="title"/>
          </p:nvPr>
        </p:nvSpPr>
        <p:spPr>
          <a:xfrm>
            <a:off x="1293813" y="1309047"/>
            <a:ext cx="9601252" cy="2667000"/>
          </a:xfrm>
        </p:spPr>
        <p:txBody>
          <a:bodyPr anchor="b">
            <a:normAutofit/>
          </a:bodyPr>
          <a:lstStyle>
            <a:lvl1pPr algn="ctr">
              <a:defRPr sz="6000" b="0"/>
            </a:lvl1pPr>
          </a:lstStyle>
          <a:p>
            <a:r>
              <a:rPr lang="en-US"/>
              <a:t>Click to edit Master title style</a:t>
            </a:r>
            <a:endParaRPr/>
          </a:p>
        </p:txBody>
      </p:sp>
      <p:sp>
        <p:nvSpPr>
          <p:cNvPr id="3" name="Text Placeholder 2"/>
          <p:cNvSpPr>
            <a:spLocks noGrp="1"/>
          </p:cNvSpPr>
          <p:nvPr>
            <p:ph type="body" idx="1"/>
          </p:nvPr>
        </p:nvSpPr>
        <p:spPr>
          <a:xfrm>
            <a:off x="1293813" y="4038600"/>
            <a:ext cx="9601200" cy="1143000"/>
          </a:xfrm>
        </p:spPr>
        <p:txBody>
          <a:bodyPr anchor="t">
            <a:normAutofit/>
          </a:bodyPr>
          <a:lstStyle>
            <a:lvl1pPr marL="0" indent="0" algn="ctr">
              <a:spcBef>
                <a:spcPts val="0"/>
              </a:spcBef>
              <a:buNone/>
              <a:defRPr sz="2000" cap="all" baseline="0">
                <a:solidFill>
                  <a:schemeClr val="accent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A50F84E2-2D7A-43CF-AC90-352A289A783A}" type="datetime1">
              <a:rPr lang="en-US"/>
              <a:t>5/3/2024</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Content Placeholder 3"/>
          <p:cNvSpPr>
            <a:spLocks noGrp="1"/>
          </p:cNvSpPr>
          <p:nvPr>
            <p:ph sz="half" idx="2"/>
          </p:nvPr>
        </p:nvSpPr>
        <p:spPr>
          <a:xfrm>
            <a:off x="627888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34112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F12952B5-7A2F-4CC8-B7CE-9234E21C2837}" type="datetime1">
              <a:rPr lang="en-US"/>
              <a:t>5/3/2024</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CE1DA07A-9201-4B4B-BAF2-015AFA30F520}" type="datetime1">
              <a:rPr lang="en-US"/>
              <a:t>5/3/2024</a:t>
            </a:fld>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07237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73D7E00A-486F-4252-8B1D-E32645521F49}" type="datetime1">
              <a:rPr lang="en-US"/>
              <a:t>5/3/2024</a:t>
            </a:fld>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68188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8DDF5F92-E675-4B36-9A60-69A962A68675}" type="datetime1">
              <a:rPr lang="en-US"/>
              <a:t>5/3/2024</a:t>
            </a:fld>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200" b="0"/>
            </a:lvl1pPr>
          </a:lstStyle>
          <a:p>
            <a:r>
              <a:rPr lang="en-US"/>
              <a:t>Click to edit Master title style</a:t>
            </a:r>
            <a:endParaRPr/>
          </a:p>
        </p:txBody>
      </p:sp>
      <p:sp>
        <p:nvSpPr>
          <p:cNvPr id="3" name="Content Placeholder 2"/>
          <p:cNvSpPr>
            <a:spLocks noGrp="1"/>
          </p:cNvSpPr>
          <p:nvPr>
            <p:ph idx="1"/>
          </p:nvPr>
        </p:nvSpPr>
        <p:spPr>
          <a:xfrm>
            <a:off x="760413" y="685800"/>
            <a:ext cx="6858000" cy="4572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9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AF6E2C9B-5FA2-460D-9BE7-B0812FC2A6FF}" type="datetime1">
              <a:rPr lang="en-US"/>
              <a:t>5/3/2024</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760413" y="685800"/>
            <a:ext cx="6858000" cy="4572000"/>
          </a:xfrm>
          <a:solidFill>
            <a:schemeClr val="bg1">
              <a:lumMod val="9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10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1D374940-A916-4C8B-9648-02A2D3898F9E}" type="datetime1">
              <a:rPr lang="en-US"/>
              <a:t>5/3/2024</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58000"/>
                </a:schemeClr>
              </a:gs>
              <a:gs pos="88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8" name="water3"/>
          <p:cNvSpPr/>
          <p:nvPr/>
        </p:nvSpPr>
        <p:spPr bwMode="gray">
          <a:xfrm>
            <a:off x="2552" y="6064101"/>
            <a:ext cx="12188952" cy="793899"/>
          </a:xfrm>
          <a:prstGeom prst="rect">
            <a:avLst/>
          </a:prstGeom>
          <a:gradFill>
            <a:gsLst>
              <a:gs pos="833">
                <a:schemeClr val="accent2">
                  <a:lumMod val="60000"/>
                  <a:lumOff val="40000"/>
                  <a:alpha val="38000"/>
                </a:schemeClr>
              </a:gs>
              <a:gs pos="49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water2"/>
          <p:cNvPicPr>
            <a:picLocks noChangeAspect="1"/>
          </p:cNvPicPr>
          <p:nvPr/>
        </p:nvPicPr>
        <p:blipFill rotWithShape="1">
          <a:blip r:embed="rId13" cstate="print">
            <a:extLst>
              <a:ext uri="{28A0092B-C50C-407E-A947-70E740481C1C}">
                <a14:useLocalDpi xmlns:a14="http://schemas.microsoft.com/office/drawing/2010/main" val="0"/>
              </a:ext>
            </a:extLst>
          </a:blip>
          <a:srcRect l="2674" r="9901"/>
          <a:stretch/>
        </p:blipFill>
        <p:spPr bwMode="white">
          <a:xfrm>
            <a:off x="-1425" y="6256181"/>
            <a:ext cx="12188952" cy="463209"/>
          </a:xfrm>
          <a:prstGeom prst="rect">
            <a:avLst/>
          </a:prstGeom>
          <a:noFill/>
          <a:ln>
            <a:noFill/>
          </a:ln>
        </p:spPr>
      </p:pic>
      <p:pic>
        <p:nvPicPr>
          <p:cNvPr id="10" name="water1"/>
          <p:cNvPicPr>
            <a:picLocks noChangeAspect="1"/>
          </p:cNvPicPr>
          <p:nvPr/>
        </p:nvPicPr>
        <p:blipFill rotWithShape="1">
          <a:blip r:embed="rId14"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979395"/>
            <a:ext cx="12188952" cy="268288"/>
          </a:xfrm>
          <a:prstGeom prst="rect">
            <a:avLst/>
          </a:prstGeom>
          <a:noFill/>
          <a:ln>
            <a:noFill/>
          </a:ln>
        </p:spPr>
      </p:pic>
      <p:sp>
        <p:nvSpPr>
          <p:cNvPr id="2" name="Title Placeholder 1"/>
          <p:cNvSpPr>
            <a:spLocks noGrp="1"/>
          </p:cNvSpPr>
          <p:nvPr>
            <p:ph type="title"/>
          </p:nvPr>
        </p:nvSpPr>
        <p:spPr>
          <a:xfrm>
            <a:off x="1341120" y="265176"/>
            <a:ext cx="9509759" cy="1088136"/>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572768"/>
            <a:ext cx="9509760" cy="41422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l">
              <a:defRPr sz="1100" cap="all" baseline="0">
                <a:solidFill>
                  <a:schemeClr val="tx1"/>
                </a:solidFill>
              </a:defRPr>
            </a:lvl1pPr>
          </a:lstStyle>
          <a:p>
            <a:fld id="{5586B75A-687E-405C-8A0B-8D00578BA2C3}" type="datetime1">
              <a:rPr lang="en-US" smtClean="0"/>
              <a:pPr/>
              <a:t>5/3/2024</a:t>
            </a:fld>
            <a:endParaRPr lang="en-US"/>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cap="all" baseline="0">
                <a:solidFill>
                  <a:schemeClr val="tx1"/>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BEE &amp; BEE SUPERMARKET</a:t>
            </a:r>
          </a:p>
        </p:txBody>
      </p:sp>
      <p:sp>
        <p:nvSpPr>
          <p:cNvPr id="3" name="Subtitle 2"/>
          <p:cNvSpPr>
            <a:spLocks noGrp="1"/>
          </p:cNvSpPr>
          <p:nvPr>
            <p:ph type="subTitle" idx="1"/>
          </p:nvPr>
        </p:nvSpPr>
        <p:spPr/>
        <p:txBody>
          <a:bodyPr/>
          <a:lstStyle/>
          <a:p>
            <a:r>
              <a:rPr lang="en-US" dirty="0"/>
              <a:t>C24-04  NA GROUP 4</a:t>
            </a:r>
          </a:p>
        </p:txBody>
      </p:sp>
    </p:spTree>
    <p:extLst>
      <p:ext uri="{BB962C8B-B14F-4D97-AF65-F5344CB8AC3E}">
        <p14:creationId xmlns:p14="http://schemas.microsoft.com/office/powerpoint/2010/main" val="150390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98F31E-6013-2E63-1DBB-5392DA5F7A9F}"/>
              </a:ext>
            </a:extLst>
          </p:cNvPr>
          <p:cNvSpPr>
            <a:spLocks noGrp="1"/>
          </p:cNvSpPr>
          <p:nvPr>
            <p:ph idx="1"/>
          </p:nvPr>
        </p:nvSpPr>
        <p:spPr/>
        <p:txBody>
          <a:bodyPr>
            <a:normAutofit/>
          </a:bodyPr>
          <a:lstStyle/>
          <a:p>
            <a:pPr marL="45720" indent="0">
              <a:buNone/>
            </a:pPr>
            <a:r>
              <a:rPr lang="en-US" sz="8800" dirty="0"/>
              <a:t>Thank you.</a:t>
            </a:r>
            <a:endParaRPr lang="en-NG" sz="8800" dirty="0"/>
          </a:p>
        </p:txBody>
      </p:sp>
    </p:spTree>
    <p:extLst>
      <p:ext uri="{BB962C8B-B14F-4D97-AF65-F5344CB8AC3E}">
        <p14:creationId xmlns:p14="http://schemas.microsoft.com/office/powerpoint/2010/main" val="204538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r>
              <a:rPr lang="en-US" dirty="0"/>
              <a:t>Group Members Name</a:t>
            </a:r>
          </a:p>
          <a:p>
            <a:r>
              <a:rPr lang="en-US" dirty="0"/>
              <a:t>Introduction</a:t>
            </a:r>
          </a:p>
          <a:p>
            <a:r>
              <a:rPr lang="en-US" dirty="0"/>
              <a:t>Dashboard</a:t>
            </a:r>
          </a:p>
          <a:p>
            <a:r>
              <a:rPr lang="en-US" dirty="0"/>
              <a:t>Current Performance</a:t>
            </a:r>
          </a:p>
          <a:p>
            <a:r>
              <a:rPr lang="en-US" dirty="0"/>
              <a:t>Recommendations</a:t>
            </a:r>
          </a:p>
          <a:p>
            <a:r>
              <a:rPr lang="en-US" dirty="0"/>
              <a:t>Summary and Conclusion</a:t>
            </a:r>
          </a:p>
        </p:txBody>
      </p:sp>
    </p:spTree>
    <p:extLst>
      <p:ext uri="{BB962C8B-B14F-4D97-AF65-F5344CB8AC3E}">
        <p14:creationId xmlns:p14="http://schemas.microsoft.com/office/powerpoint/2010/main" val="332745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618E-0067-9AB6-D931-46FF6F3E1CCB}"/>
              </a:ext>
            </a:extLst>
          </p:cNvPr>
          <p:cNvSpPr>
            <a:spLocks noGrp="1"/>
          </p:cNvSpPr>
          <p:nvPr>
            <p:ph type="title"/>
          </p:nvPr>
        </p:nvSpPr>
        <p:spPr/>
        <p:txBody>
          <a:bodyPr/>
          <a:lstStyle/>
          <a:p>
            <a:r>
              <a:rPr lang="en-US" dirty="0"/>
              <a:t>Group Members Name</a:t>
            </a:r>
            <a:endParaRPr lang="en-NG" dirty="0"/>
          </a:p>
        </p:txBody>
      </p:sp>
      <p:sp>
        <p:nvSpPr>
          <p:cNvPr id="3" name="Content Placeholder 2">
            <a:extLst>
              <a:ext uri="{FF2B5EF4-FFF2-40B4-BE49-F238E27FC236}">
                <a16:creationId xmlns:a16="http://schemas.microsoft.com/office/drawing/2014/main" id="{319BA975-1759-2BC4-D95C-85ACB34D5F7A}"/>
              </a:ext>
            </a:extLst>
          </p:cNvPr>
          <p:cNvSpPr>
            <a:spLocks noGrp="1"/>
          </p:cNvSpPr>
          <p:nvPr>
            <p:ph idx="1"/>
          </p:nvPr>
        </p:nvSpPr>
        <p:spPr/>
        <p:txBody>
          <a:bodyPr>
            <a:normAutofit lnSpcReduction="10000"/>
          </a:bodyPr>
          <a:lstStyle/>
          <a:p>
            <a:r>
              <a:rPr lang="yo-NG" dirty="0"/>
              <a:t>Lydia Pinto </a:t>
            </a:r>
            <a:endParaRPr lang="en-US" dirty="0"/>
          </a:p>
          <a:p>
            <a:r>
              <a:rPr lang="yo-NG" dirty="0"/>
              <a:t>Hannah</a:t>
            </a:r>
            <a:r>
              <a:rPr lang="en-US" dirty="0"/>
              <a:t> </a:t>
            </a:r>
            <a:r>
              <a:rPr lang="en-US" dirty="0" err="1"/>
              <a:t>Chuemeka</a:t>
            </a:r>
            <a:r>
              <a:rPr lang="en-US" dirty="0"/>
              <a:t> </a:t>
            </a:r>
          </a:p>
          <a:p>
            <a:r>
              <a:rPr lang="en-US" dirty="0" err="1"/>
              <a:t>Fasilat</a:t>
            </a:r>
            <a:r>
              <a:rPr lang="en-US" dirty="0"/>
              <a:t> Temitope </a:t>
            </a:r>
            <a:r>
              <a:rPr lang="en-US" dirty="0" err="1"/>
              <a:t>Ajirotutu</a:t>
            </a:r>
            <a:endParaRPr lang="en-US" dirty="0"/>
          </a:p>
          <a:p>
            <a:r>
              <a:rPr lang="yo-NG" dirty="0"/>
              <a:t>Uche Ozoude </a:t>
            </a:r>
            <a:endParaRPr lang="en-US" dirty="0"/>
          </a:p>
          <a:p>
            <a:r>
              <a:rPr lang="yo-NG" dirty="0"/>
              <a:t>Amaechi Okonkwo</a:t>
            </a:r>
            <a:endParaRPr lang="en-US" dirty="0"/>
          </a:p>
          <a:p>
            <a:r>
              <a:rPr lang="yo-NG" dirty="0"/>
              <a:t>Eniola Oyebadejo</a:t>
            </a:r>
            <a:endParaRPr lang="en-US" dirty="0"/>
          </a:p>
          <a:p>
            <a:r>
              <a:rPr lang="yo-NG" dirty="0"/>
              <a:t> Ene Ipole </a:t>
            </a:r>
            <a:endParaRPr lang="en-US" dirty="0"/>
          </a:p>
          <a:p>
            <a:r>
              <a:rPr lang="yo-NG" dirty="0"/>
              <a:t>Damaris Kanja </a:t>
            </a:r>
            <a:endParaRPr lang="en-US" dirty="0"/>
          </a:p>
          <a:p>
            <a:r>
              <a:rPr lang="yo-NG" dirty="0"/>
              <a:t>Faith Phili</a:t>
            </a:r>
            <a:r>
              <a:rPr lang="en-US" dirty="0"/>
              <a:t>p</a:t>
            </a:r>
            <a:endParaRPr lang="en-NG" dirty="0"/>
          </a:p>
        </p:txBody>
      </p:sp>
    </p:spTree>
    <p:extLst>
      <p:ext uri="{BB962C8B-B14F-4D97-AF65-F5344CB8AC3E}">
        <p14:creationId xmlns:p14="http://schemas.microsoft.com/office/powerpoint/2010/main" val="156815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E5C1C-AA2C-64F5-5EB0-AFF007A1F09B}"/>
              </a:ext>
            </a:extLst>
          </p:cNvPr>
          <p:cNvSpPr>
            <a:spLocks noGrp="1"/>
          </p:cNvSpPr>
          <p:nvPr>
            <p:ph type="title"/>
          </p:nvPr>
        </p:nvSpPr>
        <p:spPr/>
        <p:txBody>
          <a:bodyPr/>
          <a:lstStyle/>
          <a:p>
            <a:pPr algn="ctr"/>
            <a:r>
              <a:rPr lang="en-US" dirty="0"/>
              <a:t>Introduction</a:t>
            </a:r>
            <a:endParaRPr lang="en-NG" dirty="0"/>
          </a:p>
        </p:txBody>
      </p:sp>
      <p:sp>
        <p:nvSpPr>
          <p:cNvPr id="3" name="Content Placeholder 2">
            <a:extLst>
              <a:ext uri="{FF2B5EF4-FFF2-40B4-BE49-F238E27FC236}">
                <a16:creationId xmlns:a16="http://schemas.microsoft.com/office/drawing/2014/main" id="{4B704A04-B5FD-E182-7A02-3E681AF45A21}"/>
              </a:ext>
            </a:extLst>
          </p:cNvPr>
          <p:cNvSpPr>
            <a:spLocks noGrp="1"/>
          </p:cNvSpPr>
          <p:nvPr>
            <p:ph idx="1"/>
          </p:nvPr>
        </p:nvSpPr>
        <p:spPr/>
        <p:txBody>
          <a:bodyPr/>
          <a:lstStyle/>
          <a:p>
            <a:pPr marL="45720" indent="0">
              <a:buNone/>
            </a:pPr>
            <a:r>
              <a:rPr lang="en-US" dirty="0"/>
              <a:t>Bee and Bee Supermarket is a luxury retail establishment which deals on the following  fast moving  consumer products: electronic accessories, fashion accessories, food &amp; beverages, health &amp; beauty and home and lifestyle .</a:t>
            </a:r>
          </a:p>
          <a:p>
            <a:pPr marL="45720" indent="0">
              <a:buNone/>
            </a:pPr>
            <a:endParaRPr lang="en-US" dirty="0"/>
          </a:p>
          <a:p>
            <a:pPr marL="45720" indent="0">
              <a:buNone/>
            </a:pPr>
            <a:r>
              <a:rPr lang="en-US" dirty="0"/>
              <a:t>Furthermore, the company has its presence in five different cities of the United Kingdom.</a:t>
            </a:r>
          </a:p>
          <a:p>
            <a:pPr marL="45720" indent="0">
              <a:buNone/>
            </a:pPr>
            <a:endParaRPr lang="en-US" dirty="0"/>
          </a:p>
          <a:p>
            <a:pPr marL="45720" indent="0">
              <a:buNone/>
            </a:pPr>
            <a:r>
              <a:rPr lang="en-US" dirty="0"/>
              <a:t>The company’s customers  performance over the years stems from its customer loyalty driven by the standard  and quality of products  as well as its exceptional customer service delivery.</a:t>
            </a:r>
            <a:endParaRPr lang="en-NG" dirty="0"/>
          </a:p>
        </p:txBody>
      </p:sp>
    </p:spTree>
    <p:extLst>
      <p:ext uri="{BB962C8B-B14F-4D97-AF65-F5344CB8AC3E}">
        <p14:creationId xmlns:p14="http://schemas.microsoft.com/office/powerpoint/2010/main" val="2972579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F3DD-0348-FCDF-B339-222FA3BEEAB7}"/>
              </a:ext>
            </a:extLst>
          </p:cNvPr>
          <p:cNvSpPr>
            <a:spLocks noGrp="1"/>
          </p:cNvSpPr>
          <p:nvPr>
            <p:ph type="title"/>
          </p:nvPr>
        </p:nvSpPr>
        <p:spPr/>
        <p:txBody>
          <a:bodyPr/>
          <a:lstStyle/>
          <a:p>
            <a:r>
              <a:rPr lang="en-US" dirty="0"/>
              <a:t>Current Situation</a:t>
            </a:r>
            <a:endParaRPr lang="en-NG" dirty="0"/>
          </a:p>
        </p:txBody>
      </p:sp>
      <p:sp>
        <p:nvSpPr>
          <p:cNvPr id="3" name="Content Placeholder 2">
            <a:extLst>
              <a:ext uri="{FF2B5EF4-FFF2-40B4-BE49-F238E27FC236}">
                <a16:creationId xmlns:a16="http://schemas.microsoft.com/office/drawing/2014/main" id="{14ECC1E1-99F1-11DB-BA1B-04B84BBEB189}"/>
              </a:ext>
            </a:extLst>
          </p:cNvPr>
          <p:cNvSpPr>
            <a:spLocks noGrp="1"/>
          </p:cNvSpPr>
          <p:nvPr>
            <p:ph idx="1"/>
          </p:nvPr>
        </p:nvSpPr>
        <p:spPr/>
        <p:txBody>
          <a:bodyPr>
            <a:normAutofit fontScale="85000" lnSpcReduction="20000"/>
          </a:bodyPr>
          <a:lstStyle/>
          <a:p>
            <a:pPr marL="45720" indent="0">
              <a:buNone/>
            </a:pPr>
            <a:r>
              <a:rPr lang="en-US" dirty="0"/>
              <a:t>The management of the company hired the new General Sales Manager  who was  required to provide the overview of the financial performance at the end of the year. </a:t>
            </a:r>
          </a:p>
          <a:p>
            <a:pPr marL="45720" indent="0">
              <a:buNone/>
            </a:pPr>
            <a:r>
              <a:rPr lang="en-US" dirty="0"/>
              <a:t>The management would like to see:</a:t>
            </a:r>
          </a:p>
          <a:p>
            <a:pPr marL="502920" indent="-457200">
              <a:buAutoNum type="arabicPeriod"/>
            </a:pPr>
            <a:r>
              <a:rPr lang="en-US" dirty="0"/>
              <a:t>Total number of customers (Percentage of male and female), Total Income generated, Cost of Good sold and Revenue etc. </a:t>
            </a:r>
          </a:p>
          <a:p>
            <a:pPr marL="502920" indent="-457200">
              <a:buAutoNum type="arabicPeriod"/>
            </a:pPr>
            <a:r>
              <a:rPr lang="en-US" dirty="0"/>
              <a:t>Cost of good sold and revenue per product category, total income generated per month in the last FY. </a:t>
            </a:r>
          </a:p>
          <a:p>
            <a:pPr marL="502920" indent="-457200">
              <a:buAutoNum type="arabicPeriod"/>
            </a:pPr>
            <a:r>
              <a:rPr lang="en-US" dirty="0"/>
              <a:t>A breakdown of Product category and Income generated. </a:t>
            </a:r>
          </a:p>
          <a:p>
            <a:pPr marL="502920" indent="-457200">
              <a:buAutoNum type="arabicPeriod"/>
            </a:pPr>
            <a:r>
              <a:rPr lang="en-US" dirty="0"/>
              <a:t>Category of customers that shop – members or normal? </a:t>
            </a:r>
          </a:p>
          <a:p>
            <a:pPr marL="502920" indent="-457200">
              <a:buAutoNum type="arabicPeriod"/>
            </a:pPr>
            <a:r>
              <a:rPr lang="en-US" dirty="0"/>
              <a:t>How much revenue was generated from each city? </a:t>
            </a:r>
          </a:p>
          <a:p>
            <a:pPr marL="502920" indent="-457200">
              <a:buAutoNum type="arabicPeriod"/>
            </a:pPr>
            <a:r>
              <a:rPr lang="en-US" dirty="0"/>
              <a:t>What’s the most common payment method amongst customers?</a:t>
            </a:r>
          </a:p>
          <a:p>
            <a:pPr marL="45720" indent="0">
              <a:buNone/>
            </a:pPr>
            <a:r>
              <a:rPr lang="en-US" dirty="0"/>
              <a:t>In addition,  the management required ideas on how income can be improved.</a:t>
            </a:r>
          </a:p>
        </p:txBody>
      </p:sp>
    </p:spTree>
    <p:extLst>
      <p:ext uri="{BB962C8B-B14F-4D97-AF65-F5344CB8AC3E}">
        <p14:creationId xmlns:p14="http://schemas.microsoft.com/office/powerpoint/2010/main" val="420166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8" name="Content Placeholder 7" descr="Clustered column chart showing the values of 3 series for 4 categories"/>
          <p:cNvGraphicFramePr>
            <a:graphicFrameLocks noGrp="1"/>
          </p:cNvGraphicFramePr>
          <p:nvPr>
            <p:ph idx="1"/>
            <p:extLst>
              <p:ext uri="{D42A27DB-BD31-4B8C-83A1-F6EECF244321}">
                <p14:modId xmlns:p14="http://schemas.microsoft.com/office/powerpoint/2010/main" val="1313678178"/>
              </p:ext>
            </p:extLst>
          </p:nvPr>
        </p:nvGraphicFramePr>
        <p:xfrm>
          <a:off x="0" y="0"/>
          <a:ext cx="12192000" cy="68579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7868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Current Performance</a:t>
            </a:r>
          </a:p>
        </p:txBody>
      </p:sp>
      <p:sp>
        <p:nvSpPr>
          <p:cNvPr id="3" name="Content Placeholder 2">
            <a:extLst>
              <a:ext uri="{FF2B5EF4-FFF2-40B4-BE49-F238E27FC236}">
                <a16:creationId xmlns:a16="http://schemas.microsoft.com/office/drawing/2014/main" id="{DCF2826E-E564-FCD5-D164-928E1E8CD697}"/>
              </a:ext>
            </a:extLst>
          </p:cNvPr>
          <p:cNvSpPr>
            <a:spLocks noGrp="1"/>
          </p:cNvSpPr>
          <p:nvPr>
            <p:ph idx="1"/>
          </p:nvPr>
        </p:nvSpPr>
        <p:spPr/>
        <p:txBody>
          <a:bodyPr>
            <a:normAutofit/>
          </a:bodyPr>
          <a:lstStyle/>
          <a:p>
            <a:pPr algn="just">
              <a:buFont typeface="Wingdings" panose="05000000000000000000" pitchFamily="2" charset="2"/>
              <a:buChar char="Ø"/>
            </a:pPr>
            <a:r>
              <a:rPr lang="en-US" dirty="0"/>
              <a:t>The company generated a total revenue £69.343m  from 1000 customers in 2019 financial year. </a:t>
            </a:r>
          </a:p>
          <a:p>
            <a:pPr algn="just">
              <a:buFont typeface="Wingdings" panose="05000000000000000000" pitchFamily="2" charset="2"/>
              <a:buChar char="Ø"/>
            </a:pPr>
            <a:r>
              <a:rPr lang="en-US" dirty="0"/>
              <a:t>A cursory look at the dashboard shows that the  company generated its highest income from the sales of Electronic Accessories (£22.35m),  Home and Lifestyle (£21.81m) as well as Sports and Travel and Lifestyle (£13.07m) while Health and Lifestyle (£1.86m) was the lowest.</a:t>
            </a:r>
          </a:p>
          <a:p>
            <a:pPr algn="just">
              <a:buFont typeface="Wingdings" panose="05000000000000000000" pitchFamily="2" charset="2"/>
              <a:buChar char="Ø"/>
            </a:pPr>
            <a:r>
              <a:rPr lang="en-US" dirty="0"/>
              <a:t>It can also be seen that the  highest revenue were earned from Liverpool, Manchester and Birmingham while London contributed the least revenue.</a:t>
            </a:r>
          </a:p>
          <a:p>
            <a:pPr algn="just">
              <a:buFont typeface="Wingdings" panose="05000000000000000000" pitchFamily="2" charset="2"/>
              <a:buChar char="Ø"/>
            </a:pPr>
            <a:r>
              <a:rPr lang="en-US" dirty="0"/>
              <a:t>The company’s female customers were instrumental to the performance of the period by virtue of there number and patronage. </a:t>
            </a:r>
          </a:p>
          <a:p>
            <a:pPr marL="45720" indent="0">
              <a:buNone/>
            </a:pPr>
            <a:endParaRPr lang="en-US" dirty="0"/>
          </a:p>
          <a:p>
            <a:pPr marL="45720" indent="0">
              <a:buNone/>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NG" dirty="0"/>
          </a:p>
        </p:txBody>
      </p:sp>
    </p:spTree>
    <p:extLst>
      <p:ext uri="{BB962C8B-B14F-4D97-AF65-F5344CB8AC3E}">
        <p14:creationId xmlns:p14="http://schemas.microsoft.com/office/powerpoint/2010/main" val="1689357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B83F-FB9D-2AAF-C8AF-574BD60F48B3}"/>
              </a:ext>
            </a:extLst>
          </p:cNvPr>
          <p:cNvSpPr>
            <a:spLocks noGrp="1"/>
          </p:cNvSpPr>
          <p:nvPr>
            <p:ph type="title"/>
          </p:nvPr>
        </p:nvSpPr>
        <p:spPr/>
        <p:txBody>
          <a:bodyPr/>
          <a:lstStyle/>
          <a:p>
            <a:r>
              <a:rPr lang="en-US" dirty="0"/>
              <a:t>Current Performance   (continued)</a:t>
            </a:r>
            <a:endParaRPr lang="en-NG" dirty="0"/>
          </a:p>
        </p:txBody>
      </p:sp>
      <p:sp>
        <p:nvSpPr>
          <p:cNvPr id="3" name="Content Placeholder 2">
            <a:extLst>
              <a:ext uri="{FF2B5EF4-FFF2-40B4-BE49-F238E27FC236}">
                <a16:creationId xmlns:a16="http://schemas.microsoft.com/office/drawing/2014/main" id="{5985F4D9-F6A6-95D1-0987-AA7011F3E155}"/>
              </a:ext>
            </a:extLst>
          </p:cNvPr>
          <p:cNvSpPr>
            <a:spLocks noGrp="1"/>
          </p:cNvSpPr>
          <p:nvPr>
            <p:ph idx="1"/>
          </p:nvPr>
        </p:nvSpPr>
        <p:spPr/>
        <p:txBody>
          <a:bodyPr>
            <a:normAutofit lnSpcReduction="10000"/>
          </a:bodyPr>
          <a:lstStyle/>
          <a:p>
            <a:pPr algn="just">
              <a:buFont typeface="Wingdings" panose="05000000000000000000" pitchFamily="2" charset="2"/>
              <a:buChar char="Ø"/>
            </a:pPr>
            <a:r>
              <a:rPr lang="en-US" dirty="0"/>
              <a:t>A review of revenue for the period from different products as purchased per gender shows that more females purchased fashion &amp; accessories (77%), health &amp; beauty (84%) and sports and travel products (55%). In the other hand, more males purchased electronic accessories (84%), food &amp; beverages (55%)as well as home &amp; lifestyle products (54%).</a:t>
            </a:r>
          </a:p>
          <a:p>
            <a:pPr>
              <a:buFont typeface="Wingdings" panose="05000000000000000000" pitchFamily="2" charset="2"/>
              <a:buChar char="Ø"/>
            </a:pPr>
            <a:r>
              <a:rPr lang="en-US" dirty="0"/>
              <a:t>The company’s  member customer is about twice the number of  its normal customers.</a:t>
            </a:r>
          </a:p>
          <a:p>
            <a:pPr algn="just">
              <a:buFont typeface="Wingdings" panose="05000000000000000000" pitchFamily="2" charset="2"/>
              <a:buChar char="Ø"/>
            </a:pPr>
            <a:r>
              <a:rPr lang="en-US" dirty="0"/>
              <a:t>The company’s sales rose steadily from January to April and felled sharply in may. The revenue between may and November marginally the same while there was an increase in sales in December. Most sales was recorded in April (£1.52m) while the least sales was in November(£0.17m). </a:t>
            </a:r>
          </a:p>
          <a:p>
            <a:pPr algn="just">
              <a:buFont typeface="Wingdings" panose="05000000000000000000" pitchFamily="2" charset="2"/>
              <a:buChar char="Ø"/>
            </a:pPr>
            <a:r>
              <a:rPr lang="en-US" dirty="0"/>
              <a:t>Purchases were made mostly by credit cards then cash while </a:t>
            </a:r>
            <a:r>
              <a:rPr lang="en-US" dirty="0" err="1"/>
              <a:t>ewallet</a:t>
            </a:r>
            <a:r>
              <a:rPr lang="en-US" dirty="0"/>
              <a:t> was the least.</a:t>
            </a:r>
            <a:endParaRPr lang="en-NG" dirty="0"/>
          </a:p>
        </p:txBody>
      </p:sp>
    </p:spTree>
    <p:extLst>
      <p:ext uri="{BB962C8B-B14F-4D97-AF65-F5344CB8AC3E}">
        <p14:creationId xmlns:p14="http://schemas.microsoft.com/office/powerpoint/2010/main" val="1695152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A962-FDEA-DFBE-1BA0-68C35D9D5360}"/>
              </a:ext>
            </a:extLst>
          </p:cNvPr>
          <p:cNvSpPr>
            <a:spLocks noGrp="1"/>
          </p:cNvSpPr>
          <p:nvPr>
            <p:ph type="title"/>
          </p:nvPr>
        </p:nvSpPr>
        <p:spPr/>
        <p:txBody>
          <a:bodyPr/>
          <a:lstStyle/>
          <a:p>
            <a:r>
              <a:rPr lang="en-US" dirty="0"/>
              <a:t>Recommendations</a:t>
            </a:r>
            <a:endParaRPr lang="en-NG" dirty="0"/>
          </a:p>
        </p:txBody>
      </p:sp>
      <p:sp>
        <p:nvSpPr>
          <p:cNvPr id="3" name="Content Placeholder 2">
            <a:extLst>
              <a:ext uri="{FF2B5EF4-FFF2-40B4-BE49-F238E27FC236}">
                <a16:creationId xmlns:a16="http://schemas.microsoft.com/office/drawing/2014/main" id="{F7A3E862-2487-CC28-5C88-2837B57DE0FA}"/>
              </a:ext>
            </a:extLst>
          </p:cNvPr>
          <p:cNvSpPr>
            <a:spLocks noGrp="1"/>
          </p:cNvSpPr>
          <p:nvPr>
            <p:ph idx="1"/>
          </p:nvPr>
        </p:nvSpPr>
        <p:spPr/>
        <p:txBody>
          <a:bodyPr>
            <a:normAutofit fontScale="77500" lnSpcReduction="20000"/>
          </a:bodyPr>
          <a:lstStyle/>
          <a:p>
            <a:pPr algn="just"/>
            <a:r>
              <a:rPr lang="en-US" dirty="0"/>
              <a:t>The  reason for  the poor revenues from the sales of  health &amp; beauty products, fashion accessories and food &amp; beverages should be checked. The quality of the products as well as the brand sold by competitors should be ascertained.</a:t>
            </a:r>
          </a:p>
          <a:p>
            <a:pPr algn="just"/>
            <a:r>
              <a:rPr lang="en-US" dirty="0"/>
              <a:t>The sales team should find out what its competitors in London, Glasgow and Birmingham are doing with a view to increasing its market share in these locations and ultimately increasing revenue. In the other hand, premium service should be given to its existing customers especially those in the top 3 cities: Liverpool, Manchester and Birmingham.</a:t>
            </a:r>
          </a:p>
          <a:p>
            <a:pPr algn="just"/>
            <a:r>
              <a:rPr lang="en-US" dirty="0"/>
              <a:t>To improve patronage, revenue &amp; income, there should be a targeted ads towards its female customers and the products they like to buy. In addition, the business needed to all of its customers. This will enable the business to be meet the needs of its customers and improve its bottom </a:t>
            </a:r>
            <a:r>
              <a:rPr lang="en-US"/>
              <a:t>line.</a:t>
            </a:r>
            <a:endParaRPr lang="en-US" dirty="0"/>
          </a:p>
          <a:p>
            <a:pPr algn="just"/>
            <a:r>
              <a:rPr lang="en-US" dirty="0"/>
              <a:t>Find out what propels the loyalty of  member customers and replicate same for normal customers .</a:t>
            </a:r>
          </a:p>
          <a:p>
            <a:pPr algn="just"/>
            <a:r>
              <a:rPr lang="en-US" dirty="0"/>
              <a:t>The reason for the customer low spending pattern between May and November may have been seasonal, hence new products for such seasons needed to be introduced to take care of the needs of customers during these periods. The business should take advantage of its pick periods (April and December) to grant incentives and other loyalty scheme which will attract more sales.</a:t>
            </a:r>
            <a:endParaRPr lang="en-NG" dirty="0"/>
          </a:p>
        </p:txBody>
      </p:sp>
    </p:spTree>
    <p:extLst>
      <p:ext uri="{BB962C8B-B14F-4D97-AF65-F5344CB8AC3E}">
        <p14:creationId xmlns:p14="http://schemas.microsoft.com/office/powerpoint/2010/main" val="3516575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cean 16x9">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cean painting presentation (widescreen).potx" id="{7D8F5DB3-F878-46D5-AF2D-2DD5B7369221}" vid="{9251DF30-C224-466C-9BFA-3064FAD55731}"/>
    </a:ext>
  </a:extLst>
</a:theme>
</file>

<file path=ppt/theme/theme2.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Ocean painting presentation (widescreen)</Template>
  <TotalTime>384</TotalTime>
  <Words>779</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Georgia</vt:lpstr>
      <vt:lpstr>Wingdings</vt:lpstr>
      <vt:lpstr>Ocean 16x9</vt:lpstr>
      <vt:lpstr>BEE &amp; BEE SUPERMARKET</vt:lpstr>
      <vt:lpstr>Content</vt:lpstr>
      <vt:lpstr>Group Members Name</vt:lpstr>
      <vt:lpstr>Introduction</vt:lpstr>
      <vt:lpstr>Current Situation</vt:lpstr>
      <vt:lpstr>Title and Content Layout with Chart</vt:lpstr>
      <vt:lpstr>Current Performance</vt:lpstr>
      <vt:lpstr>Current Performance   (continued)</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 &amp; BEE SUPERMARKET</dc:title>
  <dc:creator>Amaechi Okonkwo</dc:creator>
  <cp:lastModifiedBy>Amaechi Okonkwo</cp:lastModifiedBy>
  <cp:revision>3</cp:revision>
  <dcterms:created xsi:type="dcterms:W3CDTF">2024-05-02T17:18:02Z</dcterms:created>
  <dcterms:modified xsi:type="dcterms:W3CDTF">2024-05-03T22:20:21Z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