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95A4"/>
    <a:srgbClr val="EFFA76"/>
    <a:srgbClr val="A6DD9B"/>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155625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144157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413883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B87B3F-308E-44BA-8608-9D382A484FDA}"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578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943315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2158493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2905453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2212042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339083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190422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154000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120974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429296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116809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419017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340961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90518-71B3-4C77-BB43-B5AB89928F75}"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B87B3F-308E-44BA-8608-9D382A484FDA}" type="slidenum">
              <a:rPr lang="en-IN" smtClean="0"/>
              <a:t>‹#›</a:t>
            </a:fld>
            <a:endParaRPr lang="en-IN" dirty="0"/>
          </a:p>
        </p:txBody>
      </p:sp>
    </p:spTree>
    <p:extLst>
      <p:ext uri="{BB962C8B-B14F-4D97-AF65-F5344CB8AC3E}">
        <p14:creationId xmlns:p14="http://schemas.microsoft.com/office/powerpoint/2010/main" val="142843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0590518-71B3-4C77-BB43-B5AB89928F75}" type="datetimeFigureOut">
              <a:rPr lang="en-IN" smtClean="0"/>
              <a:t>17-02-2022</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FB87B3F-308E-44BA-8608-9D382A484FDA}" type="slidenum">
              <a:rPr lang="en-IN" smtClean="0"/>
              <a:t>‹#›</a:t>
            </a:fld>
            <a:endParaRPr lang="en-IN" dirty="0"/>
          </a:p>
        </p:txBody>
      </p:sp>
    </p:spTree>
    <p:extLst>
      <p:ext uri="{BB962C8B-B14F-4D97-AF65-F5344CB8AC3E}">
        <p14:creationId xmlns:p14="http://schemas.microsoft.com/office/powerpoint/2010/main" val="36128356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EFDF-13F2-451D-B4F6-C3378F47BF8A}"/>
              </a:ext>
            </a:extLst>
          </p:cNvPr>
          <p:cNvSpPr>
            <a:spLocks noGrp="1"/>
          </p:cNvSpPr>
          <p:nvPr>
            <p:ph type="ctrTitle"/>
          </p:nvPr>
        </p:nvSpPr>
        <p:spPr>
          <a:xfrm>
            <a:off x="731520" y="787791"/>
            <a:ext cx="10592972" cy="1428936"/>
          </a:xfrm>
        </p:spPr>
        <p:txBody>
          <a:bodyPr anchor="ctr">
            <a:normAutofit/>
          </a:bodyPr>
          <a:lstStyle/>
          <a:p>
            <a:r>
              <a:rPr lang="en-IN" sz="4800" b="1" dirty="0">
                <a:solidFill>
                  <a:srgbClr val="3F95A4"/>
                </a:solidFill>
              </a:rPr>
              <a:t>Google Data Analytics-Case Study</a:t>
            </a:r>
          </a:p>
        </p:txBody>
      </p:sp>
      <p:sp>
        <p:nvSpPr>
          <p:cNvPr id="3" name="Subtitle 2">
            <a:extLst>
              <a:ext uri="{FF2B5EF4-FFF2-40B4-BE49-F238E27FC236}">
                <a16:creationId xmlns:a16="http://schemas.microsoft.com/office/drawing/2014/main" id="{7611E621-1539-40A1-9D46-D0E5F293694E}"/>
              </a:ext>
            </a:extLst>
          </p:cNvPr>
          <p:cNvSpPr>
            <a:spLocks noGrp="1"/>
          </p:cNvSpPr>
          <p:nvPr>
            <p:ph type="subTitle" idx="1"/>
          </p:nvPr>
        </p:nvSpPr>
        <p:spPr>
          <a:xfrm>
            <a:off x="1523999" y="4375052"/>
            <a:ext cx="10120313" cy="882748"/>
          </a:xfrm>
        </p:spPr>
        <p:txBody>
          <a:bodyPr rIns="0" anchor="b" anchorCtr="1">
            <a:noAutofit/>
          </a:bodyPr>
          <a:lstStyle/>
          <a:p>
            <a:r>
              <a:rPr lang="en-US" sz="4000" dirty="0">
                <a:solidFill>
                  <a:srgbClr val="EFFA76"/>
                </a:solidFill>
              </a:rPr>
              <a:t>Cyclistic</a:t>
            </a:r>
            <a:r>
              <a:rPr lang="en-IN" sz="4000" dirty="0"/>
              <a:t> Bike-Share : </a:t>
            </a:r>
            <a:r>
              <a:rPr lang="en-IN" sz="4000" dirty="0">
                <a:solidFill>
                  <a:schemeClr val="tx1"/>
                </a:solidFill>
              </a:rPr>
              <a:t>Data Analysis</a:t>
            </a:r>
          </a:p>
        </p:txBody>
      </p:sp>
      <p:pic>
        <p:nvPicPr>
          <p:cNvPr id="5" name="Picture 4">
            <a:extLst>
              <a:ext uri="{FF2B5EF4-FFF2-40B4-BE49-F238E27FC236}">
                <a16:creationId xmlns:a16="http://schemas.microsoft.com/office/drawing/2014/main" id="{A6E75FCF-331A-47AE-8B1F-BBBB79E97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42" y="2442975"/>
            <a:ext cx="2237716" cy="1932077"/>
          </a:xfrm>
          <a:prstGeom prst="rect">
            <a:avLst/>
          </a:prstGeom>
        </p:spPr>
      </p:pic>
    </p:spTree>
    <p:extLst>
      <p:ext uri="{BB962C8B-B14F-4D97-AF65-F5344CB8AC3E}">
        <p14:creationId xmlns:p14="http://schemas.microsoft.com/office/powerpoint/2010/main" val="394228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8C71-4D76-4534-B00C-2AE358A7AFD0}"/>
              </a:ext>
            </a:extLst>
          </p:cNvPr>
          <p:cNvSpPr>
            <a:spLocks noGrp="1"/>
          </p:cNvSpPr>
          <p:nvPr>
            <p:ph type="title"/>
          </p:nvPr>
        </p:nvSpPr>
        <p:spPr>
          <a:xfrm>
            <a:off x="646111" y="452718"/>
            <a:ext cx="9404723" cy="813374"/>
          </a:xfrm>
        </p:spPr>
        <p:txBody>
          <a:bodyPr/>
          <a:lstStyle/>
          <a:p>
            <a:r>
              <a:rPr lang="en-IN" dirty="0">
                <a:solidFill>
                  <a:srgbClr val="3F95A4"/>
                </a:solidFill>
              </a:rPr>
              <a:t>Business Scenario.</a:t>
            </a:r>
          </a:p>
        </p:txBody>
      </p:sp>
      <p:sp>
        <p:nvSpPr>
          <p:cNvPr id="3" name="Content Placeholder 2">
            <a:extLst>
              <a:ext uri="{FF2B5EF4-FFF2-40B4-BE49-F238E27FC236}">
                <a16:creationId xmlns:a16="http://schemas.microsoft.com/office/drawing/2014/main" id="{A6339590-006C-4312-878A-6F2B196F8911}"/>
              </a:ext>
            </a:extLst>
          </p:cNvPr>
          <p:cNvSpPr>
            <a:spLocks noGrp="1"/>
          </p:cNvSpPr>
          <p:nvPr>
            <p:ph idx="1"/>
          </p:nvPr>
        </p:nvSpPr>
        <p:spPr/>
        <p:txBody>
          <a:bodyPr>
            <a:normAutofit fontScale="92500"/>
          </a:bodyPr>
          <a:lstStyle/>
          <a:p>
            <a:r>
              <a:rPr lang="en-US" spc="300" dirty="0"/>
              <a:t>You are a junior data analyst working in the marketing analyst team at Cyclistic, a bike-share company in Chicago. The director of marketing believes the company’s future success depends on maximizing the number of annual memberships. Therefore, your team wants to understand how casual riders and annual members use Cyclistic bikes differently. From these insights, your team will design a new marketing strategy to convert casual riders into annual members. But first, Cyclistic executives must approve your recommendations, so they must be backed up with compelling data insights and professional data visualizations.</a:t>
            </a:r>
            <a:endParaRPr lang="en-IN" spc="300" dirty="0"/>
          </a:p>
        </p:txBody>
      </p:sp>
    </p:spTree>
    <p:extLst>
      <p:ext uri="{BB962C8B-B14F-4D97-AF65-F5344CB8AC3E}">
        <p14:creationId xmlns:p14="http://schemas.microsoft.com/office/powerpoint/2010/main" val="244124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2D99-48D2-4F28-9300-C55872F2E68F}"/>
              </a:ext>
            </a:extLst>
          </p:cNvPr>
          <p:cNvSpPr>
            <a:spLocks noGrp="1"/>
          </p:cNvSpPr>
          <p:nvPr>
            <p:ph type="title"/>
          </p:nvPr>
        </p:nvSpPr>
        <p:spPr>
          <a:xfrm>
            <a:off x="646111" y="452718"/>
            <a:ext cx="9404723" cy="957437"/>
          </a:xfrm>
        </p:spPr>
        <p:txBody>
          <a:bodyPr>
            <a:normAutofit fontScale="90000"/>
          </a:bodyPr>
          <a:lstStyle/>
          <a:p>
            <a:r>
              <a:rPr lang="en-US" b="1" dirty="0">
                <a:effectLst/>
              </a:rPr>
              <a:t>how does casual riders and annual members use bike differently?</a:t>
            </a:r>
            <a:endParaRPr lang="en-IN" dirty="0"/>
          </a:p>
        </p:txBody>
      </p:sp>
      <p:pic>
        <p:nvPicPr>
          <p:cNvPr id="6" name="Content Placeholder 5">
            <a:extLst>
              <a:ext uri="{FF2B5EF4-FFF2-40B4-BE49-F238E27FC236}">
                <a16:creationId xmlns:a16="http://schemas.microsoft.com/office/drawing/2014/main" id="{71DD8919-270A-46E2-B5D4-CE6E456700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1587" y="2345162"/>
            <a:ext cx="5213619" cy="3486150"/>
          </a:xfrm>
        </p:spPr>
      </p:pic>
      <p:pic>
        <p:nvPicPr>
          <p:cNvPr id="10" name="Content Placeholder 9">
            <a:extLst>
              <a:ext uri="{FF2B5EF4-FFF2-40B4-BE49-F238E27FC236}">
                <a16:creationId xmlns:a16="http://schemas.microsoft.com/office/drawing/2014/main" id="{71AA57BF-5768-44E8-9580-4F1F62046E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71587" y="1645920"/>
            <a:ext cx="1893644" cy="844062"/>
          </a:xfrm>
        </p:spPr>
      </p:pic>
      <p:sp>
        <p:nvSpPr>
          <p:cNvPr id="12" name="TextBox 11">
            <a:extLst>
              <a:ext uri="{FF2B5EF4-FFF2-40B4-BE49-F238E27FC236}">
                <a16:creationId xmlns:a16="http://schemas.microsoft.com/office/drawing/2014/main" id="{DACBEEBB-7D6E-4C6C-B258-977844151FBF}"/>
              </a:ext>
            </a:extLst>
          </p:cNvPr>
          <p:cNvSpPr txBox="1"/>
          <p:nvPr/>
        </p:nvSpPr>
        <p:spPr>
          <a:xfrm>
            <a:off x="6724357" y="2369720"/>
            <a:ext cx="4723057" cy="3139321"/>
          </a:xfrm>
          <a:prstGeom prst="rect">
            <a:avLst/>
          </a:prstGeom>
          <a:noFill/>
        </p:spPr>
        <p:txBody>
          <a:bodyPr wrap="square" rtlCol="0">
            <a:spAutoFit/>
          </a:bodyPr>
          <a:lstStyle/>
          <a:p>
            <a:pPr marL="285750" indent="-285750">
              <a:buFont typeface="Arial" panose="020B0604020202020204" pitchFamily="34" charset="0"/>
              <a:buChar char="•"/>
            </a:pPr>
            <a:r>
              <a:rPr lang="en-IN" spc="300" dirty="0"/>
              <a:t>The chart shows that Casual Riders mostly use the bike service during weekend , this implies they use it for relaxation.</a:t>
            </a:r>
          </a:p>
          <a:p>
            <a:pPr marL="285750" indent="-285750">
              <a:buFont typeface="Arial" panose="020B0604020202020204" pitchFamily="34" charset="0"/>
              <a:buChar char="•"/>
            </a:pPr>
            <a:endParaRPr lang="en-IN" spc="300" dirty="0"/>
          </a:p>
          <a:p>
            <a:pPr marL="285750" indent="-285750">
              <a:buFont typeface="Arial" panose="020B0604020202020204" pitchFamily="34" charset="0"/>
              <a:buChar char="•"/>
            </a:pPr>
            <a:r>
              <a:rPr lang="en-IN" spc="300" dirty="0"/>
              <a:t>The usage of bike service by member riders are high during weekdays, it means they mostly use it to commute to work.</a:t>
            </a:r>
          </a:p>
        </p:txBody>
      </p:sp>
    </p:spTree>
    <p:extLst>
      <p:ext uri="{BB962C8B-B14F-4D97-AF65-F5344CB8AC3E}">
        <p14:creationId xmlns:p14="http://schemas.microsoft.com/office/powerpoint/2010/main" val="202080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59C4-3BD8-4D9D-9FB7-085842BCFF74}"/>
              </a:ext>
            </a:extLst>
          </p:cNvPr>
          <p:cNvSpPr>
            <a:spLocks noGrp="1"/>
          </p:cNvSpPr>
          <p:nvPr>
            <p:ph type="title"/>
          </p:nvPr>
        </p:nvSpPr>
        <p:spPr>
          <a:xfrm>
            <a:off x="646111" y="452718"/>
            <a:ext cx="9404723" cy="785239"/>
          </a:xfrm>
        </p:spPr>
        <p:txBody>
          <a:bodyPr/>
          <a:lstStyle/>
          <a:p>
            <a:r>
              <a:rPr lang="en-IN" dirty="0"/>
              <a:t>	Key Findings</a:t>
            </a:r>
          </a:p>
        </p:txBody>
      </p:sp>
      <p:pic>
        <p:nvPicPr>
          <p:cNvPr id="6" name="Content Placeholder 5">
            <a:extLst>
              <a:ext uri="{FF2B5EF4-FFF2-40B4-BE49-F238E27FC236}">
                <a16:creationId xmlns:a16="http://schemas.microsoft.com/office/drawing/2014/main" id="{2A755A7B-1405-4D6E-A30D-A990D3D2EE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730326"/>
            <a:ext cx="6815587" cy="4077144"/>
          </a:xfrm>
        </p:spPr>
      </p:pic>
      <p:sp>
        <p:nvSpPr>
          <p:cNvPr id="4" name="Content Placeholder 3">
            <a:extLst>
              <a:ext uri="{FF2B5EF4-FFF2-40B4-BE49-F238E27FC236}">
                <a16:creationId xmlns:a16="http://schemas.microsoft.com/office/drawing/2014/main" id="{9799FC1D-1BF9-4B83-89D2-0014CAF9ECA1}"/>
              </a:ext>
            </a:extLst>
          </p:cNvPr>
          <p:cNvSpPr>
            <a:spLocks noGrp="1"/>
          </p:cNvSpPr>
          <p:nvPr>
            <p:ph sz="half" idx="2"/>
          </p:nvPr>
        </p:nvSpPr>
        <p:spPr>
          <a:xfrm>
            <a:off x="7695027" y="1631852"/>
            <a:ext cx="3784209" cy="4624485"/>
          </a:xfrm>
        </p:spPr>
        <p:txBody>
          <a:bodyPr>
            <a:normAutofit fontScale="77500" lnSpcReduction="20000"/>
          </a:bodyPr>
          <a:lstStyle/>
          <a:p>
            <a:r>
              <a:rPr lang="en-IN" dirty="0"/>
              <a:t>Over all the duration of ride length starts increasing  during the spring season (from march to may).</a:t>
            </a:r>
          </a:p>
          <a:p>
            <a:r>
              <a:rPr lang="en-IN" dirty="0"/>
              <a:t>During Summer season (from June to August) the duration of ride length are much higher as compared to spring season.</a:t>
            </a:r>
          </a:p>
          <a:p>
            <a:r>
              <a:rPr lang="en-IN" dirty="0"/>
              <a:t>Ride length duration starts declining during Autumn season (from September to November)</a:t>
            </a:r>
          </a:p>
          <a:p>
            <a:r>
              <a:rPr lang="en-IN" dirty="0"/>
              <a:t>The Least ride length are during Winter season (from December to February)</a:t>
            </a:r>
          </a:p>
          <a:p>
            <a:r>
              <a:rPr lang="en-IN" dirty="0"/>
              <a:t>The ride duration for Casual riders are higher then Members.</a:t>
            </a:r>
          </a:p>
        </p:txBody>
      </p:sp>
    </p:spTree>
    <p:extLst>
      <p:ext uri="{BB962C8B-B14F-4D97-AF65-F5344CB8AC3E}">
        <p14:creationId xmlns:p14="http://schemas.microsoft.com/office/powerpoint/2010/main" val="328107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4734E4-89C5-4200-8333-997D596DD4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774086"/>
            <a:ext cx="5449889" cy="3136731"/>
          </a:xfrm>
        </p:spPr>
      </p:pic>
      <p:pic>
        <p:nvPicPr>
          <p:cNvPr id="8" name="Content Placeholder 7">
            <a:extLst>
              <a:ext uri="{FF2B5EF4-FFF2-40B4-BE49-F238E27FC236}">
                <a16:creationId xmlns:a16="http://schemas.microsoft.com/office/drawing/2014/main" id="{68E209CE-D9D3-40C2-80A6-133A70F33A5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71416" y="1558617"/>
            <a:ext cx="1219297" cy="783834"/>
          </a:xfrm>
        </p:spPr>
      </p:pic>
      <p:pic>
        <p:nvPicPr>
          <p:cNvPr id="10" name="Picture 9">
            <a:extLst>
              <a:ext uri="{FF2B5EF4-FFF2-40B4-BE49-F238E27FC236}">
                <a16:creationId xmlns:a16="http://schemas.microsoft.com/office/drawing/2014/main" id="{31B5ED9B-EFE1-4CA4-BC59-D91E8B1EF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762" y="774087"/>
            <a:ext cx="4552822" cy="3136730"/>
          </a:xfrm>
          <a:prstGeom prst="rect">
            <a:avLst/>
          </a:prstGeom>
        </p:spPr>
      </p:pic>
      <p:sp>
        <p:nvSpPr>
          <p:cNvPr id="11" name="TextBox 10">
            <a:extLst>
              <a:ext uri="{FF2B5EF4-FFF2-40B4-BE49-F238E27FC236}">
                <a16:creationId xmlns:a16="http://schemas.microsoft.com/office/drawing/2014/main" id="{39B0CFF2-73E6-402E-AB6A-9A245714EB81}"/>
              </a:ext>
            </a:extLst>
          </p:cNvPr>
          <p:cNvSpPr txBox="1"/>
          <p:nvPr/>
        </p:nvSpPr>
        <p:spPr>
          <a:xfrm>
            <a:off x="634677" y="4255808"/>
            <a:ext cx="1008590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ride duration and ride count for Classic Bikes are higher than other bikes.</a:t>
            </a:r>
          </a:p>
          <a:p>
            <a:pPr marL="285750" indent="-285750">
              <a:buFont typeface="Arial" panose="020B0604020202020204" pitchFamily="34" charset="0"/>
              <a:buChar char="•"/>
            </a:pPr>
            <a:r>
              <a:rPr lang="en-IN" dirty="0"/>
              <a:t>Ride duration for Electric bike started increasing from Feb-2021, and was high on July-2021 after that it was consistent.</a:t>
            </a:r>
          </a:p>
          <a:p>
            <a:pPr marL="285750" indent="-285750">
              <a:buFont typeface="Arial" panose="020B0604020202020204" pitchFamily="34" charset="0"/>
              <a:buChar char="•"/>
            </a:pPr>
            <a:r>
              <a:rPr lang="en-IN" dirty="0"/>
              <a:t>Docked bikes rides are very less than other bike types and the ride duration is declining from April-2021.</a:t>
            </a:r>
          </a:p>
          <a:p>
            <a:endParaRPr lang="en-IN" dirty="0"/>
          </a:p>
        </p:txBody>
      </p:sp>
    </p:spTree>
    <p:extLst>
      <p:ext uri="{BB962C8B-B14F-4D97-AF65-F5344CB8AC3E}">
        <p14:creationId xmlns:p14="http://schemas.microsoft.com/office/powerpoint/2010/main" val="345521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A698353-9DD7-4328-8ACF-A167335174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8126" y="1000565"/>
            <a:ext cx="5012420" cy="4148210"/>
          </a:xfrm>
        </p:spPr>
      </p:pic>
      <p:sp>
        <p:nvSpPr>
          <p:cNvPr id="4" name="Content Placeholder 3">
            <a:extLst>
              <a:ext uri="{FF2B5EF4-FFF2-40B4-BE49-F238E27FC236}">
                <a16:creationId xmlns:a16="http://schemas.microsoft.com/office/drawing/2014/main" id="{AABC0BA0-6DC0-408A-997C-EEABF5925DF7}"/>
              </a:ext>
            </a:extLst>
          </p:cNvPr>
          <p:cNvSpPr>
            <a:spLocks noGrp="1"/>
          </p:cNvSpPr>
          <p:nvPr>
            <p:ph sz="half" idx="2"/>
          </p:nvPr>
        </p:nvSpPr>
        <p:spPr>
          <a:xfrm>
            <a:off x="6583680" y="1111348"/>
            <a:ext cx="3818846" cy="3541272"/>
          </a:xfrm>
        </p:spPr>
        <p:txBody>
          <a:bodyPr/>
          <a:lstStyle/>
          <a:p>
            <a:r>
              <a:rPr lang="en-IN" dirty="0"/>
              <a:t>Average ride length for Casual riders are higher than member riders throughout the week.</a:t>
            </a:r>
          </a:p>
          <a:p>
            <a:r>
              <a:rPr lang="en-IN" dirty="0"/>
              <a:t>Member riders have a consistent average ride length throughout the week.</a:t>
            </a:r>
          </a:p>
          <a:p>
            <a:endParaRPr lang="en-IN" dirty="0"/>
          </a:p>
        </p:txBody>
      </p:sp>
    </p:spTree>
    <p:extLst>
      <p:ext uri="{BB962C8B-B14F-4D97-AF65-F5344CB8AC3E}">
        <p14:creationId xmlns:p14="http://schemas.microsoft.com/office/powerpoint/2010/main" val="158376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C4C5-2349-4CE7-98E1-1B8B5FB96C71}"/>
              </a:ext>
            </a:extLst>
          </p:cNvPr>
          <p:cNvSpPr>
            <a:spLocks noGrp="1"/>
          </p:cNvSpPr>
          <p:nvPr>
            <p:ph type="title"/>
          </p:nvPr>
        </p:nvSpPr>
        <p:spPr>
          <a:xfrm>
            <a:off x="646111" y="452718"/>
            <a:ext cx="9404723" cy="1010322"/>
          </a:xfrm>
        </p:spPr>
        <p:txBody>
          <a:bodyPr/>
          <a:lstStyle/>
          <a:p>
            <a:r>
              <a:rPr lang="en-IN" u="sng" dirty="0"/>
              <a:t>Recommendations:</a:t>
            </a:r>
          </a:p>
        </p:txBody>
      </p:sp>
      <p:sp>
        <p:nvSpPr>
          <p:cNvPr id="3" name="Content Placeholder 2">
            <a:extLst>
              <a:ext uri="{FF2B5EF4-FFF2-40B4-BE49-F238E27FC236}">
                <a16:creationId xmlns:a16="http://schemas.microsoft.com/office/drawing/2014/main" id="{A287894D-EFD7-4E08-8F13-EC1DBAD3C04F}"/>
              </a:ext>
            </a:extLst>
          </p:cNvPr>
          <p:cNvSpPr>
            <a:spLocks noGrp="1"/>
          </p:cNvSpPr>
          <p:nvPr>
            <p:ph idx="1"/>
          </p:nvPr>
        </p:nvSpPr>
        <p:spPr/>
        <p:txBody>
          <a:bodyPr>
            <a:normAutofit lnSpcReduction="10000"/>
          </a:bodyPr>
          <a:lstStyle/>
          <a:p>
            <a:r>
              <a:rPr lang="en-IN" sz="2400" dirty="0"/>
              <a:t>Providing free 7- days membership trails for Casual members, so they can get use the benefits and features of membership.</a:t>
            </a:r>
          </a:p>
          <a:p>
            <a:r>
              <a:rPr lang="en-IN" sz="2400" dirty="0"/>
              <a:t>Creating awareness campaign about the various benefits of riding cycles in day to day like and also using as a transportation to commute to work.</a:t>
            </a:r>
          </a:p>
          <a:p>
            <a:r>
              <a:rPr lang="en-IN" sz="2400" dirty="0"/>
              <a:t>Reaching out to the casual riders who ride more frequently and for longer durations , to explain how they can be benefited by taking membership.</a:t>
            </a:r>
          </a:p>
        </p:txBody>
      </p:sp>
    </p:spTree>
    <p:extLst>
      <p:ext uri="{BB962C8B-B14F-4D97-AF65-F5344CB8AC3E}">
        <p14:creationId xmlns:p14="http://schemas.microsoft.com/office/powerpoint/2010/main" val="2897919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170</TotalTime>
  <Words>413</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Google Data Analytics-Case Study</vt:lpstr>
      <vt:lpstr>Business Scenario.</vt:lpstr>
      <vt:lpstr>how does casual riders and annual members use bike differently?</vt:lpstr>
      <vt:lpstr> Key Findings</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Analytics-Case Study</dc:title>
  <dc:creator>Ajit</dc:creator>
  <cp:lastModifiedBy>Ajit</cp:lastModifiedBy>
  <cp:revision>3</cp:revision>
  <dcterms:created xsi:type="dcterms:W3CDTF">2022-02-17T05:54:53Z</dcterms:created>
  <dcterms:modified xsi:type="dcterms:W3CDTF">2022-02-17T08:45:14Z</dcterms:modified>
</cp:coreProperties>
</file>