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40" autoAdjust="0"/>
  </p:normalViewPr>
  <p:slideViewPr>
    <p:cSldViewPr>
      <p:cViewPr>
        <p:scale>
          <a:sx n="87" d="100"/>
          <a:sy n="87" d="100"/>
        </p:scale>
        <p:origin x="-876"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CA40EB-F08D-4946-BF26-B2DF6C3ADDAE}" type="datetimeFigureOut">
              <a:rPr lang="en-US" smtClean="0"/>
              <a:pPr/>
              <a:t>5/1/2022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C994B-C03A-427B-B557-C8E59E1134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0C994B-C03A-427B-B557-C8E59E11345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5/1/2022</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5/1/2022</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5/1/2022</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5/1/2022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5/1/2022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data-flair.training/" TargetMode="External"/><Relationship Id="rId1" Type="http://schemas.openxmlformats.org/officeDocument/2006/relationships/slideLayout" Target="../slideLayouts/slideLayout7.xml"/><Relationship Id="rId4" Type="http://schemas.openxmlformats.org/officeDocument/2006/relationships/hyperlink" Target="https://learnopencv.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T BANNER.png"/>
          <p:cNvPicPr/>
          <p:nvPr/>
        </p:nvPicPr>
        <p:blipFill>
          <a:blip r:embed="rId2" cstate="print"/>
          <a:stretch>
            <a:fillRect/>
          </a:stretch>
        </p:blipFill>
        <p:spPr>
          <a:xfrm>
            <a:off x="457200" y="304800"/>
            <a:ext cx="8227519" cy="1295400"/>
          </a:xfrm>
          <a:prstGeom prst="rect">
            <a:avLst/>
          </a:prstGeom>
        </p:spPr>
      </p:pic>
      <p:sp>
        <p:nvSpPr>
          <p:cNvPr id="8" name="TextBox 7"/>
          <p:cNvSpPr txBox="1"/>
          <p:nvPr/>
        </p:nvSpPr>
        <p:spPr>
          <a:xfrm>
            <a:off x="1371600" y="1600200"/>
            <a:ext cx="6705600" cy="1672253"/>
          </a:xfrm>
          <a:prstGeom prst="rect">
            <a:avLst/>
          </a:prstGeom>
          <a:noFill/>
        </p:spPr>
        <p:txBody>
          <a:bodyPr wrap="square" rtlCol="0">
            <a:spAutoFit/>
          </a:bodyPr>
          <a:lstStyle/>
          <a:p>
            <a:pPr algn="ctr">
              <a:spcAft>
                <a:spcPts val="0"/>
              </a:spcAft>
            </a:pPr>
            <a:r>
              <a:rPr lang="en-US" sz="4000" b="1" dirty="0" smtClean="0">
                <a:latin typeface="Times New Roman"/>
                <a:ea typeface="Times New Roman"/>
                <a:cs typeface="Arial"/>
              </a:rPr>
              <a:t>Age and Gender Detection</a:t>
            </a:r>
            <a:endParaRPr lang="en-US" dirty="0" smtClean="0">
              <a:ea typeface="Calibri"/>
              <a:cs typeface="Arial"/>
            </a:endParaRPr>
          </a:p>
          <a:p>
            <a:pPr>
              <a:lnSpc>
                <a:spcPts val="290"/>
              </a:lnSpc>
              <a:spcAft>
                <a:spcPts val="0"/>
              </a:spcAft>
            </a:pPr>
            <a:r>
              <a:rPr lang="en-US" sz="2000" dirty="0" smtClean="0">
                <a:latin typeface="Times New Roman"/>
                <a:ea typeface="Times New Roman"/>
                <a:cs typeface="Arial"/>
              </a:rPr>
              <a:t> </a:t>
            </a:r>
            <a:endParaRPr lang="en-US" sz="1400" dirty="0" smtClean="0">
              <a:ea typeface="Calibri"/>
              <a:cs typeface="Arial"/>
            </a:endParaRPr>
          </a:p>
          <a:p>
            <a:pPr algn="ctr">
              <a:spcAft>
                <a:spcPts val="0"/>
              </a:spcAft>
            </a:pPr>
            <a:r>
              <a:rPr lang="en-US" sz="2400" dirty="0" err="1" smtClean="0">
                <a:solidFill>
                  <a:srgbClr val="222222"/>
                </a:solidFill>
                <a:latin typeface="Times New Roman"/>
                <a:ea typeface="Times New Roman"/>
                <a:cs typeface="Arial"/>
              </a:rPr>
              <a:t>Ajit</a:t>
            </a:r>
            <a:r>
              <a:rPr lang="en-US" sz="2400" dirty="0" smtClean="0">
                <a:solidFill>
                  <a:srgbClr val="222222"/>
                </a:solidFill>
                <a:latin typeface="Times New Roman"/>
                <a:ea typeface="Times New Roman"/>
                <a:cs typeface="Arial"/>
              </a:rPr>
              <a:t> Barman</a:t>
            </a:r>
            <a:endParaRPr lang="en-US" sz="1400" dirty="0" smtClean="0">
              <a:ea typeface="Calibri"/>
              <a:cs typeface="Arial"/>
            </a:endParaRPr>
          </a:p>
          <a:p>
            <a:pPr>
              <a:lnSpc>
                <a:spcPts val="250"/>
              </a:lnSpc>
              <a:spcAft>
                <a:spcPts val="0"/>
              </a:spcAft>
            </a:pPr>
            <a:r>
              <a:rPr lang="en-US" sz="2000" dirty="0" smtClean="0">
                <a:latin typeface="Times New Roman"/>
                <a:ea typeface="Times New Roman"/>
                <a:cs typeface="Arial"/>
              </a:rPr>
              <a:t> </a:t>
            </a:r>
            <a:endParaRPr lang="en-US" sz="1400" dirty="0" smtClean="0">
              <a:ea typeface="Calibri"/>
              <a:cs typeface="Arial"/>
            </a:endParaRPr>
          </a:p>
          <a:p>
            <a:pPr algn="ctr">
              <a:spcAft>
                <a:spcPts val="0"/>
              </a:spcAft>
            </a:pPr>
            <a:r>
              <a:rPr lang="en-US" dirty="0" err="1" smtClean="0">
                <a:solidFill>
                  <a:srgbClr val="222222"/>
                </a:solidFill>
                <a:latin typeface="Times New Roman"/>
                <a:ea typeface="Times New Roman"/>
                <a:cs typeface="Arial"/>
              </a:rPr>
              <a:t>Siliguri</a:t>
            </a:r>
            <a:r>
              <a:rPr lang="en-US" dirty="0" smtClean="0">
                <a:solidFill>
                  <a:srgbClr val="222222"/>
                </a:solidFill>
                <a:latin typeface="Times New Roman"/>
                <a:ea typeface="Times New Roman"/>
                <a:cs typeface="Arial"/>
              </a:rPr>
              <a:t> Institute of </a:t>
            </a:r>
            <a:r>
              <a:rPr lang="en-US" dirty="0" err="1" smtClean="0">
                <a:solidFill>
                  <a:srgbClr val="222222"/>
                </a:solidFill>
                <a:latin typeface="Times New Roman"/>
                <a:ea typeface="Times New Roman"/>
                <a:cs typeface="Arial"/>
              </a:rPr>
              <a:t>Thechnology</a:t>
            </a:r>
            <a:r>
              <a:rPr lang="en-US" dirty="0" smtClean="0">
                <a:solidFill>
                  <a:srgbClr val="222222"/>
                </a:solidFill>
                <a:latin typeface="Times New Roman"/>
                <a:ea typeface="Times New Roman"/>
                <a:cs typeface="Arial"/>
              </a:rPr>
              <a:t>, Darjeeling</a:t>
            </a:r>
            <a:endParaRPr lang="en-US" sz="1400" dirty="0" smtClean="0">
              <a:ea typeface="Calibri"/>
              <a:cs typeface="Arial"/>
            </a:endParaRPr>
          </a:p>
          <a:p>
            <a:pPr>
              <a:lnSpc>
                <a:spcPts val="200"/>
              </a:lnSpc>
              <a:spcAft>
                <a:spcPts val="0"/>
              </a:spcAft>
            </a:pPr>
            <a:r>
              <a:rPr lang="en-US" sz="2000" dirty="0" smtClean="0">
                <a:latin typeface="Times New Roman"/>
                <a:ea typeface="Times New Roman"/>
                <a:cs typeface="Arial"/>
              </a:rPr>
              <a:t> </a:t>
            </a:r>
            <a:endParaRPr lang="en-US" sz="1400" dirty="0" smtClean="0">
              <a:ea typeface="Calibri"/>
              <a:cs typeface="Arial"/>
            </a:endParaRPr>
          </a:p>
          <a:p>
            <a:pPr algn="ctr">
              <a:spcAft>
                <a:spcPts val="0"/>
              </a:spcAft>
            </a:pPr>
            <a:r>
              <a:rPr lang="en-US" sz="1400" dirty="0" smtClean="0">
                <a:solidFill>
                  <a:srgbClr val="222222"/>
                </a:solidFill>
                <a:latin typeface="Times New Roman"/>
                <a:ea typeface="Times New Roman"/>
                <a:cs typeface="Arial"/>
              </a:rPr>
              <a:t>West Bengal - India</a:t>
            </a:r>
            <a:endParaRPr lang="en-US" sz="1400" dirty="0">
              <a:ea typeface="Calibri"/>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458200" cy="1661993"/>
          </a:xfrm>
          <a:prstGeom prst="rect">
            <a:avLst/>
          </a:prstGeom>
          <a:noFill/>
        </p:spPr>
        <p:txBody>
          <a:bodyPr wrap="square" rtlCol="0">
            <a:spAutoFit/>
          </a:bodyPr>
          <a:lstStyle/>
          <a:p>
            <a:r>
              <a:rPr lang="en-US" sz="1400" b="1" dirty="0" smtClean="0">
                <a:solidFill>
                  <a:srgbClr val="FFFF00"/>
                </a:solidFill>
              </a:rPr>
              <a:t>How the Face Detection Works:-</a:t>
            </a:r>
          </a:p>
          <a:p>
            <a:r>
              <a:rPr lang="en-US" sz="1400" dirty="0" smtClean="0"/>
              <a:t>There are many techniques to detect faces, with the help of these techniques, we can identify faces with higher accuracy. These techniques have an almost same procedure for Face Detection such as </a:t>
            </a:r>
            <a:r>
              <a:rPr lang="en-US" sz="1400" dirty="0" err="1" smtClean="0"/>
              <a:t>OpenCV</a:t>
            </a:r>
            <a:r>
              <a:rPr lang="en-US" sz="1400" dirty="0" smtClean="0"/>
              <a:t>, Neural Networks, </a:t>
            </a:r>
            <a:r>
              <a:rPr lang="en-US" sz="1400" dirty="0" err="1" smtClean="0"/>
              <a:t>Matlab</a:t>
            </a:r>
            <a:r>
              <a:rPr lang="en-US" sz="1400" dirty="0" smtClean="0"/>
              <a:t>, etc. The face detection work as to detect multiple faces in an image. Here we work on </a:t>
            </a:r>
            <a:r>
              <a:rPr lang="en-US" sz="1400" dirty="0" err="1" smtClean="0"/>
              <a:t>OpenCV</a:t>
            </a:r>
            <a:r>
              <a:rPr lang="en-US" sz="1400" dirty="0" smtClean="0"/>
              <a:t> for Face Detection, and there are some steps that how face detection operates, which are as follows-</a:t>
            </a:r>
          </a:p>
          <a:p>
            <a:endParaRPr lang="en-US" dirty="0"/>
          </a:p>
        </p:txBody>
      </p:sp>
      <p:sp>
        <p:nvSpPr>
          <p:cNvPr id="3" name="TextBox 2"/>
          <p:cNvSpPr txBox="1"/>
          <p:nvPr/>
        </p:nvSpPr>
        <p:spPr>
          <a:xfrm>
            <a:off x="304800" y="1752600"/>
            <a:ext cx="8458200" cy="523220"/>
          </a:xfrm>
          <a:prstGeom prst="rect">
            <a:avLst/>
          </a:prstGeom>
          <a:noFill/>
        </p:spPr>
        <p:txBody>
          <a:bodyPr wrap="square" rtlCol="0">
            <a:spAutoFit/>
          </a:bodyPr>
          <a:lstStyle/>
          <a:p>
            <a:r>
              <a:rPr lang="en-US" sz="1400" dirty="0" smtClean="0"/>
              <a:t>Firstly the image is imported by providing the location of the image. Then the picture is transformed from RGB to Grayscale because it is easy to detect faces in the grayscale.</a:t>
            </a:r>
          </a:p>
        </p:txBody>
      </p:sp>
      <p:sp>
        <p:nvSpPr>
          <p:cNvPr id="4" name="Rectangle 3"/>
          <p:cNvSpPr/>
          <p:nvPr/>
        </p:nvSpPr>
        <p:spPr>
          <a:xfrm>
            <a:off x="2057400" y="2514600"/>
            <a:ext cx="4038600" cy="1905000"/>
          </a:xfrm>
          <a:prstGeom prst="rect">
            <a:avLst/>
          </a:prstGeom>
          <a:blipFill>
            <a:blip r:embed="rId2"/>
            <a:stretch>
              <a:fillRect/>
            </a:stretch>
          </a:bli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19400" y="4462790"/>
            <a:ext cx="3962400" cy="261610"/>
          </a:xfrm>
          <a:prstGeom prst="rect">
            <a:avLst/>
          </a:prstGeom>
          <a:noFill/>
        </p:spPr>
        <p:txBody>
          <a:bodyPr wrap="square" rtlCol="0">
            <a:spAutoFit/>
          </a:bodyPr>
          <a:lstStyle/>
          <a:p>
            <a:r>
              <a:rPr lang="en-IN" sz="1100" dirty="0" smtClean="0"/>
              <a:t>Fig.</a:t>
            </a:r>
            <a:r>
              <a:rPr lang="en-US" sz="1100" dirty="0" smtClean="0"/>
              <a:t> Converting RGB image to Grayscale</a:t>
            </a:r>
            <a:endParaRPr lang="en-US" sz="1100" dirty="0"/>
          </a:p>
        </p:txBody>
      </p:sp>
      <p:sp>
        <p:nvSpPr>
          <p:cNvPr id="6" name="TextBox 5"/>
          <p:cNvSpPr txBox="1"/>
          <p:nvPr/>
        </p:nvSpPr>
        <p:spPr>
          <a:xfrm>
            <a:off x="304800" y="5141893"/>
            <a:ext cx="8382000" cy="954107"/>
          </a:xfrm>
          <a:prstGeom prst="rect">
            <a:avLst/>
          </a:prstGeom>
          <a:noFill/>
        </p:spPr>
        <p:txBody>
          <a:bodyPr wrap="square" rtlCol="0">
            <a:spAutoFit/>
          </a:bodyPr>
          <a:lstStyle/>
          <a:p>
            <a:r>
              <a:rPr lang="en-US" sz="1400" dirty="0" smtClean="0"/>
              <a:t>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04800"/>
            <a:ext cx="8458200" cy="954107"/>
          </a:xfrm>
          <a:prstGeom prst="rect">
            <a:avLst/>
          </a:prstGeom>
          <a:noFill/>
        </p:spPr>
        <p:txBody>
          <a:bodyPr wrap="square" rtlCol="0">
            <a:spAutoFit/>
          </a:bodyPr>
          <a:lstStyle/>
          <a:p>
            <a:r>
              <a:rPr lang="en-US" sz="1400" dirty="0" smtClean="0"/>
              <a:t>The next step is to use </a:t>
            </a:r>
            <a:r>
              <a:rPr lang="en-US" sz="1400" dirty="0" err="1" smtClean="0"/>
              <a:t>Haar</a:t>
            </a:r>
            <a:r>
              <a:rPr lang="en-US" sz="1400" dirty="0" smtClean="0"/>
              <a:t>-Like features algorithm, which is proposed by Voila and Jones for face detection. This algorithm used for finding the location of the human faces in a frame or image. All human faces shares some universal properties of the human face like the eyes region is darker than its </a:t>
            </a:r>
            <a:r>
              <a:rPr lang="en-US" sz="1400" dirty="0" err="1" smtClean="0"/>
              <a:t>neighbour</a:t>
            </a:r>
            <a:r>
              <a:rPr lang="en-US" sz="1400" dirty="0" smtClean="0"/>
              <a:t> pixels and nose region is brighter than eye region.</a:t>
            </a:r>
          </a:p>
        </p:txBody>
      </p:sp>
      <p:sp>
        <p:nvSpPr>
          <p:cNvPr id="6" name="Rectangle 5"/>
          <p:cNvSpPr/>
          <p:nvPr/>
        </p:nvSpPr>
        <p:spPr>
          <a:xfrm>
            <a:off x="304800" y="1600200"/>
            <a:ext cx="4131129" cy="2514600"/>
          </a:xfrm>
          <a:prstGeom prst="rect">
            <a:avLst/>
          </a:prstGeom>
          <a:blipFill>
            <a:blip r:embed="rId2"/>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08071" y="1600200"/>
            <a:ext cx="4131129" cy="2514600"/>
          </a:xfrm>
          <a:prstGeom prst="rect">
            <a:avLst/>
          </a:prstGeom>
          <a:blipFill>
            <a:blip r:embed="rId3"/>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5334000"/>
            <a:ext cx="8610600" cy="738664"/>
          </a:xfrm>
          <a:prstGeom prst="rect">
            <a:avLst/>
          </a:prstGeom>
          <a:noFill/>
        </p:spPr>
        <p:txBody>
          <a:bodyPr wrap="square" rtlCol="0">
            <a:spAutoFit/>
          </a:bodyPr>
          <a:lstStyle/>
          <a:p>
            <a:r>
              <a:rPr lang="en-US" sz="1400" dirty="0" smtClean="0"/>
              <a:t>The </a:t>
            </a:r>
            <a:r>
              <a:rPr lang="en-US" sz="1400" dirty="0" err="1" smtClean="0"/>
              <a:t>haar</a:t>
            </a:r>
            <a:r>
              <a:rPr lang="en-US" sz="1400" dirty="0" smtClean="0"/>
              <a:t>-like algorithm is also used for feature selection or feature extraction for an object in an image, with the help of edge detection, line detection, centre detection for detecting eyes, nose, mouth, etc. in the picture. It is used to select the essential features in an image and extract these features for face detection.</a:t>
            </a:r>
          </a:p>
        </p:txBody>
      </p:sp>
      <p:sp>
        <p:nvSpPr>
          <p:cNvPr id="9" name="TextBox 8"/>
          <p:cNvSpPr txBox="1"/>
          <p:nvPr/>
        </p:nvSpPr>
        <p:spPr>
          <a:xfrm>
            <a:off x="3276600" y="4310390"/>
            <a:ext cx="4953000" cy="261610"/>
          </a:xfrm>
          <a:prstGeom prst="rect">
            <a:avLst/>
          </a:prstGeom>
          <a:noFill/>
        </p:spPr>
        <p:txBody>
          <a:bodyPr wrap="square" rtlCol="0">
            <a:spAutoFit/>
          </a:bodyPr>
          <a:lstStyle/>
          <a:p>
            <a:r>
              <a:rPr lang="en-US" sz="1100" dirty="0" smtClean="0"/>
              <a:t>Fig. </a:t>
            </a:r>
            <a:r>
              <a:rPr lang="en-US" sz="1100" dirty="0" err="1" smtClean="0"/>
              <a:t>Haar</a:t>
            </a:r>
            <a:r>
              <a:rPr lang="en-US" sz="1100" dirty="0" smtClean="0"/>
              <a:t>-like features for face detection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534400" cy="954107"/>
          </a:xfrm>
          <a:prstGeom prst="rect">
            <a:avLst/>
          </a:prstGeom>
          <a:noFill/>
        </p:spPr>
        <p:txBody>
          <a:bodyPr wrap="square" rtlCol="0">
            <a:spAutoFit/>
          </a:bodyPr>
          <a:lstStyle/>
          <a:p>
            <a:r>
              <a:rPr lang="en-US" sz="1400" dirty="0" smtClean="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p:txBody>
      </p:sp>
      <p:sp>
        <p:nvSpPr>
          <p:cNvPr id="3" name="Rectangle 2"/>
          <p:cNvSpPr/>
          <p:nvPr/>
        </p:nvSpPr>
        <p:spPr>
          <a:xfrm>
            <a:off x="3048000" y="1447800"/>
            <a:ext cx="2590800" cy="2438400"/>
          </a:xfrm>
          <a:prstGeom prst="rect">
            <a:avLst/>
          </a:prstGeom>
          <a:blipFill>
            <a:blip r:embed="rId2"/>
            <a:stretch>
              <a:fillRect/>
            </a:stretch>
          </a:bli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71800" y="3962400"/>
            <a:ext cx="2971800" cy="261610"/>
          </a:xfrm>
          <a:prstGeom prst="rect">
            <a:avLst/>
          </a:prstGeom>
          <a:noFill/>
        </p:spPr>
        <p:txBody>
          <a:bodyPr wrap="square" rtlCol="0">
            <a:spAutoFit/>
          </a:bodyPr>
          <a:lstStyle/>
          <a:p>
            <a:r>
              <a:rPr lang="en-IN" sz="1100" dirty="0" smtClean="0"/>
              <a:t>Fig. </a:t>
            </a:r>
            <a:r>
              <a:rPr lang="en-US" sz="1100" dirty="0" smtClean="0"/>
              <a:t>Successfully detect the face in an image</a:t>
            </a:r>
          </a:p>
        </p:txBody>
      </p:sp>
      <p:sp>
        <p:nvSpPr>
          <p:cNvPr id="6" name="TextBox 5"/>
          <p:cNvSpPr txBox="1"/>
          <p:nvPr/>
        </p:nvSpPr>
        <p:spPr>
          <a:xfrm>
            <a:off x="228600" y="4416623"/>
            <a:ext cx="4724400" cy="307777"/>
          </a:xfrm>
          <a:prstGeom prst="rect">
            <a:avLst/>
          </a:prstGeom>
          <a:noFill/>
        </p:spPr>
        <p:txBody>
          <a:bodyPr wrap="square" rtlCol="0">
            <a:spAutoFit/>
          </a:bodyPr>
          <a:lstStyle/>
          <a:p>
            <a:r>
              <a:rPr lang="en-IN" sz="1400" b="1" dirty="0" smtClean="0">
                <a:solidFill>
                  <a:srgbClr val="0070C0"/>
                </a:solidFill>
              </a:rPr>
              <a:t>*</a:t>
            </a:r>
            <a:r>
              <a:rPr lang="en-IN" sz="1400" b="1" dirty="0" err="1" smtClean="0"/>
              <a:t>So,</a:t>
            </a:r>
            <a:r>
              <a:rPr lang="en-IN" sz="1100" b="1" dirty="0" err="1" smtClean="0"/>
              <a:t>we</a:t>
            </a:r>
            <a:r>
              <a:rPr lang="en-IN" sz="1100" b="1" dirty="0" smtClean="0"/>
              <a:t> can detection age &amp; gender by this face detect technique</a:t>
            </a:r>
            <a:endParaRPr lang="en-US" sz="1100" b="1" dirty="0"/>
          </a:p>
        </p:txBody>
      </p:sp>
      <p:sp>
        <p:nvSpPr>
          <p:cNvPr id="7" name="Rectangle 6"/>
          <p:cNvSpPr/>
          <p:nvPr/>
        </p:nvSpPr>
        <p:spPr>
          <a:xfrm>
            <a:off x="2209800" y="4724400"/>
            <a:ext cx="4343400" cy="1752600"/>
          </a:xfrm>
          <a:prstGeom prst="rect">
            <a:avLst/>
          </a:prstGeom>
          <a:blipFill>
            <a:blip r:embed="rId3" cstate="print"/>
            <a:stretch>
              <a:fillRect/>
            </a:stretch>
          </a:blip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66678"/>
            <a:ext cx="8610600" cy="2862322"/>
          </a:xfrm>
          <a:prstGeom prst="rect">
            <a:avLst/>
          </a:prstGeom>
          <a:noFill/>
        </p:spPr>
        <p:txBody>
          <a:bodyPr wrap="square" rtlCol="0">
            <a:spAutoFit/>
          </a:bodyPr>
          <a:lstStyle/>
          <a:p>
            <a:r>
              <a:rPr lang="en-US" b="1" dirty="0" smtClean="0">
                <a:solidFill>
                  <a:srgbClr val="92D050"/>
                </a:solidFill>
              </a:rPr>
              <a:t>CONCLUSION</a:t>
            </a:r>
          </a:p>
          <a:p>
            <a:r>
              <a:rPr lang="en-US" b="1" dirty="0" smtClean="0"/>
              <a:t>             </a:t>
            </a:r>
            <a:endParaRPr lang="en-US" dirty="0" smtClean="0"/>
          </a:p>
          <a:p>
            <a:r>
              <a:rPr lang="en-US" dirty="0" smtClean="0"/>
              <a:t>In this work, it is been concluded that detection of age and gender take consideration of research few years ago. In this work, technique of morphological and SIFT is applied to search key features from the images. The key features of the images are the color and texture of the image. The simulation results shows that proposed algorithm performed well in terms of fault detection rate and accuracy. In future, further improvement will be done in proposed work for iris reorganization for batter reorganization.</a:t>
            </a:r>
          </a:p>
          <a:p>
            <a:endParaRPr lang="en-US" dirty="0"/>
          </a:p>
        </p:txBody>
      </p:sp>
      <p:sp>
        <p:nvSpPr>
          <p:cNvPr id="3" name="TextBox 2"/>
          <p:cNvSpPr txBox="1"/>
          <p:nvPr/>
        </p:nvSpPr>
        <p:spPr>
          <a:xfrm>
            <a:off x="381000" y="3261479"/>
            <a:ext cx="8382000" cy="3139321"/>
          </a:xfrm>
          <a:prstGeom prst="rect">
            <a:avLst/>
          </a:prstGeom>
          <a:noFill/>
        </p:spPr>
        <p:txBody>
          <a:bodyPr wrap="square" rtlCol="0">
            <a:spAutoFit/>
          </a:bodyPr>
          <a:lstStyle/>
          <a:p>
            <a:r>
              <a:rPr lang="en-US" b="1" dirty="0" smtClean="0">
                <a:solidFill>
                  <a:srgbClr val="92D050"/>
                </a:solidFill>
              </a:rPr>
              <a:t>REFERENCES</a:t>
            </a:r>
          </a:p>
          <a:p>
            <a:r>
              <a:rPr lang="en-US" b="1" dirty="0" smtClean="0"/>
              <a:t> </a:t>
            </a:r>
            <a:endParaRPr lang="en-US" dirty="0" smtClean="0"/>
          </a:p>
          <a:p>
            <a:r>
              <a:rPr lang="en-US" sz="1400" dirty="0" smtClean="0"/>
              <a:t>                [1]. A. Kumar and F. </a:t>
            </a:r>
            <a:r>
              <a:rPr lang="en-US" sz="1400" dirty="0" err="1" smtClean="0"/>
              <a:t>Shaik</a:t>
            </a:r>
            <a:r>
              <a:rPr lang="en-US" sz="1400" dirty="0" smtClean="0"/>
              <a:t>,” Importance of Image Processing”, 2016</a:t>
            </a:r>
          </a:p>
          <a:p>
            <a:r>
              <a:rPr lang="en-US" sz="1400" dirty="0" smtClean="0"/>
              <a:t> </a:t>
            </a:r>
          </a:p>
          <a:p>
            <a:r>
              <a:rPr lang="en-US" sz="1400" dirty="0" smtClean="0"/>
              <a:t>                [2]. </a:t>
            </a:r>
            <a:r>
              <a:rPr lang="en-US" sz="1400" dirty="0" err="1" smtClean="0"/>
              <a:t>Chenjing</a:t>
            </a:r>
            <a:r>
              <a:rPr lang="en-US" sz="1400" dirty="0" smtClean="0"/>
              <a:t> Yan, </a:t>
            </a:r>
            <a:r>
              <a:rPr lang="en-US" sz="1400" dirty="0" err="1" smtClean="0"/>
              <a:t>Congyan</a:t>
            </a:r>
            <a:r>
              <a:rPr lang="en-US" sz="1400" dirty="0" smtClean="0"/>
              <a:t> Lang, Tao Wang, </a:t>
            </a:r>
            <a:r>
              <a:rPr lang="en-US" sz="1400" dirty="0" err="1" smtClean="0"/>
              <a:t>Xuetao</a:t>
            </a:r>
            <a:r>
              <a:rPr lang="en-US" sz="1400" dirty="0" smtClean="0"/>
              <a:t> Du, and Chen Zhang,” Age Estimation Based on </a:t>
            </a:r>
          </a:p>
          <a:p>
            <a:r>
              <a:rPr lang="en-US" sz="1400" dirty="0" smtClean="0"/>
              <a:t>                       </a:t>
            </a:r>
            <a:r>
              <a:rPr lang="en-US" sz="1400" dirty="0" err="1" smtClean="0"/>
              <a:t>Convolutional</a:t>
            </a:r>
            <a:r>
              <a:rPr lang="en-US" sz="1400" dirty="0" smtClean="0"/>
              <a:t> Neural Network”, 2014 Springer International Publishing Switzerland</a:t>
            </a:r>
          </a:p>
          <a:p>
            <a:r>
              <a:rPr lang="en-US" sz="1400" dirty="0" smtClean="0"/>
              <a:t> </a:t>
            </a:r>
          </a:p>
          <a:p>
            <a:r>
              <a:rPr lang="en-US" sz="1400" dirty="0" smtClean="0"/>
              <a:t>                [3]. </a:t>
            </a:r>
            <a:r>
              <a:rPr lang="en-US" sz="1400" dirty="0" err="1" smtClean="0"/>
              <a:t>Aditya</a:t>
            </a:r>
            <a:r>
              <a:rPr lang="en-US" sz="1400" dirty="0" smtClean="0"/>
              <a:t> K. </a:t>
            </a:r>
            <a:r>
              <a:rPr lang="en-US" sz="1400" dirty="0" err="1" smtClean="0"/>
              <a:t>Saxena</a:t>
            </a:r>
            <a:r>
              <a:rPr lang="en-US" sz="1400" dirty="0" smtClean="0"/>
              <a:t>, </a:t>
            </a:r>
            <a:r>
              <a:rPr lang="en-US" sz="1400" dirty="0" err="1" smtClean="0"/>
              <a:t>Shweta</a:t>
            </a:r>
            <a:r>
              <a:rPr lang="en-US" sz="1400" dirty="0" smtClean="0"/>
              <a:t> Sharma and Vijay K. </a:t>
            </a:r>
            <a:r>
              <a:rPr lang="en-US" sz="1400" dirty="0" err="1" smtClean="0"/>
              <a:t>Chaurasiya</a:t>
            </a:r>
            <a:r>
              <a:rPr lang="en-US" sz="1400" dirty="0" smtClean="0"/>
              <a:t>,” Neural Network based Human Age-group </a:t>
            </a:r>
          </a:p>
          <a:p>
            <a:r>
              <a:rPr lang="en-US" sz="1400" dirty="0" smtClean="0"/>
              <a:t>                      Estimation in </a:t>
            </a:r>
            <a:r>
              <a:rPr lang="en-US" sz="1400" dirty="0" err="1" smtClean="0"/>
              <a:t>Curvelet</a:t>
            </a:r>
            <a:r>
              <a:rPr lang="en-US" sz="1400" dirty="0" smtClean="0"/>
              <a:t> Domain”, 2015 The Authors Published by Elsevier B.V.</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305800" cy="5478423"/>
          </a:xfrm>
          <a:prstGeom prst="rect">
            <a:avLst/>
          </a:prstGeom>
          <a:noFill/>
        </p:spPr>
        <p:txBody>
          <a:bodyPr wrap="square" rtlCol="0">
            <a:spAutoFit/>
          </a:bodyPr>
          <a:lstStyle/>
          <a:p>
            <a:r>
              <a:rPr lang="en-US" sz="1400" dirty="0" smtClean="0"/>
              <a:t> [5]. A. </a:t>
            </a:r>
            <a:r>
              <a:rPr lang="en-US" sz="1400" dirty="0" err="1" smtClean="0"/>
              <a:t>Ultsch</a:t>
            </a:r>
            <a:r>
              <a:rPr lang="en-US" sz="1400" dirty="0" smtClean="0"/>
              <a:t>, G. </a:t>
            </a:r>
            <a:r>
              <a:rPr lang="en-US" sz="1400" dirty="0" err="1" smtClean="0"/>
              <a:t>Guimaraes</a:t>
            </a:r>
            <a:r>
              <a:rPr lang="en-US" sz="1400" dirty="0" smtClean="0"/>
              <a:t>, D. Korus, H. Li,” Knowledge Extraction from Artificial Neural Networks and                    </a:t>
            </a:r>
          </a:p>
          <a:p>
            <a:r>
              <a:rPr lang="en-US" sz="1400" dirty="0" smtClean="0"/>
              <a:t>                    Applications”, 1993 Springer</a:t>
            </a:r>
          </a:p>
          <a:p>
            <a:r>
              <a:rPr lang="en-US" sz="1400" dirty="0" smtClean="0"/>
              <a:t>  </a:t>
            </a:r>
          </a:p>
          <a:p>
            <a:r>
              <a:rPr lang="en-US" sz="1400" dirty="0" smtClean="0"/>
              <a:t>                [6]. </a:t>
            </a:r>
            <a:r>
              <a:rPr lang="en-US" sz="1400" dirty="0" err="1" smtClean="0"/>
              <a:t>Eran</a:t>
            </a:r>
            <a:r>
              <a:rPr lang="en-US" sz="1400" dirty="0" smtClean="0"/>
              <a:t> </a:t>
            </a:r>
            <a:r>
              <a:rPr lang="en-US" sz="1400" dirty="0" err="1" smtClean="0"/>
              <a:t>Eidinger</a:t>
            </a:r>
            <a:r>
              <a:rPr lang="en-US" sz="1400" dirty="0" smtClean="0"/>
              <a:t>, Roee </a:t>
            </a:r>
            <a:r>
              <a:rPr lang="en-US" sz="1400" dirty="0" err="1" smtClean="0"/>
              <a:t>Enbar</a:t>
            </a:r>
            <a:r>
              <a:rPr lang="en-US" sz="1400" dirty="0" smtClean="0"/>
              <a:t>, and Tal </a:t>
            </a:r>
            <a:r>
              <a:rPr lang="en-US" sz="1400" dirty="0" err="1" smtClean="0"/>
              <a:t>Hassner</a:t>
            </a:r>
            <a:r>
              <a:rPr lang="en-US" sz="1400" dirty="0" smtClean="0"/>
              <a:t>,” Age and Gender Estimation of Unfiltered Faces”, 2014 IEEE</a:t>
            </a:r>
          </a:p>
          <a:p>
            <a:r>
              <a:rPr lang="en-US" sz="1400" dirty="0" smtClean="0"/>
              <a:t>  </a:t>
            </a:r>
          </a:p>
          <a:p>
            <a:r>
              <a:rPr lang="en-US" sz="1400" dirty="0" smtClean="0"/>
              <a:t>                [7]. </a:t>
            </a:r>
            <a:r>
              <a:rPr lang="en-US" sz="1400" dirty="0" err="1" smtClean="0"/>
              <a:t>Yunjo</a:t>
            </a:r>
            <a:r>
              <a:rPr lang="en-US" sz="1400" dirty="0" smtClean="0"/>
              <a:t> Lee, Cheryl L. Grady, Claudine </a:t>
            </a:r>
            <a:r>
              <a:rPr lang="en-US" sz="1400" dirty="0" err="1" smtClean="0"/>
              <a:t>Habak</a:t>
            </a:r>
            <a:r>
              <a:rPr lang="en-US" sz="1400" dirty="0" smtClean="0"/>
              <a:t>, Hugh R. Wilson, and Morris </a:t>
            </a:r>
            <a:r>
              <a:rPr lang="en-US" sz="1400" dirty="0" err="1" smtClean="0"/>
              <a:t>Moscovitch</a:t>
            </a:r>
            <a:r>
              <a:rPr lang="en-US" sz="1400" dirty="0" smtClean="0"/>
              <a:t>,” Face Processing  </a:t>
            </a:r>
          </a:p>
          <a:p>
            <a:r>
              <a:rPr lang="en-US" sz="1400" dirty="0" smtClean="0"/>
              <a:t>                     Changes in Normal Aging Revealed by </a:t>
            </a:r>
            <a:r>
              <a:rPr lang="en-US" sz="1400" dirty="0" err="1" smtClean="0"/>
              <a:t>fMRI</a:t>
            </a:r>
            <a:r>
              <a:rPr lang="en-US" sz="1400" dirty="0" smtClean="0"/>
              <a:t> Adaptation”, 2011 Massachusetts Institute of Technology</a:t>
            </a:r>
          </a:p>
          <a:p>
            <a:r>
              <a:rPr lang="en-US" sz="1400" dirty="0" smtClean="0"/>
              <a:t> </a:t>
            </a:r>
          </a:p>
          <a:p>
            <a:r>
              <a:rPr lang="en-US" sz="1400" dirty="0" smtClean="0"/>
              <a:t>               [8]. R. Begg1 and J. </a:t>
            </a:r>
            <a:r>
              <a:rPr lang="en-US" sz="1400" dirty="0" err="1" smtClean="0"/>
              <a:t>Kamruzzaman</a:t>
            </a:r>
            <a:r>
              <a:rPr lang="en-US" sz="1400" dirty="0" smtClean="0"/>
              <a:t>,” Neural networks for detection and classification of walking pattern changes      </a:t>
            </a:r>
          </a:p>
          <a:p>
            <a:r>
              <a:rPr lang="en-US" sz="1400" dirty="0" smtClean="0"/>
              <a:t>                     due to ageing”, 2006 ACPSEM/EA</a:t>
            </a:r>
          </a:p>
          <a:p>
            <a:r>
              <a:rPr lang="en-US" sz="1400" dirty="0" smtClean="0"/>
              <a:t> </a:t>
            </a:r>
          </a:p>
          <a:p>
            <a:r>
              <a:rPr lang="en-US" sz="1400" dirty="0" smtClean="0"/>
              <a:t>               [9]. Hang </a:t>
            </a:r>
            <a:r>
              <a:rPr lang="en-US" sz="1400" dirty="0" err="1" smtClean="0"/>
              <a:t>Qi</a:t>
            </a:r>
            <a:r>
              <a:rPr lang="en-US" sz="1400" dirty="0" smtClean="0"/>
              <a:t> and </a:t>
            </a:r>
            <a:r>
              <a:rPr lang="en-US" sz="1400" dirty="0" err="1" smtClean="0"/>
              <a:t>Liqing</a:t>
            </a:r>
            <a:r>
              <a:rPr lang="en-US" sz="1400" dirty="0" smtClean="0"/>
              <a:t> Zhang,” Age Classification System with ICA Based Local Facial Features”, 2009 </a:t>
            </a:r>
          </a:p>
          <a:p>
            <a:r>
              <a:rPr lang="en-US" sz="1400" dirty="0" smtClean="0"/>
              <a:t>                     Springer-</a:t>
            </a:r>
            <a:r>
              <a:rPr lang="en-US" sz="1400" dirty="0" err="1" smtClean="0"/>
              <a:t>Verlag</a:t>
            </a:r>
            <a:r>
              <a:rPr lang="en-US" sz="1400" dirty="0" smtClean="0"/>
              <a:t> Berlin Heidelberg</a:t>
            </a:r>
          </a:p>
          <a:p>
            <a:r>
              <a:rPr lang="en-US" sz="1400" dirty="0" smtClean="0"/>
              <a:t> </a:t>
            </a:r>
          </a:p>
          <a:p>
            <a:r>
              <a:rPr lang="en-US" sz="1400" dirty="0" smtClean="0"/>
              <a:t>       Website:</a:t>
            </a:r>
          </a:p>
          <a:p>
            <a:pPr lvl="0"/>
            <a:r>
              <a:rPr lang="en-US" sz="1400" dirty="0" smtClean="0"/>
              <a:t>https://quick-adviser.com/      </a:t>
            </a:r>
          </a:p>
          <a:p>
            <a:pPr lvl="0"/>
            <a:r>
              <a:rPr lang="en-US" sz="1400" dirty="0" smtClean="0">
                <a:hlinkClick r:id="rId2"/>
              </a:rPr>
              <a:t>https://data-flair.training/</a:t>
            </a:r>
            <a:endParaRPr lang="en-US" sz="1400" dirty="0" smtClean="0"/>
          </a:p>
          <a:p>
            <a:pPr lvl="0"/>
            <a:r>
              <a:rPr lang="en-US" sz="1400" dirty="0" smtClean="0">
                <a:hlinkClick r:id="rId3"/>
              </a:rPr>
              <a:t>https://towardsdatascience.com/</a:t>
            </a:r>
            <a:endParaRPr lang="en-US" sz="1400" dirty="0" smtClean="0"/>
          </a:p>
          <a:p>
            <a:pPr lvl="0"/>
            <a:r>
              <a:rPr lang="en-US" sz="1400" dirty="0" smtClean="0">
                <a:hlinkClick r:id="rId4"/>
              </a:rPr>
              <a:t>https://learnopencv.com/</a:t>
            </a:r>
            <a:endParaRPr lang="en-US" sz="1400" dirty="0" smtClean="0"/>
          </a:p>
          <a:p>
            <a:r>
              <a:rPr lang="en-US" sz="1400" dirty="0" smtClean="0"/>
              <a:t>https://www.ris-ai.com/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3508717"/>
          </a:xfrm>
          <a:prstGeom prst="rect">
            <a:avLst/>
          </a:prstGeom>
          <a:noFill/>
        </p:spPr>
        <p:txBody>
          <a:bodyPr wrap="square" rtlCol="0">
            <a:spAutoFit/>
          </a:bodyPr>
          <a:lstStyle/>
          <a:p>
            <a:pPr>
              <a:spcAft>
                <a:spcPts val="0"/>
              </a:spcAft>
            </a:pPr>
            <a:r>
              <a:rPr lang="en-US" b="1" dirty="0" smtClean="0">
                <a:solidFill>
                  <a:srgbClr val="92D050"/>
                </a:solidFill>
              </a:rPr>
              <a:t>ABSTRACT</a:t>
            </a:r>
          </a:p>
          <a:p>
            <a:pPr>
              <a:lnSpc>
                <a:spcPts val="40"/>
              </a:lnSpc>
              <a:spcAft>
                <a:spcPts val="0"/>
              </a:spcAft>
            </a:pPr>
            <a:r>
              <a:rPr lang="en-US" sz="2400" dirty="0" smtClean="0">
                <a:latin typeface="Times New Roman"/>
                <a:ea typeface="Times New Roman"/>
                <a:cs typeface="Arial"/>
              </a:rPr>
              <a:t> </a:t>
            </a:r>
            <a:endParaRPr lang="en-US" sz="1600" dirty="0" smtClean="0">
              <a:ea typeface="Calibri"/>
              <a:cs typeface="Arial"/>
            </a:endParaRPr>
          </a:p>
          <a:p>
            <a:pPr>
              <a:spcAft>
                <a:spcPts val="0"/>
              </a:spcAft>
            </a:pPr>
            <a:r>
              <a:rPr lang="en-US" dirty="0" smtClean="0"/>
              <a:t>The detection is the technique in which various factors are recognized on the basis of input and according to requirements. The age and gender detection is the issue which take consideration of researchers from last few years. In the topic on age and gender detection various techniques has been proposed to analysis features of the input image and on the basis of image features gender and approximation of age is defined. In this work, novel technique is proposed which is based on SIFT and morphological algorithm for age and gender detection. The morphological technique scan the input image and SIFT algorithm detect key features. The simulation is performed in MATLAB and it is been analyzed that proposed technique performs well in terms of fault detection rate and accuracy.</a:t>
            </a:r>
          </a:p>
          <a:p>
            <a:endParaRPr lang="en-US" dirty="0"/>
          </a:p>
        </p:txBody>
      </p:sp>
      <p:sp>
        <p:nvSpPr>
          <p:cNvPr id="7" name="TextBox 6"/>
          <p:cNvSpPr txBox="1"/>
          <p:nvPr/>
        </p:nvSpPr>
        <p:spPr>
          <a:xfrm>
            <a:off x="152400" y="3516969"/>
            <a:ext cx="8763000" cy="674031"/>
          </a:xfrm>
          <a:prstGeom prst="rect">
            <a:avLst/>
          </a:prstGeom>
          <a:noFill/>
        </p:spPr>
        <p:txBody>
          <a:bodyPr wrap="square" rtlCol="0">
            <a:spAutoFit/>
          </a:bodyPr>
          <a:lstStyle/>
          <a:p>
            <a:pPr marR="101600">
              <a:lnSpc>
                <a:spcPct val="99000"/>
              </a:lnSpc>
              <a:spcAft>
                <a:spcPts val="0"/>
              </a:spcAft>
            </a:pPr>
            <a:r>
              <a:rPr lang="en-US" sz="2000" b="1" i="1" dirty="0" smtClean="0">
                <a:latin typeface="Times New Roman"/>
                <a:ea typeface="Times New Roman"/>
                <a:cs typeface="Arial"/>
              </a:rPr>
              <a:t>Keywords:- </a:t>
            </a:r>
            <a:r>
              <a:rPr lang="en-US" dirty="0" smtClean="0">
                <a:latin typeface="Times New Roman"/>
                <a:ea typeface="Times New Roman"/>
                <a:cs typeface="Arial"/>
              </a:rPr>
              <a:t>Detection, SIFT, Morphological, key features</a:t>
            </a:r>
            <a:endParaRPr lang="en-US" sz="1600" dirty="0" smtClean="0">
              <a:ea typeface="Calibri"/>
              <a:cs typeface="Arial"/>
            </a:endParaRPr>
          </a:p>
          <a:p>
            <a:endParaRPr lang="en-US" dirty="0"/>
          </a:p>
        </p:txBody>
      </p:sp>
      <p:sp>
        <p:nvSpPr>
          <p:cNvPr id="5" name="TextBox 4"/>
          <p:cNvSpPr txBox="1"/>
          <p:nvPr/>
        </p:nvSpPr>
        <p:spPr>
          <a:xfrm>
            <a:off x="-1066800" y="4038600"/>
            <a:ext cx="5105400" cy="646331"/>
          </a:xfrm>
          <a:prstGeom prst="rect">
            <a:avLst/>
          </a:prstGeom>
          <a:noFill/>
        </p:spPr>
        <p:txBody>
          <a:bodyPr wrap="square" rtlCol="0">
            <a:spAutoFit/>
          </a:bodyPr>
          <a:lstStyle/>
          <a:p>
            <a:pPr algn="ctr"/>
            <a:r>
              <a:rPr lang="en-US" b="1" dirty="0" smtClean="0">
                <a:solidFill>
                  <a:srgbClr val="92D050"/>
                </a:solidFill>
              </a:rPr>
              <a:t>ACKNOWLEDGEMENT</a:t>
            </a:r>
          </a:p>
          <a:p>
            <a:pPr algn="ctr"/>
            <a:endParaRPr lang="en-US" dirty="0"/>
          </a:p>
        </p:txBody>
      </p:sp>
      <p:sp>
        <p:nvSpPr>
          <p:cNvPr id="6" name="TextBox 5"/>
          <p:cNvSpPr txBox="1"/>
          <p:nvPr/>
        </p:nvSpPr>
        <p:spPr>
          <a:xfrm>
            <a:off x="457200" y="4321076"/>
            <a:ext cx="8458200" cy="2308324"/>
          </a:xfrm>
          <a:prstGeom prst="rect">
            <a:avLst/>
          </a:prstGeom>
          <a:noFill/>
        </p:spPr>
        <p:txBody>
          <a:bodyPr wrap="square" rtlCol="0">
            <a:spAutoFit/>
          </a:bodyPr>
          <a:lstStyle/>
          <a:p>
            <a:r>
              <a:rPr lang="en-US" sz="1400" dirty="0" smtClean="0"/>
              <a:t>Success of any project or seminar report depends largely on the encouragement and guidelines of many others. I take this sincere opportunity to express my gratitude to the people who have been instrumental in the successful completion of this seminar  work.</a:t>
            </a:r>
          </a:p>
          <a:p>
            <a:r>
              <a:rPr lang="en-US" sz="1400" dirty="0" smtClean="0"/>
              <a:t> </a:t>
            </a:r>
          </a:p>
          <a:p>
            <a:r>
              <a:rPr lang="en-US" sz="1400" dirty="0" smtClean="0"/>
              <a:t>I would like to show our greatest appreciation to </a:t>
            </a:r>
            <a:r>
              <a:rPr lang="en-US" sz="1400" b="1" i="1" dirty="0" smtClean="0"/>
              <a:t>Mr. </a:t>
            </a:r>
            <a:r>
              <a:rPr lang="en-US" sz="1400" b="1" i="1" dirty="0" err="1" smtClean="0"/>
              <a:t>Asit</a:t>
            </a:r>
            <a:r>
              <a:rPr lang="en-US" sz="1400" b="1" i="1" dirty="0" smtClean="0"/>
              <a:t> Barman</a:t>
            </a:r>
            <a:r>
              <a:rPr lang="en-US" sz="1400" dirty="0" smtClean="0"/>
              <a:t>, Asst. Prof at SILIGURI INSTITUTE OF TECHNOLOGY, Darjeeling. I always feel motivated and encouraged every time by his valuable advice and constant inspiration; without his encouragement and guidance this Seminar report would not have materialized.</a:t>
            </a:r>
          </a:p>
          <a:p>
            <a:r>
              <a:rPr lang="en-IN" sz="1400" dirty="0" smtClean="0"/>
              <a:t>I am also copied some article from some website, some doc. Paper, </a:t>
            </a:r>
            <a:r>
              <a:rPr lang="en-IN" sz="1400" dirty="0" err="1" smtClean="0"/>
              <a:t>pdf</a:t>
            </a:r>
            <a:r>
              <a:rPr lang="en-IN" sz="1400" dirty="0" smtClean="0"/>
              <a:t>, book, etc.</a:t>
            </a:r>
            <a:endParaRPr lang="en-US" sz="14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3693319"/>
          </a:xfrm>
          <a:prstGeom prst="rect">
            <a:avLst/>
          </a:prstGeom>
          <a:noFill/>
        </p:spPr>
        <p:txBody>
          <a:bodyPr wrap="square" rtlCol="0">
            <a:spAutoFit/>
          </a:bodyPr>
          <a:lstStyle/>
          <a:p>
            <a:r>
              <a:rPr lang="en-US" b="1" dirty="0" smtClean="0">
                <a:solidFill>
                  <a:srgbClr val="92D050"/>
                </a:solidFill>
              </a:rPr>
              <a:t> I. INTRODUCTION </a:t>
            </a:r>
          </a:p>
          <a:p>
            <a:r>
              <a:rPr lang="en-US" b="1" dirty="0" smtClean="0">
                <a:solidFill>
                  <a:srgbClr val="92D050"/>
                </a:solidFill>
              </a:rPr>
              <a:t>          </a:t>
            </a:r>
            <a:r>
              <a:rPr lang="en-US" dirty="0" smtClean="0"/>
              <a:t>The enhancing of raw images that are received from the camera sources, from</a:t>
            </a:r>
          </a:p>
          <a:p>
            <a:r>
              <a:rPr lang="en-US" dirty="0" smtClean="0"/>
              <a:t>          satellites, aircrafts and the pictures captured in day-to-day lives is called image  </a:t>
            </a:r>
          </a:p>
          <a:p>
            <a:r>
              <a:rPr lang="en-US" dirty="0" smtClean="0"/>
              <a:t>          processing. The images have been processed through many different </a:t>
            </a:r>
          </a:p>
          <a:p>
            <a:r>
              <a:rPr lang="en-US" dirty="0" smtClean="0"/>
              <a:t>          techniques and calculations have been made on the basis and analysis of the </a:t>
            </a:r>
          </a:p>
          <a:p>
            <a:r>
              <a:rPr lang="en-US" dirty="0" smtClean="0"/>
              <a:t>          studies. There is a need of analyzing and studying the digitally formed images. </a:t>
            </a:r>
          </a:p>
          <a:p>
            <a:r>
              <a:rPr lang="en-US" dirty="0" smtClean="0"/>
              <a:t>          There are two main and very common steps followed for image processing. The </a:t>
            </a:r>
          </a:p>
          <a:p>
            <a:r>
              <a:rPr lang="en-US" dirty="0" smtClean="0"/>
              <a:t>          improvement of an image such that the resulted image is of greater quality and </a:t>
            </a:r>
          </a:p>
          <a:p>
            <a:r>
              <a:rPr lang="en-US" dirty="0" smtClean="0"/>
              <a:t>          can be used by other programs, is called image enhancement [1]. The other </a:t>
            </a:r>
          </a:p>
          <a:p>
            <a:r>
              <a:rPr lang="en-US" dirty="0" smtClean="0"/>
              <a:t>          technique is the most sought after technique used for extraction of information </a:t>
            </a:r>
          </a:p>
          <a:p>
            <a:r>
              <a:rPr lang="en-US" dirty="0" smtClean="0"/>
              <a:t>          from an image. There is a division of the image into certain number of parts or </a:t>
            </a:r>
          </a:p>
          <a:p>
            <a:r>
              <a:rPr lang="en-US" dirty="0" smtClean="0"/>
              <a:t>          objects so that the problem is solved. This process is called segmentation.</a:t>
            </a:r>
          </a:p>
          <a:p>
            <a:endParaRPr lang="en-US" dirty="0"/>
          </a:p>
        </p:txBody>
      </p:sp>
      <p:sp>
        <p:nvSpPr>
          <p:cNvPr id="3" name="TextBox 2"/>
          <p:cNvSpPr txBox="1"/>
          <p:nvPr/>
        </p:nvSpPr>
        <p:spPr>
          <a:xfrm>
            <a:off x="228600" y="3962400"/>
            <a:ext cx="8229600" cy="2410916"/>
          </a:xfrm>
          <a:prstGeom prst="rect">
            <a:avLst/>
          </a:prstGeom>
          <a:noFill/>
        </p:spPr>
        <p:txBody>
          <a:bodyPr wrap="square" rtlCol="0">
            <a:spAutoFit/>
          </a:bodyPr>
          <a:lstStyle/>
          <a:p>
            <a:pPr marL="384810" indent="-245745">
              <a:spcBef>
                <a:spcPts val="820"/>
              </a:spcBef>
              <a:spcAft>
                <a:spcPts val="0"/>
              </a:spcAft>
              <a:tabLst>
                <a:tab pos="335280" algn="l"/>
              </a:tabLst>
            </a:pPr>
            <a:r>
              <a:rPr lang="en-US" b="1" dirty="0" smtClean="0">
                <a:solidFill>
                  <a:srgbClr val="92D050"/>
                </a:solidFill>
              </a:rPr>
              <a:t>II. LITERATURE REVIEW</a:t>
            </a:r>
          </a:p>
          <a:p>
            <a:pPr marL="384810" indent="-245745">
              <a:spcBef>
                <a:spcPts val="820"/>
              </a:spcBef>
              <a:spcAft>
                <a:spcPts val="0"/>
              </a:spcAft>
              <a:tabLst>
                <a:tab pos="335280" algn="l"/>
              </a:tabLst>
            </a:pPr>
            <a:r>
              <a:rPr lang="en-US" b="1" dirty="0" smtClean="0">
                <a:solidFill>
                  <a:srgbClr val="92D050"/>
                </a:solidFill>
              </a:rPr>
              <a:t>    </a:t>
            </a:r>
            <a:r>
              <a:rPr lang="en-US" dirty="0" smtClean="0"/>
              <a:t> </a:t>
            </a:r>
            <a:r>
              <a:rPr lang="en-US" dirty="0" err="1" smtClean="0"/>
              <a:t>Yunjo</a:t>
            </a:r>
            <a:r>
              <a:rPr lang="en-US" dirty="0" smtClean="0"/>
              <a:t> Lee, et.al proposed in this paper [7], that the </a:t>
            </a:r>
            <a:r>
              <a:rPr lang="en-US" dirty="0" err="1" smtClean="0"/>
              <a:t>fMRI</a:t>
            </a:r>
            <a:r>
              <a:rPr lang="en-US" dirty="0" smtClean="0"/>
              <a:t> method is used to    study upon age detection methods. The study involves a proper recording of the   variations of people on the basis of their changes according to age, gender, identity and other features. The brain activation tasks related to face matching are performed and tested outside the scanner. There was a same result in face processing in older as well as young adults. The performance results high in both the cases having same facial viewpoints.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534400" cy="1477328"/>
          </a:xfrm>
          <a:prstGeom prst="rect">
            <a:avLst/>
          </a:prstGeom>
          <a:noFill/>
        </p:spPr>
        <p:txBody>
          <a:bodyPr wrap="square" rtlCol="0">
            <a:spAutoFit/>
          </a:bodyPr>
          <a:lstStyle/>
          <a:p>
            <a:r>
              <a:rPr lang="en-US" b="1" dirty="0" smtClean="0">
                <a:solidFill>
                  <a:srgbClr val="92D050"/>
                </a:solidFill>
              </a:rPr>
              <a:t>III. PROPOSED METHODOLOGY</a:t>
            </a:r>
          </a:p>
          <a:p>
            <a:r>
              <a:rPr lang="en-US" b="1" dirty="0" smtClean="0"/>
              <a:t>           </a:t>
            </a:r>
            <a:r>
              <a:rPr lang="en-US" dirty="0" smtClean="0"/>
              <a:t>Age estimation shares many problems encountered in other typical face image  </a:t>
            </a:r>
          </a:p>
          <a:p>
            <a:r>
              <a:rPr lang="en-US" dirty="0" smtClean="0"/>
              <a:t>          interpretation tasks such as face detection, face recognition, expression and </a:t>
            </a:r>
          </a:p>
          <a:p>
            <a:r>
              <a:rPr lang="en-US" dirty="0" smtClean="0"/>
              <a:t>          gender recognition. A procedure which includes specific techniques is used.</a:t>
            </a:r>
          </a:p>
          <a:p>
            <a:endParaRPr lang="en-US" dirty="0"/>
          </a:p>
        </p:txBody>
      </p:sp>
      <p:sp>
        <p:nvSpPr>
          <p:cNvPr id="3" name="Rectangle 2"/>
          <p:cNvSpPr/>
          <p:nvPr/>
        </p:nvSpPr>
        <p:spPr>
          <a:xfrm>
            <a:off x="2286000" y="1752600"/>
            <a:ext cx="3886200" cy="35052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0" y="5638800"/>
            <a:ext cx="7696200" cy="923330"/>
          </a:xfrm>
          <a:prstGeom prst="rect">
            <a:avLst/>
          </a:prstGeom>
          <a:noFill/>
        </p:spPr>
        <p:txBody>
          <a:bodyPr wrap="square" rtlCol="0">
            <a:spAutoFit/>
          </a:bodyPr>
          <a:lstStyle/>
          <a:p>
            <a:r>
              <a:rPr lang="en-US" dirty="0" smtClean="0"/>
              <a:t>Eigen Values: For a square matrix A of order n, the number is an Eigen value if and only if there exists a non-zero vector C such that AC=</a:t>
            </a:r>
            <a:r>
              <a:rPr lang="en-US" dirty="0" err="1" smtClean="0"/>
              <a:t>λC</a:t>
            </a: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229600" cy="1477328"/>
          </a:xfrm>
          <a:prstGeom prst="rect">
            <a:avLst/>
          </a:prstGeom>
          <a:noFill/>
        </p:spPr>
        <p:txBody>
          <a:bodyPr wrap="square" rtlCol="0">
            <a:spAutoFit/>
          </a:bodyPr>
          <a:lstStyle/>
          <a:p>
            <a:r>
              <a:rPr lang="en-US" b="1" i="1" dirty="0" smtClean="0">
                <a:solidFill>
                  <a:srgbClr val="92D050"/>
                </a:solidFill>
              </a:rPr>
              <a:t>Face Detection Methods:-</a:t>
            </a:r>
            <a:endParaRPr lang="en-US" b="1" dirty="0" smtClean="0">
              <a:solidFill>
                <a:srgbClr val="92D050"/>
              </a:solidFill>
            </a:endParaRPr>
          </a:p>
          <a:p>
            <a:r>
              <a:rPr lang="en-US" dirty="0" smtClean="0"/>
              <a:t>Yan, </a:t>
            </a:r>
            <a:r>
              <a:rPr lang="en-US" dirty="0" err="1" smtClean="0"/>
              <a:t>Kriegman</a:t>
            </a:r>
            <a:r>
              <a:rPr lang="en-US" dirty="0" smtClean="0"/>
              <a:t>, and </a:t>
            </a:r>
            <a:r>
              <a:rPr lang="en-US" dirty="0" err="1" smtClean="0"/>
              <a:t>Ahuja</a:t>
            </a:r>
            <a:r>
              <a:rPr lang="en-US" dirty="0" smtClean="0"/>
              <a:t> presented a classification for face detection methods. These methods divided into four categories, and the face detection algorithms could belong to two or more groups. These categories are as follows-</a:t>
            </a:r>
          </a:p>
          <a:p>
            <a:endParaRPr lang="en-US" dirty="0"/>
          </a:p>
        </p:txBody>
      </p:sp>
      <p:sp>
        <p:nvSpPr>
          <p:cNvPr id="3" name="Rectangle 2"/>
          <p:cNvSpPr/>
          <p:nvPr/>
        </p:nvSpPr>
        <p:spPr>
          <a:xfrm>
            <a:off x="1066800" y="2133600"/>
            <a:ext cx="6781800" cy="3581400"/>
          </a:xfrm>
          <a:prstGeom prst="rect">
            <a:avLst/>
          </a:prstGeom>
          <a:blipFill>
            <a:blip r:embed="rId2"/>
            <a:stretch>
              <a:fillRect/>
            </a:stretch>
          </a:bli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229600" cy="2308324"/>
          </a:xfrm>
          <a:prstGeom prst="rect">
            <a:avLst/>
          </a:prstGeom>
          <a:noFill/>
        </p:spPr>
        <p:txBody>
          <a:bodyPr wrap="square" rtlCol="0">
            <a:spAutoFit/>
          </a:bodyPr>
          <a:lstStyle/>
          <a:p>
            <a:r>
              <a:rPr lang="en-US" b="1" i="1" dirty="0" smtClean="0">
                <a:solidFill>
                  <a:srgbClr val="92D050"/>
                </a:solidFill>
              </a:rPr>
              <a:t>1.Knowledge-Based:-</a:t>
            </a:r>
            <a:endParaRPr lang="en-US" b="1" dirty="0" smtClean="0">
              <a:solidFill>
                <a:srgbClr val="92D050"/>
              </a:solidFill>
            </a:endParaRPr>
          </a:p>
          <a:p>
            <a:r>
              <a:rPr lang="en-US" dirty="0" smtClean="0"/>
              <a:t>The knowledge-based method depends on the set of rules, and it is based on human knowledge to detect the faces. Ex- A face must have a nose, eyes, and mouth within certain distances and positions with each other. The big problem with these methods is the difficulty in building an appropriate set of rules. There could be many false positive if the rules were too general or too detailed. This approach alone is insufficient and unable to find many faces in multiple images.</a:t>
            </a:r>
          </a:p>
          <a:p>
            <a:endParaRPr lang="en-US" dirty="0"/>
          </a:p>
        </p:txBody>
      </p:sp>
      <p:sp>
        <p:nvSpPr>
          <p:cNvPr id="3" name="TextBox 2"/>
          <p:cNvSpPr txBox="1"/>
          <p:nvPr/>
        </p:nvSpPr>
        <p:spPr>
          <a:xfrm>
            <a:off x="685800" y="3074075"/>
            <a:ext cx="7848600" cy="2031325"/>
          </a:xfrm>
          <a:prstGeom prst="rect">
            <a:avLst/>
          </a:prstGeom>
          <a:noFill/>
        </p:spPr>
        <p:txBody>
          <a:bodyPr wrap="square" rtlCol="0">
            <a:spAutoFit/>
          </a:bodyPr>
          <a:lstStyle/>
          <a:p>
            <a:r>
              <a:rPr lang="en-US" b="1" i="1" dirty="0" smtClean="0">
                <a:solidFill>
                  <a:srgbClr val="92D050"/>
                </a:solidFill>
              </a:rPr>
              <a:t>2.Feature-Based:-</a:t>
            </a:r>
            <a:endParaRPr lang="en-US" b="1" dirty="0" smtClean="0">
              <a:solidFill>
                <a:srgbClr val="92D050"/>
              </a:solidFill>
            </a:endParaRPr>
          </a:p>
          <a:p>
            <a:r>
              <a:rPr lang="en-US" dirty="0" smtClean="0"/>
              <a:t>The feature-based method is to locate faces by extracting structural features of the face. It is first trained as a classifier and then used to differentiate between facial and non-facial regions. The idea is to overcome the limits of our instinctive knowledge of faces. This approach divided into several steps and even photos with many faces they report a success rate of 94%.</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81000"/>
            <a:ext cx="8382000" cy="2308324"/>
          </a:xfrm>
          <a:prstGeom prst="rect">
            <a:avLst/>
          </a:prstGeom>
          <a:noFill/>
        </p:spPr>
        <p:txBody>
          <a:bodyPr wrap="square" rtlCol="0">
            <a:spAutoFit/>
          </a:bodyPr>
          <a:lstStyle/>
          <a:p>
            <a:r>
              <a:rPr lang="en-US" b="1" i="1" dirty="0" smtClean="0">
                <a:solidFill>
                  <a:srgbClr val="92D050"/>
                </a:solidFill>
              </a:rPr>
              <a:t>3.Template Matching:-</a:t>
            </a:r>
            <a:endParaRPr lang="en-US" b="1" dirty="0" smtClean="0">
              <a:solidFill>
                <a:srgbClr val="92D050"/>
              </a:solidFill>
            </a:endParaRPr>
          </a:p>
          <a:p>
            <a:r>
              <a:rPr lang="en-US" dirty="0" smtClean="0"/>
              <a:t>Template Matching method uses pre-defined or </a:t>
            </a:r>
            <a:r>
              <a:rPr lang="en-US" dirty="0" err="1" smtClean="0"/>
              <a:t>parameterised</a:t>
            </a:r>
            <a:r>
              <a:rPr lang="en-US" dirty="0" smtClean="0"/>
              <a:t> face templates to   locate or detect the faces by the correlation between the templates and input images. Ex- a human face can be divided into eyes, face contour, nose, and mouth. Also, a face model can be built by edges just by using edge detection method. This approach is simple to implement, but it is inadequate for face detection. However, deformable templates have been proposed to deal with these problems.</a:t>
            </a:r>
          </a:p>
          <a:p>
            <a:endParaRPr lang="en-US" dirty="0"/>
          </a:p>
        </p:txBody>
      </p:sp>
      <p:sp>
        <p:nvSpPr>
          <p:cNvPr id="5" name="Rectangle 4"/>
          <p:cNvSpPr/>
          <p:nvPr/>
        </p:nvSpPr>
        <p:spPr>
          <a:xfrm>
            <a:off x="1295400" y="2590800"/>
            <a:ext cx="6172200" cy="2819400"/>
          </a:xfrm>
          <a:prstGeom prst="rect">
            <a:avLst/>
          </a:prstGeom>
          <a:blipFill>
            <a:blip r:embed="rId2"/>
            <a:stretch>
              <a:fillRect/>
            </a:stretch>
          </a:bli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133600" y="5605790"/>
            <a:ext cx="4572000" cy="261610"/>
          </a:xfrm>
          <a:prstGeom prst="rect">
            <a:avLst/>
          </a:prstGeom>
          <a:noFill/>
        </p:spPr>
        <p:txBody>
          <a:bodyPr wrap="square" rtlCol="0">
            <a:spAutoFit/>
          </a:bodyPr>
          <a:lstStyle/>
          <a:p>
            <a:pPr algn="ctr"/>
            <a:r>
              <a:rPr lang="en-IN" sz="1100" dirty="0" smtClean="0"/>
              <a:t>Fig. Template Matching </a:t>
            </a:r>
            <a:endParaRPr lang="en-US" sz="11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2585323"/>
          </a:xfrm>
          <a:prstGeom prst="rect">
            <a:avLst/>
          </a:prstGeom>
          <a:noFill/>
        </p:spPr>
        <p:txBody>
          <a:bodyPr wrap="square" rtlCol="0">
            <a:spAutoFit/>
          </a:bodyPr>
          <a:lstStyle/>
          <a:p>
            <a:r>
              <a:rPr lang="en-US" b="1" i="1" dirty="0" smtClean="0">
                <a:solidFill>
                  <a:srgbClr val="92D050"/>
                </a:solidFill>
              </a:rPr>
              <a:t>4.Appearance-Based:-</a:t>
            </a:r>
            <a:endParaRPr lang="en-US" b="1" dirty="0" smtClean="0">
              <a:solidFill>
                <a:srgbClr val="92D050"/>
              </a:solidFill>
            </a:endParaRPr>
          </a:p>
          <a:p>
            <a:r>
              <a:rPr lang="en-US" dirty="0" smtClean="0"/>
              <a:t>The appearance-based method depends on a set of delegate training face images to find out face models. The appearance-based approach is better than other ways of performance. In general appearance-based method rely on techniques from statistical analysis and machine learning to find the relevant characteristics of face images. This method also used in feature extraction for face recognition.</a:t>
            </a:r>
          </a:p>
          <a:p>
            <a:r>
              <a:rPr lang="en-US" dirty="0" smtClean="0"/>
              <a:t>The appearance-based model further divided into sub-methods for the use of face detection which are as follows-</a:t>
            </a:r>
          </a:p>
          <a:p>
            <a:endParaRPr lang="en-US" dirty="0"/>
          </a:p>
        </p:txBody>
      </p:sp>
      <p:sp>
        <p:nvSpPr>
          <p:cNvPr id="3" name="TextBox 2"/>
          <p:cNvSpPr txBox="1"/>
          <p:nvPr/>
        </p:nvSpPr>
        <p:spPr>
          <a:xfrm>
            <a:off x="457200" y="2590800"/>
            <a:ext cx="8458200" cy="1015663"/>
          </a:xfrm>
          <a:prstGeom prst="rect">
            <a:avLst/>
          </a:prstGeom>
          <a:noFill/>
        </p:spPr>
        <p:txBody>
          <a:bodyPr wrap="square" rtlCol="0">
            <a:spAutoFit/>
          </a:bodyPr>
          <a:lstStyle/>
          <a:p>
            <a:r>
              <a:rPr lang="en-US" sz="1400" b="1" i="1" dirty="0" smtClean="0">
                <a:solidFill>
                  <a:srgbClr val="FFC000"/>
                </a:solidFill>
              </a:rPr>
              <a:t>4.1.Eigenface-Based:-</a:t>
            </a:r>
            <a:endParaRPr lang="en-US" sz="1400" b="1" dirty="0" smtClean="0">
              <a:solidFill>
                <a:srgbClr val="FFC000"/>
              </a:solidFill>
            </a:endParaRPr>
          </a:p>
          <a:p>
            <a:r>
              <a:rPr lang="en-US" sz="1400" dirty="0" err="1" smtClean="0"/>
              <a:t>Eigenface</a:t>
            </a:r>
            <a:r>
              <a:rPr lang="en-US" sz="1400" dirty="0" smtClean="0"/>
              <a:t> based algorithm used for Face Recognition, and it is a method for efficiently representing faces using Principal Component Analysis.</a:t>
            </a:r>
          </a:p>
          <a:p>
            <a:endParaRPr lang="en-US" dirty="0"/>
          </a:p>
        </p:txBody>
      </p:sp>
      <p:sp>
        <p:nvSpPr>
          <p:cNvPr id="4" name="TextBox 3"/>
          <p:cNvSpPr txBox="1"/>
          <p:nvPr/>
        </p:nvSpPr>
        <p:spPr>
          <a:xfrm>
            <a:off x="457200" y="3352800"/>
            <a:ext cx="8305800" cy="1231106"/>
          </a:xfrm>
          <a:prstGeom prst="rect">
            <a:avLst/>
          </a:prstGeom>
          <a:noFill/>
        </p:spPr>
        <p:txBody>
          <a:bodyPr wrap="square" rtlCol="0">
            <a:spAutoFit/>
          </a:bodyPr>
          <a:lstStyle/>
          <a:p>
            <a:r>
              <a:rPr lang="en-US" sz="1400" b="1" i="1" dirty="0" smtClean="0">
                <a:solidFill>
                  <a:srgbClr val="FFC000"/>
                </a:solidFill>
              </a:rPr>
              <a:t>4.2.Distribution-Based:-</a:t>
            </a:r>
          </a:p>
          <a:p>
            <a:r>
              <a:rPr lang="en-US" sz="1400" dirty="0" smtClean="0"/>
              <a:t>The algorithms like PCA and Fisher’s </a:t>
            </a:r>
            <a:r>
              <a:rPr lang="en-US" sz="1400" dirty="0" err="1" smtClean="0"/>
              <a:t>Discriminant</a:t>
            </a:r>
            <a:r>
              <a:rPr lang="en-US" sz="1400" dirty="0" smtClean="0"/>
              <a:t> can be used to define the subspace representing facial patterns. There is a trained classifier, which correctly identifies instances of the target pattern class from the background image patterns.</a:t>
            </a:r>
          </a:p>
          <a:p>
            <a:endParaRPr lang="en-US" dirty="0"/>
          </a:p>
        </p:txBody>
      </p:sp>
      <p:sp>
        <p:nvSpPr>
          <p:cNvPr id="5" name="TextBox 4"/>
          <p:cNvSpPr txBox="1"/>
          <p:nvPr/>
        </p:nvSpPr>
        <p:spPr>
          <a:xfrm>
            <a:off x="457200" y="4343400"/>
            <a:ext cx="7848600" cy="1015663"/>
          </a:xfrm>
          <a:prstGeom prst="rect">
            <a:avLst/>
          </a:prstGeom>
          <a:noFill/>
        </p:spPr>
        <p:txBody>
          <a:bodyPr wrap="square" rtlCol="0">
            <a:spAutoFit/>
          </a:bodyPr>
          <a:lstStyle/>
          <a:p>
            <a:r>
              <a:rPr lang="en-US" sz="1400" b="1" i="1" dirty="0" smtClean="0">
                <a:solidFill>
                  <a:srgbClr val="FFC000"/>
                </a:solidFill>
              </a:rPr>
              <a:t>4.3.Neural-Networks:-</a:t>
            </a:r>
          </a:p>
          <a:p>
            <a:r>
              <a:rPr lang="en-US" sz="1400" dirty="0" smtClean="0"/>
              <a:t>Many detection problems like object detection, face detection, emotion detection, and face recognition, etc. have been faced successfully by Neural Networks.</a:t>
            </a:r>
          </a:p>
          <a:p>
            <a:endParaRPr lang="en-US" dirty="0"/>
          </a:p>
        </p:txBody>
      </p:sp>
      <p:sp>
        <p:nvSpPr>
          <p:cNvPr id="6" name="TextBox 5"/>
          <p:cNvSpPr txBox="1"/>
          <p:nvPr/>
        </p:nvSpPr>
        <p:spPr>
          <a:xfrm>
            <a:off x="457200" y="5181600"/>
            <a:ext cx="7696200" cy="1231106"/>
          </a:xfrm>
          <a:prstGeom prst="rect">
            <a:avLst/>
          </a:prstGeom>
          <a:noFill/>
        </p:spPr>
        <p:txBody>
          <a:bodyPr wrap="square" rtlCol="0">
            <a:spAutoFit/>
          </a:bodyPr>
          <a:lstStyle/>
          <a:p>
            <a:r>
              <a:rPr lang="en-US" sz="1400" b="1" i="1" dirty="0" smtClean="0">
                <a:solidFill>
                  <a:srgbClr val="FFC000"/>
                </a:solidFill>
              </a:rPr>
              <a:t>4.4.Support Vector Machine:-</a:t>
            </a:r>
          </a:p>
          <a:p>
            <a:r>
              <a:rPr lang="en-US" sz="1400" dirty="0" smtClean="0"/>
              <a:t>Support Vector Machines are linear classifiers that </a:t>
            </a:r>
            <a:r>
              <a:rPr lang="en-US" sz="1400" dirty="0" err="1" smtClean="0"/>
              <a:t>maximise</a:t>
            </a:r>
            <a:r>
              <a:rPr lang="en-US" sz="1400" dirty="0" smtClean="0"/>
              <a:t> the margin between the decision </a:t>
            </a:r>
            <a:r>
              <a:rPr lang="en-US" sz="1400" dirty="0" err="1" smtClean="0"/>
              <a:t>hyperplane</a:t>
            </a:r>
            <a:r>
              <a:rPr lang="en-US" sz="1400" dirty="0" smtClean="0"/>
              <a:t> and the examples in the training set. </a:t>
            </a:r>
            <a:r>
              <a:rPr lang="en-US" sz="1400" dirty="0" err="1" smtClean="0"/>
              <a:t>Osuna</a:t>
            </a:r>
            <a:r>
              <a:rPr lang="en-US" sz="1400" dirty="0" smtClean="0"/>
              <a:t> et al. first applied this classifier to face detection.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458200" cy="1015663"/>
          </a:xfrm>
          <a:prstGeom prst="rect">
            <a:avLst/>
          </a:prstGeom>
          <a:noFill/>
        </p:spPr>
        <p:txBody>
          <a:bodyPr wrap="square" rtlCol="0">
            <a:spAutoFit/>
          </a:bodyPr>
          <a:lstStyle/>
          <a:p>
            <a:r>
              <a:rPr lang="en-US" sz="1400" b="1" i="1" dirty="0" smtClean="0">
                <a:solidFill>
                  <a:srgbClr val="FFC000"/>
                </a:solidFill>
              </a:rPr>
              <a:t>4.5.Sparse Network of Winnows:-</a:t>
            </a:r>
          </a:p>
          <a:p>
            <a:r>
              <a:rPr lang="en-US" sz="1400" dirty="0" smtClean="0"/>
              <a:t>They defined a sparse network of two linear units or target nodes; one represents face patterns and other for the non-face patterns. It is less time consuming and efficient.</a:t>
            </a:r>
          </a:p>
          <a:p>
            <a:endParaRPr lang="en-US" dirty="0"/>
          </a:p>
        </p:txBody>
      </p:sp>
      <p:sp>
        <p:nvSpPr>
          <p:cNvPr id="3" name="TextBox 2"/>
          <p:cNvSpPr txBox="1"/>
          <p:nvPr/>
        </p:nvSpPr>
        <p:spPr>
          <a:xfrm>
            <a:off x="304800" y="1066800"/>
            <a:ext cx="8458200" cy="1231106"/>
          </a:xfrm>
          <a:prstGeom prst="rect">
            <a:avLst/>
          </a:prstGeom>
          <a:noFill/>
        </p:spPr>
        <p:txBody>
          <a:bodyPr wrap="square" rtlCol="0">
            <a:spAutoFit/>
          </a:bodyPr>
          <a:lstStyle/>
          <a:p>
            <a:r>
              <a:rPr lang="en-US" sz="1400" b="1" i="1" dirty="0" smtClean="0">
                <a:solidFill>
                  <a:srgbClr val="FFC000"/>
                </a:solidFill>
              </a:rPr>
              <a:t>4.6.Naive </a:t>
            </a:r>
            <a:r>
              <a:rPr lang="en-US" sz="1400" b="1" i="1" dirty="0" err="1" smtClean="0">
                <a:solidFill>
                  <a:srgbClr val="FFC000"/>
                </a:solidFill>
              </a:rPr>
              <a:t>Bayes</a:t>
            </a:r>
            <a:r>
              <a:rPr lang="en-US" sz="1400" b="1" i="1" dirty="0" smtClean="0">
                <a:solidFill>
                  <a:srgbClr val="FFC000"/>
                </a:solidFill>
              </a:rPr>
              <a:t> Classifiers:-</a:t>
            </a:r>
          </a:p>
          <a:p>
            <a:r>
              <a:rPr lang="en-US" sz="1400" dirty="0" smtClean="0"/>
              <a:t>They computed the probability of a face to be present in the picture by counting the frequency of occurrence of a series of the pattern over the training images. The classifier captured the joint statistics of local appearance and position of the faces.</a:t>
            </a:r>
          </a:p>
          <a:p>
            <a:endParaRPr lang="en-US" dirty="0"/>
          </a:p>
        </p:txBody>
      </p:sp>
      <p:sp>
        <p:nvSpPr>
          <p:cNvPr id="4" name="TextBox 3"/>
          <p:cNvSpPr txBox="1"/>
          <p:nvPr/>
        </p:nvSpPr>
        <p:spPr>
          <a:xfrm>
            <a:off x="304800" y="2133600"/>
            <a:ext cx="8229600" cy="1015663"/>
          </a:xfrm>
          <a:prstGeom prst="rect">
            <a:avLst/>
          </a:prstGeom>
          <a:noFill/>
        </p:spPr>
        <p:txBody>
          <a:bodyPr wrap="square" rtlCol="0">
            <a:spAutoFit/>
          </a:bodyPr>
          <a:lstStyle/>
          <a:p>
            <a:r>
              <a:rPr lang="en-US" sz="1400" b="1" i="1" dirty="0" smtClean="0">
                <a:solidFill>
                  <a:srgbClr val="FFC000"/>
                </a:solidFill>
              </a:rPr>
              <a:t>4.7.Hidden Markov Model:-</a:t>
            </a:r>
          </a:p>
          <a:p>
            <a:r>
              <a:rPr lang="en-US" sz="1400" dirty="0" smtClean="0"/>
              <a:t>The states of the model would be the facial features, which usually described as strips of pixels. HMM’s commonly used along with other methods to build detection algorithms.</a:t>
            </a:r>
          </a:p>
          <a:p>
            <a:endParaRPr lang="en-US" dirty="0"/>
          </a:p>
        </p:txBody>
      </p:sp>
      <p:sp>
        <p:nvSpPr>
          <p:cNvPr id="5" name="TextBox 4"/>
          <p:cNvSpPr txBox="1"/>
          <p:nvPr/>
        </p:nvSpPr>
        <p:spPr>
          <a:xfrm>
            <a:off x="304800" y="3048000"/>
            <a:ext cx="8458200" cy="1231106"/>
          </a:xfrm>
          <a:prstGeom prst="rect">
            <a:avLst/>
          </a:prstGeom>
          <a:noFill/>
        </p:spPr>
        <p:txBody>
          <a:bodyPr wrap="square" rtlCol="0">
            <a:spAutoFit/>
          </a:bodyPr>
          <a:lstStyle/>
          <a:p>
            <a:r>
              <a:rPr lang="en-US" sz="1400" b="1" i="1" dirty="0" smtClean="0">
                <a:solidFill>
                  <a:srgbClr val="FFC000"/>
                </a:solidFill>
              </a:rPr>
              <a:t>4.8.Information Theoretical Approach:-</a:t>
            </a:r>
          </a:p>
          <a:p>
            <a:r>
              <a:rPr lang="en-US" sz="1400" dirty="0" smtClean="0"/>
              <a:t>Markov Random Fields (MRF) can use for face pattern and correlated features. The Markov process </a:t>
            </a:r>
            <a:r>
              <a:rPr lang="en-US" sz="1400" dirty="0" err="1" smtClean="0"/>
              <a:t>maximises</a:t>
            </a:r>
            <a:r>
              <a:rPr lang="en-US" sz="1400" dirty="0" smtClean="0"/>
              <a:t> the discrimination between classes using </a:t>
            </a:r>
            <a:r>
              <a:rPr lang="en-US" sz="1400" dirty="0" err="1" smtClean="0"/>
              <a:t>Kullback-Leibler</a:t>
            </a:r>
            <a:r>
              <a:rPr lang="en-US" sz="1400" dirty="0" smtClean="0"/>
              <a:t> divergence. Therefore this method can be used in Face Detection.</a:t>
            </a:r>
          </a:p>
          <a:p>
            <a:endParaRPr lang="en-US" dirty="0"/>
          </a:p>
        </p:txBody>
      </p:sp>
      <p:sp>
        <p:nvSpPr>
          <p:cNvPr id="6" name="TextBox 5"/>
          <p:cNvSpPr txBox="1"/>
          <p:nvPr/>
        </p:nvSpPr>
        <p:spPr>
          <a:xfrm>
            <a:off x="304800" y="4038600"/>
            <a:ext cx="8534400" cy="1015663"/>
          </a:xfrm>
          <a:prstGeom prst="rect">
            <a:avLst/>
          </a:prstGeom>
          <a:noFill/>
        </p:spPr>
        <p:txBody>
          <a:bodyPr wrap="square" rtlCol="0">
            <a:spAutoFit/>
          </a:bodyPr>
          <a:lstStyle/>
          <a:p>
            <a:r>
              <a:rPr lang="en-US" sz="1400" b="1" i="1" dirty="0" smtClean="0">
                <a:solidFill>
                  <a:srgbClr val="FFC000"/>
                </a:solidFill>
              </a:rPr>
              <a:t>4.9.Inductive Learning:-</a:t>
            </a:r>
          </a:p>
          <a:p>
            <a:r>
              <a:rPr lang="en-US" sz="1400" dirty="0" smtClean="0"/>
              <a:t>This approach has been used to detect faces. Algorithms like Quinlan’s C4.5 or Mitchell’s FIND-S used for this purpose.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110</TotalTime>
  <Words>1737</Words>
  <Application>Microsoft Office PowerPoint</Application>
  <PresentationFormat>On-screen Show (4:3)</PresentationFormat>
  <Paragraphs>110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Ajit</dc:creator>
  <cp:lastModifiedBy>Windows User</cp:lastModifiedBy>
  <cp:revision>27</cp:revision>
  <dcterms:created xsi:type="dcterms:W3CDTF">2006-08-16T00:00:00Z</dcterms:created>
  <dcterms:modified xsi:type="dcterms:W3CDTF">2022-05-01T14:32:09Z</dcterms:modified>
</cp:coreProperties>
</file>