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8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2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60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0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090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119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5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3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8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26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52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6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78DB3CC-9286-4CE0-BAD2-B8CBF529D51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D9A53-4B18-48B5-86B9-156136E03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086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Real Estate Pricing EDA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Project 3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53578" y="6208776"/>
            <a:ext cx="4538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Submitted by –Ajit Kumar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1979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Checking correlation with Categorical data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658110"/>
            <a:ext cx="10379339" cy="59441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30348" y="1335024"/>
            <a:ext cx="15616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Analysis-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1.Sales price has Moderate degree of correlation with 3 variables-  Garage Cars, </a:t>
            </a:r>
            <a:r>
              <a:rPr lang="en-US" sz="1200" b="1" dirty="0" err="1" smtClean="0"/>
              <a:t>FullBath</a:t>
            </a:r>
            <a:r>
              <a:rPr lang="en-US" sz="1200" b="1" dirty="0" smtClean="0"/>
              <a:t> , Fireplaces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2.And low degree of correlation with 3 variables- Central Air, Electrical ,</a:t>
            </a:r>
            <a:r>
              <a:rPr lang="en-US" sz="1200" b="1" dirty="0" err="1" smtClean="0"/>
              <a:t>HalfBath</a:t>
            </a:r>
            <a:r>
              <a:rPr lang="en-US" sz="1200" b="1" dirty="0" smtClean="0"/>
              <a:t> , </a:t>
            </a:r>
            <a:r>
              <a:rPr lang="en-US" sz="1200" b="1" dirty="0" err="1" smtClean="0"/>
              <a:t>PavedDrive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4351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err="1" smtClean="0"/>
              <a:t>Univariance</a:t>
            </a:r>
            <a:r>
              <a:rPr lang="en-IN" b="1" u="sng" dirty="0" smtClean="0"/>
              <a:t> analysis of categorical data examples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" y="711582"/>
            <a:ext cx="7407282" cy="29110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4" y="3816302"/>
            <a:ext cx="3863376" cy="24498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65" y="3816302"/>
            <a:ext cx="4008811" cy="24498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028" y="3796286"/>
            <a:ext cx="4125121" cy="2433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742" y="1058938"/>
            <a:ext cx="4643258" cy="26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Bivariate analysis on Overall condition and Sales Price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5" y="721093"/>
            <a:ext cx="6029257" cy="1507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556375"/>
            <a:ext cx="4551623" cy="35858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84" y="2623099"/>
            <a:ext cx="3513124" cy="655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75" y="3278476"/>
            <a:ext cx="4387172" cy="3287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2039" y="4493993"/>
            <a:ext cx="7081957" cy="167212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304632" y="1088136"/>
            <a:ext cx="81412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6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Bivariate analysis on Original Construction date and Sales Price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95" y="792422"/>
            <a:ext cx="3962743" cy="1341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70" y="469916"/>
            <a:ext cx="5125890" cy="34937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2" y="2856640"/>
            <a:ext cx="5437715" cy="3855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923" y="4475163"/>
            <a:ext cx="4961050" cy="14555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653990" y="1265514"/>
            <a:ext cx="81412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73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Bivariate analysis on </a:t>
            </a:r>
            <a:r>
              <a:rPr lang="en-US" b="1" u="sng" dirty="0" err="1" smtClean="0"/>
              <a:t>Masonary</a:t>
            </a:r>
            <a:r>
              <a:rPr lang="en-US" b="1" u="sng" dirty="0" smtClean="0"/>
              <a:t> veneer type and Sale Price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3" y="634508"/>
            <a:ext cx="4937760" cy="4439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00" y="597932"/>
            <a:ext cx="5012988" cy="4533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3" y="5365197"/>
            <a:ext cx="6753382" cy="13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Bivariate analysis on First Floor square feet and Sale Price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0" y="683464"/>
            <a:ext cx="5624516" cy="5970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44" y="1934120"/>
            <a:ext cx="5779008" cy="16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Bivariate analysis on Years Sold and Sale Price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79" y="751884"/>
            <a:ext cx="7392441" cy="55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Pair Plot Multivariate analysis on less correlated data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4" y="966087"/>
            <a:ext cx="5241606" cy="26275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9" y="4449555"/>
            <a:ext cx="3901778" cy="838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840" y="639055"/>
            <a:ext cx="6591871" cy="607366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99432" y="4736592"/>
            <a:ext cx="814128" cy="265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3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2340864"/>
            <a:ext cx="770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i="1" u="sng" dirty="0" smtClean="0"/>
              <a:t>THANK YOU !</a:t>
            </a:r>
            <a:endParaRPr lang="en-IN" sz="8000" b="1" i="1" u="sng" dirty="0"/>
          </a:p>
        </p:txBody>
      </p:sp>
    </p:spTree>
    <p:extLst>
      <p:ext uri="{BB962C8B-B14F-4D97-AF65-F5344CB8AC3E}">
        <p14:creationId xmlns:p14="http://schemas.microsoft.com/office/powerpoint/2010/main" val="14811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384048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Project Overview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49222" y="1344168"/>
            <a:ext cx="10168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project aims to analyze and optimize residential property pricing by leveraging a diverse dataset. The focus is on understanding how various factors—such as location, property size, amenities, market trends, economic indicators, and historical data—affect house prices.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49222" y="2487168"/>
            <a:ext cx="101681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Key Objectives:</a:t>
            </a:r>
          </a:p>
          <a:p>
            <a:endParaRPr lang="en-US" sz="1400" dirty="0" smtClean="0"/>
          </a:p>
          <a:p>
            <a:r>
              <a:rPr lang="en-US" sz="1400" b="1" dirty="0" smtClean="0"/>
              <a:t>Identify Key Influencers:</a:t>
            </a:r>
            <a:r>
              <a:rPr lang="en-US" sz="1400" dirty="0" smtClean="0"/>
              <a:t> Determine the primary variables driving property prices.</a:t>
            </a:r>
          </a:p>
          <a:p>
            <a:endParaRPr lang="en-US" sz="1400" dirty="0" smtClean="0"/>
          </a:p>
          <a:p>
            <a:r>
              <a:rPr lang="en-US" sz="1400" b="1" dirty="0" smtClean="0"/>
              <a:t>Advanced Analytics:</a:t>
            </a:r>
            <a:r>
              <a:rPr lang="en-US" sz="1400" dirty="0" smtClean="0"/>
              <a:t> Utilize statistical methods, correlation </a:t>
            </a:r>
            <a:r>
              <a:rPr lang="en-US" sz="1400" dirty="0" err="1" smtClean="0"/>
              <a:t>tecchniques</a:t>
            </a:r>
            <a:r>
              <a:rPr lang="en-US" sz="1400" dirty="0" smtClean="0"/>
              <a:t> to uncover hidden patterns and insights</a:t>
            </a:r>
          </a:p>
          <a:p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Data-Driven Insights:</a:t>
            </a:r>
            <a:r>
              <a:rPr lang="en-US" sz="1400" dirty="0" smtClean="0"/>
              <a:t> Create visualizations to represent relationships and trends within the data</a:t>
            </a:r>
          </a:p>
          <a:p>
            <a:endParaRPr lang="en-IN" sz="1400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649222" y="4795707"/>
            <a:ext cx="101681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Methodology:</a:t>
            </a:r>
          </a:p>
          <a:p>
            <a:endParaRPr lang="en-US" sz="1400" dirty="0" smtClean="0"/>
          </a:p>
          <a:p>
            <a:r>
              <a:rPr lang="en-US" sz="1400" b="1" dirty="0" smtClean="0"/>
              <a:t>Data Exploration:</a:t>
            </a:r>
            <a:r>
              <a:rPr lang="en-US" sz="1400" dirty="0" smtClean="0"/>
              <a:t> Analyze the dataset to understand correlations and relationships.</a:t>
            </a:r>
          </a:p>
          <a:p>
            <a:endParaRPr lang="en-US" sz="1400" dirty="0" smtClean="0"/>
          </a:p>
          <a:p>
            <a:r>
              <a:rPr lang="en-US" sz="1400" b="1" dirty="0" smtClean="0"/>
              <a:t>Visualization:</a:t>
            </a:r>
            <a:r>
              <a:rPr lang="en-US" sz="1400" dirty="0" smtClean="0"/>
              <a:t> Develop charts and graphs to illustrate key findings and support strategic decisions.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12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384048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Tools and Frameworks used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49222" y="1344168"/>
            <a:ext cx="10168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 used- Python</a:t>
            </a:r>
          </a:p>
          <a:p>
            <a:endParaRPr lang="en-US" dirty="0"/>
          </a:p>
          <a:p>
            <a:r>
              <a:rPr lang="en-US" dirty="0" smtClean="0"/>
              <a:t>Frameworks used- Pandas , </a:t>
            </a:r>
            <a:r>
              <a:rPr lang="en-US" dirty="0" err="1" smtClean="0"/>
              <a:t>Numpy</a:t>
            </a:r>
            <a:r>
              <a:rPr lang="en-US" dirty="0" smtClean="0"/>
              <a:t> , </a:t>
            </a:r>
            <a:r>
              <a:rPr lang="en-US" dirty="0" err="1" smtClean="0"/>
              <a:t>Matplotlib</a:t>
            </a:r>
            <a:r>
              <a:rPr lang="en-US" dirty="0" smtClean="0"/>
              <a:t> , </a:t>
            </a:r>
            <a:r>
              <a:rPr lang="en-US" dirty="0" err="1" smtClean="0"/>
              <a:t>Seaborn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32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384048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Importing data and major libraries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8" y="1174006"/>
            <a:ext cx="11240207" cy="50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04870" y="111495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Checking data attributes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02156" y="596147"/>
            <a:ext cx="384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 data statistical info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6" y="1036845"/>
            <a:ext cx="10121420" cy="28493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3964874" y="4257553"/>
            <a:ext cx="166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30" y="4010376"/>
            <a:ext cx="3873046" cy="27523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88" y="3957566"/>
            <a:ext cx="3608258" cy="28051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10464745" y="4463207"/>
            <a:ext cx="135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Checking duplicates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06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9768" y="384048"/>
            <a:ext cx="972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err="1" smtClean="0"/>
              <a:t>Heatmap</a:t>
            </a:r>
            <a:r>
              <a:rPr lang="en-IN" b="1" u="sng" dirty="0" smtClean="0"/>
              <a:t> to check correlation of other numerical variables with Sale Price</a:t>
            </a:r>
            <a:endParaRPr lang="en-IN" b="1" u="sng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9695688" y="1327666"/>
            <a:ext cx="2496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Numerical variables having correlation with Sale Prices with their score-</a:t>
            </a:r>
          </a:p>
          <a:p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Lot Area-0.26</a:t>
            </a:r>
          </a:p>
          <a:p>
            <a:r>
              <a:rPr lang="en-US" sz="1200" dirty="0" smtClean="0"/>
              <a:t>2. OverallQual-0.79 3. Year built-0.52 </a:t>
            </a:r>
          </a:p>
          <a:p>
            <a:r>
              <a:rPr lang="en-US" sz="1200" dirty="0" smtClean="0"/>
              <a:t>3.earRemmoAdd - 0.51 </a:t>
            </a:r>
          </a:p>
          <a:p>
            <a:r>
              <a:rPr lang="en-US" sz="1200" dirty="0" smtClean="0"/>
              <a:t>4.MassVnArea- 0.47 </a:t>
            </a:r>
          </a:p>
          <a:p>
            <a:r>
              <a:rPr lang="en-US" sz="1200" dirty="0" smtClean="0"/>
              <a:t>5. </a:t>
            </a:r>
            <a:r>
              <a:rPr lang="en-US" sz="1200" dirty="0" err="1" smtClean="0"/>
              <a:t>Bsmnt</a:t>
            </a:r>
            <a:r>
              <a:rPr lang="en-US" sz="1200" dirty="0" smtClean="0"/>
              <a:t> Fnish1-0.39 </a:t>
            </a:r>
          </a:p>
          <a:p>
            <a:r>
              <a:rPr lang="en-US" sz="1200" dirty="0" smtClean="0"/>
              <a:t>6. 1stFlrSF- 0.61 </a:t>
            </a:r>
          </a:p>
          <a:p>
            <a:r>
              <a:rPr lang="en-US" sz="1200" dirty="0" smtClean="0"/>
              <a:t>7.2ndFlrSF-0.32 </a:t>
            </a:r>
          </a:p>
          <a:p>
            <a:r>
              <a:rPr lang="en-US" sz="1200" dirty="0" smtClean="0"/>
              <a:t>8.GrLivarea-0.71</a:t>
            </a:r>
          </a:p>
          <a:p>
            <a:r>
              <a:rPr lang="en-US" sz="1200" dirty="0" smtClean="0"/>
              <a:t>9.Full bath - 0.56</a:t>
            </a:r>
          </a:p>
          <a:p>
            <a:r>
              <a:rPr lang="en-US" sz="1200" dirty="0" smtClean="0"/>
              <a:t>10.Halfbath- 0.28 </a:t>
            </a:r>
          </a:p>
          <a:p>
            <a:r>
              <a:rPr lang="en-US" sz="1200" dirty="0" smtClean="0"/>
              <a:t>11.TotalRms </a:t>
            </a:r>
            <a:r>
              <a:rPr lang="en-US" sz="1200" dirty="0" err="1" smtClean="0"/>
              <a:t>aboveGrnd</a:t>
            </a:r>
            <a:r>
              <a:rPr lang="en-US" sz="1200" dirty="0" smtClean="0"/>
              <a:t>- 0.53 12. Fireplaces- .47</a:t>
            </a:r>
          </a:p>
          <a:p>
            <a:r>
              <a:rPr lang="en-US" sz="1200" dirty="0" smtClean="0"/>
              <a:t>13. </a:t>
            </a:r>
            <a:r>
              <a:rPr lang="en-US" sz="1200" dirty="0" err="1" smtClean="0"/>
              <a:t>GarageYsBlt</a:t>
            </a:r>
            <a:r>
              <a:rPr lang="en-US" sz="1200" dirty="0" smtClean="0"/>
              <a:t>=0.49 </a:t>
            </a:r>
          </a:p>
          <a:p>
            <a:r>
              <a:rPr lang="en-US" sz="1200" dirty="0" smtClean="0"/>
              <a:t>14. </a:t>
            </a:r>
            <a:r>
              <a:rPr lang="en-US" sz="1200" dirty="0" err="1" smtClean="0"/>
              <a:t>GarageCars</a:t>
            </a:r>
            <a:r>
              <a:rPr lang="en-US" sz="1200" dirty="0" smtClean="0"/>
              <a:t>=0.64  15. 15.Wood decks=0.32 16.OpenPorchSF=0.32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2" y="906264"/>
            <a:ext cx="9548687" cy="5951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9695688" y="5495544"/>
            <a:ext cx="2496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1.Score with &gt;0.75 is considered as highly correlated</a:t>
            </a:r>
          </a:p>
          <a:p>
            <a:r>
              <a:rPr lang="en-US" sz="1200" b="1" dirty="0" smtClean="0"/>
              <a:t>2. Score 0.5 to 0.75  are moderately correlated</a:t>
            </a:r>
          </a:p>
          <a:p>
            <a:r>
              <a:rPr lang="en-US" sz="1200" b="1" dirty="0" smtClean="0"/>
              <a:t>3.Score &lt;0.25 are less correlated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1635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Renaming columns entries and </a:t>
            </a:r>
            <a:r>
              <a:rPr lang="en-IN" b="1" u="sng" dirty="0" err="1" smtClean="0"/>
              <a:t>attribututes</a:t>
            </a:r>
            <a:r>
              <a:rPr lang="en-IN" b="1" u="sng" dirty="0" smtClean="0"/>
              <a:t> examples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5" y="552212"/>
            <a:ext cx="6700258" cy="2995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5" y="3775014"/>
            <a:ext cx="6921110" cy="2927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379" y="2904878"/>
            <a:ext cx="4040196" cy="36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9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Renaming columns entries and </a:t>
            </a:r>
            <a:r>
              <a:rPr lang="en-IN" b="1" u="sng" dirty="0" err="1" smtClean="0"/>
              <a:t>attribututes</a:t>
            </a:r>
            <a:r>
              <a:rPr lang="en-IN" b="1" u="sng" dirty="0" smtClean="0"/>
              <a:t> examples</a:t>
            </a:r>
            <a:endParaRPr lang="en-IN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163" y="1673352"/>
            <a:ext cx="4931252" cy="3818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50" y="1996968"/>
            <a:ext cx="6658662" cy="272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4288" y="100584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Handling categorical data</a:t>
            </a:r>
            <a:endParaRPr lang="en-IN" b="1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6" y="667511"/>
            <a:ext cx="8501096" cy="3687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6" y="5188622"/>
            <a:ext cx="6957663" cy="10059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416" y="4465891"/>
            <a:ext cx="636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/>
              <a:t>Importing label encoders for categorical data handling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79593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379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Real Estate Pricing EDA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Pricing EDA </dc:title>
  <dc:creator>Ajit Kumar</dc:creator>
  <cp:lastModifiedBy>Ajit Kumar</cp:lastModifiedBy>
  <cp:revision>30</cp:revision>
  <dcterms:created xsi:type="dcterms:W3CDTF">2024-09-02T15:01:16Z</dcterms:created>
  <dcterms:modified xsi:type="dcterms:W3CDTF">2024-09-02T18:34:48Z</dcterms:modified>
</cp:coreProperties>
</file>