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5" r:id="rId7"/>
    <p:sldId id="262" r:id="rId8"/>
    <p:sldId id="276" r:id="rId9"/>
    <p:sldId id="263" r:id="rId10"/>
    <p:sldId id="264" r:id="rId11"/>
    <p:sldId id="265" r:id="rId12"/>
    <p:sldId id="266" r:id="rId13"/>
    <p:sldId id="267" r:id="rId14"/>
    <p:sldId id="269" r:id="rId15"/>
    <p:sldId id="270" r:id="rId16"/>
    <p:sldId id="271" r:id="rId17"/>
    <p:sldId id="272" r:id="rId18"/>
    <p:sldId id="273" r:id="rId19"/>
    <p:sldId id="277" r:id="rId20"/>
    <p:sldId id="278" r:id="rId21"/>
    <p:sldId id="279" r:id="rId22"/>
    <p:sldId id="280"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417140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DB3CC-9286-4CE0-BAD2-B8CBF529D51C}"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421258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521520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960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944201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984090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26435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206119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87385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4341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42933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DB3CC-9286-4CE0-BAD2-B8CBF529D51C}"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27118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DB3CC-9286-4CE0-BAD2-B8CBF529D51C}"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84626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0165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30156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78DB3CC-9286-4CE0-BAD2-B8CBF529D51C}" type="datetimeFigureOut">
              <a:rPr lang="en-IN" smtClean="0"/>
              <a:t>20-10-2024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59399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DB3CC-9286-4CE0-BAD2-B8CBF529D51C}"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98247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8DB3CC-9286-4CE0-BAD2-B8CBF529D51C}" type="datetimeFigureOut">
              <a:rPr lang="en-IN" smtClean="0"/>
              <a:t>20-10-2024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6D9A53-4B18-48B5-86B9-156136E0333C}" type="slidenum">
              <a:rPr lang="en-IN" smtClean="0"/>
              <a:t>‹#›</a:t>
            </a:fld>
            <a:endParaRPr lang="en-IN"/>
          </a:p>
        </p:txBody>
      </p:sp>
    </p:spTree>
    <p:extLst>
      <p:ext uri="{BB962C8B-B14F-4D97-AF65-F5344CB8AC3E}">
        <p14:creationId xmlns:p14="http://schemas.microsoft.com/office/powerpoint/2010/main" val="1709086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5730" y="1447800"/>
            <a:ext cx="10905982" cy="3329581"/>
          </a:xfrm>
        </p:spPr>
        <p:txBody>
          <a:bodyPr/>
          <a:lstStyle/>
          <a:p>
            <a:r>
              <a:rPr lang="en-IN" sz="6000" b="1" dirty="0" smtClean="0"/>
              <a:t>Mobile Price Prediction using </a:t>
            </a:r>
            <a:br>
              <a:rPr lang="en-IN" sz="6000" b="1" dirty="0" smtClean="0"/>
            </a:br>
            <a:r>
              <a:rPr lang="en-IN" sz="6000" b="1" dirty="0" smtClean="0"/>
              <a:t>Machine Learning Algorithms</a:t>
            </a:r>
            <a:endParaRPr lang="en-IN" sz="6000" b="1" dirty="0"/>
          </a:p>
        </p:txBody>
      </p:sp>
      <p:sp>
        <p:nvSpPr>
          <p:cNvPr id="3" name="Subtitle 2"/>
          <p:cNvSpPr>
            <a:spLocks noGrp="1"/>
          </p:cNvSpPr>
          <p:nvPr>
            <p:ph type="subTitle" idx="1"/>
          </p:nvPr>
        </p:nvSpPr>
        <p:spPr>
          <a:xfrm>
            <a:off x="505731" y="4777380"/>
            <a:ext cx="8825658" cy="861420"/>
          </a:xfrm>
        </p:spPr>
        <p:txBody>
          <a:bodyPr>
            <a:normAutofit/>
          </a:bodyPr>
          <a:lstStyle/>
          <a:p>
            <a:r>
              <a:rPr lang="en-IN" sz="2800" b="1" dirty="0" smtClean="0"/>
              <a:t>Project 4</a:t>
            </a:r>
            <a:endParaRPr lang="en-IN" sz="2800" b="1" dirty="0"/>
          </a:p>
        </p:txBody>
      </p:sp>
      <p:sp>
        <p:nvSpPr>
          <p:cNvPr id="4" name="TextBox 3"/>
          <p:cNvSpPr txBox="1"/>
          <p:nvPr/>
        </p:nvSpPr>
        <p:spPr>
          <a:xfrm>
            <a:off x="7653578" y="6208776"/>
            <a:ext cx="4538422" cy="523220"/>
          </a:xfrm>
          <a:prstGeom prst="rect">
            <a:avLst/>
          </a:prstGeom>
          <a:noFill/>
        </p:spPr>
        <p:txBody>
          <a:bodyPr wrap="none" rtlCol="0">
            <a:spAutoFit/>
          </a:bodyPr>
          <a:lstStyle/>
          <a:p>
            <a:r>
              <a:rPr lang="en-IN" sz="2800" b="1" dirty="0" smtClean="0"/>
              <a:t>Submitted by –Ajit Kumar</a:t>
            </a:r>
            <a:endParaRPr lang="en-IN" sz="2800" b="1" dirty="0"/>
          </a:p>
        </p:txBody>
      </p:sp>
    </p:spTree>
    <p:extLst>
      <p:ext uri="{BB962C8B-B14F-4D97-AF65-F5344CB8AC3E}">
        <p14:creationId xmlns:p14="http://schemas.microsoft.com/office/powerpoint/2010/main" val="819795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Handling categorical data</a:t>
            </a:r>
            <a:endParaRPr lang="en-IN" b="1" u="sng" dirty="0"/>
          </a:p>
        </p:txBody>
      </p:sp>
      <p:sp>
        <p:nvSpPr>
          <p:cNvPr id="7" name="TextBox 6"/>
          <p:cNvSpPr txBox="1"/>
          <p:nvPr/>
        </p:nvSpPr>
        <p:spPr>
          <a:xfrm>
            <a:off x="8579148" y="2592373"/>
            <a:ext cx="3612852" cy="584775"/>
          </a:xfrm>
          <a:prstGeom prst="rect">
            <a:avLst/>
          </a:prstGeom>
          <a:noFill/>
        </p:spPr>
        <p:txBody>
          <a:bodyPr wrap="square" rtlCol="0">
            <a:spAutoFit/>
          </a:bodyPr>
          <a:lstStyle/>
          <a:p>
            <a:r>
              <a:rPr lang="en-IN" sz="1600" b="1" dirty="0" smtClean="0"/>
              <a:t>Importing label encoders for categorical data handling</a:t>
            </a:r>
            <a:endParaRPr lang="en-IN" sz="1600" b="1" dirty="0"/>
          </a:p>
        </p:txBody>
      </p:sp>
      <p:pic>
        <p:nvPicPr>
          <p:cNvPr id="4" name="Picture 3"/>
          <p:cNvPicPr>
            <a:picLocks noChangeAspect="1"/>
          </p:cNvPicPr>
          <p:nvPr/>
        </p:nvPicPr>
        <p:blipFill>
          <a:blip r:embed="rId2"/>
          <a:stretch>
            <a:fillRect/>
          </a:stretch>
        </p:blipFill>
        <p:spPr>
          <a:xfrm>
            <a:off x="6514059" y="3284424"/>
            <a:ext cx="5639289" cy="3292125"/>
          </a:xfrm>
          <a:prstGeom prst="rect">
            <a:avLst/>
          </a:prstGeom>
        </p:spPr>
      </p:pic>
      <p:pic>
        <p:nvPicPr>
          <p:cNvPr id="5" name="Picture 4"/>
          <p:cNvPicPr>
            <a:picLocks noChangeAspect="1"/>
          </p:cNvPicPr>
          <p:nvPr/>
        </p:nvPicPr>
        <p:blipFill>
          <a:blip r:embed="rId3"/>
          <a:stretch>
            <a:fillRect/>
          </a:stretch>
        </p:blipFill>
        <p:spPr>
          <a:xfrm>
            <a:off x="120888" y="1163598"/>
            <a:ext cx="6226080" cy="2720576"/>
          </a:xfrm>
          <a:prstGeom prst="rect">
            <a:avLst/>
          </a:prstGeom>
        </p:spPr>
      </p:pic>
      <p:pic>
        <p:nvPicPr>
          <p:cNvPr id="8" name="Picture 7"/>
          <p:cNvPicPr>
            <a:picLocks noChangeAspect="1"/>
          </p:cNvPicPr>
          <p:nvPr/>
        </p:nvPicPr>
        <p:blipFill>
          <a:blip r:embed="rId4"/>
          <a:stretch>
            <a:fillRect/>
          </a:stretch>
        </p:blipFill>
        <p:spPr>
          <a:xfrm>
            <a:off x="62410" y="4564726"/>
            <a:ext cx="6424217" cy="2019475"/>
          </a:xfrm>
          <a:prstGeom prst="rect">
            <a:avLst/>
          </a:prstGeom>
        </p:spPr>
      </p:pic>
      <p:sp>
        <p:nvSpPr>
          <p:cNvPr id="9" name="TextBox 8"/>
          <p:cNvSpPr txBox="1"/>
          <p:nvPr/>
        </p:nvSpPr>
        <p:spPr>
          <a:xfrm>
            <a:off x="62410" y="4144800"/>
            <a:ext cx="3612852" cy="338554"/>
          </a:xfrm>
          <a:prstGeom prst="rect">
            <a:avLst/>
          </a:prstGeom>
          <a:noFill/>
        </p:spPr>
        <p:txBody>
          <a:bodyPr wrap="square" rtlCol="0">
            <a:spAutoFit/>
          </a:bodyPr>
          <a:lstStyle/>
          <a:p>
            <a:r>
              <a:rPr lang="en-IN" sz="1600" b="1" dirty="0" smtClean="0"/>
              <a:t>Renaming columns name</a:t>
            </a:r>
            <a:endParaRPr lang="en-IN" sz="1600" b="1" dirty="0"/>
          </a:p>
        </p:txBody>
      </p:sp>
      <p:sp>
        <p:nvSpPr>
          <p:cNvPr id="10" name="TextBox 9"/>
          <p:cNvSpPr txBox="1"/>
          <p:nvPr/>
        </p:nvSpPr>
        <p:spPr>
          <a:xfrm>
            <a:off x="120888" y="743672"/>
            <a:ext cx="3612852" cy="338554"/>
          </a:xfrm>
          <a:prstGeom prst="rect">
            <a:avLst/>
          </a:prstGeom>
          <a:noFill/>
        </p:spPr>
        <p:txBody>
          <a:bodyPr wrap="square" rtlCol="0">
            <a:spAutoFit/>
          </a:bodyPr>
          <a:lstStyle/>
          <a:p>
            <a:r>
              <a:rPr lang="en-IN" sz="1600" b="1" dirty="0" smtClean="0"/>
              <a:t>Dropping unnecessary columns</a:t>
            </a:r>
            <a:endParaRPr lang="en-IN" sz="1600" b="1" dirty="0"/>
          </a:p>
        </p:txBody>
      </p:sp>
    </p:spTree>
    <p:extLst>
      <p:ext uri="{BB962C8B-B14F-4D97-AF65-F5344CB8AC3E}">
        <p14:creationId xmlns:p14="http://schemas.microsoft.com/office/powerpoint/2010/main" val="1795937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Feature Extraction</a:t>
            </a:r>
            <a:endParaRPr lang="en-IN" b="1" u="sng" dirty="0"/>
          </a:p>
        </p:txBody>
      </p:sp>
      <p:sp>
        <p:nvSpPr>
          <p:cNvPr id="4" name="TextBox 3"/>
          <p:cNvSpPr txBox="1"/>
          <p:nvPr/>
        </p:nvSpPr>
        <p:spPr>
          <a:xfrm>
            <a:off x="4918732" y="727464"/>
            <a:ext cx="3177092" cy="276999"/>
          </a:xfrm>
          <a:prstGeom prst="rect">
            <a:avLst/>
          </a:prstGeom>
          <a:noFill/>
        </p:spPr>
        <p:txBody>
          <a:bodyPr wrap="square" rtlCol="0">
            <a:spAutoFit/>
          </a:bodyPr>
          <a:lstStyle/>
          <a:p>
            <a:r>
              <a:rPr lang="en-US" sz="1200" b="1" dirty="0" smtClean="0"/>
              <a:t>Best 4 features according to the score</a:t>
            </a:r>
            <a:endParaRPr lang="en-IN" sz="1200" b="1" dirty="0"/>
          </a:p>
        </p:txBody>
      </p:sp>
      <p:pic>
        <p:nvPicPr>
          <p:cNvPr id="3" name="Picture 2"/>
          <p:cNvPicPr>
            <a:picLocks noChangeAspect="1"/>
          </p:cNvPicPr>
          <p:nvPr/>
        </p:nvPicPr>
        <p:blipFill>
          <a:blip r:embed="rId2"/>
          <a:stretch>
            <a:fillRect/>
          </a:stretch>
        </p:blipFill>
        <p:spPr>
          <a:xfrm>
            <a:off x="227641" y="727464"/>
            <a:ext cx="4549534" cy="5677392"/>
          </a:xfrm>
          <a:prstGeom prst="rect">
            <a:avLst/>
          </a:prstGeom>
        </p:spPr>
      </p:pic>
      <p:pic>
        <p:nvPicPr>
          <p:cNvPr id="5" name="Picture 4"/>
          <p:cNvPicPr>
            <a:picLocks noChangeAspect="1"/>
          </p:cNvPicPr>
          <p:nvPr/>
        </p:nvPicPr>
        <p:blipFill>
          <a:blip r:embed="rId3"/>
          <a:stretch>
            <a:fillRect/>
          </a:stretch>
        </p:blipFill>
        <p:spPr>
          <a:xfrm>
            <a:off x="4918732" y="1016598"/>
            <a:ext cx="4663844" cy="1310754"/>
          </a:xfrm>
          <a:prstGeom prst="rect">
            <a:avLst/>
          </a:prstGeom>
        </p:spPr>
      </p:pic>
      <p:pic>
        <p:nvPicPr>
          <p:cNvPr id="7" name="Picture 6"/>
          <p:cNvPicPr>
            <a:picLocks noChangeAspect="1"/>
          </p:cNvPicPr>
          <p:nvPr/>
        </p:nvPicPr>
        <p:blipFill>
          <a:blip r:embed="rId4"/>
          <a:stretch>
            <a:fillRect/>
          </a:stretch>
        </p:blipFill>
        <p:spPr>
          <a:xfrm>
            <a:off x="4982202" y="3074627"/>
            <a:ext cx="5502117" cy="3330229"/>
          </a:xfrm>
          <a:prstGeom prst="rect">
            <a:avLst/>
          </a:prstGeom>
        </p:spPr>
      </p:pic>
      <p:sp>
        <p:nvSpPr>
          <p:cNvPr id="8" name="TextBox 7"/>
          <p:cNvSpPr txBox="1"/>
          <p:nvPr/>
        </p:nvSpPr>
        <p:spPr>
          <a:xfrm>
            <a:off x="4918732" y="2797628"/>
            <a:ext cx="3177092" cy="276999"/>
          </a:xfrm>
          <a:prstGeom prst="rect">
            <a:avLst/>
          </a:prstGeom>
          <a:noFill/>
        </p:spPr>
        <p:txBody>
          <a:bodyPr wrap="square" rtlCol="0">
            <a:spAutoFit/>
          </a:bodyPr>
          <a:lstStyle/>
          <a:p>
            <a:r>
              <a:rPr lang="en-US" sz="1200" b="1" dirty="0" smtClean="0"/>
              <a:t>Graph </a:t>
            </a:r>
            <a:r>
              <a:rPr lang="en-US" sz="1200" b="1" dirty="0"/>
              <a:t>of feature </a:t>
            </a:r>
            <a:r>
              <a:rPr lang="en-US" sz="1200" b="1" dirty="0" smtClean="0"/>
              <a:t>importance's </a:t>
            </a:r>
            <a:endParaRPr lang="en-IN" sz="1200" b="1" dirty="0"/>
          </a:p>
        </p:txBody>
      </p:sp>
    </p:spTree>
    <p:extLst>
      <p:ext uri="{BB962C8B-B14F-4D97-AF65-F5344CB8AC3E}">
        <p14:creationId xmlns:p14="http://schemas.microsoft.com/office/powerpoint/2010/main" val="435146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64008"/>
            <a:ext cx="6364224" cy="369332"/>
          </a:xfrm>
          <a:prstGeom prst="rect">
            <a:avLst/>
          </a:prstGeom>
          <a:noFill/>
        </p:spPr>
        <p:txBody>
          <a:bodyPr wrap="square" rtlCol="0">
            <a:spAutoFit/>
          </a:bodyPr>
          <a:lstStyle/>
          <a:p>
            <a:pPr algn="ctr"/>
            <a:r>
              <a:rPr lang="en-IN" b="1" u="sng" dirty="0" smtClean="0"/>
              <a:t>Model Building</a:t>
            </a:r>
            <a:endParaRPr lang="en-IN" b="1" u="sng" dirty="0"/>
          </a:p>
        </p:txBody>
      </p:sp>
      <p:pic>
        <p:nvPicPr>
          <p:cNvPr id="8" name="Picture 7"/>
          <p:cNvPicPr>
            <a:picLocks noChangeAspect="1"/>
          </p:cNvPicPr>
          <p:nvPr/>
        </p:nvPicPr>
        <p:blipFill>
          <a:blip r:embed="rId2"/>
          <a:stretch>
            <a:fillRect/>
          </a:stretch>
        </p:blipFill>
        <p:spPr>
          <a:xfrm>
            <a:off x="70552" y="4489704"/>
            <a:ext cx="6183946" cy="2158025"/>
          </a:xfrm>
          <a:prstGeom prst="rect">
            <a:avLst/>
          </a:prstGeom>
        </p:spPr>
      </p:pic>
      <p:sp>
        <p:nvSpPr>
          <p:cNvPr id="10" name="TextBox 9"/>
          <p:cNvSpPr txBox="1"/>
          <p:nvPr/>
        </p:nvSpPr>
        <p:spPr>
          <a:xfrm flipH="1">
            <a:off x="7717536" y="4814276"/>
            <a:ext cx="2944368" cy="1569660"/>
          </a:xfrm>
          <a:prstGeom prst="rect">
            <a:avLst/>
          </a:prstGeom>
          <a:noFill/>
        </p:spPr>
        <p:txBody>
          <a:bodyPr wrap="square" rtlCol="0">
            <a:spAutoFit/>
          </a:bodyPr>
          <a:lstStyle/>
          <a:p>
            <a:r>
              <a:rPr lang="en-US" sz="1200" b="1" dirty="0" smtClean="0"/>
              <a:t>1. Splitting the data </a:t>
            </a:r>
          </a:p>
          <a:p>
            <a:r>
              <a:rPr lang="en-US" sz="1200" b="1" dirty="0" smtClean="0"/>
              <a:t>into Training and Testing data. </a:t>
            </a:r>
          </a:p>
          <a:p>
            <a:endParaRPr lang="en-US" sz="1200" b="1" dirty="0" smtClean="0"/>
          </a:p>
          <a:p>
            <a:r>
              <a:rPr lang="en-US" sz="1200" b="1" dirty="0" smtClean="0"/>
              <a:t>2. X being independent variable and y as target variable</a:t>
            </a:r>
          </a:p>
          <a:p>
            <a:endParaRPr lang="en-US" sz="1200" b="1" dirty="0" smtClean="0"/>
          </a:p>
          <a:p>
            <a:r>
              <a:rPr lang="en-US" sz="1200" b="1" dirty="0" smtClean="0"/>
              <a:t>3. Test size will be of 20% of data</a:t>
            </a:r>
          </a:p>
          <a:p>
            <a:endParaRPr lang="en-US" sz="1200" b="1" dirty="0"/>
          </a:p>
        </p:txBody>
      </p:sp>
      <p:pic>
        <p:nvPicPr>
          <p:cNvPr id="2" name="Picture 1"/>
          <p:cNvPicPr>
            <a:picLocks noChangeAspect="1"/>
          </p:cNvPicPr>
          <p:nvPr/>
        </p:nvPicPr>
        <p:blipFill>
          <a:blip r:embed="rId3"/>
          <a:stretch>
            <a:fillRect/>
          </a:stretch>
        </p:blipFill>
        <p:spPr>
          <a:xfrm>
            <a:off x="70551" y="469916"/>
            <a:ext cx="6183946" cy="3872251"/>
          </a:xfrm>
          <a:prstGeom prst="rect">
            <a:avLst/>
          </a:prstGeom>
        </p:spPr>
      </p:pic>
      <p:pic>
        <p:nvPicPr>
          <p:cNvPr id="3" name="Picture 2"/>
          <p:cNvPicPr>
            <a:picLocks noChangeAspect="1"/>
          </p:cNvPicPr>
          <p:nvPr/>
        </p:nvPicPr>
        <p:blipFill>
          <a:blip r:embed="rId4"/>
          <a:stretch>
            <a:fillRect/>
          </a:stretch>
        </p:blipFill>
        <p:spPr>
          <a:xfrm>
            <a:off x="6739755" y="469916"/>
            <a:ext cx="3101609" cy="2865368"/>
          </a:xfrm>
          <a:prstGeom prst="rect">
            <a:avLst/>
          </a:prstGeom>
        </p:spPr>
      </p:pic>
    </p:spTree>
    <p:extLst>
      <p:ext uri="{BB962C8B-B14F-4D97-AF65-F5344CB8AC3E}">
        <p14:creationId xmlns:p14="http://schemas.microsoft.com/office/powerpoint/2010/main" val="3099050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Linear Regression</a:t>
            </a:r>
            <a:endParaRPr lang="en-IN" b="1" u="sng" dirty="0"/>
          </a:p>
        </p:txBody>
      </p:sp>
      <p:sp>
        <p:nvSpPr>
          <p:cNvPr id="11" name="TextBox 10"/>
          <p:cNvSpPr txBox="1"/>
          <p:nvPr/>
        </p:nvSpPr>
        <p:spPr>
          <a:xfrm flipH="1">
            <a:off x="8668512" y="4869502"/>
            <a:ext cx="3218688" cy="900246"/>
          </a:xfrm>
          <a:prstGeom prst="rect">
            <a:avLst/>
          </a:prstGeom>
          <a:noFill/>
        </p:spPr>
        <p:txBody>
          <a:bodyPr wrap="square" rtlCol="0">
            <a:spAutoFit/>
          </a:bodyPr>
          <a:lstStyle/>
          <a:p>
            <a:r>
              <a:rPr lang="en-US" sz="1050" b="1" dirty="0" smtClean="0"/>
              <a:t>Models shows good fit as there is less difference between Training and testing data accuracy.</a:t>
            </a:r>
          </a:p>
          <a:p>
            <a:endParaRPr lang="en-US" sz="1050" b="1" dirty="0"/>
          </a:p>
          <a:p>
            <a:r>
              <a:rPr lang="en-US" sz="1050" b="1" dirty="0" smtClean="0"/>
              <a:t>However accuracy is very low</a:t>
            </a:r>
            <a:endParaRPr lang="en-US" sz="1050" b="1" dirty="0"/>
          </a:p>
        </p:txBody>
      </p:sp>
      <p:sp>
        <p:nvSpPr>
          <p:cNvPr id="12" name="TextBox 11"/>
          <p:cNvSpPr txBox="1"/>
          <p:nvPr/>
        </p:nvSpPr>
        <p:spPr>
          <a:xfrm flipH="1">
            <a:off x="9253208" y="1670245"/>
            <a:ext cx="2734576" cy="900246"/>
          </a:xfrm>
          <a:prstGeom prst="rect">
            <a:avLst/>
          </a:prstGeom>
          <a:noFill/>
        </p:spPr>
        <p:txBody>
          <a:bodyPr wrap="square" rtlCol="0">
            <a:spAutoFit/>
          </a:bodyPr>
          <a:lstStyle/>
          <a:p>
            <a:r>
              <a:rPr lang="en-US" sz="1050" b="1" dirty="0" smtClean="0"/>
              <a:t>Importing KPI metrics for Model evaluation-</a:t>
            </a:r>
          </a:p>
          <a:p>
            <a:pPr marL="228600" indent="-228600">
              <a:buAutoNum type="arabicPeriod"/>
            </a:pPr>
            <a:r>
              <a:rPr lang="en-US" sz="1050" b="1" dirty="0" smtClean="0"/>
              <a:t>R2 square</a:t>
            </a:r>
          </a:p>
          <a:p>
            <a:pPr marL="228600" indent="-228600">
              <a:buAutoNum type="arabicPeriod"/>
            </a:pPr>
            <a:r>
              <a:rPr lang="en-US" sz="1050" b="1" dirty="0" smtClean="0"/>
              <a:t>Mean absolute error</a:t>
            </a:r>
          </a:p>
          <a:p>
            <a:pPr marL="228600" indent="-228600">
              <a:buAutoNum type="arabicPeriod"/>
            </a:pPr>
            <a:r>
              <a:rPr lang="en-US" sz="1050" b="1" dirty="0" smtClean="0"/>
              <a:t>Mean squared error</a:t>
            </a:r>
            <a:endParaRPr lang="en-US" sz="1050" b="1" dirty="0"/>
          </a:p>
        </p:txBody>
      </p:sp>
      <p:pic>
        <p:nvPicPr>
          <p:cNvPr id="8" name="Picture 7"/>
          <p:cNvPicPr>
            <a:picLocks noChangeAspect="1"/>
          </p:cNvPicPr>
          <p:nvPr/>
        </p:nvPicPr>
        <p:blipFill>
          <a:blip r:embed="rId2"/>
          <a:stretch>
            <a:fillRect/>
          </a:stretch>
        </p:blipFill>
        <p:spPr>
          <a:xfrm>
            <a:off x="109206" y="1810512"/>
            <a:ext cx="4633069" cy="4791328"/>
          </a:xfrm>
          <a:prstGeom prst="rect">
            <a:avLst/>
          </a:prstGeom>
        </p:spPr>
      </p:pic>
      <p:sp>
        <p:nvSpPr>
          <p:cNvPr id="13" name="TextBox 12"/>
          <p:cNvSpPr txBox="1"/>
          <p:nvPr/>
        </p:nvSpPr>
        <p:spPr>
          <a:xfrm flipH="1">
            <a:off x="109206" y="469916"/>
            <a:ext cx="3832532" cy="1200329"/>
          </a:xfrm>
          <a:prstGeom prst="rect">
            <a:avLst/>
          </a:prstGeom>
          <a:noFill/>
        </p:spPr>
        <p:txBody>
          <a:bodyPr wrap="square" rtlCol="0">
            <a:spAutoFit/>
          </a:bodyPr>
          <a:lstStyle/>
          <a:p>
            <a:r>
              <a:rPr lang="en-US" sz="1200" b="1" u="sng" dirty="0" smtClean="0"/>
              <a:t>Steps for model building-</a:t>
            </a:r>
          </a:p>
          <a:p>
            <a:pPr marL="228600" indent="-228600">
              <a:buAutoNum type="arabicPeriod"/>
            </a:pPr>
            <a:r>
              <a:rPr lang="en-US" sz="1200" b="1" dirty="0" smtClean="0"/>
              <a:t>Importing Linear regression</a:t>
            </a:r>
          </a:p>
          <a:p>
            <a:pPr marL="228600" indent="-228600">
              <a:buAutoNum type="arabicPeriod"/>
            </a:pPr>
            <a:r>
              <a:rPr lang="en-US" sz="1200" b="1" dirty="0" smtClean="0"/>
              <a:t>Fitting the linear regression on training data</a:t>
            </a:r>
          </a:p>
          <a:p>
            <a:pPr marL="228600" indent="-228600">
              <a:buAutoNum type="arabicPeriod"/>
            </a:pPr>
            <a:r>
              <a:rPr lang="en-US" sz="1200" b="1" dirty="0" smtClean="0"/>
              <a:t>Predicting the test data</a:t>
            </a:r>
          </a:p>
          <a:p>
            <a:pPr marL="228600" indent="-228600">
              <a:buAutoNum type="arabicPeriod"/>
            </a:pPr>
            <a:r>
              <a:rPr lang="en-US" sz="1200" b="1" dirty="0" smtClean="0"/>
              <a:t>Checking Accuracy</a:t>
            </a:r>
          </a:p>
          <a:p>
            <a:pPr marL="228600" indent="-228600">
              <a:buAutoNum type="arabicPeriod"/>
            </a:pPr>
            <a:r>
              <a:rPr lang="en-US" sz="1200" b="1" dirty="0" smtClean="0"/>
              <a:t>Model Evaluation using KPI metrics</a:t>
            </a:r>
            <a:endParaRPr lang="en-US" sz="1200" b="1" dirty="0"/>
          </a:p>
        </p:txBody>
      </p:sp>
      <p:pic>
        <p:nvPicPr>
          <p:cNvPr id="2" name="Picture 1"/>
          <p:cNvPicPr>
            <a:picLocks noChangeAspect="1"/>
          </p:cNvPicPr>
          <p:nvPr/>
        </p:nvPicPr>
        <p:blipFill>
          <a:blip r:embed="rId3"/>
          <a:stretch>
            <a:fillRect/>
          </a:stretch>
        </p:blipFill>
        <p:spPr>
          <a:xfrm>
            <a:off x="4946904" y="4328509"/>
            <a:ext cx="2947564" cy="2401475"/>
          </a:xfrm>
          <a:prstGeom prst="rect">
            <a:avLst/>
          </a:prstGeom>
        </p:spPr>
      </p:pic>
      <p:pic>
        <p:nvPicPr>
          <p:cNvPr id="3" name="Picture 2"/>
          <p:cNvPicPr>
            <a:picLocks noChangeAspect="1"/>
          </p:cNvPicPr>
          <p:nvPr/>
        </p:nvPicPr>
        <p:blipFill>
          <a:blip r:embed="rId4"/>
          <a:stretch>
            <a:fillRect/>
          </a:stretch>
        </p:blipFill>
        <p:spPr>
          <a:xfrm>
            <a:off x="4946904" y="658755"/>
            <a:ext cx="4087368" cy="3547421"/>
          </a:xfrm>
          <a:prstGeom prst="rect">
            <a:avLst/>
          </a:prstGeom>
        </p:spPr>
      </p:pic>
    </p:spTree>
    <p:extLst>
      <p:ext uri="{BB962C8B-B14F-4D97-AF65-F5344CB8AC3E}">
        <p14:creationId xmlns:p14="http://schemas.microsoft.com/office/powerpoint/2010/main" val="1457603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328" y="109728"/>
            <a:ext cx="7772400" cy="369332"/>
          </a:xfrm>
          <a:prstGeom prst="rect">
            <a:avLst/>
          </a:prstGeom>
          <a:noFill/>
        </p:spPr>
        <p:txBody>
          <a:bodyPr wrap="square" rtlCol="0">
            <a:spAutoFit/>
          </a:bodyPr>
          <a:lstStyle/>
          <a:p>
            <a:pPr algn="ctr"/>
            <a:r>
              <a:rPr lang="en-IN" b="1" u="sng" dirty="0" smtClean="0"/>
              <a:t>Logistic Regression</a:t>
            </a:r>
            <a:endParaRPr lang="en-IN" b="1" u="sng" dirty="0"/>
          </a:p>
        </p:txBody>
      </p:sp>
      <p:pic>
        <p:nvPicPr>
          <p:cNvPr id="8" name="Picture 7"/>
          <p:cNvPicPr>
            <a:picLocks noChangeAspect="1"/>
          </p:cNvPicPr>
          <p:nvPr/>
        </p:nvPicPr>
        <p:blipFill>
          <a:blip r:embed="rId2"/>
          <a:stretch>
            <a:fillRect/>
          </a:stretch>
        </p:blipFill>
        <p:spPr>
          <a:xfrm>
            <a:off x="186471" y="662688"/>
            <a:ext cx="5052498" cy="5806943"/>
          </a:xfrm>
          <a:prstGeom prst="rect">
            <a:avLst/>
          </a:prstGeom>
        </p:spPr>
      </p:pic>
      <p:pic>
        <p:nvPicPr>
          <p:cNvPr id="9" name="Picture 8"/>
          <p:cNvPicPr>
            <a:picLocks noChangeAspect="1"/>
          </p:cNvPicPr>
          <p:nvPr/>
        </p:nvPicPr>
        <p:blipFill>
          <a:blip r:embed="rId3"/>
          <a:stretch>
            <a:fillRect/>
          </a:stretch>
        </p:blipFill>
        <p:spPr>
          <a:xfrm>
            <a:off x="5367528" y="696614"/>
            <a:ext cx="3513124" cy="2651990"/>
          </a:xfrm>
          <a:prstGeom prst="rect">
            <a:avLst/>
          </a:prstGeom>
        </p:spPr>
      </p:pic>
      <p:pic>
        <p:nvPicPr>
          <p:cNvPr id="10" name="Picture 9"/>
          <p:cNvPicPr>
            <a:picLocks noChangeAspect="1"/>
          </p:cNvPicPr>
          <p:nvPr/>
        </p:nvPicPr>
        <p:blipFill>
          <a:blip r:embed="rId4"/>
          <a:stretch>
            <a:fillRect/>
          </a:stretch>
        </p:blipFill>
        <p:spPr>
          <a:xfrm>
            <a:off x="5367528" y="3566159"/>
            <a:ext cx="4122777" cy="2903472"/>
          </a:xfrm>
          <a:prstGeom prst="rect">
            <a:avLst/>
          </a:prstGeom>
        </p:spPr>
      </p:pic>
      <p:sp>
        <p:nvSpPr>
          <p:cNvPr id="11" name="TextBox 10"/>
          <p:cNvSpPr txBox="1"/>
          <p:nvPr/>
        </p:nvSpPr>
        <p:spPr>
          <a:xfrm flipH="1">
            <a:off x="8880652" y="1572486"/>
            <a:ext cx="3248426" cy="577081"/>
          </a:xfrm>
          <a:prstGeom prst="rect">
            <a:avLst/>
          </a:prstGeom>
          <a:noFill/>
        </p:spPr>
        <p:txBody>
          <a:bodyPr wrap="square" rtlCol="0">
            <a:spAutoFit/>
          </a:bodyPr>
          <a:lstStyle/>
          <a:p>
            <a:endParaRPr lang="en-US" sz="1050" b="1" dirty="0"/>
          </a:p>
          <a:p>
            <a:r>
              <a:rPr lang="en-US" sz="1050" b="1" dirty="0" smtClean="0"/>
              <a:t>Model showing very low accuracy for this algorithm</a:t>
            </a:r>
            <a:endParaRPr lang="en-US" sz="1050" b="1" dirty="0"/>
          </a:p>
        </p:txBody>
      </p:sp>
    </p:spTree>
    <p:extLst>
      <p:ext uri="{BB962C8B-B14F-4D97-AF65-F5344CB8AC3E}">
        <p14:creationId xmlns:p14="http://schemas.microsoft.com/office/powerpoint/2010/main" val="1142227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7370064" cy="369332"/>
          </a:xfrm>
          <a:prstGeom prst="rect">
            <a:avLst/>
          </a:prstGeom>
          <a:noFill/>
        </p:spPr>
        <p:txBody>
          <a:bodyPr wrap="square" rtlCol="0">
            <a:spAutoFit/>
          </a:bodyPr>
          <a:lstStyle/>
          <a:p>
            <a:pPr algn="ctr"/>
            <a:r>
              <a:rPr lang="en-US" b="1" u="sng" dirty="0" smtClean="0"/>
              <a:t>Random Forest</a:t>
            </a:r>
            <a:endParaRPr lang="en-IN" b="1" u="sng" dirty="0"/>
          </a:p>
        </p:txBody>
      </p:sp>
      <p:pic>
        <p:nvPicPr>
          <p:cNvPr id="5" name="Picture 4"/>
          <p:cNvPicPr>
            <a:picLocks noChangeAspect="1"/>
          </p:cNvPicPr>
          <p:nvPr/>
        </p:nvPicPr>
        <p:blipFill>
          <a:blip r:embed="rId2"/>
          <a:stretch>
            <a:fillRect/>
          </a:stretch>
        </p:blipFill>
        <p:spPr>
          <a:xfrm>
            <a:off x="179598" y="469916"/>
            <a:ext cx="5395428" cy="6149873"/>
          </a:xfrm>
          <a:prstGeom prst="rect">
            <a:avLst/>
          </a:prstGeom>
        </p:spPr>
      </p:pic>
      <p:sp>
        <p:nvSpPr>
          <p:cNvPr id="9" name="TextBox 8"/>
          <p:cNvSpPr txBox="1"/>
          <p:nvPr/>
        </p:nvSpPr>
        <p:spPr>
          <a:xfrm flipH="1">
            <a:off x="9227038" y="1635373"/>
            <a:ext cx="2971058" cy="738664"/>
          </a:xfrm>
          <a:prstGeom prst="rect">
            <a:avLst/>
          </a:prstGeom>
          <a:noFill/>
        </p:spPr>
        <p:txBody>
          <a:bodyPr wrap="square" rtlCol="0">
            <a:spAutoFit/>
          </a:bodyPr>
          <a:lstStyle/>
          <a:p>
            <a:r>
              <a:rPr lang="en-US" sz="1050" b="1" dirty="0" smtClean="0"/>
              <a:t>Model showing good accuracy.</a:t>
            </a:r>
          </a:p>
          <a:p>
            <a:endParaRPr lang="en-US" sz="1050" b="1" dirty="0"/>
          </a:p>
          <a:p>
            <a:r>
              <a:rPr lang="en-US" sz="1050" b="1" dirty="0" smtClean="0"/>
              <a:t>However there is 20% gap between testing accuracy and training accuracy.</a:t>
            </a:r>
            <a:endParaRPr lang="en-US" sz="1050" b="1" dirty="0"/>
          </a:p>
        </p:txBody>
      </p:sp>
      <p:pic>
        <p:nvPicPr>
          <p:cNvPr id="2" name="Picture 1"/>
          <p:cNvPicPr>
            <a:picLocks noChangeAspect="1"/>
          </p:cNvPicPr>
          <p:nvPr/>
        </p:nvPicPr>
        <p:blipFill>
          <a:blip r:embed="rId3"/>
          <a:stretch>
            <a:fillRect/>
          </a:stretch>
        </p:blipFill>
        <p:spPr>
          <a:xfrm>
            <a:off x="5832801" y="480108"/>
            <a:ext cx="3330229" cy="2560542"/>
          </a:xfrm>
          <a:prstGeom prst="rect">
            <a:avLst/>
          </a:prstGeom>
        </p:spPr>
      </p:pic>
      <p:pic>
        <p:nvPicPr>
          <p:cNvPr id="3" name="Picture 2"/>
          <p:cNvPicPr>
            <a:picLocks noChangeAspect="1"/>
          </p:cNvPicPr>
          <p:nvPr/>
        </p:nvPicPr>
        <p:blipFill>
          <a:blip r:embed="rId4"/>
          <a:stretch>
            <a:fillRect/>
          </a:stretch>
        </p:blipFill>
        <p:spPr>
          <a:xfrm>
            <a:off x="5832801" y="3304802"/>
            <a:ext cx="3711262" cy="3314987"/>
          </a:xfrm>
          <a:prstGeom prst="rect">
            <a:avLst/>
          </a:prstGeom>
        </p:spPr>
      </p:pic>
    </p:spTree>
    <p:extLst>
      <p:ext uri="{BB962C8B-B14F-4D97-AF65-F5344CB8AC3E}">
        <p14:creationId xmlns:p14="http://schemas.microsoft.com/office/powerpoint/2010/main" val="2973339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7754112" cy="369332"/>
          </a:xfrm>
          <a:prstGeom prst="rect">
            <a:avLst/>
          </a:prstGeom>
          <a:noFill/>
        </p:spPr>
        <p:txBody>
          <a:bodyPr wrap="square" rtlCol="0">
            <a:spAutoFit/>
          </a:bodyPr>
          <a:lstStyle/>
          <a:p>
            <a:pPr algn="ctr"/>
            <a:r>
              <a:rPr lang="en-US" b="1" u="sng" dirty="0" smtClean="0"/>
              <a:t>Decision Tree</a:t>
            </a:r>
          </a:p>
        </p:txBody>
      </p:sp>
      <p:pic>
        <p:nvPicPr>
          <p:cNvPr id="2" name="Picture 1"/>
          <p:cNvPicPr>
            <a:picLocks noChangeAspect="1"/>
          </p:cNvPicPr>
          <p:nvPr/>
        </p:nvPicPr>
        <p:blipFill>
          <a:blip r:embed="rId2"/>
          <a:stretch>
            <a:fillRect/>
          </a:stretch>
        </p:blipFill>
        <p:spPr>
          <a:xfrm>
            <a:off x="318280" y="941479"/>
            <a:ext cx="5410669" cy="5601185"/>
          </a:xfrm>
          <a:prstGeom prst="rect">
            <a:avLst/>
          </a:prstGeom>
        </p:spPr>
      </p:pic>
      <p:sp>
        <p:nvSpPr>
          <p:cNvPr id="8" name="TextBox 7"/>
          <p:cNvSpPr txBox="1"/>
          <p:nvPr/>
        </p:nvSpPr>
        <p:spPr>
          <a:xfrm flipH="1">
            <a:off x="9208750" y="1635372"/>
            <a:ext cx="2724170" cy="900246"/>
          </a:xfrm>
          <a:prstGeom prst="rect">
            <a:avLst/>
          </a:prstGeom>
          <a:noFill/>
        </p:spPr>
        <p:txBody>
          <a:bodyPr wrap="square" rtlCol="0">
            <a:spAutoFit/>
          </a:bodyPr>
          <a:lstStyle/>
          <a:p>
            <a:r>
              <a:rPr lang="en-US" sz="1050" b="1" dirty="0" smtClean="0"/>
              <a:t>Model showing good accuracy.</a:t>
            </a:r>
          </a:p>
          <a:p>
            <a:endParaRPr lang="en-US" sz="1050" b="1" dirty="0"/>
          </a:p>
          <a:p>
            <a:r>
              <a:rPr lang="en-US" sz="1050" b="1" dirty="0" smtClean="0"/>
              <a:t>However there is more than 30% gap between testing accuracy and training accuracy.</a:t>
            </a:r>
            <a:endParaRPr lang="en-US" sz="1050" b="1" dirty="0"/>
          </a:p>
        </p:txBody>
      </p:sp>
      <p:pic>
        <p:nvPicPr>
          <p:cNvPr id="3" name="Picture 2"/>
          <p:cNvPicPr>
            <a:picLocks noChangeAspect="1"/>
          </p:cNvPicPr>
          <p:nvPr/>
        </p:nvPicPr>
        <p:blipFill>
          <a:blip r:embed="rId3"/>
          <a:stretch>
            <a:fillRect/>
          </a:stretch>
        </p:blipFill>
        <p:spPr>
          <a:xfrm>
            <a:off x="5857080" y="847137"/>
            <a:ext cx="3223539" cy="2476715"/>
          </a:xfrm>
          <a:prstGeom prst="rect">
            <a:avLst/>
          </a:prstGeom>
        </p:spPr>
      </p:pic>
      <p:pic>
        <p:nvPicPr>
          <p:cNvPr id="4" name="Picture 3"/>
          <p:cNvPicPr>
            <a:picLocks noChangeAspect="1"/>
          </p:cNvPicPr>
          <p:nvPr/>
        </p:nvPicPr>
        <p:blipFill>
          <a:blip r:embed="rId4"/>
          <a:stretch>
            <a:fillRect/>
          </a:stretch>
        </p:blipFill>
        <p:spPr>
          <a:xfrm>
            <a:off x="5857080" y="3479159"/>
            <a:ext cx="3901778" cy="3063505"/>
          </a:xfrm>
          <a:prstGeom prst="rect">
            <a:avLst/>
          </a:prstGeom>
        </p:spPr>
      </p:pic>
    </p:spTree>
    <p:extLst>
      <p:ext uri="{BB962C8B-B14F-4D97-AF65-F5344CB8AC3E}">
        <p14:creationId xmlns:p14="http://schemas.microsoft.com/office/powerpoint/2010/main" val="3948946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US" b="1" u="sng" dirty="0" smtClean="0"/>
              <a:t>Support Vector </a:t>
            </a:r>
            <a:r>
              <a:rPr lang="en-US" b="1" u="sng" dirty="0" err="1" smtClean="0"/>
              <a:t>Regressor</a:t>
            </a:r>
            <a:endParaRPr lang="en-IN" b="1" u="sng" dirty="0"/>
          </a:p>
        </p:txBody>
      </p:sp>
      <p:pic>
        <p:nvPicPr>
          <p:cNvPr id="3" name="Picture 2"/>
          <p:cNvPicPr>
            <a:picLocks noChangeAspect="1"/>
          </p:cNvPicPr>
          <p:nvPr/>
        </p:nvPicPr>
        <p:blipFill>
          <a:blip r:embed="rId2"/>
          <a:stretch>
            <a:fillRect/>
          </a:stretch>
        </p:blipFill>
        <p:spPr>
          <a:xfrm>
            <a:off x="246672" y="607049"/>
            <a:ext cx="4968671" cy="6119390"/>
          </a:xfrm>
          <a:prstGeom prst="rect">
            <a:avLst/>
          </a:prstGeom>
        </p:spPr>
      </p:pic>
      <p:pic>
        <p:nvPicPr>
          <p:cNvPr id="4" name="Picture 3"/>
          <p:cNvPicPr>
            <a:picLocks noChangeAspect="1"/>
          </p:cNvPicPr>
          <p:nvPr/>
        </p:nvPicPr>
        <p:blipFill>
          <a:blip r:embed="rId3"/>
          <a:stretch>
            <a:fillRect/>
          </a:stretch>
        </p:blipFill>
        <p:spPr>
          <a:xfrm>
            <a:off x="5486400" y="607049"/>
            <a:ext cx="2956816" cy="2057578"/>
          </a:xfrm>
          <a:prstGeom prst="rect">
            <a:avLst/>
          </a:prstGeom>
        </p:spPr>
      </p:pic>
      <p:pic>
        <p:nvPicPr>
          <p:cNvPr id="5" name="Picture 4"/>
          <p:cNvPicPr>
            <a:picLocks noChangeAspect="1"/>
          </p:cNvPicPr>
          <p:nvPr/>
        </p:nvPicPr>
        <p:blipFill>
          <a:blip r:embed="rId4"/>
          <a:stretch>
            <a:fillRect/>
          </a:stretch>
        </p:blipFill>
        <p:spPr>
          <a:xfrm>
            <a:off x="5486400" y="4245759"/>
            <a:ext cx="3596952" cy="2408129"/>
          </a:xfrm>
          <a:prstGeom prst="rect">
            <a:avLst/>
          </a:prstGeom>
        </p:spPr>
      </p:pic>
      <p:sp>
        <p:nvSpPr>
          <p:cNvPr id="7" name="TextBox 6"/>
          <p:cNvSpPr txBox="1"/>
          <p:nvPr/>
        </p:nvSpPr>
        <p:spPr>
          <a:xfrm flipH="1">
            <a:off x="8806414" y="1457592"/>
            <a:ext cx="2724170" cy="415498"/>
          </a:xfrm>
          <a:prstGeom prst="rect">
            <a:avLst/>
          </a:prstGeom>
          <a:noFill/>
        </p:spPr>
        <p:txBody>
          <a:bodyPr wrap="square" rtlCol="0">
            <a:spAutoFit/>
          </a:bodyPr>
          <a:lstStyle/>
          <a:p>
            <a:r>
              <a:rPr lang="en-US" sz="1050" b="1" dirty="0" smtClean="0"/>
              <a:t>Model showing negative accuracy.</a:t>
            </a:r>
          </a:p>
          <a:p>
            <a:endParaRPr lang="en-US" sz="1050" b="1" dirty="0"/>
          </a:p>
        </p:txBody>
      </p:sp>
    </p:spTree>
    <p:extLst>
      <p:ext uri="{BB962C8B-B14F-4D97-AF65-F5344CB8AC3E}">
        <p14:creationId xmlns:p14="http://schemas.microsoft.com/office/powerpoint/2010/main" val="1939516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err="1" smtClean="0"/>
              <a:t>Adaboost</a:t>
            </a:r>
            <a:r>
              <a:rPr lang="en-IN" b="1" u="sng" dirty="0" smtClean="0"/>
              <a:t> </a:t>
            </a:r>
            <a:r>
              <a:rPr lang="en-IN" b="1" u="sng" dirty="0" err="1" smtClean="0"/>
              <a:t>regressor</a:t>
            </a:r>
            <a:endParaRPr lang="en-IN" b="1" u="sng" dirty="0"/>
          </a:p>
        </p:txBody>
      </p:sp>
      <p:pic>
        <p:nvPicPr>
          <p:cNvPr id="7" name="Picture 6"/>
          <p:cNvPicPr>
            <a:picLocks noChangeAspect="1"/>
          </p:cNvPicPr>
          <p:nvPr/>
        </p:nvPicPr>
        <p:blipFill>
          <a:blip r:embed="rId2"/>
          <a:stretch>
            <a:fillRect/>
          </a:stretch>
        </p:blipFill>
        <p:spPr>
          <a:xfrm>
            <a:off x="165904" y="632194"/>
            <a:ext cx="4892464" cy="6142252"/>
          </a:xfrm>
          <a:prstGeom prst="rect">
            <a:avLst/>
          </a:prstGeom>
        </p:spPr>
      </p:pic>
      <p:sp>
        <p:nvSpPr>
          <p:cNvPr id="10" name="TextBox 9"/>
          <p:cNvSpPr txBox="1"/>
          <p:nvPr/>
        </p:nvSpPr>
        <p:spPr>
          <a:xfrm flipH="1">
            <a:off x="8806414" y="1457592"/>
            <a:ext cx="2724170" cy="1061829"/>
          </a:xfrm>
          <a:prstGeom prst="rect">
            <a:avLst/>
          </a:prstGeom>
          <a:noFill/>
        </p:spPr>
        <p:txBody>
          <a:bodyPr wrap="square" rtlCol="0">
            <a:spAutoFit/>
          </a:bodyPr>
          <a:lstStyle/>
          <a:p>
            <a:r>
              <a:rPr lang="en-US" sz="1050" b="1" dirty="0" smtClean="0"/>
              <a:t>Model showing good accuracy.</a:t>
            </a:r>
          </a:p>
          <a:p>
            <a:endParaRPr lang="en-US" sz="1050" b="1" dirty="0"/>
          </a:p>
          <a:p>
            <a:r>
              <a:rPr lang="en-US" sz="1050" b="1" dirty="0" smtClean="0"/>
              <a:t>This model seems to best fit as there is less gap between testing and training accuracy.</a:t>
            </a:r>
          </a:p>
          <a:p>
            <a:endParaRPr lang="en-US" sz="1050" b="1" dirty="0"/>
          </a:p>
        </p:txBody>
      </p:sp>
      <p:pic>
        <p:nvPicPr>
          <p:cNvPr id="2" name="Picture 1"/>
          <p:cNvPicPr>
            <a:picLocks noChangeAspect="1"/>
          </p:cNvPicPr>
          <p:nvPr/>
        </p:nvPicPr>
        <p:blipFill>
          <a:blip r:embed="rId3"/>
          <a:stretch>
            <a:fillRect/>
          </a:stretch>
        </p:blipFill>
        <p:spPr>
          <a:xfrm>
            <a:off x="5217273" y="632194"/>
            <a:ext cx="3238781" cy="2560542"/>
          </a:xfrm>
          <a:prstGeom prst="rect">
            <a:avLst/>
          </a:prstGeom>
        </p:spPr>
      </p:pic>
      <p:pic>
        <p:nvPicPr>
          <p:cNvPr id="3" name="Picture 2"/>
          <p:cNvPicPr>
            <a:picLocks noChangeAspect="1"/>
          </p:cNvPicPr>
          <p:nvPr/>
        </p:nvPicPr>
        <p:blipFill>
          <a:blip r:embed="rId4"/>
          <a:stretch>
            <a:fillRect/>
          </a:stretch>
        </p:blipFill>
        <p:spPr>
          <a:xfrm>
            <a:off x="5217273" y="3732283"/>
            <a:ext cx="3901778" cy="2987299"/>
          </a:xfrm>
          <a:prstGeom prst="rect">
            <a:avLst/>
          </a:prstGeom>
        </p:spPr>
      </p:pic>
    </p:spTree>
    <p:extLst>
      <p:ext uri="{BB962C8B-B14F-4D97-AF65-F5344CB8AC3E}">
        <p14:creationId xmlns:p14="http://schemas.microsoft.com/office/powerpoint/2010/main" val="2116932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73152"/>
            <a:ext cx="6364224" cy="369332"/>
          </a:xfrm>
          <a:prstGeom prst="rect">
            <a:avLst/>
          </a:prstGeom>
          <a:noFill/>
        </p:spPr>
        <p:txBody>
          <a:bodyPr wrap="square" rtlCol="0">
            <a:spAutoFit/>
          </a:bodyPr>
          <a:lstStyle/>
          <a:p>
            <a:pPr algn="ctr"/>
            <a:r>
              <a:rPr lang="en-IN" b="1" u="sng" dirty="0" err="1" smtClean="0"/>
              <a:t>XGBoost</a:t>
            </a:r>
            <a:r>
              <a:rPr lang="en-IN" b="1" u="sng" dirty="0" smtClean="0"/>
              <a:t> </a:t>
            </a:r>
            <a:r>
              <a:rPr lang="en-IN" b="1" u="sng" dirty="0" err="1" smtClean="0"/>
              <a:t>Regressor</a:t>
            </a:r>
            <a:endParaRPr lang="en-IN" b="1" u="sng" dirty="0"/>
          </a:p>
        </p:txBody>
      </p:sp>
      <p:sp>
        <p:nvSpPr>
          <p:cNvPr id="10" name="TextBox 9"/>
          <p:cNvSpPr txBox="1"/>
          <p:nvPr/>
        </p:nvSpPr>
        <p:spPr>
          <a:xfrm flipH="1">
            <a:off x="8806414" y="1457592"/>
            <a:ext cx="2724170" cy="1061829"/>
          </a:xfrm>
          <a:prstGeom prst="rect">
            <a:avLst/>
          </a:prstGeom>
          <a:noFill/>
        </p:spPr>
        <p:txBody>
          <a:bodyPr wrap="square" rtlCol="0">
            <a:spAutoFit/>
          </a:bodyPr>
          <a:lstStyle/>
          <a:p>
            <a:r>
              <a:rPr lang="en-US" sz="1050" b="1" dirty="0" smtClean="0"/>
              <a:t>Model showing good accuracy.</a:t>
            </a:r>
          </a:p>
          <a:p>
            <a:endParaRPr lang="en-US" sz="1050" b="1" dirty="0"/>
          </a:p>
          <a:p>
            <a:r>
              <a:rPr lang="en-US" sz="1050" b="1" dirty="0"/>
              <a:t>However there is </a:t>
            </a:r>
            <a:r>
              <a:rPr lang="en-US" sz="1050" b="1" dirty="0" smtClean="0"/>
              <a:t>more than 20</a:t>
            </a:r>
            <a:r>
              <a:rPr lang="en-US" sz="1050" b="1" dirty="0"/>
              <a:t>% gap between testing accuracy and training accuracy.</a:t>
            </a:r>
          </a:p>
          <a:p>
            <a:endParaRPr lang="en-US" sz="1050" b="1" dirty="0"/>
          </a:p>
        </p:txBody>
      </p:sp>
      <p:pic>
        <p:nvPicPr>
          <p:cNvPr id="2" name="Picture 1"/>
          <p:cNvPicPr>
            <a:picLocks noChangeAspect="1"/>
          </p:cNvPicPr>
          <p:nvPr/>
        </p:nvPicPr>
        <p:blipFill>
          <a:blip r:embed="rId2"/>
          <a:stretch>
            <a:fillRect/>
          </a:stretch>
        </p:blipFill>
        <p:spPr>
          <a:xfrm>
            <a:off x="138464" y="469916"/>
            <a:ext cx="5075360" cy="6226080"/>
          </a:xfrm>
          <a:prstGeom prst="rect">
            <a:avLst/>
          </a:prstGeom>
        </p:spPr>
      </p:pic>
      <p:pic>
        <p:nvPicPr>
          <p:cNvPr id="5" name="Picture 4"/>
          <p:cNvPicPr>
            <a:picLocks noChangeAspect="1"/>
          </p:cNvPicPr>
          <p:nvPr/>
        </p:nvPicPr>
        <p:blipFill>
          <a:blip r:embed="rId3"/>
          <a:stretch>
            <a:fillRect/>
          </a:stretch>
        </p:blipFill>
        <p:spPr>
          <a:xfrm>
            <a:off x="5486400" y="505096"/>
            <a:ext cx="2987299" cy="2537680"/>
          </a:xfrm>
          <a:prstGeom prst="rect">
            <a:avLst/>
          </a:prstGeom>
        </p:spPr>
      </p:pic>
      <p:pic>
        <p:nvPicPr>
          <p:cNvPr id="11" name="Picture 10"/>
          <p:cNvPicPr>
            <a:picLocks noChangeAspect="1"/>
          </p:cNvPicPr>
          <p:nvPr/>
        </p:nvPicPr>
        <p:blipFill>
          <a:blip r:embed="rId4"/>
          <a:stretch>
            <a:fillRect/>
          </a:stretch>
        </p:blipFill>
        <p:spPr>
          <a:xfrm>
            <a:off x="5486400" y="3582956"/>
            <a:ext cx="3436918" cy="2415749"/>
          </a:xfrm>
          <a:prstGeom prst="rect">
            <a:avLst/>
          </a:prstGeom>
        </p:spPr>
      </p:pic>
    </p:spTree>
    <p:extLst>
      <p:ext uri="{BB962C8B-B14F-4D97-AF65-F5344CB8AC3E}">
        <p14:creationId xmlns:p14="http://schemas.microsoft.com/office/powerpoint/2010/main" val="2958113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384048"/>
            <a:ext cx="6364224" cy="369332"/>
          </a:xfrm>
          <a:prstGeom prst="rect">
            <a:avLst/>
          </a:prstGeom>
          <a:noFill/>
        </p:spPr>
        <p:txBody>
          <a:bodyPr wrap="square" rtlCol="0">
            <a:spAutoFit/>
          </a:bodyPr>
          <a:lstStyle/>
          <a:p>
            <a:pPr algn="ctr"/>
            <a:r>
              <a:rPr lang="en-IN" b="1" u="sng" dirty="0" smtClean="0"/>
              <a:t>Project Overview</a:t>
            </a:r>
            <a:endParaRPr lang="en-IN" b="1" u="sng" dirty="0"/>
          </a:p>
        </p:txBody>
      </p:sp>
      <p:sp>
        <p:nvSpPr>
          <p:cNvPr id="7" name="TextBox 6"/>
          <p:cNvSpPr txBox="1"/>
          <p:nvPr/>
        </p:nvSpPr>
        <p:spPr>
          <a:xfrm flipH="1">
            <a:off x="640078" y="1453896"/>
            <a:ext cx="10168129" cy="1169551"/>
          </a:xfrm>
          <a:prstGeom prst="rect">
            <a:avLst/>
          </a:prstGeom>
          <a:noFill/>
        </p:spPr>
        <p:txBody>
          <a:bodyPr wrap="square" rtlCol="0">
            <a:spAutoFit/>
          </a:bodyPr>
          <a:lstStyle/>
          <a:p>
            <a:r>
              <a:rPr lang="en-US" sz="1400" dirty="0"/>
              <a:t>The objective of this project is to develop a predictive model that accurately estimates the prices of mobile phones based on key features. By conducting a comprehensive feature extraction analysis, we aim to identify and prioritize the most influential factors affecting mobile phone pricing in the current competitive market. This insight will enable our organization to enhance its pricing strategy, optimize product offerings, and improve overall market competitiveness.</a:t>
            </a:r>
            <a:endParaRPr lang="en-IN" sz="1400" dirty="0"/>
          </a:p>
        </p:txBody>
      </p:sp>
      <p:sp>
        <p:nvSpPr>
          <p:cNvPr id="8" name="TextBox 7"/>
          <p:cNvSpPr txBox="1"/>
          <p:nvPr/>
        </p:nvSpPr>
        <p:spPr>
          <a:xfrm flipH="1">
            <a:off x="740662" y="3593592"/>
            <a:ext cx="10168129" cy="2031325"/>
          </a:xfrm>
          <a:prstGeom prst="rect">
            <a:avLst/>
          </a:prstGeom>
          <a:noFill/>
        </p:spPr>
        <p:txBody>
          <a:bodyPr wrap="square" rtlCol="0">
            <a:spAutoFit/>
          </a:bodyPr>
          <a:lstStyle/>
          <a:p>
            <a:r>
              <a:rPr lang="en-US" sz="1400" b="1" dirty="0" smtClean="0"/>
              <a:t>Key Objectives:</a:t>
            </a:r>
          </a:p>
          <a:p>
            <a:endParaRPr lang="en-US" sz="1400" dirty="0" smtClean="0"/>
          </a:p>
          <a:p>
            <a:r>
              <a:rPr lang="en-US" sz="1400" b="1" dirty="0" smtClean="0"/>
              <a:t>Identify Key Influencers:</a:t>
            </a:r>
            <a:r>
              <a:rPr lang="en-US" sz="1400" dirty="0" smtClean="0"/>
              <a:t> Determine the primary variables driving mobile prices.</a:t>
            </a:r>
          </a:p>
          <a:p>
            <a:endParaRPr lang="en-US" sz="1400" dirty="0" smtClean="0"/>
          </a:p>
          <a:p>
            <a:r>
              <a:rPr lang="en-US" sz="1400" b="1" dirty="0" smtClean="0"/>
              <a:t>Advanced Analytics:</a:t>
            </a:r>
            <a:r>
              <a:rPr lang="en-US" sz="1400" dirty="0" smtClean="0"/>
              <a:t> Utilize Machine Learning algorithms, KPI metrics , Cross validation methods to predict the mobile prices. </a:t>
            </a:r>
          </a:p>
          <a:p>
            <a:endParaRPr lang="en-US" sz="1400" dirty="0" smtClean="0"/>
          </a:p>
          <a:p>
            <a:r>
              <a:rPr lang="en-US" sz="1400" b="1" dirty="0" smtClean="0"/>
              <a:t>Data-Driven Insights:</a:t>
            </a:r>
            <a:r>
              <a:rPr lang="en-US" sz="1400" dirty="0" smtClean="0"/>
              <a:t> Create visualizations to represent relationships and trends within the data</a:t>
            </a:r>
          </a:p>
          <a:p>
            <a:endParaRPr lang="en-IN" sz="1400" dirty="0"/>
          </a:p>
        </p:txBody>
      </p:sp>
    </p:spTree>
    <p:extLst>
      <p:ext uri="{BB962C8B-B14F-4D97-AF65-F5344CB8AC3E}">
        <p14:creationId xmlns:p14="http://schemas.microsoft.com/office/powerpoint/2010/main" val="871238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Model Analysis of all algorithms</a:t>
            </a:r>
            <a:endParaRPr lang="en-IN" b="1" u="sng" dirty="0"/>
          </a:p>
        </p:txBody>
      </p:sp>
      <p:pic>
        <p:nvPicPr>
          <p:cNvPr id="2" name="Picture 1"/>
          <p:cNvPicPr>
            <a:picLocks noChangeAspect="1"/>
          </p:cNvPicPr>
          <p:nvPr/>
        </p:nvPicPr>
        <p:blipFill>
          <a:blip r:embed="rId2"/>
          <a:stretch>
            <a:fillRect/>
          </a:stretch>
        </p:blipFill>
        <p:spPr>
          <a:xfrm>
            <a:off x="541968" y="706900"/>
            <a:ext cx="9754176" cy="5900572"/>
          </a:xfrm>
          <a:prstGeom prst="rect">
            <a:avLst/>
          </a:prstGeom>
        </p:spPr>
      </p:pic>
    </p:spTree>
    <p:extLst>
      <p:ext uri="{BB962C8B-B14F-4D97-AF65-F5344CB8AC3E}">
        <p14:creationId xmlns:p14="http://schemas.microsoft.com/office/powerpoint/2010/main" val="2218899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K-Fold Cross Validation for model evaluation</a:t>
            </a:r>
            <a:endParaRPr lang="en-IN" b="1" u="sng" dirty="0"/>
          </a:p>
        </p:txBody>
      </p:sp>
      <p:sp>
        <p:nvSpPr>
          <p:cNvPr id="10" name="TextBox 9"/>
          <p:cNvSpPr txBox="1"/>
          <p:nvPr/>
        </p:nvSpPr>
        <p:spPr>
          <a:xfrm flipH="1">
            <a:off x="149097" y="1937154"/>
            <a:ext cx="3910837" cy="276999"/>
          </a:xfrm>
          <a:prstGeom prst="rect">
            <a:avLst/>
          </a:prstGeom>
          <a:noFill/>
        </p:spPr>
        <p:txBody>
          <a:bodyPr wrap="square" rtlCol="0">
            <a:spAutoFit/>
          </a:bodyPr>
          <a:lstStyle/>
          <a:p>
            <a:r>
              <a:rPr lang="en-US" sz="1200" b="1" dirty="0" smtClean="0"/>
              <a:t>Applying Cross validation on various algorithms</a:t>
            </a:r>
            <a:endParaRPr lang="en-US" sz="1200" b="1" dirty="0"/>
          </a:p>
        </p:txBody>
      </p:sp>
      <p:pic>
        <p:nvPicPr>
          <p:cNvPr id="2" name="Picture 1"/>
          <p:cNvPicPr>
            <a:picLocks noChangeAspect="1"/>
          </p:cNvPicPr>
          <p:nvPr/>
        </p:nvPicPr>
        <p:blipFill>
          <a:blip r:embed="rId2"/>
          <a:stretch>
            <a:fillRect/>
          </a:stretch>
        </p:blipFill>
        <p:spPr>
          <a:xfrm>
            <a:off x="3524080" y="617212"/>
            <a:ext cx="5218952" cy="982987"/>
          </a:xfrm>
          <a:prstGeom prst="rect">
            <a:avLst/>
          </a:prstGeom>
        </p:spPr>
      </p:pic>
      <p:sp>
        <p:nvSpPr>
          <p:cNvPr id="5" name="TextBox 4"/>
          <p:cNvSpPr txBox="1"/>
          <p:nvPr/>
        </p:nvSpPr>
        <p:spPr>
          <a:xfrm flipH="1">
            <a:off x="1702180" y="780572"/>
            <a:ext cx="2724170" cy="276999"/>
          </a:xfrm>
          <a:prstGeom prst="rect">
            <a:avLst/>
          </a:prstGeom>
          <a:noFill/>
        </p:spPr>
        <p:txBody>
          <a:bodyPr wrap="square" rtlCol="0">
            <a:spAutoFit/>
          </a:bodyPr>
          <a:lstStyle/>
          <a:p>
            <a:r>
              <a:rPr lang="en-US" sz="1200" b="1" dirty="0" smtClean="0"/>
              <a:t>Importing K-Fold</a:t>
            </a:r>
            <a:endParaRPr lang="en-US" sz="1200" b="1" dirty="0"/>
          </a:p>
        </p:txBody>
      </p:sp>
      <p:pic>
        <p:nvPicPr>
          <p:cNvPr id="9" name="Picture 8"/>
          <p:cNvPicPr>
            <a:picLocks noChangeAspect="1"/>
          </p:cNvPicPr>
          <p:nvPr/>
        </p:nvPicPr>
        <p:blipFill>
          <a:blip r:embed="rId3"/>
          <a:stretch>
            <a:fillRect/>
          </a:stretch>
        </p:blipFill>
        <p:spPr>
          <a:xfrm>
            <a:off x="6323177" y="2377440"/>
            <a:ext cx="5778586" cy="2734056"/>
          </a:xfrm>
          <a:prstGeom prst="rect">
            <a:avLst/>
          </a:prstGeom>
        </p:spPr>
      </p:pic>
      <p:pic>
        <p:nvPicPr>
          <p:cNvPr id="11" name="Picture 10"/>
          <p:cNvPicPr>
            <a:picLocks noChangeAspect="1"/>
          </p:cNvPicPr>
          <p:nvPr/>
        </p:nvPicPr>
        <p:blipFill>
          <a:blip r:embed="rId4"/>
          <a:stretch>
            <a:fillRect/>
          </a:stretch>
        </p:blipFill>
        <p:spPr>
          <a:xfrm>
            <a:off x="36576" y="2347618"/>
            <a:ext cx="6172735" cy="2763878"/>
          </a:xfrm>
          <a:prstGeom prst="rect">
            <a:avLst/>
          </a:prstGeom>
        </p:spPr>
      </p:pic>
    </p:spTree>
    <p:extLst>
      <p:ext uri="{BB962C8B-B14F-4D97-AF65-F5344CB8AC3E}">
        <p14:creationId xmlns:p14="http://schemas.microsoft.com/office/powerpoint/2010/main" val="1820927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Cross Validation </a:t>
            </a:r>
            <a:endParaRPr lang="en-IN" b="1" u="sng" dirty="0"/>
          </a:p>
        </p:txBody>
      </p:sp>
      <p:sp>
        <p:nvSpPr>
          <p:cNvPr id="10" name="TextBox 9"/>
          <p:cNvSpPr txBox="1"/>
          <p:nvPr/>
        </p:nvSpPr>
        <p:spPr>
          <a:xfrm flipH="1">
            <a:off x="9366893" y="2518296"/>
            <a:ext cx="2724170" cy="577081"/>
          </a:xfrm>
          <a:prstGeom prst="rect">
            <a:avLst/>
          </a:prstGeom>
          <a:noFill/>
        </p:spPr>
        <p:txBody>
          <a:bodyPr wrap="square" rtlCol="0">
            <a:spAutoFit/>
          </a:bodyPr>
          <a:lstStyle/>
          <a:p>
            <a:r>
              <a:rPr lang="en-US" sz="1050" b="1" dirty="0"/>
              <a:t>Decision Tree and </a:t>
            </a:r>
            <a:r>
              <a:rPr lang="en-US" sz="1050" b="1" dirty="0" err="1"/>
              <a:t>Adaboost</a:t>
            </a:r>
            <a:r>
              <a:rPr lang="en-US" sz="1050" b="1" dirty="0"/>
              <a:t> provides highest average cross validation score among other models</a:t>
            </a:r>
            <a:endParaRPr lang="en-US" sz="1050" b="1" dirty="0"/>
          </a:p>
        </p:txBody>
      </p:sp>
      <p:pic>
        <p:nvPicPr>
          <p:cNvPr id="5" name="Picture 4"/>
          <p:cNvPicPr>
            <a:picLocks noChangeAspect="1"/>
          </p:cNvPicPr>
          <p:nvPr/>
        </p:nvPicPr>
        <p:blipFill>
          <a:blip r:embed="rId2"/>
          <a:stretch>
            <a:fillRect/>
          </a:stretch>
        </p:blipFill>
        <p:spPr>
          <a:xfrm>
            <a:off x="328794" y="895882"/>
            <a:ext cx="8992379" cy="5303980"/>
          </a:xfrm>
          <a:prstGeom prst="rect">
            <a:avLst/>
          </a:prstGeom>
        </p:spPr>
      </p:pic>
    </p:spTree>
    <p:extLst>
      <p:ext uri="{BB962C8B-B14F-4D97-AF65-F5344CB8AC3E}">
        <p14:creationId xmlns:p14="http://schemas.microsoft.com/office/powerpoint/2010/main" val="3215514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2340864"/>
            <a:ext cx="7708392" cy="1323439"/>
          </a:xfrm>
          <a:prstGeom prst="rect">
            <a:avLst/>
          </a:prstGeom>
          <a:noFill/>
        </p:spPr>
        <p:txBody>
          <a:bodyPr wrap="square" rtlCol="0">
            <a:spAutoFit/>
          </a:bodyPr>
          <a:lstStyle/>
          <a:p>
            <a:pPr algn="ctr"/>
            <a:r>
              <a:rPr lang="en-IN" sz="8000" b="1" i="1" u="sng" dirty="0" smtClean="0"/>
              <a:t>THANK YOU !</a:t>
            </a:r>
            <a:endParaRPr lang="en-IN" sz="8000" b="1" i="1" u="sng" dirty="0"/>
          </a:p>
        </p:txBody>
      </p:sp>
    </p:spTree>
    <p:extLst>
      <p:ext uri="{BB962C8B-B14F-4D97-AF65-F5344CB8AC3E}">
        <p14:creationId xmlns:p14="http://schemas.microsoft.com/office/powerpoint/2010/main" val="1481167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384048"/>
            <a:ext cx="6364224" cy="369332"/>
          </a:xfrm>
          <a:prstGeom prst="rect">
            <a:avLst/>
          </a:prstGeom>
          <a:noFill/>
        </p:spPr>
        <p:txBody>
          <a:bodyPr wrap="square" rtlCol="0">
            <a:spAutoFit/>
          </a:bodyPr>
          <a:lstStyle/>
          <a:p>
            <a:pPr algn="ctr"/>
            <a:r>
              <a:rPr lang="en-IN" b="1" u="sng" dirty="0" smtClean="0"/>
              <a:t>Tools and Frameworks used</a:t>
            </a:r>
            <a:endParaRPr lang="en-IN" b="1" u="sng" dirty="0"/>
          </a:p>
        </p:txBody>
      </p:sp>
      <p:sp>
        <p:nvSpPr>
          <p:cNvPr id="7" name="TextBox 6"/>
          <p:cNvSpPr txBox="1"/>
          <p:nvPr/>
        </p:nvSpPr>
        <p:spPr>
          <a:xfrm flipH="1">
            <a:off x="649222" y="1289304"/>
            <a:ext cx="10168129" cy="1815882"/>
          </a:xfrm>
          <a:prstGeom prst="rect">
            <a:avLst/>
          </a:prstGeom>
          <a:noFill/>
        </p:spPr>
        <p:txBody>
          <a:bodyPr wrap="square" rtlCol="0">
            <a:spAutoFit/>
          </a:bodyPr>
          <a:lstStyle/>
          <a:p>
            <a:r>
              <a:rPr lang="en-US" sz="1400" b="1" dirty="0" smtClean="0"/>
              <a:t>Tool used- </a:t>
            </a:r>
            <a:r>
              <a:rPr lang="en-US" sz="1400" dirty="0" smtClean="0"/>
              <a:t>Python</a:t>
            </a:r>
          </a:p>
          <a:p>
            <a:endParaRPr lang="en-US" sz="1400" dirty="0"/>
          </a:p>
          <a:p>
            <a:r>
              <a:rPr lang="en-US" sz="1400" b="1" dirty="0" smtClean="0"/>
              <a:t>Frameworks used- </a:t>
            </a:r>
            <a:r>
              <a:rPr lang="en-US" sz="1400" dirty="0" smtClean="0"/>
              <a:t>Pandas , </a:t>
            </a:r>
            <a:r>
              <a:rPr lang="en-US" sz="1400" dirty="0" err="1" smtClean="0"/>
              <a:t>Numpy</a:t>
            </a:r>
            <a:r>
              <a:rPr lang="en-US" sz="1400" dirty="0" smtClean="0"/>
              <a:t> , </a:t>
            </a:r>
            <a:r>
              <a:rPr lang="en-US" sz="1400" dirty="0" err="1" smtClean="0"/>
              <a:t>Matplotlib</a:t>
            </a:r>
            <a:r>
              <a:rPr lang="en-US" sz="1400" dirty="0" smtClean="0"/>
              <a:t> , </a:t>
            </a:r>
            <a:r>
              <a:rPr lang="en-US" sz="1400" dirty="0" err="1" smtClean="0"/>
              <a:t>Seaborn</a:t>
            </a:r>
            <a:r>
              <a:rPr lang="en-US" sz="1400" dirty="0" smtClean="0"/>
              <a:t> ,</a:t>
            </a:r>
            <a:r>
              <a:rPr lang="en-US" sz="1400" dirty="0" err="1" smtClean="0"/>
              <a:t>SKLearn</a:t>
            </a:r>
            <a:endParaRPr lang="en-US" sz="1400" dirty="0" smtClean="0"/>
          </a:p>
          <a:p>
            <a:endParaRPr lang="en-US" sz="1400" dirty="0"/>
          </a:p>
          <a:p>
            <a:r>
              <a:rPr lang="en-US" sz="1400" b="1" dirty="0" smtClean="0"/>
              <a:t>ML Models used- </a:t>
            </a:r>
            <a:r>
              <a:rPr lang="en-US" sz="1400" dirty="0" smtClean="0"/>
              <a:t>Linear Regression , Logistic Regression , Random Forest , Decision Tree , Support Vector , </a:t>
            </a:r>
            <a:r>
              <a:rPr lang="en-US" sz="1400" dirty="0" err="1" smtClean="0"/>
              <a:t>Adaboost</a:t>
            </a:r>
            <a:r>
              <a:rPr lang="en-US" sz="1400" dirty="0" smtClean="0"/>
              <a:t> </a:t>
            </a:r>
            <a:r>
              <a:rPr lang="en-US" sz="1400" dirty="0" err="1" smtClean="0"/>
              <a:t>Regressor</a:t>
            </a:r>
            <a:r>
              <a:rPr lang="en-US" sz="1400" dirty="0" smtClean="0"/>
              <a:t> , </a:t>
            </a:r>
            <a:r>
              <a:rPr lang="en-US" sz="1400" dirty="0" err="1" smtClean="0"/>
              <a:t>XGBoost</a:t>
            </a:r>
            <a:r>
              <a:rPr lang="en-US" sz="1400" dirty="0" smtClean="0"/>
              <a:t> </a:t>
            </a:r>
            <a:r>
              <a:rPr lang="en-US" sz="1400" dirty="0" err="1" smtClean="0"/>
              <a:t>Regressor</a:t>
            </a:r>
            <a:r>
              <a:rPr lang="en-US" sz="1400" dirty="0" smtClean="0"/>
              <a:t>.</a:t>
            </a:r>
          </a:p>
          <a:p>
            <a:endParaRPr lang="en-US" sz="1400" dirty="0"/>
          </a:p>
          <a:p>
            <a:r>
              <a:rPr lang="en-US" sz="1400" b="1" dirty="0" smtClean="0"/>
              <a:t>KPI Metrics for ML evaluation </a:t>
            </a:r>
            <a:r>
              <a:rPr lang="en-US" sz="1400" dirty="0" smtClean="0"/>
              <a:t>– R2 squared , Mean absolute error , Mean squared error</a:t>
            </a:r>
            <a:endParaRPr lang="en-IN" sz="1400" dirty="0"/>
          </a:p>
        </p:txBody>
      </p:sp>
      <p:sp>
        <p:nvSpPr>
          <p:cNvPr id="4" name="TextBox 3"/>
          <p:cNvSpPr txBox="1"/>
          <p:nvPr/>
        </p:nvSpPr>
        <p:spPr>
          <a:xfrm flipH="1">
            <a:off x="530349" y="3680139"/>
            <a:ext cx="10890506" cy="3108543"/>
          </a:xfrm>
          <a:prstGeom prst="rect">
            <a:avLst/>
          </a:prstGeom>
          <a:noFill/>
        </p:spPr>
        <p:txBody>
          <a:bodyPr wrap="square" rtlCol="0">
            <a:spAutoFit/>
          </a:bodyPr>
          <a:lstStyle/>
          <a:p>
            <a:r>
              <a:rPr lang="en-US" sz="1400" b="1" u="sng" dirty="0" smtClean="0"/>
              <a:t>Methodology:</a:t>
            </a:r>
          </a:p>
          <a:p>
            <a:endParaRPr lang="en-US" sz="1400" dirty="0" smtClean="0"/>
          </a:p>
          <a:p>
            <a:r>
              <a:rPr lang="en-US" sz="1400" b="1" dirty="0" smtClean="0"/>
              <a:t>Data Exploration:</a:t>
            </a:r>
            <a:r>
              <a:rPr lang="en-US" sz="1400" dirty="0" smtClean="0"/>
              <a:t> Analyze the dataset to understand correlations and relationships.</a:t>
            </a:r>
          </a:p>
          <a:p>
            <a:endParaRPr lang="en-US" sz="1400" dirty="0" smtClean="0"/>
          </a:p>
          <a:p>
            <a:r>
              <a:rPr lang="en-US" sz="1400" b="1" dirty="0" smtClean="0"/>
              <a:t>Visualization:</a:t>
            </a:r>
            <a:r>
              <a:rPr lang="en-US" sz="1400" dirty="0" smtClean="0"/>
              <a:t> Develop charts and graphs to illustrate key findings and support strategic decisions.</a:t>
            </a:r>
          </a:p>
          <a:p>
            <a:endParaRPr lang="en-US" sz="1400" dirty="0"/>
          </a:p>
          <a:p>
            <a:r>
              <a:rPr lang="en-US" sz="1400" b="1" dirty="0" smtClean="0"/>
              <a:t>Feature Extraction- </a:t>
            </a:r>
            <a:r>
              <a:rPr lang="en-IN" sz="1400" b="1" dirty="0" smtClean="0"/>
              <a:t> </a:t>
            </a:r>
            <a:r>
              <a:rPr lang="en-IN" sz="1400" dirty="0"/>
              <a:t>to identify the most relevant features that strongly affect the price of mobile phones</a:t>
            </a:r>
            <a:r>
              <a:rPr lang="en-IN" sz="1400" dirty="0" smtClean="0"/>
              <a:t>.</a:t>
            </a:r>
          </a:p>
          <a:p>
            <a:endParaRPr lang="en-IN" sz="1400" dirty="0"/>
          </a:p>
          <a:p>
            <a:r>
              <a:rPr lang="en-IN" sz="1400" b="1" dirty="0" smtClean="0"/>
              <a:t>Model Building </a:t>
            </a:r>
            <a:r>
              <a:rPr lang="en-IN" sz="1400" dirty="0" smtClean="0"/>
              <a:t>- </a:t>
            </a:r>
            <a:r>
              <a:rPr lang="en-US" sz="1400" dirty="0"/>
              <a:t>Split the dataset into training and testing </a:t>
            </a:r>
            <a:r>
              <a:rPr lang="en-US" sz="1400" dirty="0" smtClean="0"/>
              <a:t>sets. Develop </a:t>
            </a:r>
            <a:r>
              <a:rPr lang="en-US" sz="1400" dirty="0"/>
              <a:t>a machine learning model for price prediction</a:t>
            </a:r>
            <a:r>
              <a:rPr lang="en-US" sz="1400" dirty="0" smtClean="0"/>
              <a:t>..</a:t>
            </a:r>
            <a:endParaRPr lang="en-US" sz="1400" dirty="0"/>
          </a:p>
          <a:p>
            <a:endParaRPr lang="en-IN" sz="1400" dirty="0" smtClean="0"/>
          </a:p>
          <a:p>
            <a:r>
              <a:rPr lang="en-IN" sz="1400" b="1" dirty="0" smtClean="0"/>
              <a:t>Model Evaluation </a:t>
            </a:r>
            <a:r>
              <a:rPr lang="en-IN" sz="1400" dirty="0" smtClean="0"/>
              <a:t>- </a:t>
            </a:r>
            <a:r>
              <a:rPr lang="en-IN" sz="1400" dirty="0"/>
              <a:t>Evaluate the model's performance using appropriate metrics (e.g., mean absolute error, root mean squared error</a:t>
            </a:r>
            <a:r>
              <a:rPr lang="en-IN" sz="1400" dirty="0" smtClean="0"/>
              <a:t>) and cross validation method </a:t>
            </a:r>
            <a:r>
              <a:rPr lang="en-IN" sz="1400" dirty="0"/>
              <a:t>to assess how accurately it predicts mobile phone prices</a:t>
            </a:r>
            <a:r>
              <a:rPr lang="en-IN" sz="1400" dirty="0" smtClean="0"/>
              <a:t>. </a:t>
            </a:r>
            <a:endParaRPr lang="en-IN" sz="1400" dirty="0"/>
          </a:p>
          <a:p>
            <a:endParaRPr lang="en-IN" sz="1400" dirty="0"/>
          </a:p>
          <a:p>
            <a:endParaRPr lang="en-US" sz="1400" dirty="0"/>
          </a:p>
        </p:txBody>
      </p:sp>
    </p:spTree>
    <p:extLst>
      <p:ext uri="{BB962C8B-B14F-4D97-AF65-F5344CB8AC3E}">
        <p14:creationId xmlns:p14="http://schemas.microsoft.com/office/powerpoint/2010/main" val="1058328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201168"/>
            <a:ext cx="6364224" cy="369332"/>
          </a:xfrm>
          <a:prstGeom prst="rect">
            <a:avLst/>
          </a:prstGeom>
          <a:noFill/>
        </p:spPr>
        <p:txBody>
          <a:bodyPr wrap="square" rtlCol="0">
            <a:spAutoFit/>
          </a:bodyPr>
          <a:lstStyle/>
          <a:p>
            <a:pPr algn="ctr"/>
            <a:r>
              <a:rPr lang="en-IN" b="1" u="sng" dirty="0" smtClean="0"/>
              <a:t>Importing data and major libraries</a:t>
            </a:r>
            <a:endParaRPr lang="en-IN" b="1" u="sng" dirty="0"/>
          </a:p>
        </p:txBody>
      </p:sp>
      <p:pic>
        <p:nvPicPr>
          <p:cNvPr id="3" name="Picture 2"/>
          <p:cNvPicPr>
            <a:picLocks noChangeAspect="1"/>
          </p:cNvPicPr>
          <p:nvPr/>
        </p:nvPicPr>
        <p:blipFill>
          <a:blip r:embed="rId2"/>
          <a:stretch>
            <a:fillRect/>
          </a:stretch>
        </p:blipFill>
        <p:spPr>
          <a:xfrm>
            <a:off x="626748" y="753380"/>
            <a:ext cx="9596244" cy="5814564"/>
          </a:xfrm>
          <a:prstGeom prst="rect">
            <a:avLst/>
          </a:prstGeom>
        </p:spPr>
      </p:pic>
    </p:spTree>
    <p:extLst>
      <p:ext uri="{BB962C8B-B14F-4D97-AF65-F5344CB8AC3E}">
        <p14:creationId xmlns:p14="http://schemas.microsoft.com/office/powerpoint/2010/main" val="1800849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04870" y="111495"/>
            <a:ext cx="6364224" cy="369332"/>
          </a:xfrm>
          <a:prstGeom prst="rect">
            <a:avLst/>
          </a:prstGeom>
          <a:noFill/>
        </p:spPr>
        <p:txBody>
          <a:bodyPr wrap="square" rtlCol="0">
            <a:spAutoFit/>
          </a:bodyPr>
          <a:lstStyle/>
          <a:p>
            <a:pPr algn="ctr"/>
            <a:r>
              <a:rPr lang="en-IN" b="1" u="sng" dirty="0" smtClean="0"/>
              <a:t>Checking data attributes</a:t>
            </a:r>
            <a:endParaRPr lang="en-IN" b="1" u="sng" dirty="0"/>
          </a:p>
        </p:txBody>
      </p:sp>
      <p:sp>
        <p:nvSpPr>
          <p:cNvPr id="7" name="TextBox 6"/>
          <p:cNvSpPr txBox="1"/>
          <p:nvPr/>
        </p:nvSpPr>
        <p:spPr>
          <a:xfrm flipH="1">
            <a:off x="202156" y="989339"/>
            <a:ext cx="3849626" cy="369332"/>
          </a:xfrm>
          <a:prstGeom prst="rect">
            <a:avLst/>
          </a:prstGeom>
          <a:noFill/>
        </p:spPr>
        <p:txBody>
          <a:bodyPr wrap="square" rtlCol="0">
            <a:spAutoFit/>
          </a:bodyPr>
          <a:lstStyle/>
          <a:p>
            <a:r>
              <a:rPr lang="en-IN" dirty="0" smtClean="0"/>
              <a:t>Checking data summary</a:t>
            </a:r>
            <a:endParaRPr lang="en-IN" dirty="0"/>
          </a:p>
        </p:txBody>
      </p:sp>
      <p:sp>
        <p:nvSpPr>
          <p:cNvPr id="9" name="TextBox 8"/>
          <p:cNvSpPr txBox="1"/>
          <p:nvPr/>
        </p:nvSpPr>
        <p:spPr>
          <a:xfrm flipH="1">
            <a:off x="5161224" y="887903"/>
            <a:ext cx="3973631" cy="646331"/>
          </a:xfrm>
          <a:prstGeom prst="rect">
            <a:avLst/>
          </a:prstGeom>
          <a:noFill/>
        </p:spPr>
        <p:txBody>
          <a:bodyPr wrap="square" rtlCol="0">
            <a:spAutoFit/>
          </a:bodyPr>
          <a:lstStyle/>
          <a:p>
            <a:r>
              <a:rPr lang="en-IN" dirty="0" smtClean="0"/>
              <a:t>Converting Prize column from Object type to Integer type</a:t>
            </a:r>
            <a:endParaRPr lang="en-IN" dirty="0"/>
          </a:p>
        </p:txBody>
      </p:sp>
      <p:pic>
        <p:nvPicPr>
          <p:cNvPr id="10" name="Picture 9"/>
          <p:cNvPicPr>
            <a:picLocks noChangeAspect="1"/>
          </p:cNvPicPr>
          <p:nvPr/>
        </p:nvPicPr>
        <p:blipFill>
          <a:blip r:embed="rId2"/>
          <a:stretch>
            <a:fillRect/>
          </a:stretch>
        </p:blipFill>
        <p:spPr>
          <a:xfrm>
            <a:off x="202156" y="1817698"/>
            <a:ext cx="3558848" cy="4046571"/>
          </a:xfrm>
          <a:prstGeom prst="rect">
            <a:avLst/>
          </a:prstGeom>
        </p:spPr>
      </p:pic>
      <p:pic>
        <p:nvPicPr>
          <p:cNvPr id="11" name="Picture 10"/>
          <p:cNvPicPr>
            <a:picLocks noChangeAspect="1"/>
          </p:cNvPicPr>
          <p:nvPr/>
        </p:nvPicPr>
        <p:blipFill>
          <a:blip r:embed="rId3"/>
          <a:stretch>
            <a:fillRect/>
          </a:stretch>
        </p:blipFill>
        <p:spPr>
          <a:xfrm>
            <a:off x="3975007" y="1817698"/>
            <a:ext cx="8009314" cy="3886537"/>
          </a:xfrm>
          <a:prstGeom prst="rect">
            <a:avLst/>
          </a:prstGeom>
        </p:spPr>
      </p:pic>
    </p:spTree>
    <p:extLst>
      <p:ext uri="{BB962C8B-B14F-4D97-AF65-F5344CB8AC3E}">
        <p14:creationId xmlns:p14="http://schemas.microsoft.com/office/powerpoint/2010/main" val="147306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04870" y="111495"/>
            <a:ext cx="6364224" cy="369332"/>
          </a:xfrm>
          <a:prstGeom prst="rect">
            <a:avLst/>
          </a:prstGeom>
          <a:noFill/>
        </p:spPr>
        <p:txBody>
          <a:bodyPr wrap="square" rtlCol="0">
            <a:spAutoFit/>
          </a:bodyPr>
          <a:lstStyle/>
          <a:p>
            <a:pPr algn="ctr"/>
            <a:r>
              <a:rPr lang="en-IN" b="1" u="sng" dirty="0" smtClean="0"/>
              <a:t>Checking data attributes</a:t>
            </a:r>
            <a:endParaRPr lang="en-IN" b="1" u="sng" dirty="0"/>
          </a:p>
        </p:txBody>
      </p:sp>
      <p:sp>
        <p:nvSpPr>
          <p:cNvPr id="7" name="TextBox 6"/>
          <p:cNvSpPr txBox="1"/>
          <p:nvPr/>
        </p:nvSpPr>
        <p:spPr>
          <a:xfrm flipH="1">
            <a:off x="659356" y="1050445"/>
            <a:ext cx="3849626" cy="369332"/>
          </a:xfrm>
          <a:prstGeom prst="rect">
            <a:avLst/>
          </a:prstGeom>
          <a:noFill/>
        </p:spPr>
        <p:txBody>
          <a:bodyPr wrap="square" rtlCol="0">
            <a:spAutoFit/>
          </a:bodyPr>
          <a:lstStyle/>
          <a:p>
            <a:r>
              <a:rPr lang="en-IN" dirty="0" smtClean="0"/>
              <a:t>Checking data statistical info</a:t>
            </a:r>
            <a:endParaRPr lang="en-IN" dirty="0"/>
          </a:p>
        </p:txBody>
      </p:sp>
      <p:sp>
        <p:nvSpPr>
          <p:cNvPr id="8" name="TextBox 7"/>
          <p:cNvSpPr txBox="1"/>
          <p:nvPr/>
        </p:nvSpPr>
        <p:spPr>
          <a:xfrm flipH="1">
            <a:off x="7476621" y="965479"/>
            <a:ext cx="1667830" cy="646331"/>
          </a:xfrm>
          <a:prstGeom prst="rect">
            <a:avLst/>
          </a:prstGeom>
          <a:noFill/>
        </p:spPr>
        <p:txBody>
          <a:bodyPr wrap="square" rtlCol="0">
            <a:spAutoFit/>
          </a:bodyPr>
          <a:lstStyle/>
          <a:p>
            <a:r>
              <a:rPr lang="en-IN" dirty="0" smtClean="0"/>
              <a:t>Checking null values</a:t>
            </a:r>
            <a:endParaRPr lang="en-IN" dirty="0"/>
          </a:p>
        </p:txBody>
      </p:sp>
      <p:pic>
        <p:nvPicPr>
          <p:cNvPr id="11" name="Picture 10"/>
          <p:cNvPicPr>
            <a:picLocks noChangeAspect="1"/>
          </p:cNvPicPr>
          <p:nvPr/>
        </p:nvPicPr>
        <p:blipFill>
          <a:blip r:embed="rId2"/>
          <a:stretch>
            <a:fillRect/>
          </a:stretch>
        </p:blipFill>
        <p:spPr>
          <a:xfrm>
            <a:off x="494273" y="1989395"/>
            <a:ext cx="6119390" cy="2987299"/>
          </a:xfrm>
          <a:prstGeom prst="rect">
            <a:avLst/>
          </a:prstGeom>
        </p:spPr>
      </p:pic>
      <p:pic>
        <p:nvPicPr>
          <p:cNvPr id="13" name="Picture 12"/>
          <p:cNvPicPr>
            <a:picLocks noChangeAspect="1"/>
          </p:cNvPicPr>
          <p:nvPr/>
        </p:nvPicPr>
        <p:blipFill>
          <a:blip r:embed="rId3"/>
          <a:stretch>
            <a:fillRect/>
          </a:stretch>
        </p:blipFill>
        <p:spPr>
          <a:xfrm>
            <a:off x="7479172" y="1888063"/>
            <a:ext cx="3139712" cy="3977985"/>
          </a:xfrm>
          <a:prstGeom prst="rect">
            <a:avLst/>
          </a:prstGeom>
        </p:spPr>
      </p:pic>
    </p:spTree>
    <p:extLst>
      <p:ext uri="{BB962C8B-B14F-4D97-AF65-F5344CB8AC3E}">
        <p14:creationId xmlns:p14="http://schemas.microsoft.com/office/powerpoint/2010/main" val="918591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107" y="64008"/>
            <a:ext cx="9271773" cy="369332"/>
          </a:xfrm>
          <a:prstGeom prst="rect">
            <a:avLst/>
          </a:prstGeom>
          <a:noFill/>
        </p:spPr>
        <p:txBody>
          <a:bodyPr wrap="square" rtlCol="0">
            <a:spAutoFit/>
          </a:bodyPr>
          <a:lstStyle/>
          <a:p>
            <a:pPr algn="ctr"/>
            <a:r>
              <a:rPr lang="en-IN" b="1" u="sng" dirty="0" smtClean="0"/>
              <a:t>Splitting the dataset into Numerical and Categorical datasets to check correlation </a:t>
            </a:r>
            <a:endParaRPr lang="en-IN" b="1" u="sng" dirty="0"/>
          </a:p>
        </p:txBody>
      </p:sp>
      <p:pic>
        <p:nvPicPr>
          <p:cNvPr id="5" name="Picture 4"/>
          <p:cNvPicPr>
            <a:picLocks noChangeAspect="1"/>
          </p:cNvPicPr>
          <p:nvPr/>
        </p:nvPicPr>
        <p:blipFill>
          <a:blip r:embed="rId2"/>
          <a:stretch>
            <a:fillRect/>
          </a:stretch>
        </p:blipFill>
        <p:spPr>
          <a:xfrm>
            <a:off x="55108" y="485217"/>
            <a:ext cx="4571511" cy="3218103"/>
          </a:xfrm>
          <a:prstGeom prst="rect">
            <a:avLst/>
          </a:prstGeom>
        </p:spPr>
      </p:pic>
      <p:pic>
        <p:nvPicPr>
          <p:cNvPr id="7" name="Picture 6"/>
          <p:cNvPicPr>
            <a:picLocks noChangeAspect="1"/>
          </p:cNvPicPr>
          <p:nvPr/>
        </p:nvPicPr>
        <p:blipFill>
          <a:blip r:embed="rId3"/>
          <a:stretch>
            <a:fillRect/>
          </a:stretch>
        </p:blipFill>
        <p:spPr>
          <a:xfrm>
            <a:off x="55107" y="3755197"/>
            <a:ext cx="4571511" cy="3034565"/>
          </a:xfrm>
          <a:prstGeom prst="rect">
            <a:avLst/>
          </a:prstGeom>
        </p:spPr>
      </p:pic>
      <p:pic>
        <p:nvPicPr>
          <p:cNvPr id="9" name="Picture 8"/>
          <p:cNvPicPr>
            <a:picLocks noChangeAspect="1"/>
          </p:cNvPicPr>
          <p:nvPr/>
        </p:nvPicPr>
        <p:blipFill>
          <a:blip r:embed="rId4"/>
          <a:stretch>
            <a:fillRect/>
          </a:stretch>
        </p:blipFill>
        <p:spPr>
          <a:xfrm>
            <a:off x="5008503" y="485217"/>
            <a:ext cx="4363052" cy="3154095"/>
          </a:xfrm>
          <a:prstGeom prst="rect">
            <a:avLst/>
          </a:prstGeom>
        </p:spPr>
      </p:pic>
      <p:pic>
        <p:nvPicPr>
          <p:cNvPr id="10" name="Picture 9"/>
          <p:cNvPicPr>
            <a:picLocks noChangeAspect="1"/>
          </p:cNvPicPr>
          <p:nvPr/>
        </p:nvPicPr>
        <p:blipFill>
          <a:blip r:embed="rId5"/>
          <a:stretch>
            <a:fillRect/>
          </a:stretch>
        </p:blipFill>
        <p:spPr>
          <a:xfrm>
            <a:off x="5008503" y="3739897"/>
            <a:ext cx="4318377" cy="3038054"/>
          </a:xfrm>
          <a:prstGeom prst="rect">
            <a:avLst/>
          </a:prstGeom>
        </p:spPr>
      </p:pic>
      <p:sp>
        <p:nvSpPr>
          <p:cNvPr id="11" name="TextBox 10"/>
          <p:cNvSpPr txBox="1"/>
          <p:nvPr/>
        </p:nvSpPr>
        <p:spPr>
          <a:xfrm flipH="1">
            <a:off x="9371555" y="1299459"/>
            <a:ext cx="3179064" cy="1061829"/>
          </a:xfrm>
          <a:prstGeom prst="rect">
            <a:avLst/>
          </a:prstGeom>
          <a:noFill/>
        </p:spPr>
        <p:txBody>
          <a:bodyPr wrap="square" rtlCol="0">
            <a:spAutoFit/>
          </a:bodyPr>
          <a:lstStyle/>
          <a:p>
            <a:r>
              <a:rPr lang="en-US" sz="900" b="1" dirty="0" smtClean="0"/>
              <a:t>Analysis-</a:t>
            </a:r>
          </a:p>
          <a:p>
            <a:endParaRPr lang="en-US" sz="900" b="1" dirty="0" smtClean="0"/>
          </a:p>
          <a:p>
            <a:r>
              <a:rPr lang="en-US" sz="900" b="1" dirty="0" smtClean="0"/>
              <a:t>Numerical variables having correlation with Prize with their score-</a:t>
            </a:r>
          </a:p>
          <a:p>
            <a:endParaRPr lang="en-US" sz="900" dirty="0" smtClean="0"/>
          </a:p>
          <a:p>
            <a:r>
              <a:rPr lang="en-US" sz="900" dirty="0" smtClean="0"/>
              <a:t>1.Memory</a:t>
            </a:r>
          </a:p>
          <a:p>
            <a:r>
              <a:rPr lang="en-US" sz="900" dirty="0" smtClean="0"/>
              <a:t>2. RAM</a:t>
            </a:r>
          </a:p>
        </p:txBody>
      </p:sp>
      <p:sp>
        <p:nvSpPr>
          <p:cNvPr id="12" name="TextBox 11"/>
          <p:cNvSpPr txBox="1"/>
          <p:nvPr/>
        </p:nvSpPr>
        <p:spPr>
          <a:xfrm flipH="1">
            <a:off x="9371555" y="3922639"/>
            <a:ext cx="2634517" cy="923330"/>
          </a:xfrm>
          <a:prstGeom prst="rect">
            <a:avLst/>
          </a:prstGeom>
          <a:noFill/>
        </p:spPr>
        <p:txBody>
          <a:bodyPr wrap="square" rtlCol="0">
            <a:spAutoFit/>
          </a:bodyPr>
          <a:lstStyle/>
          <a:p>
            <a:r>
              <a:rPr lang="en-US" sz="900" b="1" dirty="0" smtClean="0"/>
              <a:t>Analysis-</a:t>
            </a:r>
          </a:p>
          <a:p>
            <a:endParaRPr lang="en-US" sz="900" b="1" dirty="0" smtClean="0"/>
          </a:p>
          <a:p>
            <a:r>
              <a:rPr lang="en-US" sz="900" b="1" dirty="0" smtClean="0"/>
              <a:t>No Categorical variables having  mid-level or high-level correlation with Prize column with their score-</a:t>
            </a:r>
          </a:p>
          <a:p>
            <a:endParaRPr lang="en-US" sz="900" dirty="0" smtClean="0"/>
          </a:p>
        </p:txBody>
      </p:sp>
      <p:sp>
        <p:nvSpPr>
          <p:cNvPr id="13" name="TextBox 12"/>
          <p:cNvSpPr txBox="1"/>
          <p:nvPr/>
        </p:nvSpPr>
        <p:spPr>
          <a:xfrm flipH="1">
            <a:off x="9546336" y="5349239"/>
            <a:ext cx="2459736" cy="1223412"/>
          </a:xfrm>
          <a:prstGeom prst="rect">
            <a:avLst/>
          </a:prstGeom>
          <a:noFill/>
        </p:spPr>
        <p:txBody>
          <a:bodyPr wrap="square" rtlCol="0">
            <a:spAutoFit/>
          </a:bodyPr>
          <a:lstStyle/>
          <a:p>
            <a:r>
              <a:rPr lang="en-US" sz="1050" b="1" u="sng" dirty="0" smtClean="0"/>
              <a:t>Note:-</a:t>
            </a:r>
          </a:p>
          <a:p>
            <a:endParaRPr lang="en-US" sz="1050" b="1" dirty="0" smtClean="0"/>
          </a:p>
          <a:p>
            <a:r>
              <a:rPr lang="en-US" sz="1050" b="1" dirty="0" smtClean="0"/>
              <a:t>1.Score with &gt;0.75 is considered as highly correlated</a:t>
            </a:r>
          </a:p>
          <a:p>
            <a:r>
              <a:rPr lang="en-US" sz="1050" b="1" dirty="0" smtClean="0"/>
              <a:t>2. Score 0.5 to 0.75  are moderately correlated</a:t>
            </a:r>
          </a:p>
          <a:p>
            <a:r>
              <a:rPr lang="en-US" sz="1050" b="1" dirty="0" smtClean="0"/>
              <a:t>3.Score &lt;0.25 are less correlated</a:t>
            </a:r>
            <a:endParaRPr lang="en-US" sz="1050" b="1" dirty="0"/>
          </a:p>
        </p:txBody>
      </p:sp>
    </p:spTree>
    <p:extLst>
      <p:ext uri="{BB962C8B-B14F-4D97-AF65-F5344CB8AC3E}">
        <p14:creationId xmlns:p14="http://schemas.microsoft.com/office/powerpoint/2010/main" val="3132596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45720"/>
            <a:ext cx="7397496" cy="369332"/>
          </a:xfrm>
          <a:prstGeom prst="rect">
            <a:avLst/>
          </a:prstGeom>
          <a:noFill/>
        </p:spPr>
        <p:txBody>
          <a:bodyPr wrap="square" rtlCol="0">
            <a:spAutoFit/>
          </a:bodyPr>
          <a:lstStyle/>
          <a:p>
            <a:pPr algn="ctr"/>
            <a:r>
              <a:rPr lang="en-US" b="1" u="sng" dirty="0" err="1" smtClean="0"/>
              <a:t>Multivariance</a:t>
            </a:r>
            <a:r>
              <a:rPr lang="en-US" b="1" u="sng" dirty="0" smtClean="0"/>
              <a:t> analysis of Numerical and Categorical data</a:t>
            </a:r>
            <a:endParaRPr lang="en-US" b="1" u="sng" dirty="0"/>
          </a:p>
        </p:txBody>
      </p:sp>
      <p:pic>
        <p:nvPicPr>
          <p:cNvPr id="3" name="Picture 2"/>
          <p:cNvPicPr>
            <a:picLocks noChangeAspect="1"/>
          </p:cNvPicPr>
          <p:nvPr/>
        </p:nvPicPr>
        <p:blipFill>
          <a:blip r:embed="rId2"/>
          <a:stretch>
            <a:fillRect/>
          </a:stretch>
        </p:blipFill>
        <p:spPr>
          <a:xfrm>
            <a:off x="139239" y="536982"/>
            <a:ext cx="3490929" cy="3394937"/>
          </a:xfrm>
          <a:prstGeom prst="rect">
            <a:avLst/>
          </a:prstGeom>
        </p:spPr>
      </p:pic>
      <p:pic>
        <p:nvPicPr>
          <p:cNvPr id="2" name="Picture 1"/>
          <p:cNvPicPr>
            <a:picLocks noChangeAspect="1"/>
          </p:cNvPicPr>
          <p:nvPr/>
        </p:nvPicPr>
        <p:blipFill>
          <a:blip r:embed="rId3"/>
          <a:stretch>
            <a:fillRect/>
          </a:stretch>
        </p:blipFill>
        <p:spPr>
          <a:xfrm>
            <a:off x="6255788" y="485178"/>
            <a:ext cx="3557436" cy="3532098"/>
          </a:xfrm>
          <a:prstGeom prst="rect">
            <a:avLst/>
          </a:prstGeom>
        </p:spPr>
      </p:pic>
      <p:pic>
        <p:nvPicPr>
          <p:cNvPr id="7" name="Picture 6"/>
          <p:cNvPicPr>
            <a:picLocks noChangeAspect="1"/>
          </p:cNvPicPr>
          <p:nvPr/>
        </p:nvPicPr>
        <p:blipFill>
          <a:blip r:embed="rId4"/>
          <a:stretch>
            <a:fillRect/>
          </a:stretch>
        </p:blipFill>
        <p:spPr>
          <a:xfrm>
            <a:off x="395270" y="4215418"/>
            <a:ext cx="8035497" cy="2525324"/>
          </a:xfrm>
          <a:prstGeom prst="rect">
            <a:avLst/>
          </a:prstGeom>
        </p:spPr>
      </p:pic>
    </p:spTree>
    <p:extLst>
      <p:ext uri="{BB962C8B-B14F-4D97-AF65-F5344CB8AC3E}">
        <p14:creationId xmlns:p14="http://schemas.microsoft.com/office/powerpoint/2010/main" val="1655331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71800" y="80217"/>
            <a:ext cx="7397496" cy="369332"/>
          </a:xfrm>
          <a:prstGeom prst="rect">
            <a:avLst/>
          </a:prstGeom>
          <a:noFill/>
        </p:spPr>
        <p:txBody>
          <a:bodyPr wrap="square" rtlCol="0">
            <a:spAutoFit/>
          </a:bodyPr>
          <a:lstStyle/>
          <a:p>
            <a:pPr algn="ctr"/>
            <a:r>
              <a:rPr lang="en-US" b="1" u="sng" dirty="0" err="1" smtClean="0"/>
              <a:t>Multivariance</a:t>
            </a:r>
            <a:r>
              <a:rPr lang="en-US" b="1" u="sng" dirty="0" smtClean="0"/>
              <a:t> analysis of Numerical and Categorical data</a:t>
            </a:r>
            <a:endParaRPr lang="en-US" b="1" u="sng" dirty="0"/>
          </a:p>
        </p:txBody>
      </p:sp>
      <p:pic>
        <p:nvPicPr>
          <p:cNvPr id="4" name="Picture 3"/>
          <p:cNvPicPr>
            <a:picLocks noChangeAspect="1"/>
          </p:cNvPicPr>
          <p:nvPr/>
        </p:nvPicPr>
        <p:blipFill>
          <a:blip r:embed="rId2"/>
          <a:stretch>
            <a:fillRect/>
          </a:stretch>
        </p:blipFill>
        <p:spPr>
          <a:xfrm>
            <a:off x="93519" y="3526609"/>
            <a:ext cx="4935681" cy="3303959"/>
          </a:xfrm>
          <a:prstGeom prst="rect">
            <a:avLst/>
          </a:prstGeom>
        </p:spPr>
      </p:pic>
      <p:pic>
        <p:nvPicPr>
          <p:cNvPr id="8" name="Picture 7"/>
          <p:cNvPicPr>
            <a:picLocks noChangeAspect="1"/>
          </p:cNvPicPr>
          <p:nvPr/>
        </p:nvPicPr>
        <p:blipFill>
          <a:blip r:embed="rId3"/>
          <a:stretch>
            <a:fillRect/>
          </a:stretch>
        </p:blipFill>
        <p:spPr>
          <a:xfrm>
            <a:off x="5559277" y="722922"/>
            <a:ext cx="6340389" cy="5959356"/>
          </a:xfrm>
          <a:prstGeom prst="rect">
            <a:avLst/>
          </a:prstGeom>
        </p:spPr>
      </p:pic>
      <p:pic>
        <p:nvPicPr>
          <p:cNvPr id="9" name="Picture 8"/>
          <p:cNvPicPr>
            <a:picLocks noChangeAspect="1"/>
          </p:cNvPicPr>
          <p:nvPr/>
        </p:nvPicPr>
        <p:blipFill>
          <a:blip r:embed="rId4"/>
          <a:stretch>
            <a:fillRect/>
          </a:stretch>
        </p:blipFill>
        <p:spPr>
          <a:xfrm>
            <a:off x="184506" y="312682"/>
            <a:ext cx="3226206" cy="3036512"/>
          </a:xfrm>
          <a:prstGeom prst="rect">
            <a:avLst/>
          </a:prstGeom>
        </p:spPr>
      </p:pic>
    </p:spTree>
    <p:extLst>
      <p:ext uri="{BB962C8B-B14F-4D97-AF65-F5344CB8AC3E}">
        <p14:creationId xmlns:p14="http://schemas.microsoft.com/office/powerpoint/2010/main" val="163882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963</TotalTime>
  <Words>675</Words>
  <Application>Microsoft Office PowerPoint</Application>
  <PresentationFormat>Widescreen</PresentationFormat>
  <Paragraphs>111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Mobile Price Prediction using  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Pricing EDA </dc:title>
  <dc:creator>Ajit Kumar</dc:creator>
  <cp:lastModifiedBy>Ajit Kumar</cp:lastModifiedBy>
  <cp:revision>81</cp:revision>
  <dcterms:created xsi:type="dcterms:W3CDTF">2024-09-02T15:01:16Z</dcterms:created>
  <dcterms:modified xsi:type="dcterms:W3CDTF">2024-10-20T10:56:04Z</dcterms:modified>
</cp:coreProperties>
</file>