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81" r:id="rId5"/>
    <p:sldId id="282" r:id="rId6"/>
    <p:sldId id="283" r:id="rId7"/>
    <p:sldId id="284" r:id="rId8"/>
    <p:sldId id="285" r:id="rId9"/>
    <p:sldId id="286" r:id="rId10"/>
    <p:sldId id="287"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83" d="100"/>
          <a:sy n="83" d="100"/>
        </p:scale>
        <p:origin x="9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17140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21258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521520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960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4420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8409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643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0611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87385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4341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42933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DB3CC-9286-4CE0-BAD2-B8CBF529D51C}"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27118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DB3CC-9286-4CE0-BAD2-B8CBF529D51C}" type="datetimeFigureOut">
              <a:rPr lang="en-IN" smtClean="0"/>
              <a:t>19-02-2025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84626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0165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3015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78DB3CC-9286-4CE0-BAD2-B8CBF529D51C}" type="datetimeFigureOut">
              <a:rPr lang="en-IN" smtClean="0"/>
              <a:t>19-02-2025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59399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98247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8DB3CC-9286-4CE0-BAD2-B8CBF529D51C}" type="datetimeFigureOut">
              <a:rPr lang="en-IN" smtClean="0"/>
              <a:t>19-02-2025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6D9A53-4B18-48B5-86B9-156136E0333C}" type="slidenum">
              <a:rPr lang="en-IN" smtClean="0"/>
              <a:t>‹#›</a:t>
            </a:fld>
            <a:endParaRPr lang="en-IN"/>
          </a:p>
        </p:txBody>
      </p:sp>
    </p:spTree>
    <p:extLst>
      <p:ext uri="{BB962C8B-B14F-4D97-AF65-F5344CB8AC3E}">
        <p14:creationId xmlns:p14="http://schemas.microsoft.com/office/powerpoint/2010/main" val="1709086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730" y="1447800"/>
            <a:ext cx="10905982" cy="3329581"/>
          </a:xfrm>
        </p:spPr>
        <p:txBody>
          <a:bodyPr/>
          <a:lstStyle/>
          <a:p>
            <a:r>
              <a:rPr lang="en-IN" sz="6000" b="1" dirty="0" smtClean="0"/>
              <a:t>PHARMA RETAIL STORE SALES PREDICTION</a:t>
            </a:r>
            <a:endParaRPr lang="en-IN" sz="6000" b="1" dirty="0"/>
          </a:p>
        </p:txBody>
      </p:sp>
      <p:sp>
        <p:nvSpPr>
          <p:cNvPr id="3" name="Subtitle 2"/>
          <p:cNvSpPr>
            <a:spLocks noGrp="1"/>
          </p:cNvSpPr>
          <p:nvPr>
            <p:ph type="subTitle" idx="1"/>
          </p:nvPr>
        </p:nvSpPr>
        <p:spPr>
          <a:xfrm>
            <a:off x="505731" y="4777380"/>
            <a:ext cx="8825658" cy="861420"/>
          </a:xfrm>
        </p:spPr>
        <p:txBody>
          <a:bodyPr>
            <a:normAutofit/>
          </a:bodyPr>
          <a:lstStyle/>
          <a:p>
            <a:r>
              <a:rPr lang="en-IN" sz="2800" b="1" dirty="0" smtClean="0"/>
              <a:t>Project </a:t>
            </a:r>
            <a:r>
              <a:rPr lang="en-IN" sz="2800" b="1" dirty="0" smtClean="0"/>
              <a:t>6</a:t>
            </a:r>
            <a:endParaRPr lang="en-IN" sz="2800" b="1" dirty="0"/>
          </a:p>
        </p:txBody>
      </p:sp>
      <p:sp>
        <p:nvSpPr>
          <p:cNvPr id="4" name="TextBox 3"/>
          <p:cNvSpPr txBox="1"/>
          <p:nvPr/>
        </p:nvSpPr>
        <p:spPr>
          <a:xfrm>
            <a:off x="7653578" y="6208776"/>
            <a:ext cx="4538422" cy="523220"/>
          </a:xfrm>
          <a:prstGeom prst="rect">
            <a:avLst/>
          </a:prstGeom>
          <a:noFill/>
        </p:spPr>
        <p:txBody>
          <a:bodyPr wrap="none" rtlCol="0">
            <a:spAutoFit/>
          </a:bodyPr>
          <a:lstStyle/>
          <a:p>
            <a:r>
              <a:rPr lang="en-IN" sz="2800" b="1" dirty="0" smtClean="0"/>
              <a:t>Submitted by –Ajit Kumar</a:t>
            </a:r>
            <a:endParaRPr lang="en-IN" sz="2800" b="1" dirty="0"/>
          </a:p>
        </p:txBody>
      </p:sp>
    </p:spTree>
    <p:extLst>
      <p:ext uri="{BB962C8B-B14F-4D97-AF65-F5344CB8AC3E}">
        <p14:creationId xmlns:p14="http://schemas.microsoft.com/office/powerpoint/2010/main" val="819795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a:t>S</a:t>
            </a:r>
            <a:r>
              <a:rPr lang="en-IN" b="1" u="sng" dirty="0" smtClean="0"/>
              <a:t>ales by store open</a:t>
            </a:r>
            <a:endParaRPr lang="en-IN" b="1" u="sng" dirty="0"/>
          </a:p>
        </p:txBody>
      </p:sp>
      <p:sp>
        <p:nvSpPr>
          <p:cNvPr id="10" name="TextBox 9"/>
          <p:cNvSpPr txBox="1"/>
          <p:nvPr/>
        </p:nvSpPr>
        <p:spPr>
          <a:xfrm flipH="1">
            <a:off x="167384" y="5507611"/>
            <a:ext cx="5081271" cy="1015663"/>
          </a:xfrm>
          <a:prstGeom prst="rect">
            <a:avLst/>
          </a:prstGeom>
          <a:noFill/>
        </p:spPr>
        <p:txBody>
          <a:bodyPr wrap="square" rtlCol="0">
            <a:spAutoFit/>
          </a:bodyPr>
          <a:lstStyle/>
          <a:p>
            <a:r>
              <a:rPr lang="en-US" sz="1200" b="1" u="sng" dirty="0" smtClean="0"/>
              <a:t>Analysis-</a:t>
            </a:r>
          </a:p>
          <a:p>
            <a:r>
              <a:rPr lang="en-US" sz="1200" b="1" dirty="0"/>
              <a:t>December Sales: 433831153</a:t>
            </a:r>
          </a:p>
          <a:p>
            <a:r>
              <a:rPr lang="en-US" sz="1200" b="1" dirty="0"/>
              <a:t>Average Sales in other months: 494486315.45454544</a:t>
            </a:r>
          </a:p>
          <a:p>
            <a:r>
              <a:rPr lang="en-US" sz="1200" b="1" dirty="0"/>
              <a:t>Average Sales in Christmas period: 7137.474364723468</a:t>
            </a:r>
          </a:p>
          <a:p>
            <a:r>
              <a:rPr lang="en-US" sz="1200" b="1" dirty="0"/>
              <a:t>Average Sales outside Christmas period: 5755.6428594910085.</a:t>
            </a:r>
            <a:endParaRPr lang="en-US" sz="1200" b="1" dirty="0" smtClean="0"/>
          </a:p>
        </p:txBody>
      </p:sp>
      <p:pic>
        <p:nvPicPr>
          <p:cNvPr id="4" name="Picture 3"/>
          <p:cNvPicPr>
            <a:picLocks noChangeAspect="1"/>
          </p:cNvPicPr>
          <p:nvPr/>
        </p:nvPicPr>
        <p:blipFill>
          <a:blip r:embed="rId2"/>
          <a:stretch>
            <a:fillRect/>
          </a:stretch>
        </p:blipFill>
        <p:spPr>
          <a:xfrm>
            <a:off x="167384" y="549969"/>
            <a:ext cx="5730737" cy="4496190"/>
          </a:xfrm>
          <a:prstGeom prst="rect">
            <a:avLst/>
          </a:prstGeom>
        </p:spPr>
      </p:pic>
      <p:pic>
        <p:nvPicPr>
          <p:cNvPr id="5" name="Picture 4"/>
          <p:cNvPicPr>
            <a:picLocks noChangeAspect="1"/>
          </p:cNvPicPr>
          <p:nvPr/>
        </p:nvPicPr>
        <p:blipFill>
          <a:blip r:embed="rId3"/>
          <a:stretch>
            <a:fillRect/>
          </a:stretch>
        </p:blipFill>
        <p:spPr>
          <a:xfrm>
            <a:off x="6542334" y="1193915"/>
            <a:ext cx="4557155" cy="3208298"/>
          </a:xfrm>
          <a:prstGeom prst="rect">
            <a:avLst/>
          </a:prstGeom>
        </p:spPr>
      </p:pic>
    </p:spTree>
    <p:extLst>
      <p:ext uri="{BB962C8B-B14F-4D97-AF65-F5344CB8AC3E}">
        <p14:creationId xmlns:p14="http://schemas.microsoft.com/office/powerpoint/2010/main" val="2400655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340864"/>
            <a:ext cx="7708392" cy="1323439"/>
          </a:xfrm>
          <a:prstGeom prst="rect">
            <a:avLst/>
          </a:prstGeom>
          <a:noFill/>
        </p:spPr>
        <p:txBody>
          <a:bodyPr wrap="square" rtlCol="0">
            <a:spAutoFit/>
          </a:bodyPr>
          <a:lstStyle/>
          <a:p>
            <a:pPr algn="ctr"/>
            <a:r>
              <a:rPr lang="en-IN" sz="8000" b="1" i="1" u="sng" dirty="0" smtClean="0"/>
              <a:t>THANK YOU !</a:t>
            </a:r>
            <a:endParaRPr lang="en-IN" sz="8000" b="1" i="1" u="sng" dirty="0"/>
          </a:p>
        </p:txBody>
      </p:sp>
    </p:spTree>
    <p:extLst>
      <p:ext uri="{BB962C8B-B14F-4D97-AF65-F5344CB8AC3E}">
        <p14:creationId xmlns:p14="http://schemas.microsoft.com/office/powerpoint/2010/main" val="1481167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274320"/>
            <a:ext cx="6364224" cy="369332"/>
          </a:xfrm>
          <a:prstGeom prst="rect">
            <a:avLst/>
          </a:prstGeom>
          <a:noFill/>
        </p:spPr>
        <p:txBody>
          <a:bodyPr wrap="square" rtlCol="0">
            <a:spAutoFit/>
          </a:bodyPr>
          <a:lstStyle/>
          <a:p>
            <a:pPr algn="ctr"/>
            <a:r>
              <a:rPr lang="en-IN" b="1" u="sng" dirty="0" smtClean="0"/>
              <a:t>Project Overview</a:t>
            </a:r>
            <a:endParaRPr lang="en-IN" b="1" u="sng" dirty="0"/>
          </a:p>
        </p:txBody>
      </p:sp>
      <p:sp>
        <p:nvSpPr>
          <p:cNvPr id="7" name="TextBox 6"/>
          <p:cNvSpPr txBox="1"/>
          <p:nvPr/>
        </p:nvSpPr>
        <p:spPr>
          <a:xfrm flipH="1">
            <a:off x="603497" y="658368"/>
            <a:ext cx="10168129" cy="1384995"/>
          </a:xfrm>
          <a:prstGeom prst="rect">
            <a:avLst/>
          </a:prstGeom>
          <a:noFill/>
        </p:spPr>
        <p:txBody>
          <a:bodyPr wrap="square" rtlCol="0">
            <a:spAutoFit/>
          </a:bodyPr>
          <a:lstStyle/>
          <a:p>
            <a:r>
              <a:rPr lang="en-IN" sz="1400" b="1" u="sng" dirty="0" smtClean="0"/>
              <a:t>Business Context-</a:t>
            </a:r>
            <a:endParaRPr lang="en-IN" sz="1400" b="1" u="sng" dirty="0" smtClean="0"/>
          </a:p>
          <a:p>
            <a:endParaRPr lang="en-IN" sz="1400" dirty="0"/>
          </a:p>
          <a:p>
            <a:r>
              <a:rPr lang="en-US" sz="1400" dirty="0"/>
              <a:t> As a Machine Learning Engineer at </a:t>
            </a:r>
            <a:r>
              <a:rPr lang="en-US" sz="1400" dirty="0" err="1"/>
              <a:t>NextHikes</a:t>
            </a:r>
            <a:r>
              <a:rPr lang="en-US" sz="1400" dirty="0"/>
              <a:t>, you are tasked with a sales forecasting project for </a:t>
            </a:r>
            <a:r>
              <a:rPr lang="en-US" sz="1400" dirty="0" err="1"/>
              <a:t>Rossmann</a:t>
            </a:r>
            <a:r>
              <a:rPr lang="en-US" sz="1400" dirty="0"/>
              <a:t> Pharmaceuticals. The finance team aims to predict sales across all stores in various cities, six weeks in advance. Historically, sales forecasting relied on managerial experience and judgment. Your objective is to deliver an end-to-end predictive solution to help the finance team plan effectively. </a:t>
            </a:r>
            <a:r>
              <a:rPr lang="en-US" sz="1400" dirty="0" smtClean="0"/>
              <a:t>. </a:t>
            </a:r>
            <a:endParaRPr lang="en-IN" sz="1400" dirty="0"/>
          </a:p>
        </p:txBody>
      </p:sp>
      <p:sp>
        <p:nvSpPr>
          <p:cNvPr id="5" name="TextBox 4"/>
          <p:cNvSpPr txBox="1"/>
          <p:nvPr/>
        </p:nvSpPr>
        <p:spPr>
          <a:xfrm flipH="1">
            <a:off x="603497" y="2126635"/>
            <a:ext cx="10826498" cy="954107"/>
          </a:xfrm>
          <a:prstGeom prst="rect">
            <a:avLst/>
          </a:prstGeom>
          <a:noFill/>
        </p:spPr>
        <p:txBody>
          <a:bodyPr wrap="square" rtlCol="0">
            <a:spAutoFit/>
          </a:bodyPr>
          <a:lstStyle/>
          <a:p>
            <a:r>
              <a:rPr lang="en-US" sz="1400" b="1" u="sng" dirty="0" smtClean="0"/>
              <a:t>Data Context: </a:t>
            </a:r>
          </a:p>
          <a:p>
            <a:endParaRPr lang="en-US" sz="1400" b="1" u="sng" dirty="0"/>
          </a:p>
          <a:p>
            <a:r>
              <a:rPr lang="en-US" sz="1400" dirty="0" smtClean="0"/>
              <a:t>The </a:t>
            </a:r>
            <a:r>
              <a:rPr lang="en-US" sz="1400" dirty="0"/>
              <a:t>dataset includes various factors affecting sales, such as promotions, competition, holidays, seasonality, and store locality. A complete list of fields includes sales, store characteristics, holiday indicators, promotions, and competitor data. </a:t>
            </a:r>
            <a:endParaRPr lang="en-IN" sz="1400" dirty="0"/>
          </a:p>
        </p:txBody>
      </p:sp>
      <p:sp>
        <p:nvSpPr>
          <p:cNvPr id="9" name="TextBox 8"/>
          <p:cNvSpPr txBox="1"/>
          <p:nvPr/>
        </p:nvSpPr>
        <p:spPr>
          <a:xfrm flipH="1">
            <a:off x="603497" y="5071193"/>
            <a:ext cx="11588501" cy="1600438"/>
          </a:xfrm>
          <a:prstGeom prst="rect">
            <a:avLst/>
          </a:prstGeom>
          <a:noFill/>
        </p:spPr>
        <p:txBody>
          <a:bodyPr wrap="square" rtlCol="0">
            <a:spAutoFit/>
          </a:bodyPr>
          <a:lstStyle/>
          <a:p>
            <a:r>
              <a:rPr lang="en-IN" sz="1400" b="1" u="sng" dirty="0" smtClean="0"/>
              <a:t>Learning </a:t>
            </a:r>
            <a:r>
              <a:rPr lang="en-IN" sz="1400" b="1" u="sng" dirty="0"/>
              <a:t>Objectives </a:t>
            </a:r>
            <a:endParaRPr lang="en-IN" sz="1400" b="1" u="sng" dirty="0" smtClean="0"/>
          </a:p>
          <a:p>
            <a:endParaRPr lang="en-IN" sz="1400" u="sng" dirty="0"/>
          </a:p>
          <a:p>
            <a:r>
              <a:rPr lang="en-IN" sz="1400" dirty="0"/>
              <a:t>Participants will gain: </a:t>
            </a:r>
          </a:p>
          <a:p>
            <a:r>
              <a:rPr lang="en-IN" sz="1400" b="1" dirty="0"/>
              <a:t>Technical Skills</a:t>
            </a:r>
            <a:r>
              <a:rPr lang="en-IN" sz="1400" dirty="0"/>
              <a:t>: Pandas, </a:t>
            </a:r>
            <a:r>
              <a:rPr lang="en-IN" sz="1400" dirty="0" err="1"/>
              <a:t>Numpy</a:t>
            </a:r>
            <a:r>
              <a:rPr lang="en-IN" sz="1400" dirty="0"/>
              <a:t>, </a:t>
            </a:r>
            <a:r>
              <a:rPr lang="en-IN" sz="1400" dirty="0" err="1"/>
              <a:t>Matplotlib</a:t>
            </a:r>
            <a:r>
              <a:rPr lang="en-IN" sz="1400" dirty="0"/>
              <a:t>, HTML, CSS, Flask, </a:t>
            </a:r>
            <a:r>
              <a:rPr lang="en-IN" sz="1400" dirty="0" err="1"/>
              <a:t>TensorFlow</a:t>
            </a:r>
            <a:r>
              <a:rPr lang="en-IN" sz="1400" dirty="0"/>
              <a:t>, or </a:t>
            </a:r>
            <a:r>
              <a:rPr lang="en-IN" sz="1400" dirty="0" err="1"/>
              <a:t>PyTorch</a:t>
            </a:r>
            <a:r>
              <a:rPr lang="en-IN" sz="1400" dirty="0"/>
              <a:t>. </a:t>
            </a:r>
          </a:p>
          <a:p>
            <a:r>
              <a:rPr lang="en-US" sz="1400" b="1" dirty="0"/>
              <a:t>Feature Engineering</a:t>
            </a:r>
            <a:r>
              <a:rPr lang="en-US" sz="1400" dirty="0"/>
              <a:t>: Generating and using new features. </a:t>
            </a:r>
          </a:p>
          <a:p>
            <a:r>
              <a:rPr lang="en-US" sz="1400" b="1" dirty="0"/>
              <a:t>Model Development</a:t>
            </a:r>
            <a:r>
              <a:rPr lang="en-US" sz="1400" dirty="0"/>
              <a:t>: Building, fine-tuning, and serving predictive models. </a:t>
            </a:r>
          </a:p>
          <a:p>
            <a:r>
              <a:rPr lang="en-US" sz="1400" b="1" dirty="0"/>
              <a:t>Deployment Experience</a:t>
            </a:r>
            <a:r>
              <a:rPr lang="en-US" sz="1400" dirty="0"/>
              <a:t>: Serving predictions via a web interface. </a:t>
            </a:r>
          </a:p>
        </p:txBody>
      </p:sp>
      <p:sp>
        <p:nvSpPr>
          <p:cNvPr id="8" name="TextBox 7"/>
          <p:cNvSpPr txBox="1"/>
          <p:nvPr/>
        </p:nvSpPr>
        <p:spPr>
          <a:xfrm flipH="1">
            <a:off x="603497" y="3383470"/>
            <a:ext cx="11588501" cy="1384995"/>
          </a:xfrm>
          <a:prstGeom prst="rect">
            <a:avLst/>
          </a:prstGeom>
          <a:noFill/>
        </p:spPr>
        <p:txBody>
          <a:bodyPr wrap="square" rtlCol="0">
            <a:spAutoFit/>
          </a:bodyPr>
          <a:lstStyle/>
          <a:p>
            <a:r>
              <a:rPr lang="en-IN" sz="1400" b="1" u="sng" dirty="0" smtClean="0"/>
              <a:t>Project </a:t>
            </a:r>
            <a:r>
              <a:rPr lang="en-IN" sz="1400" b="1" u="sng" dirty="0"/>
              <a:t>Goals: </a:t>
            </a:r>
            <a:endParaRPr lang="en-IN" sz="1400" b="1" u="sng" dirty="0" smtClean="0"/>
          </a:p>
          <a:p>
            <a:endParaRPr lang="en-IN" sz="1400" u="sng" dirty="0"/>
          </a:p>
          <a:p>
            <a:r>
              <a:rPr lang="en-IN" sz="1400" dirty="0" err="1"/>
              <a:t>Analyze</a:t>
            </a:r>
            <a:r>
              <a:rPr lang="en-IN" sz="1400" dirty="0"/>
              <a:t> customer purchasing </a:t>
            </a:r>
            <a:r>
              <a:rPr lang="en-IN" sz="1400" dirty="0" err="1"/>
              <a:t>behavior</a:t>
            </a:r>
            <a:r>
              <a:rPr lang="en-IN" sz="1400" dirty="0"/>
              <a:t>. </a:t>
            </a:r>
          </a:p>
          <a:p>
            <a:r>
              <a:rPr lang="en-US" sz="1400" dirty="0"/>
              <a:t>Predict daily sales up to six weeks ahead. </a:t>
            </a:r>
          </a:p>
          <a:p>
            <a:r>
              <a:rPr lang="en-US" sz="1400" dirty="0"/>
              <a:t>Use machine learning and deep learning approaches for forecasting. </a:t>
            </a:r>
          </a:p>
          <a:p>
            <a:r>
              <a:rPr lang="en-US" sz="1400" dirty="0"/>
              <a:t>Deploy a web-based tool to serve predictions to finance analysts. </a:t>
            </a:r>
          </a:p>
        </p:txBody>
      </p:sp>
    </p:spTree>
    <p:extLst>
      <p:ext uri="{BB962C8B-B14F-4D97-AF65-F5344CB8AC3E}">
        <p14:creationId xmlns:p14="http://schemas.microsoft.com/office/powerpoint/2010/main" val="87123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a:t>Data </a:t>
            </a:r>
            <a:r>
              <a:rPr lang="en-IN" b="1" u="sng" dirty="0" smtClean="0"/>
              <a:t>loading and </a:t>
            </a:r>
            <a:r>
              <a:rPr lang="en-IN" b="1" u="sng" dirty="0" err="1" smtClean="0"/>
              <a:t>preprocessing</a:t>
            </a:r>
            <a:endParaRPr lang="en-IN" b="1" u="sng" dirty="0"/>
          </a:p>
        </p:txBody>
      </p:sp>
      <p:pic>
        <p:nvPicPr>
          <p:cNvPr id="3" name="Picture 2"/>
          <p:cNvPicPr>
            <a:picLocks noChangeAspect="1"/>
          </p:cNvPicPr>
          <p:nvPr/>
        </p:nvPicPr>
        <p:blipFill>
          <a:blip r:embed="rId2"/>
          <a:stretch>
            <a:fillRect/>
          </a:stretch>
        </p:blipFill>
        <p:spPr>
          <a:xfrm>
            <a:off x="108770" y="2586294"/>
            <a:ext cx="3365950" cy="2035882"/>
          </a:xfrm>
          <a:prstGeom prst="rect">
            <a:avLst/>
          </a:prstGeom>
        </p:spPr>
      </p:pic>
      <p:pic>
        <p:nvPicPr>
          <p:cNvPr id="4" name="Picture 3"/>
          <p:cNvPicPr>
            <a:picLocks noChangeAspect="1"/>
          </p:cNvPicPr>
          <p:nvPr/>
        </p:nvPicPr>
        <p:blipFill>
          <a:blip r:embed="rId3"/>
          <a:stretch>
            <a:fillRect/>
          </a:stretch>
        </p:blipFill>
        <p:spPr>
          <a:xfrm>
            <a:off x="108770" y="474264"/>
            <a:ext cx="3298574" cy="2035882"/>
          </a:xfrm>
          <a:prstGeom prst="rect">
            <a:avLst/>
          </a:prstGeom>
        </p:spPr>
      </p:pic>
      <p:pic>
        <p:nvPicPr>
          <p:cNvPr id="5" name="Picture 4"/>
          <p:cNvPicPr>
            <a:picLocks noChangeAspect="1"/>
          </p:cNvPicPr>
          <p:nvPr/>
        </p:nvPicPr>
        <p:blipFill>
          <a:blip r:embed="rId4"/>
          <a:stretch>
            <a:fillRect/>
          </a:stretch>
        </p:blipFill>
        <p:spPr>
          <a:xfrm>
            <a:off x="3522561" y="962265"/>
            <a:ext cx="5067969" cy="3286777"/>
          </a:xfrm>
          <a:prstGeom prst="rect">
            <a:avLst/>
          </a:prstGeom>
        </p:spPr>
      </p:pic>
      <p:pic>
        <p:nvPicPr>
          <p:cNvPr id="12" name="Picture 11"/>
          <p:cNvPicPr>
            <a:picLocks noChangeAspect="1"/>
          </p:cNvPicPr>
          <p:nvPr/>
        </p:nvPicPr>
        <p:blipFill>
          <a:blip r:embed="rId5"/>
          <a:stretch>
            <a:fillRect/>
          </a:stretch>
        </p:blipFill>
        <p:spPr>
          <a:xfrm>
            <a:off x="108770" y="4741391"/>
            <a:ext cx="5514326" cy="2097781"/>
          </a:xfrm>
          <a:prstGeom prst="rect">
            <a:avLst/>
          </a:prstGeom>
        </p:spPr>
      </p:pic>
      <p:pic>
        <p:nvPicPr>
          <p:cNvPr id="13" name="Picture 12"/>
          <p:cNvPicPr>
            <a:picLocks noChangeAspect="1"/>
          </p:cNvPicPr>
          <p:nvPr/>
        </p:nvPicPr>
        <p:blipFill>
          <a:blip r:embed="rId6"/>
          <a:stretch>
            <a:fillRect/>
          </a:stretch>
        </p:blipFill>
        <p:spPr>
          <a:xfrm>
            <a:off x="5802421" y="4809404"/>
            <a:ext cx="5971902" cy="2023742"/>
          </a:xfrm>
          <a:prstGeom prst="rect">
            <a:avLst/>
          </a:prstGeom>
        </p:spPr>
      </p:pic>
      <p:grpSp>
        <p:nvGrpSpPr>
          <p:cNvPr id="16" name="Group 15"/>
          <p:cNvGrpSpPr/>
          <p:nvPr/>
        </p:nvGrpSpPr>
        <p:grpSpPr>
          <a:xfrm>
            <a:off x="8668512" y="150976"/>
            <a:ext cx="3056536" cy="2569830"/>
            <a:chOff x="6984977" y="2357694"/>
            <a:chExt cx="4968671" cy="3467400"/>
          </a:xfrm>
        </p:grpSpPr>
        <p:pic>
          <p:nvPicPr>
            <p:cNvPr id="14" name="Picture 13"/>
            <p:cNvPicPr>
              <a:picLocks noChangeAspect="1"/>
            </p:cNvPicPr>
            <p:nvPr/>
          </p:nvPicPr>
          <p:blipFill>
            <a:blip r:embed="rId7"/>
            <a:stretch>
              <a:fillRect/>
            </a:stretch>
          </p:blipFill>
          <p:spPr>
            <a:xfrm>
              <a:off x="6984977" y="2357694"/>
              <a:ext cx="4968671" cy="3467400"/>
            </a:xfrm>
            <a:prstGeom prst="rect">
              <a:avLst/>
            </a:prstGeom>
          </p:spPr>
        </p:pic>
        <p:pic>
          <p:nvPicPr>
            <p:cNvPr id="15" name="Picture 14"/>
            <p:cNvPicPr>
              <a:picLocks noChangeAspect="1"/>
            </p:cNvPicPr>
            <p:nvPr/>
          </p:nvPicPr>
          <p:blipFill>
            <a:blip r:embed="rId8"/>
            <a:stretch>
              <a:fillRect/>
            </a:stretch>
          </p:blipFill>
          <p:spPr>
            <a:xfrm>
              <a:off x="9748954" y="3421842"/>
              <a:ext cx="1691787" cy="388654"/>
            </a:xfrm>
            <a:prstGeom prst="rect">
              <a:avLst/>
            </a:prstGeom>
          </p:spPr>
        </p:pic>
      </p:grpSp>
      <p:pic>
        <p:nvPicPr>
          <p:cNvPr id="17" name="Picture 16"/>
          <p:cNvPicPr>
            <a:picLocks noChangeAspect="1"/>
          </p:cNvPicPr>
          <p:nvPr/>
        </p:nvPicPr>
        <p:blipFill>
          <a:blip r:embed="rId9"/>
          <a:stretch>
            <a:fillRect/>
          </a:stretch>
        </p:blipFill>
        <p:spPr>
          <a:xfrm>
            <a:off x="8650553" y="2673679"/>
            <a:ext cx="3092453" cy="2073125"/>
          </a:xfrm>
          <a:prstGeom prst="rect">
            <a:avLst/>
          </a:prstGeom>
        </p:spPr>
      </p:pic>
    </p:spTree>
    <p:extLst>
      <p:ext uri="{BB962C8B-B14F-4D97-AF65-F5344CB8AC3E}">
        <p14:creationId xmlns:p14="http://schemas.microsoft.com/office/powerpoint/2010/main" val="37471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Correlation</a:t>
            </a:r>
            <a:endParaRPr lang="en-IN" b="1" u="sng" dirty="0"/>
          </a:p>
        </p:txBody>
      </p:sp>
      <p:sp>
        <p:nvSpPr>
          <p:cNvPr id="7" name="TextBox 6"/>
          <p:cNvSpPr txBox="1"/>
          <p:nvPr/>
        </p:nvSpPr>
        <p:spPr>
          <a:xfrm flipH="1">
            <a:off x="7004304" y="1040896"/>
            <a:ext cx="5373880" cy="1200329"/>
          </a:xfrm>
          <a:prstGeom prst="rect">
            <a:avLst/>
          </a:prstGeom>
          <a:noFill/>
        </p:spPr>
        <p:txBody>
          <a:bodyPr wrap="square" rtlCol="0">
            <a:spAutoFit/>
          </a:bodyPr>
          <a:lstStyle/>
          <a:p>
            <a:r>
              <a:rPr lang="en-US" sz="1200" b="1" u="sng" dirty="0" smtClean="0"/>
              <a:t>Analysis</a:t>
            </a:r>
          </a:p>
          <a:p>
            <a:endParaRPr lang="en-US" sz="1200" b="1" u="sng" dirty="0"/>
          </a:p>
          <a:p>
            <a:pPr marL="171450" indent="-171450">
              <a:buFont typeface="Wingdings" panose="05000000000000000000" pitchFamily="2" charset="2"/>
              <a:buChar char="Ø"/>
            </a:pPr>
            <a:r>
              <a:rPr lang="en-US" sz="1200" b="1" dirty="0" smtClean="0"/>
              <a:t>“Customers” </a:t>
            </a:r>
            <a:r>
              <a:rPr lang="en-US" sz="1200" b="1" dirty="0"/>
              <a:t>and </a:t>
            </a:r>
            <a:r>
              <a:rPr lang="en-US" sz="1200" b="1" dirty="0" smtClean="0"/>
              <a:t>“Open” </a:t>
            </a:r>
            <a:r>
              <a:rPr lang="en-US" sz="1200" b="1" dirty="0"/>
              <a:t>have correlation more than 0.5</a:t>
            </a:r>
          </a:p>
          <a:p>
            <a:r>
              <a:rPr lang="en-US" sz="1200" b="1" dirty="0" smtClean="0"/>
              <a:t>     Customers </a:t>
            </a:r>
            <a:r>
              <a:rPr lang="en-US" sz="1200" b="1" dirty="0"/>
              <a:t>- 0.89</a:t>
            </a:r>
          </a:p>
          <a:p>
            <a:r>
              <a:rPr lang="en-US" sz="1200" b="1" dirty="0" smtClean="0"/>
              <a:t>     Open </a:t>
            </a:r>
            <a:r>
              <a:rPr lang="en-US" sz="1200" b="1" dirty="0"/>
              <a:t>-0.62</a:t>
            </a:r>
          </a:p>
          <a:p>
            <a:pPr marL="171450" indent="-171450">
              <a:buFont typeface="Wingdings" panose="05000000000000000000" pitchFamily="2" charset="2"/>
              <a:buChar char="Ø"/>
            </a:pPr>
            <a:r>
              <a:rPr lang="en-US" sz="1200" b="1" dirty="0" smtClean="0"/>
              <a:t>“While Promo” </a:t>
            </a:r>
            <a:r>
              <a:rPr lang="en-US" sz="1200" b="1" dirty="0"/>
              <a:t>is moderately correlated to Sales</a:t>
            </a:r>
          </a:p>
        </p:txBody>
      </p:sp>
      <p:pic>
        <p:nvPicPr>
          <p:cNvPr id="2" name="Picture 1"/>
          <p:cNvPicPr>
            <a:picLocks noChangeAspect="1"/>
          </p:cNvPicPr>
          <p:nvPr/>
        </p:nvPicPr>
        <p:blipFill>
          <a:blip r:embed="rId2"/>
          <a:stretch>
            <a:fillRect/>
          </a:stretch>
        </p:blipFill>
        <p:spPr>
          <a:xfrm>
            <a:off x="7004304" y="3268977"/>
            <a:ext cx="4385660" cy="2820927"/>
          </a:xfrm>
          <a:prstGeom prst="rect">
            <a:avLst/>
          </a:prstGeom>
        </p:spPr>
      </p:pic>
      <p:pic>
        <p:nvPicPr>
          <p:cNvPr id="3" name="Picture 2"/>
          <p:cNvPicPr>
            <a:picLocks noChangeAspect="1"/>
          </p:cNvPicPr>
          <p:nvPr/>
        </p:nvPicPr>
        <p:blipFill>
          <a:blip r:embed="rId3"/>
          <a:stretch>
            <a:fillRect/>
          </a:stretch>
        </p:blipFill>
        <p:spPr>
          <a:xfrm>
            <a:off x="100584" y="857959"/>
            <a:ext cx="6579199" cy="5322027"/>
          </a:xfrm>
          <a:prstGeom prst="rect">
            <a:avLst/>
          </a:prstGeom>
        </p:spPr>
      </p:pic>
    </p:spTree>
    <p:extLst>
      <p:ext uri="{BB962C8B-B14F-4D97-AF65-F5344CB8AC3E}">
        <p14:creationId xmlns:p14="http://schemas.microsoft.com/office/powerpoint/2010/main" val="4202827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984" y="20538"/>
            <a:ext cx="6364224" cy="369332"/>
          </a:xfrm>
          <a:prstGeom prst="rect">
            <a:avLst/>
          </a:prstGeom>
          <a:noFill/>
        </p:spPr>
        <p:txBody>
          <a:bodyPr wrap="square" rtlCol="0">
            <a:spAutoFit/>
          </a:bodyPr>
          <a:lstStyle/>
          <a:p>
            <a:pPr algn="ctr"/>
            <a:r>
              <a:rPr lang="en-IN" b="1" u="sng" dirty="0" smtClean="0"/>
              <a:t>Sales by different parameters</a:t>
            </a:r>
            <a:endParaRPr lang="en-IN" b="1" u="sng" dirty="0"/>
          </a:p>
        </p:txBody>
      </p:sp>
      <p:sp>
        <p:nvSpPr>
          <p:cNvPr id="10" name="TextBox 9"/>
          <p:cNvSpPr txBox="1"/>
          <p:nvPr/>
        </p:nvSpPr>
        <p:spPr>
          <a:xfrm flipH="1">
            <a:off x="8924543" y="1708694"/>
            <a:ext cx="3364991" cy="1569660"/>
          </a:xfrm>
          <a:prstGeom prst="rect">
            <a:avLst/>
          </a:prstGeom>
          <a:noFill/>
        </p:spPr>
        <p:txBody>
          <a:bodyPr wrap="square" rtlCol="0">
            <a:spAutoFit/>
          </a:bodyPr>
          <a:lstStyle/>
          <a:p>
            <a:r>
              <a:rPr lang="en-US" sz="1200" b="1" u="sng" dirty="0" smtClean="0"/>
              <a:t>Analysis-</a:t>
            </a:r>
          </a:p>
          <a:p>
            <a:endParaRPr lang="en-US" sz="1200" b="1" u="sng" dirty="0"/>
          </a:p>
          <a:p>
            <a:pPr marL="228600" indent="-228600">
              <a:buAutoNum type="arabicPeriod"/>
            </a:pPr>
            <a:r>
              <a:rPr lang="en-US" sz="1200" b="1" dirty="0" smtClean="0"/>
              <a:t>Store type 1 and assortment type 1 store has highest numbers of sales.</a:t>
            </a:r>
          </a:p>
          <a:p>
            <a:pPr marL="228600" indent="-228600">
              <a:buAutoNum type="arabicPeriod"/>
            </a:pPr>
            <a:r>
              <a:rPr lang="en-US" sz="1200" b="1" dirty="0" smtClean="0"/>
              <a:t>Promo type 1 has the highest sales</a:t>
            </a:r>
          </a:p>
          <a:p>
            <a:pPr marL="228600" indent="-228600">
              <a:buAutoNum type="arabicPeriod"/>
            </a:pPr>
            <a:r>
              <a:rPr lang="en-US" sz="1200" b="1" dirty="0" smtClean="0"/>
              <a:t>No. of customers have linear relation with total sales. More the customers more the sales.</a:t>
            </a:r>
            <a:endParaRPr lang="en-US" sz="1200" b="1" dirty="0" smtClean="0"/>
          </a:p>
        </p:txBody>
      </p:sp>
      <p:pic>
        <p:nvPicPr>
          <p:cNvPr id="2" name="Picture 1"/>
          <p:cNvPicPr>
            <a:picLocks noChangeAspect="1"/>
          </p:cNvPicPr>
          <p:nvPr/>
        </p:nvPicPr>
        <p:blipFill>
          <a:blip r:embed="rId2"/>
          <a:stretch>
            <a:fillRect/>
          </a:stretch>
        </p:blipFill>
        <p:spPr>
          <a:xfrm>
            <a:off x="47689" y="469225"/>
            <a:ext cx="4387926" cy="2601011"/>
          </a:xfrm>
          <a:prstGeom prst="rect">
            <a:avLst/>
          </a:prstGeom>
        </p:spPr>
      </p:pic>
      <p:pic>
        <p:nvPicPr>
          <p:cNvPr id="3" name="Picture 2"/>
          <p:cNvPicPr>
            <a:picLocks noChangeAspect="1"/>
          </p:cNvPicPr>
          <p:nvPr/>
        </p:nvPicPr>
        <p:blipFill>
          <a:blip r:embed="rId3"/>
          <a:stretch>
            <a:fillRect/>
          </a:stretch>
        </p:blipFill>
        <p:spPr>
          <a:xfrm>
            <a:off x="4495354" y="469915"/>
            <a:ext cx="3871406" cy="3884849"/>
          </a:xfrm>
          <a:prstGeom prst="rect">
            <a:avLst/>
          </a:prstGeom>
        </p:spPr>
      </p:pic>
      <p:pic>
        <p:nvPicPr>
          <p:cNvPr id="4" name="Picture 3"/>
          <p:cNvPicPr>
            <a:picLocks noChangeAspect="1"/>
          </p:cNvPicPr>
          <p:nvPr/>
        </p:nvPicPr>
        <p:blipFill>
          <a:blip r:embed="rId4"/>
          <a:stretch>
            <a:fillRect/>
          </a:stretch>
        </p:blipFill>
        <p:spPr>
          <a:xfrm>
            <a:off x="8417354" y="4437060"/>
            <a:ext cx="3730592" cy="2320356"/>
          </a:xfrm>
          <a:prstGeom prst="rect">
            <a:avLst/>
          </a:prstGeom>
        </p:spPr>
      </p:pic>
      <p:pic>
        <p:nvPicPr>
          <p:cNvPr id="5" name="Picture 4"/>
          <p:cNvPicPr>
            <a:picLocks noChangeAspect="1"/>
          </p:cNvPicPr>
          <p:nvPr/>
        </p:nvPicPr>
        <p:blipFill>
          <a:blip r:embed="rId5"/>
          <a:stretch>
            <a:fillRect/>
          </a:stretch>
        </p:blipFill>
        <p:spPr>
          <a:xfrm>
            <a:off x="4504498" y="4434119"/>
            <a:ext cx="3871406" cy="2332441"/>
          </a:xfrm>
          <a:prstGeom prst="rect">
            <a:avLst/>
          </a:prstGeom>
        </p:spPr>
      </p:pic>
      <p:pic>
        <p:nvPicPr>
          <p:cNvPr id="8" name="Picture 7"/>
          <p:cNvPicPr>
            <a:picLocks noChangeAspect="1"/>
          </p:cNvPicPr>
          <p:nvPr/>
        </p:nvPicPr>
        <p:blipFill>
          <a:blip r:embed="rId6"/>
          <a:stretch>
            <a:fillRect/>
          </a:stretch>
        </p:blipFill>
        <p:spPr>
          <a:xfrm>
            <a:off x="40352" y="3148783"/>
            <a:ext cx="4395264" cy="3025210"/>
          </a:xfrm>
          <a:prstGeom prst="rect">
            <a:avLst/>
          </a:prstGeom>
        </p:spPr>
      </p:pic>
    </p:spTree>
    <p:extLst>
      <p:ext uri="{BB962C8B-B14F-4D97-AF65-F5344CB8AC3E}">
        <p14:creationId xmlns:p14="http://schemas.microsoft.com/office/powerpoint/2010/main" val="929978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Customer purchase behaviour</a:t>
            </a:r>
            <a:endParaRPr lang="en-IN" b="1" u="sng" dirty="0"/>
          </a:p>
        </p:txBody>
      </p:sp>
      <p:sp>
        <p:nvSpPr>
          <p:cNvPr id="10" name="TextBox 9"/>
          <p:cNvSpPr txBox="1"/>
          <p:nvPr/>
        </p:nvSpPr>
        <p:spPr>
          <a:xfrm flipH="1">
            <a:off x="75944" y="5055399"/>
            <a:ext cx="5053840" cy="1384995"/>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Year 2014-01 witnessed highest sales while 2014-10 saw dip in the sales. </a:t>
            </a:r>
          </a:p>
          <a:p>
            <a:pPr marL="228600" indent="-228600">
              <a:buAutoNum type="arabicPeriod"/>
            </a:pPr>
            <a:r>
              <a:rPr lang="en-US" sz="1200" b="1" dirty="0" smtClean="0"/>
              <a:t>Promo has positive impact on sales while without promo has less sale</a:t>
            </a:r>
          </a:p>
          <a:p>
            <a:pPr marL="228600" indent="-228600">
              <a:buAutoNum type="arabicPeriod"/>
            </a:pPr>
            <a:endParaRPr lang="en-US" sz="1200" b="1" dirty="0"/>
          </a:p>
          <a:p>
            <a:pPr marL="228600" indent="-228600">
              <a:buAutoNum type="arabicPeriod"/>
            </a:pPr>
            <a:endParaRPr lang="en-US" sz="1200" b="1" dirty="0" smtClean="0"/>
          </a:p>
        </p:txBody>
      </p:sp>
      <p:pic>
        <p:nvPicPr>
          <p:cNvPr id="2" name="Picture 1"/>
          <p:cNvPicPr>
            <a:picLocks noChangeAspect="1"/>
          </p:cNvPicPr>
          <p:nvPr/>
        </p:nvPicPr>
        <p:blipFill>
          <a:blip r:embed="rId2"/>
          <a:stretch>
            <a:fillRect/>
          </a:stretch>
        </p:blipFill>
        <p:spPr>
          <a:xfrm>
            <a:off x="75944" y="1547083"/>
            <a:ext cx="6160294" cy="3299237"/>
          </a:xfrm>
          <a:prstGeom prst="rect">
            <a:avLst/>
          </a:prstGeom>
        </p:spPr>
      </p:pic>
      <p:pic>
        <p:nvPicPr>
          <p:cNvPr id="3" name="Picture 2"/>
          <p:cNvPicPr>
            <a:picLocks noChangeAspect="1"/>
          </p:cNvPicPr>
          <p:nvPr/>
        </p:nvPicPr>
        <p:blipFill>
          <a:blip r:embed="rId3"/>
          <a:stretch>
            <a:fillRect/>
          </a:stretch>
        </p:blipFill>
        <p:spPr>
          <a:xfrm>
            <a:off x="6638574" y="1519494"/>
            <a:ext cx="4663410" cy="3326826"/>
          </a:xfrm>
          <a:prstGeom prst="rect">
            <a:avLst/>
          </a:prstGeom>
        </p:spPr>
      </p:pic>
      <p:sp>
        <p:nvSpPr>
          <p:cNvPr id="8" name="TextBox 7"/>
          <p:cNvSpPr txBox="1"/>
          <p:nvPr/>
        </p:nvSpPr>
        <p:spPr>
          <a:xfrm flipH="1">
            <a:off x="6443359" y="5055399"/>
            <a:ext cx="5053840" cy="830997"/>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Average sales with </a:t>
            </a:r>
            <a:r>
              <a:rPr lang="en-US" sz="1200" b="1" dirty="0"/>
              <a:t>promotion - 7836.013738146774</a:t>
            </a:r>
            <a:endParaRPr lang="en-US" sz="1200" b="1" dirty="0" smtClean="0"/>
          </a:p>
          <a:p>
            <a:pPr marL="228600" indent="-228600">
              <a:buAutoNum type="arabicPeriod"/>
            </a:pPr>
            <a:r>
              <a:rPr lang="en-US" sz="1200" b="1" dirty="0" smtClean="0"/>
              <a:t>Average sales </a:t>
            </a:r>
            <a:r>
              <a:rPr lang="en-US" sz="1200" b="1" dirty="0"/>
              <a:t>without promotion - 4367.5386963563915</a:t>
            </a:r>
            <a:endParaRPr lang="en-US" sz="1200" b="1" dirty="0"/>
          </a:p>
          <a:p>
            <a:pPr marL="228600" indent="-228600">
              <a:buAutoNum type="arabicPeriod"/>
            </a:pPr>
            <a:endParaRPr lang="en-US" sz="1200" b="1" dirty="0" smtClean="0"/>
          </a:p>
        </p:txBody>
      </p:sp>
    </p:spTree>
    <p:extLst>
      <p:ext uri="{BB962C8B-B14F-4D97-AF65-F5344CB8AC3E}">
        <p14:creationId xmlns:p14="http://schemas.microsoft.com/office/powerpoint/2010/main" val="3402070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Sale analysis by distance and day of the week</a:t>
            </a:r>
            <a:endParaRPr lang="en-IN" b="1" u="sng" dirty="0"/>
          </a:p>
        </p:txBody>
      </p:sp>
      <p:pic>
        <p:nvPicPr>
          <p:cNvPr id="2" name="Picture 1"/>
          <p:cNvPicPr>
            <a:picLocks noChangeAspect="1"/>
          </p:cNvPicPr>
          <p:nvPr/>
        </p:nvPicPr>
        <p:blipFill>
          <a:blip r:embed="rId2"/>
          <a:stretch>
            <a:fillRect/>
          </a:stretch>
        </p:blipFill>
        <p:spPr>
          <a:xfrm>
            <a:off x="66801" y="684886"/>
            <a:ext cx="6544492" cy="3100730"/>
          </a:xfrm>
          <a:prstGeom prst="rect">
            <a:avLst/>
          </a:prstGeom>
        </p:spPr>
      </p:pic>
      <p:pic>
        <p:nvPicPr>
          <p:cNvPr id="3" name="Picture 2"/>
          <p:cNvPicPr>
            <a:picLocks noChangeAspect="1"/>
          </p:cNvPicPr>
          <p:nvPr/>
        </p:nvPicPr>
        <p:blipFill>
          <a:blip r:embed="rId3"/>
          <a:stretch>
            <a:fillRect/>
          </a:stretch>
        </p:blipFill>
        <p:spPr>
          <a:xfrm>
            <a:off x="6820446" y="624624"/>
            <a:ext cx="4796202" cy="3221254"/>
          </a:xfrm>
          <a:prstGeom prst="rect">
            <a:avLst/>
          </a:prstGeom>
        </p:spPr>
      </p:pic>
      <p:pic>
        <p:nvPicPr>
          <p:cNvPr id="4" name="Picture 3"/>
          <p:cNvPicPr>
            <a:picLocks noChangeAspect="1"/>
          </p:cNvPicPr>
          <p:nvPr/>
        </p:nvPicPr>
        <p:blipFill>
          <a:blip r:embed="rId4"/>
          <a:stretch>
            <a:fillRect/>
          </a:stretch>
        </p:blipFill>
        <p:spPr>
          <a:xfrm>
            <a:off x="234260" y="3916603"/>
            <a:ext cx="5014395" cy="1767993"/>
          </a:xfrm>
          <a:prstGeom prst="rect">
            <a:avLst/>
          </a:prstGeom>
        </p:spPr>
      </p:pic>
      <p:pic>
        <p:nvPicPr>
          <p:cNvPr id="5" name="Picture 4"/>
          <p:cNvPicPr>
            <a:picLocks noChangeAspect="1"/>
          </p:cNvPicPr>
          <p:nvPr/>
        </p:nvPicPr>
        <p:blipFill>
          <a:blip r:embed="rId5"/>
          <a:stretch>
            <a:fillRect/>
          </a:stretch>
        </p:blipFill>
        <p:spPr>
          <a:xfrm>
            <a:off x="6884584" y="3920718"/>
            <a:ext cx="1988992" cy="1196444"/>
          </a:xfrm>
          <a:prstGeom prst="rect">
            <a:avLst/>
          </a:prstGeom>
        </p:spPr>
      </p:pic>
      <p:sp>
        <p:nvSpPr>
          <p:cNvPr id="9" name="TextBox 8"/>
          <p:cNvSpPr txBox="1"/>
          <p:nvPr/>
        </p:nvSpPr>
        <p:spPr>
          <a:xfrm flipH="1">
            <a:off x="5699504" y="5274855"/>
            <a:ext cx="5053840" cy="1200329"/>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Wednesday has the lowest sales as compared to others week day.</a:t>
            </a:r>
          </a:p>
          <a:p>
            <a:pPr marL="228600" indent="-228600">
              <a:buAutoNum type="arabicPeriod"/>
            </a:pPr>
            <a:r>
              <a:rPr lang="en-US" sz="1200" b="1" dirty="0" smtClean="0"/>
              <a:t>All locations has more or less similar sales</a:t>
            </a:r>
          </a:p>
          <a:p>
            <a:pPr marL="228600" indent="-228600">
              <a:buAutoNum type="arabicPeriod"/>
            </a:pPr>
            <a:endParaRPr lang="en-US" sz="1200" b="1" dirty="0"/>
          </a:p>
          <a:p>
            <a:pPr marL="228600" indent="-228600">
              <a:buAutoNum type="arabicPeriod"/>
            </a:pPr>
            <a:endParaRPr lang="en-US" sz="1200" b="1" dirty="0" smtClean="0"/>
          </a:p>
        </p:txBody>
      </p:sp>
    </p:spTree>
    <p:extLst>
      <p:ext uri="{BB962C8B-B14F-4D97-AF65-F5344CB8AC3E}">
        <p14:creationId xmlns:p14="http://schemas.microsoft.com/office/powerpoint/2010/main" val="188242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SARIMA model for prediction</a:t>
            </a:r>
            <a:endParaRPr lang="en-IN" b="1" u="sng" dirty="0"/>
          </a:p>
        </p:txBody>
      </p:sp>
      <p:sp>
        <p:nvSpPr>
          <p:cNvPr id="10" name="TextBox 9"/>
          <p:cNvSpPr txBox="1"/>
          <p:nvPr/>
        </p:nvSpPr>
        <p:spPr>
          <a:xfrm flipH="1">
            <a:off x="154370" y="5260587"/>
            <a:ext cx="5081271" cy="1200329"/>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SARIMA model is used to train the data set on quarterly basis.</a:t>
            </a:r>
          </a:p>
          <a:p>
            <a:pPr marL="228600" indent="-228600">
              <a:buAutoNum type="arabicPeriod"/>
            </a:pPr>
            <a:r>
              <a:rPr lang="en-US" sz="1200" b="1" dirty="0" smtClean="0"/>
              <a:t>Its used in time series data for forecasting with seasonal patterns</a:t>
            </a:r>
          </a:p>
          <a:p>
            <a:pPr marL="228600" indent="-228600">
              <a:buAutoNum type="arabicPeriod"/>
            </a:pPr>
            <a:r>
              <a:rPr lang="en-US" sz="1200" b="1" dirty="0" smtClean="0"/>
              <a:t>It captures both short term and long term dependencies</a:t>
            </a:r>
          </a:p>
          <a:p>
            <a:pPr marL="228600" indent="-228600">
              <a:buAutoNum type="arabicPeriod"/>
            </a:pPr>
            <a:r>
              <a:rPr lang="en-US" sz="1200" b="1" dirty="0" smtClean="0"/>
              <a:t>RMSE was found as 2656.92 using ARIMA model.</a:t>
            </a:r>
            <a:endParaRPr lang="en-US" sz="1200" b="1" dirty="0" smtClean="0"/>
          </a:p>
        </p:txBody>
      </p:sp>
      <p:pic>
        <p:nvPicPr>
          <p:cNvPr id="2" name="Picture 1"/>
          <p:cNvPicPr>
            <a:picLocks noChangeAspect="1"/>
          </p:cNvPicPr>
          <p:nvPr/>
        </p:nvPicPr>
        <p:blipFill>
          <a:blip r:embed="rId2"/>
          <a:stretch>
            <a:fillRect/>
          </a:stretch>
        </p:blipFill>
        <p:spPr>
          <a:xfrm>
            <a:off x="35498" y="1298448"/>
            <a:ext cx="6123633" cy="3308169"/>
          </a:xfrm>
          <a:prstGeom prst="rect">
            <a:avLst/>
          </a:prstGeom>
        </p:spPr>
      </p:pic>
      <p:pic>
        <p:nvPicPr>
          <p:cNvPr id="3" name="Picture 2"/>
          <p:cNvPicPr>
            <a:picLocks noChangeAspect="1"/>
          </p:cNvPicPr>
          <p:nvPr/>
        </p:nvPicPr>
        <p:blipFill>
          <a:blip r:embed="rId3"/>
          <a:stretch>
            <a:fillRect/>
          </a:stretch>
        </p:blipFill>
        <p:spPr>
          <a:xfrm>
            <a:off x="6278003" y="1287728"/>
            <a:ext cx="5625139" cy="3318890"/>
          </a:xfrm>
          <a:prstGeom prst="rect">
            <a:avLst/>
          </a:prstGeom>
        </p:spPr>
      </p:pic>
      <p:sp>
        <p:nvSpPr>
          <p:cNvPr id="8" name="TextBox 7"/>
          <p:cNvSpPr txBox="1"/>
          <p:nvPr/>
        </p:nvSpPr>
        <p:spPr>
          <a:xfrm flipH="1">
            <a:off x="6127876" y="5260587"/>
            <a:ext cx="5081271" cy="830997"/>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Store opening has substantial impact on sales.</a:t>
            </a:r>
          </a:p>
          <a:p>
            <a:pPr marL="228600" indent="-228600">
              <a:buAutoNum type="arabicPeriod"/>
            </a:pPr>
            <a:r>
              <a:rPr lang="en-US" sz="1200" b="1" dirty="0" smtClean="0"/>
              <a:t>Dec ,Nov and Oct have highest sales compared to other months.</a:t>
            </a:r>
            <a:endParaRPr lang="en-US" sz="1200" b="1" dirty="0" smtClean="0"/>
          </a:p>
        </p:txBody>
      </p:sp>
    </p:spTree>
    <p:extLst>
      <p:ext uri="{BB962C8B-B14F-4D97-AF65-F5344CB8AC3E}">
        <p14:creationId xmlns:p14="http://schemas.microsoft.com/office/powerpoint/2010/main" val="60989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Monthly sales </a:t>
            </a:r>
            <a:endParaRPr lang="en-IN" b="1" u="sng" dirty="0"/>
          </a:p>
        </p:txBody>
      </p:sp>
      <p:sp>
        <p:nvSpPr>
          <p:cNvPr id="10" name="TextBox 9"/>
          <p:cNvSpPr txBox="1"/>
          <p:nvPr/>
        </p:nvSpPr>
        <p:spPr>
          <a:xfrm flipH="1">
            <a:off x="167384" y="5507611"/>
            <a:ext cx="5081271" cy="1015663"/>
          </a:xfrm>
          <a:prstGeom prst="rect">
            <a:avLst/>
          </a:prstGeom>
          <a:noFill/>
        </p:spPr>
        <p:txBody>
          <a:bodyPr wrap="square" rtlCol="0">
            <a:spAutoFit/>
          </a:bodyPr>
          <a:lstStyle/>
          <a:p>
            <a:r>
              <a:rPr lang="en-US" sz="1200" b="1" u="sng" dirty="0" smtClean="0"/>
              <a:t>Analysis-</a:t>
            </a:r>
          </a:p>
          <a:p>
            <a:r>
              <a:rPr lang="en-US" sz="1200" b="1" dirty="0"/>
              <a:t>December Sales: 433831153</a:t>
            </a:r>
          </a:p>
          <a:p>
            <a:r>
              <a:rPr lang="en-US" sz="1200" b="1" dirty="0"/>
              <a:t>Average Sales in other months: 494486315.45454544</a:t>
            </a:r>
          </a:p>
          <a:p>
            <a:r>
              <a:rPr lang="en-US" sz="1200" b="1" dirty="0"/>
              <a:t>Average Sales in Christmas period: 7137.474364723468</a:t>
            </a:r>
          </a:p>
          <a:p>
            <a:r>
              <a:rPr lang="en-US" sz="1200" b="1" dirty="0"/>
              <a:t>Average Sales outside Christmas period: 5755.6428594910085.</a:t>
            </a:r>
            <a:endParaRPr lang="en-US" sz="1200" b="1" dirty="0" smtClean="0"/>
          </a:p>
        </p:txBody>
      </p:sp>
      <p:pic>
        <p:nvPicPr>
          <p:cNvPr id="2" name="Picture 1"/>
          <p:cNvPicPr>
            <a:picLocks noChangeAspect="1"/>
          </p:cNvPicPr>
          <p:nvPr/>
        </p:nvPicPr>
        <p:blipFill>
          <a:blip r:embed="rId2"/>
          <a:stretch>
            <a:fillRect/>
          </a:stretch>
        </p:blipFill>
        <p:spPr>
          <a:xfrm>
            <a:off x="167384" y="665937"/>
            <a:ext cx="6035563" cy="4549534"/>
          </a:xfrm>
          <a:prstGeom prst="rect">
            <a:avLst/>
          </a:prstGeom>
        </p:spPr>
      </p:pic>
      <p:pic>
        <p:nvPicPr>
          <p:cNvPr id="3" name="Picture 2"/>
          <p:cNvPicPr>
            <a:picLocks noChangeAspect="1"/>
          </p:cNvPicPr>
          <p:nvPr/>
        </p:nvPicPr>
        <p:blipFill>
          <a:blip r:embed="rId3"/>
          <a:stretch>
            <a:fillRect/>
          </a:stretch>
        </p:blipFill>
        <p:spPr>
          <a:xfrm>
            <a:off x="6313573" y="665935"/>
            <a:ext cx="5809947" cy="3472377"/>
          </a:xfrm>
          <a:prstGeom prst="rect">
            <a:avLst/>
          </a:prstGeom>
        </p:spPr>
      </p:pic>
    </p:spTree>
    <p:extLst>
      <p:ext uri="{BB962C8B-B14F-4D97-AF65-F5344CB8AC3E}">
        <p14:creationId xmlns:p14="http://schemas.microsoft.com/office/powerpoint/2010/main" val="4085106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2327</TotalTime>
  <Words>508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PHARMA RETAIL 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Pricing EDA </dc:title>
  <dc:creator>Ajit Kumar</dc:creator>
  <cp:lastModifiedBy>Ajit Kumar</cp:lastModifiedBy>
  <cp:revision>139</cp:revision>
  <dcterms:created xsi:type="dcterms:W3CDTF">2024-09-02T15:01:16Z</dcterms:created>
  <dcterms:modified xsi:type="dcterms:W3CDTF">2025-02-19T16:28:07Z</dcterms:modified>
</cp:coreProperties>
</file>