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9" r:id="rId4"/>
    <p:sldId id="280" r:id="rId5"/>
    <p:sldId id="281" r:id="rId6"/>
    <p:sldId id="282" r:id="rId7"/>
    <p:sldId id="283" r:id="rId8"/>
    <p:sldId id="284" r:id="rId9"/>
    <p:sldId id="285" r:id="rId10"/>
    <p:sldId id="286" r:id="rId11"/>
    <p:sldId id="287" r:id="rId12"/>
    <p:sldId id="288"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p:scale>
          <a:sx n="80" d="100"/>
          <a:sy n="80" d="100"/>
        </p:scale>
        <p:origin x="103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4171408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DB3CC-9286-4CE0-BAD2-B8CBF529D51C}"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421258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521520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79606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944201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984090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26435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206119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87385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343410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42933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DB3CC-9286-4CE0-BAD2-B8CBF529D51C}"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27118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DB3CC-9286-4CE0-BAD2-B8CBF529D51C}" type="datetimeFigureOut">
              <a:rPr lang="en-IN" smtClean="0"/>
              <a:t>18-02-2025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846262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0165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230156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78DB3CC-9286-4CE0-BAD2-B8CBF529D51C}" type="datetimeFigureOut">
              <a:rPr lang="en-IN" smtClean="0"/>
              <a:t>18-02-2025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59399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DB3CC-9286-4CE0-BAD2-B8CBF529D51C}"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6D9A53-4B18-48B5-86B9-156136E0333C}" type="slidenum">
              <a:rPr lang="en-IN" smtClean="0"/>
              <a:t>‹#›</a:t>
            </a:fld>
            <a:endParaRPr lang="en-IN"/>
          </a:p>
        </p:txBody>
      </p:sp>
    </p:spTree>
    <p:extLst>
      <p:ext uri="{BB962C8B-B14F-4D97-AF65-F5344CB8AC3E}">
        <p14:creationId xmlns:p14="http://schemas.microsoft.com/office/powerpoint/2010/main" val="198247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78DB3CC-9286-4CE0-BAD2-B8CBF529D51C}" type="datetimeFigureOut">
              <a:rPr lang="en-IN" smtClean="0"/>
              <a:t>18-02-2025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6D9A53-4B18-48B5-86B9-156136E0333C}" type="slidenum">
              <a:rPr lang="en-IN" smtClean="0"/>
              <a:t>‹#›</a:t>
            </a:fld>
            <a:endParaRPr lang="en-IN"/>
          </a:p>
        </p:txBody>
      </p:sp>
    </p:spTree>
    <p:extLst>
      <p:ext uri="{BB962C8B-B14F-4D97-AF65-F5344CB8AC3E}">
        <p14:creationId xmlns:p14="http://schemas.microsoft.com/office/powerpoint/2010/main" val="17090862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5730" y="1447800"/>
            <a:ext cx="10905982" cy="3329581"/>
          </a:xfrm>
        </p:spPr>
        <p:txBody>
          <a:bodyPr/>
          <a:lstStyle/>
          <a:p>
            <a:r>
              <a:rPr lang="en-IN" sz="6000" b="1" dirty="0" smtClean="0"/>
              <a:t>Twitter text analysis for Disaster management</a:t>
            </a:r>
            <a:endParaRPr lang="en-IN" sz="6000" b="1" dirty="0"/>
          </a:p>
        </p:txBody>
      </p:sp>
      <p:sp>
        <p:nvSpPr>
          <p:cNvPr id="3" name="Subtitle 2"/>
          <p:cNvSpPr>
            <a:spLocks noGrp="1"/>
          </p:cNvSpPr>
          <p:nvPr>
            <p:ph type="subTitle" idx="1"/>
          </p:nvPr>
        </p:nvSpPr>
        <p:spPr>
          <a:xfrm>
            <a:off x="505731" y="4777380"/>
            <a:ext cx="8825658" cy="861420"/>
          </a:xfrm>
        </p:spPr>
        <p:txBody>
          <a:bodyPr>
            <a:normAutofit/>
          </a:bodyPr>
          <a:lstStyle/>
          <a:p>
            <a:r>
              <a:rPr lang="en-IN" sz="2800" b="1" dirty="0" smtClean="0"/>
              <a:t>Project 7</a:t>
            </a:r>
            <a:endParaRPr lang="en-IN" sz="2800" b="1" dirty="0"/>
          </a:p>
        </p:txBody>
      </p:sp>
      <p:sp>
        <p:nvSpPr>
          <p:cNvPr id="4" name="TextBox 3"/>
          <p:cNvSpPr txBox="1"/>
          <p:nvPr/>
        </p:nvSpPr>
        <p:spPr>
          <a:xfrm>
            <a:off x="7653578" y="6208776"/>
            <a:ext cx="4538422" cy="523220"/>
          </a:xfrm>
          <a:prstGeom prst="rect">
            <a:avLst/>
          </a:prstGeom>
          <a:noFill/>
        </p:spPr>
        <p:txBody>
          <a:bodyPr wrap="none" rtlCol="0">
            <a:spAutoFit/>
          </a:bodyPr>
          <a:lstStyle/>
          <a:p>
            <a:r>
              <a:rPr lang="en-IN" sz="2800" b="1" dirty="0" smtClean="0"/>
              <a:t>Submitted by –Ajit Kumar</a:t>
            </a:r>
            <a:endParaRPr lang="en-IN" sz="2800" b="1" dirty="0"/>
          </a:p>
        </p:txBody>
      </p:sp>
    </p:spTree>
    <p:extLst>
      <p:ext uri="{BB962C8B-B14F-4D97-AF65-F5344CB8AC3E}">
        <p14:creationId xmlns:p14="http://schemas.microsoft.com/office/powerpoint/2010/main" val="819795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A</a:t>
            </a:r>
            <a:endParaRPr lang="en-IN" b="1" u="sng" dirty="0"/>
          </a:p>
        </p:txBody>
      </p:sp>
      <p:pic>
        <p:nvPicPr>
          <p:cNvPr id="3" name="Picture 2"/>
          <p:cNvPicPr>
            <a:picLocks noChangeAspect="1"/>
          </p:cNvPicPr>
          <p:nvPr/>
        </p:nvPicPr>
        <p:blipFill>
          <a:blip r:embed="rId2"/>
          <a:stretch>
            <a:fillRect/>
          </a:stretch>
        </p:blipFill>
        <p:spPr>
          <a:xfrm>
            <a:off x="221168" y="3521850"/>
            <a:ext cx="2973162" cy="3107550"/>
          </a:xfrm>
          <a:prstGeom prst="rect">
            <a:avLst/>
          </a:prstGeom>
        </p:spPr>
      </p:pic>
      <p:pic>
        <p:nvPicPr>
          <p:cNvPr id="11" name="Picture 10"/>
          <p:cNvPicPr>
            <a:picLocks noChangeAspect="1"/>
          </p:cNvPicPr>
          <p:nvPr/>
        </p:nvPicPr>
        <p:blipFill>
          <a:blip r:embed="rId3"/>
          <a:stretch>
            <a:fillRect/>
          </a:stretch>
        </p:blipFill>
        <p:spPr>
          <a:xfrm>
            <a:off x="221168" y="231714"/>
            <a:ext cx="2969831" cy="3182113"/>
          </a:xfrm>
          <a:prstGeom prst="rect">
            <a:avLst/>
          </a:prstGeom>
        </p:spPr>
      </p:pic>
      <p:pic>
        <p:nvPicPr>
          <p:cNvPr id="12" name="Picture 11"/>
          <p:cNvPicPr>
            <a:picLocks noChangeAspect="1"/>
          </p:cNvPicPr>
          <p:nvPr/>
        </p:nvPicPr>
        <p:blipFill>
          <a:blip r:embed="rId4"/>
          <a:stretch>
            <a:fillRect/>
          </a:stretch>
        </p:blipFill>
        <p:spPr>
          <a:xfrm>
            <a:off x="3292106" y="231714"/>
            <a:ext cx="2833696" cy="3156668"/>
          </a:xfrm>
          <a:prstGeom prst="rect">
            <a:avLst/>
          </a:prstGeom>
        </p:spPr>
      </p:pic>
      <p:pic>
        <p:nvPicPr>
          <p:cNvPr id="13" name="Picture 12"/>
          <p:cNvPicPr>
            <a:picLocks noChangeAspect="1"/>
          </p:cNvPicPr>
          <p:nvPr/>
        </p:nvPicPr>
        <p:blipFill>
          <a:blip r:embed="rId5"/>
          <a:stretch>
            <a:fillRect/>
          </a:stretch>
        </p:blipFill>
        <p:spPr>
          <a:xfrm>
            <a:off x="6226909" y="244436"/>
            <a:ext cx="3000469" cy="3156668"/>
          </a:xfrm>
          <a:prstGeom prst="rect">
            <a:avLst/>
          </a:prstGeom>
        </p:spPr>
      </p:pic>
      <p:pic>
        <p:nvPicPr>
          <p:cNvPr id="4" name="Picture 3"/>
          <p:cNvPicPr>
            <a:picLocks noChangeAspect="1"/>
          </p:cNvPicPr>
          <p:nvPr/>
        </p:nvPicPr>
        <p:blipFill>
          <a:blip r:embed="rId6"/>
          <a:stretch>
            <a:fillRect/>
          </a:stretch>
        </p:blipFill>
        <p:spPr>
          <a:xfrm>
            <a:off x="6223578" y="3519511"/>
            <a:ext cx="3003800" cy="3109889"/>
          </a:xfrm>
          <a:prstGeom prst="rect">
            <a:avLst/>
          </a:prstGeom>
        </p:spPr>
      </p:pic>
      <p:pic>
        <p:nvPicPr>
          <p:cNvPr id="14" name="Picture 13"/>
          <p:cNvPicPr>
            <a:picLocks noChangeAspect="1"/>
          </p:cNvPicPr>
          <p:nvPr/>
        </p:nvPicPr>
        <p:blipFill>
          <a:blip r:embed="rId7"/>
          <a:stretch>
            <a:fillRect/>
          </a:stretch>
        </p:blipFill>
        <p:spPr>
          <a:xfrm>
            <a:off x="3292106" y="3519512"/>
            <a:ext cx="2833696" cy="3109888"/>
          </a:xfrm>
          <a:prstGeom prst="rect">
            <a:avLst/>
          </a:prstGeom>
        </p:spPr>
      </p:pic>
      <p:sp>
        <p:nvSpPr>
          <p:cNvPr id="15" name="TextBox 14"/>
          <p:cNvSpPr txBox="1"/>
          <p:nvPr/>
        </p:nvSpPr>
        <p:spPr>
          <a:xfrm flipH="1">
            <a:off x="9228492" y="1449044"/>
            <a:ext cx="2907792" cy="2839239"/>
          </a:xfrm>
          <a:prstGeom prst="rect">
            <a:avLst/>
          </a:prstGeom>
          <a:noFill/>
        </p:spPr>
        <p:txBody>
          <a:bodyPr wrap="square" rtlCol="0">
            <a:spAutoFit/>
          </a:bodyPr>
          <a:lstStyle/>
          <a:p>
            <a:r>
              <a:rPr lang="en-US" sz="1050" b="1" u="sng" dirty="0" smtClean="0"/>
              <a:t>Analysis</a:t>
            </a:r>
          </a:p>
          <a:p>
            <a:endParaRPr lang="en-US" sz="1050" b="1" dirty="0"/>
          </a:p>
          <a:p>
            <a:r>
              <a:rPr lang="en-US" sz="1050" b="1" dirty="0" smtClean="0"/>
              <a:t>1.Confusion Matrix-</a:t>
            </a:r>
          </a:p>
          <a:p>
            <a:r>
              <a:rPr lang="en-US" sz="1050" b="1" dirty="0" smtClean="0"/>
              <a:t>It summarizes the performance of a classification model of True positives  , true negatives , false negatives and false positives.</a:t>
            </a:r>
          </a:p>
          <a:p>
            <a:endParaRPr lang="en-US" sz="1050" b="1" dirty="0"/>
          </a:p>
          <a:p>
            <a:r>
              <a:rPr lang="en-US" sz="1050" b="1" dirty="0" smtClean="0"/>
              <a:t>2.High precision means the model makes few false positives predictions.</a:t>
            </a:r>
          </a:p>
          <a:p>
            <a:endParaRPr lang="en-US" sz="1050" b="1" dirty="0"/>
          </a:p>
          <a:p>
            <a:r>
              <a:rPr lang="en-US" sz="1050" b="1" dirty="0" smtClean="0"/>
              <a:t>3.High recall means the model identifies most of the actual positive cases</a:t>
            </a:r>
          </a:p>
          <a:p>
            <a:endParaRPr lang="en-US" sz="1050" b="1" dirty="0"/>
          </a:p>
          <a:p>
            <a:r>
              <a:rPr lang="en-US" sz="1050" b="1" dirty="0" smtClean="0"/>
              <a:t>4. There’s often a trade off between precision and recall.</a:t>
            </a:r>
          </a:p>
          <a:p>
            <a:endParaRPr lang="en-US" sz="1050" b="1" dirty="0"/>
          </a:p>
        </p:txBody>
      </p:sp>
    </p:spTree>
    <p:extLst>
      <p:ext uri="{BB962C8B-B14F-4D97-AF65-F5344CB8AC3E}">
        <p14:creationId xmlns:p14="http://schemas.microsoft.com/office/powerpoint/2010/main" val="1166158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Model evaluation and comparison</a:t>
            </a:r>
            <a:endParaRPr lang="en-IN" b="1" u="sng" dirty="0"/>
          </a:p>
        </p:txBody>
      </p:sp>
      <p:sp>
        <p:nvSpPr>
          <p:cNvPr id="10" name="TextBox 9"/>
          <p:cNvSpPr txBox="1"/>
          <p:nvPr/>
        </p:nvSpPr>
        <p:spPr>
          <a:xfrm flipH="1">
            <a:off x="7744967" y="1904910"/>
            <a:ext cx="4351782" cy="1200329"/>
          </a:xfrm>
          <a:prstGeom prst="rect">
            <a:avLst/>
          </a:prstGeom>
          <a:noFill/>
        </p:spPr>
        <p:txBody>
          <a:bodyPr wrap="square" rtlCol="0">
            <a:spAutoFit/>
          </a:bodyPr>
          <a:lstStyle/>
          <a:p>
            <a:r>
              <a:rPr lang="en-US" sz="1200" b="1" dirty="0" smtClean="0"/>
              <a:t>Analysis-</a:t>
            </a:r>
          </a:p>
          <a:p>
            <a:r>
              <a:rPr lang="en-US" sz="1200" b="1" dirty="0" smtClean="0"/>
              <a:t>1.Model is learning  as we can see training accuracy is increasing and training accuracy is decreasing from 1</a:t>
            </a:r>
            <a:r>
              <a:rPr lang="en-US" sz="1200" b="1" baseline="30000" dirty="0" smtClean="0"/>
              <a:t>st</a:t>
            </a:r>
            <a:r>
              <a:rPr lang="en-US" sz="1200" b="1" dirty="0" smtClean="0"/>
              <a:t> to 2</a:t>
            </a:r>
            <a:r>
              <a:rPr lang="en-US" sz="1200" b="1" baseline="30000" dirty="0" smtClean="0"/>
              <a:t>nd</a:t>
            </a:r>
            <a:r>
              <a:rPr lang="en-US" sz="1200" b="1" dirty="0" smtClean="0"/>
              <a:t> EPOCH.</a:t>
            </a:r>
          </a:p>
          <a:p>
            <a:r>
              <a:rPr lang="en-US" sz="1200" b="1" dirty="0" smtClean="0"/>
              <a:t>2.More EPOCH may improve the model</a:t>
            </a:r>
          </a:p>
          <a:p>
            <a:endParaRPr lang="en-US" sz="1200" b="1" dirty="0"/>
          </a:p>
        </p:txBody>
      </p:sp>
      <p:pic>
        <p:nvPicPr>
          <p:cNvPr id="2" name="Picture 1"/>
          <p:cNvPicPr>
            <a:picLocks noChangeAspect="1"/>
          </p:cNvPicPr>
          <p:nvPr/>
        </p:nvPicPr>
        <p:blipFill>
          <a:blip r:embed="rId2"/>
          <a:stretch>
            <a:fillRect/>
          </a:stretch>
        </p:blipFill>
        <p:spPr>
          <a:xfrm>
            <a:off x="95462" y="893988"/>
            <a:ext cx="7525682" cy="5792561"/>
          </a:xfrm>
          <a:prstGeom prst="rect">
            <a:avLst/>
          </a:prstGeom>
        </p:spPr>
      </p:pic>
    </p:spTree>
    <p:extLst>
      <p:ext uri="{BB962C8B-B14F-4D97-AF65-F5344CB8AC3E}">
        <p14:creationId xmlns:p14="http://schemas.microsoft.com/office/powerpoint/2010/main" val="14569739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Vader analysis</a:t>
            </a:r>
            <a:endParaRPr lang="en-IN" b="1" u="sng" dirty="0"/>
          </a:p>
        </p:txBody>
      </p:sp>
      <p:sp>
        <p:nvSpPr>
          <p:cNvPr id="10" name="TextBox 9"/>
          <p:cNvSpPr txBox="1"/>
          <p:nvPr/>
        </p:nvSpPr>
        <p:spPr>
          <a:xfrm flipH="1">
            <a:off x="7028560" y="1575204"/>
            <a:ext cx="4937253" cy="646331"/>
          </a:xfrm>
          <a:prstGeom prst="rect">
            <a:avLst/>
          </a:prstGeom>
          <a:noFill/>
        </p:spPr>
        <p:txBody>
          <a:bodyPr wrap="square" rtlCol="0">
            <a:spAutoFit/>
          </a:bodyPr>
          <a:lstStyle/>
          <a:p>
            <a:r>
              <a:rPr lang="en-US" sz="1200" b="1" dirty="0" smtClean="0"/>
              <a:t>Vader sentiments helps in quickly assessing the sentiments of texts in tweets and classify based on events as in this case disaster related or non disaster related</a:t>
            </a:r>
            <a:endParaRPr lang="en-US" sz="1200" b="1" dirty="0"/>
          </a:p>
        </p:txBody>
      </p:sp>
      <p:pic>
        <p:nvPicPr>
          <p:cNvPr id="2" name="Picture 1"/>
          <p:cNvPicPr>
            <a:picLocks noChangeAspect="1"/>
          </p:cNvPicPr>
          <p:nvPr/>
        </p:nvPicPr>
        <p:blipFill>
          <a:blip r:embed="rId2"/>
          <a:stretch>
            <a:fillRect/>
          </a:stretch>
        </p:blipFill>
        <p:spPr>
          <a:xfrm>
            <a:off x="103701" y="552746"/>
            <a:ext cx="6630474" cy="6157494"/>
          </a:xfrm>
          <a:prstGeom prst="rect">
            <a:avLst/>
          </a:prstGeom>
        </p:spPr>
      </p:pic>
    </p:spTree>
    <p:extLst>
      <p:ext uri="{BB962C8B-B14F-4D97-AF65-F5344CB8AC3E}">
        <p14:creationId xmlns:p14="http://schemas.microsoft.com/office/powerpoint/2010/main" val="245032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28800" y="2340864"/>
            <a:ext cx="7708392" cy="1323439"/>
          </a:xfrm>
          <a:prstGeom prst="rect">
            <a:avLst/>
          </a:prstGeom>
          <a:noFill/>
        </p:spPr>
        <p:txBody>
          <a:bodyPr wrap="square" rtlCol="0">
            <a:spAutoFit/>
          </a:bodyPr>
          <a:lstStyle/>
          <a:p>
            <a:pPr algn="ctr"/>
            <a:r>
              <a:rPr lang="en-IN" sz="8000" b="1" i="1" u="sng" dirty="0" smtClean="0"/>
              <a:t>THANK YOU !</a:t>
            </a:r>
            <a:endParaRPr lang="en-IN" sz="8000" b="1" i="1" u="sng" dirty="0"/>
          </a:p>
        </p:txBody>
      </p:sp>
    </p:spTree>
    <p:extLst>
      <p:ext uri="{BB962C8B-B14F-4D97-AF65-F5344CB8AC3E}">
        <p14:creationId xmlns:p14="http://schemas.microsoft.com/office/powerpoint/2010/main" val="1481167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384048"/>
            <a:ext cx="6364224" cy="369332"/>
          </a:xfrm>
          <a:prstGeom prst="rect">
            <a:avLst/>
          </a:prstGeom>
          <a:noFill/>
        </p:spPr>
        <p:txBody>
          <a:bodyPr wrap="square" rtlCol="0">
            <a:spAutoFit/>
          </a:bodyPr>
          <a:lstStyle/>
          <a:p>
            <a:pPr algn="ctr"/>
            <a:r>
              <a:rPr lang="en-IN" b="1" u="sng" dirty="0" smtClean="0"/>
              <a:t>Project Overview</a:t>
            </a:r>
            <a:endParaRPr lang="en-IN" b="1" u="sng" dirty="0"/>
          </a:p>
        </p:txBody>
      </p:sp>
      <p:sp>
        <p:nvSpPr>
          <p:cNvPr id="7" name="TextBox 6"/>
          <p:cNvSpPr txBox="1"/>
          <p:nvPr/>
        </p:nvSpPr>
        <p:spPr>
          <a:xfrm flipH="1">
            <a:off x="603502" y="658368"/>
            <a:ext cx="10168129" cy="1384995"/>
          </a:xfrm>
          <a:prstGeom prst="rect">
            <a:avLst/>
          </a:prstGeom>
          <a:noFill/>
        </p:spPr>
        <p:txBody>
          <a:bodyPr wrap="square" rtlCol="0">
            <a:spAutoFit/>
          </a:bodyPr>
          <a:lstStyle/>
          <a:p>
            <a:r>
              <a:rPr lang="en-IN" sz="1400" b="1" u="sng" dirty="0" smtClean="0"/>
              <a:t>Background-</a:t>
            </a:r>
          </a:p>
          <a:p>
            <a:endParaRPr lang="en-IN" sz="1400" b="1" u="sng" dirty="0"/>
          </a:p>
          <a:p>
            <a:r>
              <a:rPr lang="en-US" sz="1400" dirty="0"/>
              <a:t> In the digital era, social media platforms like Twitter are pivotal in disseminating real-time information, particularly during emergencies and disasters. However, distinguishing tweets that genuinely indicate disasters from unrelated ones poses a significant challenge, even for humans. Organizations such as disaster relief agencies and news outlets are keenly interested in developing automated methods to monitor Twitter for real-time disaster alerts. </a:t>
            </a:r>
            <a:endParaRPr lang="en-IN" sz="1400" dirty="0"/>
          </a:p>
        </p:txBody>
      </p:sp>
      <p:sp>
        <p:nvSpPr>
          <p:cNvPr id="5" name="TextBox 4"/>
          <p:cNvSpPr txBox="1"/>
          <p:nvPr/>
        </p:nvSpPr>
        <p:spPr>
          <a:xfrm flipH="1">
            <a:off x="603502" y="2578269"/>
            <a:ext cx="10168129" cy="1384995"/>
          </a:xfrm>
          <a:prstGeom prst="rect">
            <a:avLst/>
          </a:prstGeom>
          <a:noFill/>
        </p:spPr>
        <p:txBody>
          <a:bodyPr wrap="square" rtlCol="0">
            <a:spAutoFit/>
          </a:bodyPr>
          <a:lstStyle/>
          <a:p>
            <a:r>
              <a:rPr lang="en-IN" sz="1400" b="1" u="sng" dirty="0" smtClean="0"/>
              <a:t>Challenge-</a:t>
            </a:r>
          </a:p>
          <a:p>
            <a:endParaRPr lang="en-IN" sz="1400" dirty="0"/>
          </a:p>
          <a:p>
            <a:r>
              <a:rPr lang="en-US" sz="1400" dirty="0"/>
              <a:t> The primary challenge is to develop a machine learning model capable of accurately classifying tweets as related to real disasters or not. The nuanced and context-dependent nature of tweets, where terms like “fire” or “flood” may be used metaphorically, adds complexity to the task. The model must reliably discern the true intent behind the language used </a:t>
            </a:r>
            <a:r>
              <a:rPr lang="en-US" sz="1400" dirty="0" smtClean="0"/>
              <a:t>. </a:t>
            </a:r>
            <a:endParaRPr lang="en-IN" sz="1400" dirty="0"/>
          </a:p>
        </p:txBody>
      </p:sp>
      <p:sp>
        <p:nvSpPr>
          <p:cNvPr id="9" name="TextBox 8"/>
          <p:cNvSpPr txBox="1"/>
          <p:nvPr/>
        </p:nvSpPr>
        <p:spPr>
          <a:xfrm flipH="1">
            <a:off x="603498" y="4498169"/>
            <a:ext cx="11588501" cy="1384995"/>
          </a:xfrm>
          <a:prstGeom prst="rect">
            <a:avLst/>
          </a:prstGeom>
          <a:noFill/>
        </p:spPr>
        <p:txBody>
          <a:bodyPr wrap="square" rtlCol="0">
            <a:spAutoFit/>
          </a:bodyPr>
          <a:lstStyle/>
          <a:p>
            <a:r>
              <a:rPr lang="en-IN" sz="1400" b="1" u="sng" dirty="0" smtClean="0"/>
              <a:t>Objectives-</a:t>
            </a:r>
          </a:p>
          <a:p>
            <a:endParaRPr lang="en-IN" sz="1400" dirty="0"/>
          </a:p>
          <a:p>
            <a:r>
              <a:rPr lang="en-US" sz="1400" dirty="0" smtClean="0"/>
              <a:t>1. </a:t>
            </a:r>
            <a:r>
              <a:rPr lang="en-US" sz="1400" b="1" dirty="0" smtClean="0"/>
              <a:t>Classification </a:t>
            </a:r>
            <a:r>
              <a:rPr lang="en-US" sz="1400" b="1" dirty="0"/>
              <a:t>Model Development</a:t>
            </a:r>
            <a:r>
              <a:rPr lang="en-US" sz="1400" dirty="0"/>
              <a:t>: Build a machine learning model to classify tweets as disaster-related or </a:t>
            </a:r>
            <a:r>
              <a:rPr lang="en-US" sz="1400" dirty="0" smtClean="0"/>
              <a:t>not</a:t>
            </a:r>
          </a:p>
          <a:p>
            <a:r>
              <a:rPr lang="en-US" sz="1400" dirty="0" smtClean="0"/>
              <a:t>2. </a:t>
            </a:r>
            <a:r>
              <a:rPr lang="en-US" sz="1400" b="1" dirty="0" smtClean="0"/>
              <a:t>Accuracy </a:t>
            </a:r>
            <a:r>
              <a:rPr lang="en-US" sz="1400" b="1" dirty="0"/>
              <a:t>and Precision</a:t>
            </a:r>
            <a:r>
              <a:rPr lang="en-US" sz="1400" dirty="0"/>
              <a:t>: Ensure high accuracy </a:t>
            </a:r>
            <a:r>
              <a:rPr lang="en-US" sz="1400" dirty="0" smtClean="0"/>
              <a:t>&amp; </a:t>
            </a:r>
            <a:r>
              <a:rPr lang="en-US" sz="1400" dirty="0"/>
              <a:t>precision in predictions to minimize false alarms and optimize disaster response. </a:t>
            </a:r>
            <a:endParaRPr lang="en-US" sz="1400" dirty="0" smtClean="0"/>
          </a:p>
          <a:p>
            <a:r>
              <a:rPr lang="en-US" sz="1400" dirty="0" smtClean="0"/>
              <a:t>3.</a:t>
            </a:r>
            <a:r>
              <a:rPr lang="en-US" sz="1400" b="1" dirty="0" smtClean="0"/>
              <a:t>Robustness</a:t>
            </a:r>
            <a:r>
              <a:rPr lang="en-US" sz="1400" dirty="0"/>
              <a:t>: Design a model resilient to language variations such as slang, abbreviations, and cultural nuances. </a:t>
            </a:r>
          </a:p>
          <a:p>
            <a:r>
              <a:rPr lang="en-US" sz="1400" dirty="0" smtClean="0"/>
              <a:t>4.</a:t>
            </a:r>
            <a:r>
              <a:rPr lang="en-US" sz="1400" b="1" dirty="0" smtClean="0"/>
              <a:t>Scalability</a:t>
            </a:r>
            <a:r>
              <a:rPr lang="en-US" sz="1400" dirty="0"/>
              <a:t>: Create a scalable system capable of processing large volumes of tweets in real-time. </a:t>
            </a:r>
          </a:p>
        </p:txBody>
      </p:sp>
    </p:spTree>
    <p:extLst>
      <p:ext uri="{BB962C8B-B14F-4D97-AF65-F5344CB8AC3E}">
        <p14:creationId xmlns:p14="http://schemas.microsoft.com/office/powerpoint/2010/main" val="871238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Data </a:t>
            </a:r>
            <a:r>
              <a:rPr lang="en-IN" b="1" u="sng" dirty="0" err="1" smtClean="0"/>
              <a:t>preprocessing</a:t>
            </a:r>
            <a:r>
              <a:rPr lang="en-IN" b="1" u="sng" dirty="0" smtClean="0"/>
              <a:t> and exploration </a:t>
            </a:r>
            <a:endParaRPr lang="en-IN" b="1" u="sng" dirty="0"/>
          </a:p>
        </p:txBody>
      </p:sp>
      <p:pic>
        <p:nvPicPr>
          <p:cNvPr id="3" name="Picture 2"/>
          <p:cNvPicPr>
            <a:picLocks noChangeAspect="1"/>
          </p:cNvPicPr>
          <p:nvPr/>
        </p:nvPicPr>
        <p:blipFill>
          <a:blip r:embed="rId2"/>
          <a:stretch>
            <a:fillRect/>
          </a:stretch>
        </p:blipFill>
        <p:spPr>
          <a:xfrm>
            <a:off x="19313" y="798860"/>
            <a:ext cx="4778154" cy="5204911"/>
          </a:xfrm>
          <a:prstGeom prst="rect">
            <a:avLst/>
          </a:prstGeom>
        </p:spPr>
      </p:pic>
      <p:pic>
        <p:nvPicPr>
          <p:cNvPr id="4" name="Picture 3"/>
          <p:cNvPicPr>
            <a:picLocks noChangeAspect="1"/>
          </p:cNvPicPr>
          <p:nvPr/>
        </p:nvPicPr>
        <p:blipFill>
          <a:blip r:embed="rId3"/>
          <a:stretch>
            <a:fillRect/>
          </a:stretch>
        </p:blipFill>
        <p:spPr>
          <a:xfrm>
            <a:off x="4907921" y="859825"/>
            <a:ext cx="2796782" cy="5082980"/>
          </a:xfrm>
          <a:prstGeom prst="rect">
            <a:avLst/>
          </a:prstGeom>
        </p:spPr>
      </p:pic>
      <p:pic>
        <p:nvPicPr>
          <p:cNvPr id="7" name="Picture 6"/>
          <p:cNvPicPr>
            <a:picLocks noChangeAspect="1"/>
          </p:cNvPicPr>
          <p:nvPr/>
        </p:nvPicPr>
        <p:blipFill>
          <a:blip r:embed="rId4"/>
          <a:stretch>
            <a:fillRect/>
          </a:stretch>
        </p:blipFill>
        <p:spPr>
          <a:xfrm>
            <a:off x="7793819" y="987841"/>
            <a:ext cx="2461473" cy="1493649"/>
          </a:xfrm>
          <a:prstGeom prst="rect">
            <a:avLst/>
          </a:prstGeom>
        </p:spPr>
      </p:pic>
      <p:pic>
        <p:nvPicPr>
          <p:cNvPr id="8" name="Picture 7"/>
          <p:cNvPicPr>
            <a:picLocks noChangeAspect="1"/>
          </p:cNvPicPr>
          <p:nvPr/>
        </p:nvPicPr>
        <p:blipFill>
          <a:blip r:embed="rId5"/>
          <a:stretch>
            <a:fillRect/>
          </a:stretch>
        </p:blipFill>
        <p:spPr>
          <a:xfrm>
            <a:off x="7772013" y="2669731"/>
            <a:ext cx="4307211" cy="1463167"/>
          </a:xfrm>
          <a:prstGeom prst="rect">
            <a:avLst/>
          </a:prstGeom>
        </p:spPr>
      </p:pic>
      <p:pic>
        <p:nvPicPr>
          <p:cNvPr id="12" name="Picture 11"/>
          <p:cNvPicPr>
            <a:picLocks noChangeAspect="1"/>
          </p:cNvPicPr>
          <p:nvPr/>
        </p:nvPicPr>
        <p:blipFill>
          <a:blip r:embed="rId6"/>
          <a:stretch>
            <a:fillRect/>
          </a:stretch>
        </p:blipFill>
        <p:spPr>
          <a:xfrm>
            <a:off x="7762684" y="4249613"/>
            <a:ext cx="4130398" cy="1394581"/>
          </a:xfrm>
          <a:prstGeom prst="rect">
            <a:avLst/>
          </a:prstGeom>
        </p:spPr>
      </p:pic>
    </p:spTree>
    <p:extLst>
      <p:ext uri="{BB962C8B-B14F-4D97-AF65-F5344CB8AC3E}">
        <p14:creationId xmlns:p14="http://schemas.microsoft.com/office/powerpoint/2010/main" val="1820927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a:t>Data </a:t>
            </a:r>
            <a:r>
              <a:rPr lang="en-IN" b="1" u="sng" dirty="0" err="1"/>
              <a:t>preprocessing</a:t>
            </a:r>
            <a:r>
              <a:rPr lang="en-IN" b="1" u="sng" dirty="0"/>
              <a:t> and exploration </a:t>
            </a:r>
          </a:p>
        </p:txBody>
      </p:sp>
      <p:sp>
        <p:nvSpPr>
          <p:cNvPr id="10" name="TextBox 9"/>
          <p:cNvSpPr txBox="1"/>
          <p:nvPr/>
        </p:nvSpPr>
        <p:spPr>
          <a:xfrm flipH="1">
            <a:off x="167384" y="647990"/>
            <a:ext cx="5081271" cy="1200329"/>
          </a:xfrm>
          <a:prstGeom prst="rect">
            <a:avLst/>
          </a:prstGeom>
          <a:noFill/>
        </p:spPr>
        <p:txBody>
          <a:bodyPr wrap="square" rtlCol="0">
            <a:spAutoFit/>
          </a:bodyPr>
          <a:lstStyle/>
          <a:p>
            <a:r>
              <a:rPr lang="en-US" sz="1200" b="1" u="sng" dirty="0" smtClean="0"/>
              <a:t>Analysis-</a:t>
            </a:r>
          </a:p>
          <a:p>
            <a:r>
              <a:rPr lang="en-US" sz="1200" b="1" dirty="0" smtClean="0"/>
              <a:t>1.Data </a:t>
            </a:r>
            <a:r>
              <a:rPr lang="en-US" sz="1200" b="1" dirty="0" smtClean="0"/>
              <a:t>frame has two integer type and three object type feature.</a:t>
            </a:r>
          </a:p>
          <a:p>
            <a:r>
              <a:rPr lang="en-US" sz="1200" b="1" dirty="0" smtClean="0"/>
              <a:t>2.Special characters , null values , presence in features like ‘</a:t>
            </a:r>
            <a:r>
              <a:rPr lang="en-US" sz="1200" b="1" dirty="0" err="1" smtClean="0"/>
              <a:t>Keyword’,”Location”,and</a:t>
            </a:r>
            <a:r>
              <a:rPr lang="en-US" sz="1200" b="1" dirty="0" smtClean="0"/>
              <a:t> “Text”.</a:t>
            </a:r>
          </a:p>
          <a:p>
            <a:r>
              <a:rPr lang="en-US" sz="1200" b="1" dirty="0" smtClean="0"/>
              <a:t>3. Null values have been replaced based on most common keyword associated with the rows sentiment.</a:t>
            </a:r>
          </a:p>
        </p:txBody>
      </p:sp>
      <p:sp>
        <p:nvSpPr>
          <p:cNvPr id="7" name="TextBox 6"/>
          <p:cNvSpPr txBox="1"/>
          <p:nvPr/>
        </p:nvSpPr>
        <p:spPr>
          <a:xfrm flipH="1">
            <a:off x="167383" y="2309243"/>
            <a:ext cx="5373880" cy="1938992"/>
          </a:xfrm>
          <a:prstGeom prst="rect">
            <a:avLst/>
          </a:prstGeom>
          <a:noFill/>
        </p:spPr>
        <p:txBody>
          <a:bodyPr wrap="square" rtlCol="0">
            <a:spAutoFit/>
          </a:bodyPr>
          <a:lstStyle/>
          <a:p>
            <a:r>
              <a:rPr lang="en-US" sz="1200" b="1" u="sng" dirty="0" smtClean="0"/>
              <a:t>Analysis</a:t>
            </a:r>
            <a:endParaRPr lang="en-US" sz="1200" b="1" u="sng" dirty="0" smtClean="0"/>
          </a:p>
          <a:p>
            <a:r>
              <a:rPr lang="en-US" sz="1200" b="1" dirty="0" smtClean="0"/>
              <a:t>1.Text Blob to classify the sentiments as positive , negative or neutral based on polarity.</a:t>
            </a:r>
          </a:p>
          <a:p>
            <a:r>
              <a:rPr lang="en-US" sz="1200" b="1" dirty="0" smtClean="0"/>
              <a:t>2.Group by sentiment and get the most frequent keyword and location for each sentiment.</a:t>
            </a:r>
          </a:p>
          <a:p>
            <a:r>
              <a:rPr lang="en-US" sz="1200" b="1" dirty="0" smtClean="0"/>
              <a:t>3. URL, special characters , Extra white space were removed using split method.</a:t>
            </a:r>
          </a:p>
          <a:p>
            <a:r>
              <a:rPr lang="en-US" sz="1200" b="1" dirty="0" smtClean="0"/>
              <a:t>4.Separate column </a:t>
            </a:r>
            <a:r>
              <a:rPr lang="en-US" sz="1200" b="1" dirty="0" err="1" smtClean="0"/>
              <a:t>cleaned_text</a:t>
            </a:r>
            <a:r>
              <a:rPr lang="en-US" sz="1200" b="1" dirty="0" smtClean="0"/>
              <a:t> and </a:t>
            </a:r>
            <a:r>
              <a:rPr lang="en-US" sz="1200" b="1" dirty="0" err="1" smtClean="0"/>
              <a:t>cleaned_keyword</a:t>
            </a:r>
            <a:r>
              <a:rPr lang="en-US" sz="1200" b="1" dirty="0" smtClean="0"/>
              <a:t> were created for the </a:t>
            </a:r>
            <a:r>
              <a:rPr lang="en-US" sz="1200" b="1" dirty="0" err="1" smtClean="0"/>
              <a:t>dataframe</a:t>
            </a:r>
            <a:endParaRPr lang="en-US" sz="1200" b="1" dirty="0" smtClean="0"/>
          </a:p>
          <a:p>
            <a:endParaRPr lang="en-US" sz="1200" b="1" dirty="0" smtClean="0"/>
          </a:p>
        </p:txBody>
      </p:sp>
      <p:pic>
        <p:nvPicPr>
          <p:cNvPr id="8" name="Picture 7"/>
          <p:cNvPicPr>
            <a:picLocks noChangeAspect="1"/>
          </p:cNvPicPr>
          <p:nvPr/>
        </p:nvPicPr>
        <p:blipFill>
          <a:blip r:embed="rId2"/>
          <a:stretch>
            <a:fillRect/>
          </a:stretch>
        </p:blipFill>
        <p:spPr>
          <a:xfrm>
            <a:off x="7785922" y="426069"/>
            <a:ext cx="2461473" cy="1493649"/>
          </a:xfrm>
          <a:prstGeom prst="rect">
            <a:avLst/>
          </a:prstGeom>
        </p:spPr>
      </p:pic>
      <p:pic>
        <p:nvPicPr>
          <p:cNvPr id="9" name="Picture 8"/>
          <p:cNvPicPr>
            <a:picLocks noChangeAspect="1"/>
          </p:cNvPicPr>
          <p:nvPr/>
        </p:nvPicPr>
        <p:blipFill>
          <a:blip r:embed="rId3"/>
          <a:stretch>
            <a:fillRect/>
          </a:stretch>
        </p:blipFill>
        <p:spPr>
          <a:xfrm>
            <a:off x="7785922" y="2029189"/>
            <a:ext cx="4307211" cy="1463167"/>
          </a:xfrm>
          <a:prstGeom prst="rect">
            <a:avLst/>
          </a:prstGeom>
        </p:spPr>
      </p:pic>
      <p:pic>
        <p:nvPicPr>
          <p:cNvPr id="11" name="Picture 10"/>
          <p:cNvPicPr>
            <a:picLocks noChangeAspect="1"/>
          </p:cNvPicPr>
          <p:nvPr/>
        </p:nvPicPr>
        <p:blipFill>
          <a:blip r:embed="rId4"/>
          <a:stretch>
            <a:fillRect/>
          </a:stretch>
        </p:blipFill>
        <p:spPr>
          <a:xfrm>
            <a:off x="7785922" y="3601827"/>
            <a:ext cx="4130398" cy="1394581"/>
          </a:xfrm>
          <a:prstGeom prst="rect">
            <a:avLst/>
          </a:prstGeom>
        </p:spPr>
      </p:pic>
      <p:pic>
        <p:nvPicPr>
          <p:cNvPr id="2" name="Picture 1"/>
          <p:cNvPicPr>
            <a:picLocks noChangeAspect="1"/>
          </p:cNvPicPr>
          <p:nvPr/>
        </p:nvPicPr>
        <p:blipFill>
          <a:blip r:embed="rId5"/>
          <a:stretch>
            <a:fillRect/>
          </a:stretch>
        </p:blipFill>
        <p:spPr>
          <a:xfrm>
            <a:off x="249097" y="4617719"/>
            <a:ext cx="7445385" cy="1988992"/>
          </a:xfrm>
          <a:prstGeom prst="rect">
            <a:avLst/>
          </a:prstGeom>
        </p:spPr>
      </p:pic>
    </p:spTree>
    <p:extLst>
      <p:ext uri="{BB962C8B-B14F-4D97-AF65-F5344CB8AC3E}">
        <p14:creationId xmlns:p14="http://schemas.microsoft.com/office/powerpoint/2010/main" val="3747199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Data visualization</a:t>
            </a:r>
            <a:endParaRPr lang="en-IN" b="1" u="sng" dirty="0"/>
          </a:p>
        </p:txBody>
      </p:sp>
      <p:sp>
        <p:nvSpPr>
          <p:cNvPr id="10" name="TextBox 9"/>
          <p:cNvSpPr txBox="1"/>
          <p:nvPr/>
        </p:nvSpPr>
        <p:spPr>
          <a:xfrm flipH="1">
            <a:off x="112520" y="638939"/>
            <a:ext cx="4035153" cy="646331"/>
          </a:xfrm>
          <a:prstGeom prst="rect">
            <a:avLst/>
          </a:prstGeom>
          <a:noFill/>
        </p:spPr>
        <p:txBody>
          <a:bodyPr wrap="square" rtlCol="0">
            <a:spAutoFit/>
          </a:bodyPr>
          <a:lstStyle/>
          <a:p>
            <a:r>
              <a:rPr lang="en-US" sz="1200" b="1" dirty="0" smtClean="0"/>
              <a:t>Bar plot for most frequent used words-</a:t>
            </a:r>
          </a:p>
          <a:p>
            <a:pPr marL="171450" indent="-171450">
              <a:buFont typeface="Wingdings" panose="05000000000000000000" pitchFamily="2" charset="2"/>
              <a:buChar char="Ø"/>
            </a:pPr>
            <a:r>
              <a:rPr lang="en-US" sz="1200" b="1" dirty="0" smtClean="0"/>
              <a:t>Oil spill , hazardous and structural failure were top three frequently used words.</a:t>
            </a:r>
            <a:endParaRPr lang="en-US" sz="1200" b="1" dirty="0"/>
          </a:p>
        </p:txBody>
      </p:sp>
      <p:sp>
        <p:nvSpPr>
          <p:cNvPr id="5" name="TextBox 4"/>
          <p:cNvSpPr txBox="1"/>
          <p:nvPr/>
        </p:nvSpPr>
        <p:spPr>
          <a:xfrm flipH="1">
            <a:off x="5944342" y="5926747"/>
            <a:ext cx="2724170" cy="646331"/>
          </a:xfrm>
          <a:prstGeom prst="rect">
            <a:avLst/>
          </a:prstGeom>
          <a:noFill/>
        </p:spPr>
        <p:txBody>
          <a:bodyPr wrap="square" rtlCol="0">
            <a:spAutoFit/>
          </a:bodyPr>
          <a:lstStyle/>
          <a:p>
            <a:r>
              <a:rPr lang="en-US" sz="1200" b="1" dirty="0"/>
              <a:t>Bar plot for most frequent used </a:t>
            </a:r>
            <a:r>
              <a:rPr lang="en-US" sz="1200" b="1" dirty="0" smtClean="0"/>
              <a:t>words location wise</a:t>
            </a:r>
          </a:p>
          <a:p>
            <a:endParaRPr lang="en-US" sz="1200" b="1" dirty="0"/>
          </a:p>
        </p:txBody>
      </p:sp>
      <p:pic>
        <p:nvPicPr>
          <p:cNvPr id="2" name="Picture 1"/>
          <p:cNvPicPr>
            <a:picLocks noChangeAspect="1"/>
          </p:cNvPicPr>
          <p:nvPr/>
        </p:nvPicPr>
        <p:blipFill>
          <a:blip r:embed="rId2"/>
          <a:stretch>
            <a:fillRect/>
          </a:stretch>
        </p:blipFill>
        <p:spPr>
          <a:xfrm>
            <a:off x="112522" y="1318713"/>
            <a:ext cx="4035152" cy="2366319"/>
          </a:xfrm>
          <a:prstGeom prst="rect">
            <a:avLst/>
          </a:prstGeom>
        </p:spPr>
      </p:pic>
      <p:pic>
        <p:nvPicPr>
          <p:cNvPr id="3" name="Picture 2"/>
          <p:cNvPicPr>
            <a:picLocks noChangeAspect="1"/>
          </p:cNvPicPr>
          <p:nvPr/>
        </p:nvPicPr>
        <p:blipFill>
          <a:blip r:embed="rId3"/>
          <a:stretch>
            <a:fillRect/>
          </a:stretch>
        </p:blipFill>
        <p:spPr>
          <a:xfrm>
            <a:off x="112521" y="3817026"/>
            <a:ext cx="5727161" cy="2887900"/>
          </a:xfrm>
          <a:prstGeom prst="rect">
            <a:avLst/>
          </a:prstGeom>
        </p:spPr>
      </p:pic>
      <p:pic>
        <p:nvPicPr>
          <p:cNvPr id="4" name="Picture 3"/>
          <p:cNvPicPr>
            <a:picLocks noChangeAspect="1"/>
          </p:cNvPicPr>
          <p:nvPr/>
        </p:nvPicPr>
        <p:blipFill>
          <a:blip r:embed="rId4"/>
          <a:stretch>
            <a:fillRect/>
          </a:stretch>
        </p:blipFill>
        <p:spPr>
          <a:xfrm>
            <a:off x="7194380" y="1062688"/>
            <a:ext cx="3105906" cy="2366823"/>
          </a:xfrm>
          <a:prstGeom prst="rect">
            <a:avLst/>
          </a:prstGeom>
        </p:spPr>
      </p:pic>
      <p:sp>
        <p:nvSpPr>
          <p:cNvPr id="8" name="TextBox 7"/>
          <p:cNvSpPr txBox="1"/>
          <p:nvPr/>
        </p:nvSpPr>
        <p:spPr>
          <a:xfrm flipH="1">
            <a:off x="7194380" y="3493860"/>
            <a:ext cx="2724170" cy="646331"/>
          </a:xfrm>
          <a:prstGeom prst="rect">
            <a:avLst/>
          </a:prstGeom>
          <a:noFill/>
        </p:spPr>
        <p:txBody>
          <a:bodyPr wrap="square" rtlCol="0">
            <a:spAutoFit/>
          </a:bodyPr>
          <a:lstStyle/>
          <a:p>
            <a:r>
              <a:rPr lang="en-US" sz="1200" b="1" dirty="0" smtClean="0"/>
              <a:t>More tweets for non disaster while less tweets for </a:t>
            </a:r>
            <a:r>
              <a:rPr lang="en-US" sz="1200" b="1" dirty="0" smtClean="0"/>
              <a:t>disaster related.</a:t>
            </a:r>
            <a:endParaRPr lang="en-US" sz="1200" b="1" dirty="0" smtClean="0"/>
          </a:p>
          <a:p>
            <a:endParaRPr lang="en-US" sz="1200" b="1" dirty="0"/>
          </a:p>
        </p:txBody>
      </p:sp>
    </p:spTree>
    <p:extLst>
      <p:ext uri="{BB962C8B-B14F-4D97-AF65-F5344CB8AC3E}">
        <p14:creationId xmlns:p14="http://schemas.microsoft.com/office/powerpoint/2010/main" val="22084509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81730"/>
            <a:ext cx="6364224" cy="369332"/>
          </a:xfrm>
          <a:prstGeom prst="rect">
            <a:avLst/>
          </a:prstGeom>
          <a:noFill/>
        </p:spPr>
        <p:txBody>
          <a:bodyPr wrap="square" rtlCol="0">
            <a:spAutoFit/>
          </a:bodyPr>
          <a:lstStyle/>
          <a:p>
            <a:endParaRPr lang="en-US" b="1" dirty="0"/>
          </a:p>
        </p:txBody>
      </p:sp>
      <p:sp>
        <p:nvSpPr>
          <p:cNvPr id="10" name="TextBox 9"/>
          <p:cNvSpPr txBox="1"/>
          <p:nvPr/>
        </p:nvSpPr>
        <p:spPr>
          <a:xfrm flipH="1">
            <a:off x="100009" y="4689191"/>
            <a:ext cx="5505177" cy="1200329"/>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smtClean="0"/>
              <a:t>Lemmatization have been applied on the </a:t>
            </a:r>
            <a:r>
              <a:rPr lang="en-US" sz="1200" b="1" dirty="0" err="1" smtClean="0"/>
              <a:t>clean_text</a:t>
            </a:r>
            <a:r>
              <a:rPr lang="en-US" sz="1200" b="1" dirty="0" smtClean="0"/>
              <a:t> feature after </a:t>
            </a:r>
            <a:r>
              <a:rPr lang="en-US" sz="1200" b="1" dirty="0"/>
              <a:t>Post Tokenization , </a:t>
            </a:r>
            <a:endParaRPr lang="en-US" sz="1200" b="1" dirty="0" smtClean="0"/>
          </a:p>
          <a:p>
            <a:pPr marL="228600" indent="-228600">
              <a:buAutoNum type="arabicPeriod"/>
            </a:pPr>
            <a:r>
              <a:rPr lang="en-US" sz="1200" b="1" dirty="0" smtClean="0"/>
              <a:t>Word cloud has been formed on the disaster related tweet.</a:t>
            </a:r>
          </a:p>
          <a:p>
            <a:pPr marL="228600" indent="-228600">
              <a:buAutoNum type="arabicPeriod"/>
            </a:pPr>
            <a:r>
              <a:rPr lang="en-US" sz="1200" b="1" dirty="0" smtClean="0"/>
              <a:t>Fire people , </a:t>
            </a:r>
            <a:r>
              <a:rPr lang="en-US" sz="1200" b="1" dirty="0" smtClean="0"/>
              <a:t>Hiroshima </a:t>
            </a:r>
            <a:r>
              <a:rPr lang="en-US" sz="1200" b="1" dirty="0" smtClean="0"/>
              <a:t>, amp, people , building  were few of the words</a:t>
            </a:r>
            <a:endParaRPr lang="en-US" sz="1200" b="1" dirty="0"/>
          </a:p>
        </p:txBody>
      </p:sp>
      <p:pic>
        <p:nvPicPr>
          <p:cNvPr id="2" name="Picture 1"/>
          <p:cNvPicPr>
            <a:picLocks noChangeAspect="1"/>
          </p:cNvPicPr>
          <p:nvPr/>
        </p:nvPicPr>
        <p:blipFill>
          <a:blip r:embed="rId2"/>
          <a:stretch>
            <a:fillRect/>
          </a:stretch>
        </p:blipFill>
        <p:spPr>
          <a:xfrm>
            <a:off x="100009" y="756789"/>
            <a:ext cx="7148229" cy="3626675"/>
          </a:xfrm>
          <a:prstGeom prst="rect">
            <a:avLst/>
          </a:prstGeom>
        </p:spPr>
      </p:pic>
      <p:sp>
        <p:nvSpPr>
          <p:cNvPr id="11" name="TextBox 10"/>
          <p:cNvSpPr txBox="1"/>
          <p:nvPr/>
        </p:nvSpPr>
        <p:spPr>
          <a:xfrm flipH="1">
            <a:off x="7845552" y="332044"/>
            <a:ext cx="2724170" cy="276999"/>
          </a:xfrm>
          <a:prstGeom prst="rect">
            <a:avLst/>
          </a:prstGeom>
          <a:noFill/>
        </p:spPr>
        <p:txBody>
          <a:bodyPr wrap="square" rtlCol="0">
            <a:spAutoFit/>
          </a:bodyPr>
          <a:lstStyle/>
          <a:p>
            <a:r>
              <a:rPr lang="en-US" sz="1200" b="1" dirty="0" smtClean="0"/>
              <a:t>Feature </a:t>
            </a:r>
            <a:r>
              <a:rPr lang="en-US" sz="1200" b="1" dirty="0" smtClean="0"/>
              <a:t>Extraction</a:t>
            </a:r>
            <a:endParaRPr lang="en-US" sz="1200" b="1" dirty="0"/>
          </a:p>
        </p:txBody>
      </p:sp>
      <p:sp>
        <p:nvSpPr>
          <p:cNvPr id="7" name="TextBox 6"/>
          <p:cNvSpPr txBox="1"/>
          <p:nvPr/>
        </p:nvSpPr>
        <p:spPr>
          <a:xfrm flipH="1">
            <a:off x="100009" y="417806"/>
            <a:ext cx="2724170" cy="276999"/>
          </a:xfrm>
          <a:prstGeom prst="rect">
            <a:avLst/>
          </a:prstGeom>
          <a:noFill/>
        </p:spPr>
        <p:txBody>
          <a:bodyPr wrap="square" rtlCol="0">
            <a:spAutoFit/>
          </a:bodyPr>
          <a:lstStyle/>
          <a:p>
            <a:r>
              <a:rPr lang="en-US" sz="1200" b="1" dirty="0" smtClean="0"/>
              <a:t>Word cloud</a:t>
            </a:r>
            <a:endParaRPr lang="en-US" sz="1200" b="1" dirty="0"/>
          </a:p>
        </p:txBody>
      </p:sp>
      <p:pic>
        <p:nvPicPr>
          <p:cNvPr id="3" name="Picture 2"/>
          <p:cNvPicPr>
            <a:picLocks noChangeAspect="1"/>
          </p:cNvPicPr>
          <p:nvPr/>
        </p:nvPicPr>
        <p:blipFill>
          <a:blip r:embed="rId3"/>
          <a:stretch>
            <a:fillRect/>
          </a:stretch>
        </p:blipFill>
        <p:spPr>
          <a:xfrm>
            <a:off x="7387791" y="701376"/>
            <a:ext cx="4389500" cy="3909399"/>
          </a:xfrm>
          <a:prstGeom prst="rect">
            <a:avLst/>
          </a:prstGeom>
        </p:spPr>
      </p:pic>
      <p:sp>
        <p:nvSpPr>
          <p:cNvPr id="8" name="TextBox 7"/>
          <p:cNvSpPr txBox="1"/>
          <p:nvPr/>
        </p:nvSpPr>
        <p:spPr>
          <a:xfrm flipH="1">
            <a:off x="6598515" y="4861089"/>
            <a:ext cx="5505177" cy="1384995"/>
          </a:xfrm>
          <a:prstGeom prst="rect">
            <a:avLst/>
          </a:prstGeom>
          <a:noFill/>
        </p:spPr>
        <p:txBody>
          <a:bodyPr wrap="square" rtlCol="0">
            <a:spAutoFit/>
          </a:bodyPr>
          <a:lstStyle/>
          <a:p>
            <a:r>
              <a:rPr lang="en-US" sz="1200" b="1" u="sng" dirty="0" smtClean="0"/>
              <a:t>Analysis-</a:t>
            </a:r>
          </a:p>
          <a:p>
            <a:pPr marL="228600" indent="-228600">
              <a:buAutoNum type="arabicPeriod"/>
            </a:pPr>
            <a:r>
              <a:rPr lang="en-US" sz="1200" b="1" dirty="0"/>
              <a:t>The text feature of the </a:t>
            </a:r>
            <a:r>
              <a:rPr lang="en-US" sz="1200" b="1" dirty="0" smtClean="0"/>
              <a:t>data frame </a:t>
            </a:r>
            <a:r>
              <a:rPr lang="en-US" sz="1200" b="1" dirty="0"/>
              <a:t>has been broken down into several fields: tweet length, hashtag presence, number of hashtags, user mentions, and number of </a:t>
            </a:r>
            <a:r>
              <a:rPr lang="en-US" sz="1200" b="1" dirty="0" smtClean="0"/>
              <a:t>mentions</a:t>
            </a:r>
          </a:p>
          <a:p>
            <a:pPr marL="228600" indent="-228600">
              <a:buAutoNum type="arabicPeriod"/>
            </a:pPr>
            <a:r>
              <a:rPr lang="en-US" sz="1200" b="1" dirty="0"/>
              <a:t>The tweet length was calculated, while the presence of hashtags and user mentions were marked as 1, and their absence as </a:t>
            </a:r>
            <a:r>
              <a:rPr lang="en-US" sz="1200" b="1" dirty="0" smtClean="0"/>
              <a:t>0</a:t>
            </a:r>
          </a:p>
          <a:p>
            <a:pPr marL="228600" indent="-228600">
              <a:buAutoNum type="arabicPeriod"/>
            </a:pPr>
            <a:r>
              <a:rPr lang="en-US" sz="1200" b="1" dirty="0" err="1" smtClean="0"/>
              <a:t>Num_hashtags</a:t>
            </a:r>
            <a:r>
              <a:rPr lang="en-US" sz="1200" b="1" dirty="0" smtClean="0"/>
              <a:t> and </a:t>
            </a:r>
            <a:r>
              <a:rPr lang="en-US" sz="1200" b="1" dirty="0" err="1" smtClean="0"/>
              <a:t>num_mentions</a:t>
            </a:r>
            <a:r>
              <a:rPr lang="en-US" sz="1200" b="1" dirty="0" smtClean="0"/>
              <a:t> have been calculated </a:t>
            </a:r>
            <a:endParaRPr lang="en-US" sz="1200" b="1" dirty="0"/>
          </a:p>
        </p:txBody>
      </p:sp>
    </p:spTree>
    <p:extLst>
      <p:ext uri="{BB962C8B-B14F-4D97-AF65-F5344CB8AC3E}">
        <p14:creationId xmlns:p14="http://schemas.microsoft.com/office/powerpoint/2010/main" val="39198922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TF-IDF and sentiment analysis</a:t>
            </a:r>
            <a:endParaRPr lang="en-IN" b="1" u="sng" dirty="0"/>
          </a:p>
        </p:txBody>
      </p:sp>
      <p:sp>
        <p:nvSpPr>
          <p:cNvPr id="10" name="TextBox 9"/>
          <p:cNvSpPr txBox="1"/>
          <p:nvPr/>
        </p:nvSpPr>
        <p:spPr>
          <a:xfrm flipH="1">
            <a:off x="145045" y="4363743"/>
            <a:ext cx="5536032" cy="1569660"/>
          </a:xfrm>
          <a:prstGeom prst="rect">
            <a:avLst/>
          </a:prstGeom>
          <a:noFill/>
        </p:spPr>
        <p:txBody>
          <a:bodyPr wrap="square" rtlCol="0">
            <a:spAutoFit/>
          </a:bodyPr>
          <a:lstStyle/>
          <a:p>
            <a:r>
              <a:rPr lang="en-US" sz="1200" b="1" u="sng" dirty="0" smtClean="0"/>
              <a:t>Analysis-</a:t>
            </a:r>
          </a:p>
          <a:p>
            <a:endParaRPr lang="en-US" sz="1200" b="1" dirty="0"/>
          </a:p>
          <a:p>
            <a:pPr marL="228600" indent="-228600">
              <a:buAutoNum type="arabicPeriod"/>
            </a:pPr>
            <a:r>
              <a:rPr lang="en-US" sz="1200" b="1" dirty="0" smtClean="0"/>
              <a:t>Sentiment analysis has been applied on lemmatized text</a:t>
            </a:r>
          </a:p>
          <a:p>
            <a:pPr marL="228600" indent="-228600">
              <a:buAutoNum type="arabicPeriod"/>
            </a:pPr>
            <a:r>
              <a:rPr lang="en-US" sz="1200" b="1" dirty="0" smtClean="0"/>
              <a:t>Sentiment classified into disaster and non-disaster </a:t>
            </a:r>
          </a:p>
          <a:p>
            <a:pPr marL="228600" indent="-228600">
              <a:buAutoNum type="arabicPeriod"/>
            </a:pPr>
            <a:r>
              <a:rPr lang="en-US" sz="1200" b="1" dirty="0" err="1" smtClean="0"/>
              <a:t>Disatser</a:t>
            </a:r>
            <a:r>
              <a:rPr lang="en-US" sz="1200" b="1" dirty="0" smtClean="0"/>
              <a:t> related tweets has target-1. Code performs sentiment analysis on the “ </a:t>
            </a:r>
            <a:r>
              <a:rPr lang="en-US" sz="1200" b="1" dirty="0" err="1" smtClean="0"/>
              <a:t>cleaned_text</a:t>
            </a:r>
            <a:r>
              <a:rPr lang="en-US" sz="1200" b="1" dirty="0" smtClean="0"/>
              <a:t>” using </a:t>
            </a:r>
            <a:r>
              <a:rPr lang="en-US" sz="1200" b="1" dirty="0" err="1" smtClean="0"/>
              <a:t>get_sentiment_words</a:t>
            </a:r>
            <a:r>
              <a:rPr lang="en-US" sz="1200" b="1" dirty="0" smtClean="0"/>
              <a:t> function. For positive sentiments is set as “yes” otherwise its set as “no”</a:t>
            </a:r>
          </a:p>
          <a:p>
            <a:pPr marL="228600" indent="-228600">
              <a:buAutoNum type="arabicPeriod"/>
            </a:pPr>
            <a:r>
              <a:rPr lang="en-US" sz="1200" b="1" dirty="0" smtClean="0"/>
              <a:t>Similarly, for non-disaster tweets target is 0.</a:t>
            </a:r>
            <a:endParaRPr lang="en-US" sz="1200" b="1" dirty="0"/>
          </a:p>
        </p:txBody>
      </p:sp>
      <p:sp>
        <p:nvSpPr>
          <p:cNvPr id="5" name="TextBox 4"/>
          <p:cNvSpPr txBox="1"/>
          <p:nvPr/>
        </p:nvSpPr>
        <p:spPr>
          <a:xfrm flipH="1">
            <a:off x="5683062" y="4310085"/>
            <a:ext cx="5481762" cy="1569660"/>
          </a:xfrm>
          <a:prstGeom prst="rect">
            <a:avLst/>
          </a:prstGeom>
          <a:noFill/>
        </p:spPr>
        <p:txBody>
          <a:bodyPr wrap="square" rtlCol="0">
            <a:spAutoFit/>
          </a:bodyPr>
          <a:lstStyle/>
          <a:p>
            <a:r>
              <a:rPr lang="en-US" sz="1200" b="1" u="sng" dirty="0" smtClean="0"/>
              <a:t>Analysis-</a:t>
            </a:r>
          </a:p>
          <a:p>
            <a:endParaRPr lang="en-US" sz="1200" b="1" dirty="0" smtClean="0"/>
          </a:p>
          <a:p>
            <a:r>
              <a:rPr lang="en-US" sz="1200" b="1" dirty="0" smtClean="0"/>
              <a:t>1.Pre trained word embedding has been imported</a:t>
            </a:r>
          </a:p>
          <a:p>
            <a:r>
              <a:rPr lang="en-US" sz="1200" b="1" dirty="0" smtClean="0"/>
              <a:t>2.Tokenization has been applied on the text feature and average </a:t>
            </a:r>
            <a:r>
              <a:rPr lang="en-US" sz="1200" b="1" dirty="0" err="1" smtClean="0"/>
              <a:t>embeddings</a:t>
            </a:r>
            <a:r>
              <a:rPr lang="en-US" sz="1200" b="1" dirty="0" smtClean="0"/>
              <a:t> were found.</a:t>
            </a:r>
          </a:p>
          <a:p>
            <a:r>
              <a:rPr lang="en-US" sz="1200" b="1" dirty="0" smtClean="0"/>
              <a:t>3.Numerical vectors capture the semantic meaning of words, allowing words with similar meanings to  have similar vector representations have been shown for each row under </a:t>
            </a:r>
            <a:r>
              <a:rPr lang="en-US" sz="1200" b="1" dirty="0" err="1" smtClean="0"/>
              <a:t>embeddings</a:t>
            </a:r>
            <a:endParaRPr lang="en-US" sz="1200" b="1" dirty="0"/>
          </a:p>
        </p:txBody>
      </p:sp>
      <p:pic>
        <p:nvPicPr>
          <p:cNvPr id="2" name="Picture 1"/>
          <p:cNvPicPr>
            <a:picLocks noChangeAspect="1"/>
          </p:cNvPicPr>
          <p:nvPr/>
        </p:nvPicPr>
        <p:blipFill>
          <a:blip r:embed="rId2"/>
          <a:stretch>
            <a:fillRect/>
          </a:stretch>
        </p:blipFill>
        <p:spPr>
          <a:xfrm>
            <a:off x="145045" y="741192"/>
            <a:ext cx="5272731" cy="3081000"/>
          </a:xfrm>
          <a:prstGeom prst="rect">
            <a:avLst/>
          </a:prstGeom>
        </p:spPr>
      </p:pic>
      <p:pic>
        <p:nvPicPr>
          <p:cNvPr id="3" name="Picture 2"/>
          <p:cNvPicPr>
            <a:picLocks noChangeAspect="1"/>
          </p:cNvPicPr>
          <p:nvPr/>
        </p:nvPicPr>
        <p:blipFill>
          <a:blip r:embed="rId3"/>
          <a:stretch>
            <a:fillRect/>
          </a:stretch>
        </p:blipFill>
        <p:spPr>
          <a:xfrm>
            <a:off x="5681078" y="741192"/>
            <a:ext cx="5171380" cy="3081000"/>
          </a:xfrm>
          <a:prstGeom prst="rect">
            <a:avLst/>
          </a:prstGeom>
        </p:spPr>
      </p:pic>
    </p:spTree>
    <p:extLst>
      <p:ext uri="{BB962C8B-B14F-4D97-AF65-F5344CB8AC3E}">
        <p14:creationId xmlns:p14="http://schemas.microsoft.com/office/powerpoint/2010/main" val="1706367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Model evaluation and validation</a:t>
            </a:r>
            <a:endParaRPr lang="en-IN" b="1" u="sng" dirty="0"/>
          </a:p>
        </p:txBody>
      </p:sp>
      <p:sp>
        <p:nvSpPr>
          <p:cNvPr id="10" name="TextBox 9"/>
          <p:cNvSpPr txBox="1"/>
          <p:nvPr/>
        </p:nvSpPr>
        <p:spPr>
          <a:xfrm flipH="1">
            <a:off x="5486400" y="861561"/>
            <a:ext cx="5810454" cy="1754326"/>
          </a:xfrm>
          <a:prstGeom prst="rect">
            <a:avLst/>
          </a:prstGeom>
          <a:noFill/>
        </p:spPr>
        <p:txBody>
          <a:bodyPr wrap="square" rtlCol="0">
            <a:spAutoFit/>
          </a:bodyPr>
          <a:lstStyle/>
          <a:p>
            <a:r>
              <a:rPr lang="en-US" sz="1200" b="1" u="sng" dirty="0" smtClean="0"/>
              <a:t>Analysis-</a:t>
            </a:r>
          </a:p>
          <a:p>
            <a:r>
              <a:rPr lang="en-US" sz="1200" b="1" dirty="0" smtClean="0"/>
              <a:t>1.Five</a:t>
            </a:r>
            <a:r>
              <a:rPr lang="en-US" sz="1200" b="1" dirty="0" smtClean="0"/>
              <a:t> models have been evaluated  Logistic , SVC, and Naïve Bayes, Random forest  and Decision tree</a:t>
            </a:r>
          </a:p>
          <a:p>
            <a:r>
              <a:rPr lang="en-US" sz="1200" b="1" dirty="0" smtClean="0"/>
              <a:t>2.F1- score and Mean CV score provides a balance between precision and recall , making it a good overall metric. The mean cross validation score indicates how well the model generalizes to unseen data.</a:t>
            </a:r>
          </a:p>
          <a:p>
            <a:r>
              <a:rPr lang="en-US" sz="1200" b="1" dirty="0" smtClean="0"/>
              <a:t>3.Choose the model with the highest F1 score and a good Mean CV score. This will likely be your best performing model. (Linear SVC and Decision tree for both disaster and non disaster related tweet)</a:t>
            </a:r>
            <a:endParaRPr lang="en-US" sz="1200" b="1" dirty="0" smtClean="0"/>
          </a:p>
        </p:txBody>
      </p:sp>
      <p:pic>
        <p:nvPicPr>
          <p:cNvPr id="7" name="Picture 6"/>
          <p:cNvPicPr>
            <a:picLocks noChangeAspect="1"/>
          </p:cNvPicPr>
          <p:nvPr/>
        </p:nvPicPr>
        <p:blipFill>
          <a:blip r:embed="rId2"/>
          <a:stretch>
            <a:fillRect/>
          </a:stretch>
        </p:blipFill>
        <p:spPr>
          <a:xfrm>
            <a:off x="288527" y="901238"/>
            <a:ext cx="4663844" cy="1714649"/>
          </a:xfrm>
          <a:prstGeom prst="rect">
            <a:avLst/>
          </a:prstGeom>
        </p:spPr>
      </p:pic>
      <p:pic>
        <p:nvPicPr>
          <p:cNvPr id="8" name="Picture 7"/>
          <p:cNvPicPr>
            <a:picLocks noChangeAspect="1"/>
          </p:cNvPicPr>
          <p:nvPr/>
        </p:nvPicPr>
        <p:blipFill>
          <a:blip r:embed="rId3"/>
          <a:stretch>
            <a:fillRect/>
          </a:stretch>
        </p:blipFill>
        <p:spPr>
          <a:xfrm>
            <a:off x="288527" y="2775198"/>
            <a:ext cx="4694327" cy="1729890"/>
          </a:xfrm>
          <a:prstGeom prst="rect">
            <a:avLst/>
          </a:prstGeom>
        </p:spPr>
      </p:pic>
      <p:pic>
        <p:nvPicPr>
          <p:cNvPr id="9" name="Picture 8"/>
          <p:cNvPicPr>
            <a:picLocks noChangeAspect="1"/>
          </p:cNvPicPr>
          <p:nvPr/>
        </p:nvPicPr>
        <p:blipFill>
          <a:blip r:embed="rId4"/>
          <a:stretch>
            <a:fillRect/>
          </a:stretch>
        </p:blipFill>
        <p:spPr>
          <a:xfrm>
            <a:off x="288527" y="4793153"/>
            <a:ext cx="4701947" cy="1882303"/>
          </a:xfrm>
          <a:prstGeom prst="rect">
            <a:avLst/>
          </a:prstGeom>
        </p:spPr>
      </p:pic>
      <p:pic>
        <p:nvPicPr>
          <p:cNvPr id="11" name="Picture 10"/>
          <p:cNvPicPr>
            <a:picLocks noChangeAspect="1"/>
          </p:cNvPicPr>
          <p:nvPr/>
        </p:nvPicPr>
        <p:blipFill>
          <a:blip r:embed="rId5"/>
          <a:stretch>
            <a:fillRect/>
          </a:stretch>
        </p:blipFill>
        <p:spPr>
          <a:xfrm>
            <a:off x="5486400" y="2811774"/>
            <a:ext cx="4732430" cy="1867062"/>
          </a:xfrm>
          <a:prstGeom prst="rect">
            <a:avLst/>
          </a:prstGeom>
        </p:spPr>
      </p:pic>
      <p:pic>
        <p:nvPicPr>
          <p:cNvPr id="12" name="Picture 11"/>
          <p:cNvPicPr>
            <a:picLocks noChangeAspect="1"/>
          </p:cNvPicPr>
          <p:nvPr/>
        </p:nvPicPr>
        <p:blipFill>
          <a:blip r:embed="rId6"/>
          <a:stretch>
            <a:fillRect/>
          </a:stretch>
        </p:blipFill>
        <p:spPr>
          <a:xfrm>
            <a:off x="5486400" y="4829729"/>
            <a:ext cx="4701947" cy="1806097"/>
          </a:xfrm>
          <a:prstGeom prst="rect">
            <a:avLst/>
          </a:prstGeom>
        </p:spPr>
      </p:pic>
    </p:spTree>
    <p:extLst>
      <p:ext uri="{BB962C8B-B14F-4D97-AF65-F5344CB8AC3E}">
        <p14:creationId xmlns:p14="http://schemas.microsoft.com/office/powerpoint/2010/main" val="1381541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04288" y="100584"/>
            <a:ext cx="6364224" cy="369332"/>
          </a:xfrm>
          <a:prstGeom prst="rect">
            <a:avLst/>
          </a:prstGeom>
          <a:noFill/>
        </p:spPr>
        <p:txBody>
          <a:bodyPr wrap="square" rtlCol="0">
            <a:spAutoFit/>
          </a:bodyPr>
          <a:lstStyle/>
          <a:p>
            <a:pPr algn="ctr"/>
            <a:r>
              <a:rPr lang="en-IN" b="1" u="sng" dirty="0" smtClean="0"/>
              <a:t>Model comparison</a:t>
            </a:r>
            <a:endParaRPr lang="en-IN" b="1" u="sng" dirty="0"/>
          </a:p>
        </p:txBody>
      </p:sp>
      <p:sp>
        <p:nvSpPr>
          <p:cNvPr id="10" name="TextBox 9"/>
          <p:cNvSpPr txBox="1"/>
          <p:nvPr/>
        </p:nvSpPr>
        <p:spPr>
          <a:xfrm flipH="1">
            <a:off x="9109620" y="1449044"/>
            <a:ext cx="2907792" cy="2839239"/>
          </a:xfrm>
          <a:prstGeom prst="rect">
            <a:avLst/>
          </a:prstGeom>
          <a:noFill/>
        </p:spPr>
        <p:txBody>
          <a:bodyPr wrap="square" rtlCol="0">
            <a:spAutoFit/>
          </a:bodyPr>
          <a:lstStyle/>
          <a:p>
            <a:r>
              <a:rPr lang="en-US" sz="1050" b="1" u="sng" dirty="0" smtClean="0"/>
              <a:t>Analysis</a:t>
            </a:r>
          </a:p>
          <a:p>
            <a:endParaRPr lang="en-US" sz="1050" b="1" dirty="0"/>
          </a:p>
          <a:p>
            <a:r>
              <a:rPr lang="en-US" sz="1050" b="1" dirty="0" smtClean="0"/>
              <a:t>1.Confusion Matrix-</a:t>
            </a:r>
          </a:p>
          <a:p>
            <a:r>
              <a:rPr lang="en-US" sz="1050" b="1" dirty="0" smtClean="0"/>
              <a:t>It summarizes the performance of a classification model of True positives  , true negatives , false negatives and false positives.</a:t>
            </a:r>
          </a:p>
          <a:p>
            <a:endParaRPr lang="en-US" sz="1050" b="1" dirty="0"/>
          </a:p>
          <a:p>
            <a:r>
              <a:rPr lang="en-US" sz="1050" b="1" dirty="0" smtClean="0"/>
              <a:t>2.High precision means the model makes few false positives predictions.</a:t>
            </a:r>
          </a:p>
          <a:p>
            <a:endParaRPr lang="en-US" sz="1050" b="1" dirty="0"/>
          </a:p>
          <a:p>
            <a:r>
              <a:rPr lang="en-US" sz="1050" b="1" dirty="0" smtClean="0"/>
              <a:t>3.High recall means the model identifies most of the actual positive cases</a:t>
            </a:r>
          </a:p>
          <a:p>
            <a:endParaRPr lang="en-US" sz="1050" b="1" dirty="0"/>
          </a:p>
          <a:p>
            <a:r>
              <a:rPr lang="en-US" sz="1050" b="1" dirty="0" smtClean="0"/>
              <a:t>4. There’s often a trade off between precision and recall.</a:t>
            </a:r>
          </a:p>
          <a:p>
            <a:endParaRPr lang="en-US" sz="1050" b="1" dirty="0"/>
          </a:p>
        </p:txBody>
      </p:sp>
      <p:pic>
        <p:nvPicPr>
          <p:cNvPr id="2" name="Picture 1"/>
          <p:cNvPicPr>
            <a:picLocks noChangeAspect="1"/>
          </p:cNvPicPr>
          <p:nvPr/>
        </p:nvPicPr>
        <p:blipFill>
          <a:blip r:embed="rId2"/>
          <a:stretch>
            <a:fillRect/>
          </a:stretch>
        </p:blipFill>
        <p:spPr>
          <a:xfrm>
            <a:off x="74519" y="593399"/>
            <a:ext cx="2979578" cy="2832768"/>
          </a:xfrm>
          <a:prstGeom prst="rect">
            <a:avLst/>
          </a:prstGeom>
        </p:spPr>
      </p:pic>
      <p:pic>
        <p:nvPicPr>
          <p:cNvPr id="3" name="Picture 2"/>
          <p:cNvPicPr>
            <a:picLocks noChangeAspect="1"/>
          </p:cNvPicPr>
          <p:nvPr/>
        </p:nvPicPr>
        <p:blipFill>
          <a:blip r:embed="rId3"/>
          <a:stretch>
            <a:fillRect/>
          </a:stretch>
        </p:blipFill>
        <p:spPr>
          <a:xfrm>
            <a:off x="3108642" y="593400"/>
            <a:ext cx="2880000" cy="2841232"/>
          </a:xfrm>
          <a:prstGeom prst="rect">
            <a:avLst/>
          </a:prstGeom>
        </p:spPr>
      </p:pic>
      <p:pic>
        <p:nvPicPr>
          <p:cNvPr id="4" name="Picture 3"/>
          <p:cNvPicPr>
            <a:picLocks noChangeAspect="1"/>
          </p:cNvPicPr>
          <p:nvPr/>
        </p:nvPicPr>
        <p:blipFill>
          <a:blip r:embed="rId4"/>
          <a:stretch>
            <a:fillRect/>
          </a:stretch>
        </p:blipFill>
        <p:spPr>
          <a:xfrm>
            <a:off x="6054846" y="593399"/>
            <a:ext cx="2871421" cy="2832768"/>
          </a:xfrm>
          <a:prstGeom prst="rect">
            <a:avLst/>
          </a:prstGeom>
        </p:spPr>
      </p:pic>
      <p:pic>
        <p:nvPicPr>
          <p:cNvPr id="14" name="Picture 13"/>
          <p:cNvPicPr>
            <a:picLocks noChangeAspect="1"/>
          </p:cNvPicPr>
          <p:nvPr/>
        </p:nvPicPr>
        <p:blipFill>
          <a:blip r:embed="rId5"/>
          <a:stretch>
            <a:fillRect/>
          </a:stretch>
        </p:blipFill>
        <p:spPr>
          <a:xfrm>
            <a:off x="74519" y="3456248"/>
            <a:ext cx="2979578" cy="3334871"/>
          </a:xfrm>
          <a:prstGeom prst="rect">
            <a:avLst/>
          </a:prstGeom>
        </p:spPr>
      </p:pic>
      <p:pic>
        <p:nvPicPr>
          <p:cNvPr id="15" name="Picture 14"/>
          <p:cNvPicPr>
            <a:picLocks noChangeAspect="1"/>
          </p:cNvPicPr>
          <p:nvPr/>
        </p:nvPicPr>
        <p:blipFill>
          <a:blip r:embed="rId6"/>
          <a:stretch>
            <a:fillRect/>
          </a:stretch>
        </p:blipFill>
        <p:spPr>
          <a:xfrm>
            <a:off x="3108642" y="3475819"/>
            <a:ext cx="2880000" cy="3315300"/>
          </a:xfrm>
          <a:prstGeom prst="rect">
            <a:avLst/>
          </a:prstGeom>
        </p:spPr>
      </p:pic>
      <p:pic>
        <p:nvPicPr>
          <p:cNvPr id="16" name="Picture 15"/>
          <p:cNvPicPr>
            <a:picLocks noChangeAspect="1"/>
          </p:cNvPicPr>
          <p:nvPr/>
        </p:nvPicPr>
        <p:blipFill>
          <a:blip r:embed="rId7"/>
          <a:stretch>
            <a:fillRect/>
          </a:stretch>
        </p:blipFill>
        <p:spPr>
          <a:xfrm>
            <a:off x="6054846" y="3475819"/>
            <a:ext cx="2988570" cy="3315300"/>
          </a:xfrm>
          <a:prstGeom prst="rect">
            <a:avLst/>
          </a:prstGeom>
        </p:spPr>
      </p:pic>
    </p:spTree>
    <p:extLst>
      <p:ext uri="{BB962C8B-B14F-4D97-AF65-F5344CB8AC3E}">
        <p14:creationId xmlns:p14="http://schemas.microsoft.com/office/powerpoint/2010/main" val="888180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2120</TotalTime>
  <Words>889</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vt:lpstr>
      <vt:lpstr>Twitter text analysis for Disaster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Pricing EDA </dc:title>
  <dc:creator>Ajit Kumar</dc:creator>
  <cp:lastModifiedBy>Ajit Kumar</cp:lastModifiedBy>
  <cp:revision>116</cp:revision>
  <dcterms:created xsi:type="dcterms:W3CDTF">2024-09-02T15:01:16Z</dcterms:created>
  <dcterms:modified xsi:type="dcterms:W3CDTF">2025-02-19T08:22:48Z</dcterms:modified>
</cp:coreProperties>
</file>