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4"/>
  </p:notesMasterIdLst>
  <p:sldIdLst>
    <p:sldId id="257" r:id="rId2"/>
    <p:sldId id="258" r:id="rId3"/>
    <p:sldId id="277" r:id="rId4"/>
    <p:sldId id="309" r:id="rId5"/>
    <p:sldId id="310" r:id="rId6"/>
    <p:sldId id="295" r:id="rId7"/>
    <p:sldId id="311" r:id="rId8"/>
    <p:sldId id="312" r:id="rId9"/>
    <p:sldId id="313" r:id="rId10"/>
    <p:sldId id="276" r:id="rId11"/>
    <p:sldId id="31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33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F65F0-279B-44DB-914D-029FF62D5A36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6F858-DDD8-4B05-B736-DE357D59D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3D34-5CFA-4E10-96B6-3E2950CA8AB9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07C6-39EE-4DFA-BCEB-5774FAD9D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8F25-F04A-470B-B9CD-1F2B2AA75C37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07C6-39EE-4DFA-BCEB-5774FAD9D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07B-8F9A-49CC-B9B5-D26C189543E7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07C6-39EE-4DFA-BCEB-5774FAD9D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A73B-5021-407C-945E-AB0459817E9F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07C6-39EE-4DFA-BCEB-5774FAD9D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4AF-528D-46F6-BE24-93D5260CD49E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07C6-39EE-4DFA-BCEB-5774FAD9D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7D68-6D05-4BC7-9378-C48E70D1C601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07C6-39EE-4DFA-BCEB-5774FAD9D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1D5B-A020-4A16-B9AE-55D167B4ADAE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07C6-39EE-4DFA-BCEB-5774FAD9D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21FA-A5D8-4680-9772-DFEE963E25C4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07C6-39EE-4DFA-BCEB-5774FAD9D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9C0-D141-44FF-B228-8CF57F5A6E94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07C6-39EE-4DFA-BCEB-5774FAD9D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791F-663E-4085-83FA-49DC08347A8B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07C6-39EE-4DFA-BCEB-5774FAD9D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8283-B67D-4451-A211-888A757D4C59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B807C6-39EE-4DFA-BCEB-5774FAD9D0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119471-D622-45B5-A132-479742E9EAA1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B807C6-39EE-4DFA-BCEB-5774FAD9D08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FEDFF5-E2F2-4460-A3A0-6A4ABF9D0681}"/>
              </a:ext>
            </a:extLst>
          </p:cNvPr>
          <p:cNvSpPr txBox="1"/>
          <p:nvPr/>
        </p:nvSpPr>
        <p:spPr>
          <a:xfrm>
            <a:off x="533400" y="2895601"/>
            <a:ext cx="8382000" cy="2070702"/>
          </a:xfrm>
          <a:prstGeom prst="rect">
            <a:avLst/>
          </a:prstGeom>
          <a:noFill/>
        </p:spPr>
        <p:txBody>
          <a:bodyPr wrap="square" lIns="69476" tIns="34738" rIns="69476" bIns="34738" rtlCol="0">
            <a:spAutoFit/>
          </a:bodyPr>
          <a:lstStyle/>
          <a:p>
            <a:pPr algn="ctr"/>
            <a:r>
              <a:rPr lang="en-US" sz="2400" b="1" dirty="0">
                <a:latin typeface="+mj-lt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INDUSTRY INTERNSHIP  </a:t>
            </a:r>
            <a:endParaRPr lang="en-US" sz="2400" b="1" dirty="0">
              <a:latin typeface="+mj-lt"/>
              <a:cs typeface="Times New Roman" pitchFamily="18" charset="0"/>
            </a:endParaRPr>
          </a:p>
          <a:p>
            <a:pPr algn="ctr"/>
            <a:r>
              <a:rPr lang="en-US" b="1" dirty="0"/>
              <a:t> </a:t>
            </a:r>
            <a:endParaRPr lang="en-US" sz="2400" dirty="0"/>
          </a:p>
          <a:p>
            <a:pPr algn="ctr"/>
            <a:r>
              <a:rPr lang="en-US" sz="2400" dirty="0" err="1">
                <a:cs typeface="Times New Roman" pitchFamily="18" charset="0"/>
              </a:rPr>
              <a:t>Ajit</a:t>
            </a:r>
            <a:r>
              <a:rPr lang="en-US" sz="2400" dirty="0">
                <a:cs typeface="Times New Roman" pitchFamily="18" charset="0"/>
              </a:rPr>
              <a:t> A </a:t>
            </a:r>
            <a:r>
              <a:rPr lang="en-US" sz="2400" dirty="0" err="1">
                <a:cs typeface="Times New Roman" pitchFamily="18" charset="0"/>
              </a:rPr>
              <a:t>Bijapur</a:t>
            </a:r>
            <a:r>
              <a:rPr lang="en-US" sz="2400" dirty="0">
                <a:cs typeface="Times New Roman" pitchFamily="18" charset="0"/>
              </a:rPr>
              <a:t> </a:t>
            </a:r>
            <a:endParaRPr lang="en-US" sz="2400" dirty="0" smtClean="0">
              <a:cs typeface="Times New Roman" pitchFamily="18" charset="0"/>
            </a:endParaRPr>
          </a:p>
          <a:p>
            <a:pPr algn="ctr"/>
            <a:r>
              <a:rPr lang="en-US" sz="2400" dirty="0" smtClean="0">
                <a:cs typeface="Times New Roman" pitchFamily="18" charset="0"/>
              </a:rPr>
              <a:t>Intern at </a:t>
            </a:r>
            <a:r>
              <a:rPr lang="en-US" sz="2400" dirty="0" err="1" smtClean="0">
                <a:cs typeface="Times New Roman" pitchFamily="18" charset="0"/>
              </a:rPr>
              <a:t>Spookfish</a:t>
            </a:r>
            <a:r>
              <a:rPr lang="en-US" sz="2400" dirty="0" smtClean="0">
                <a:cs typeface="Times New Roman" pitchFamily="18" charset="0"/>
              </a:rPr>
              <a:t> Innovations Bangalore</a:t>
            </a:r>
          </a:p>
          <a:p>
            <a:pPr algn="ctr"/>
            <a:r>
              <a:rPr lang="en-US" sz="2400" dirty="0" smtClean="0">
                <a:cs typeface="Times New Roman" pitchFamily="18" charset="0"/>
              </a:rPr>
              <a:t>(20-01-2020 to 31-05-2020)</a:t>
            </a:r>
            <a:r>
              <a:rPr lang="en-US" sz="2400" dirty="0">
                <a:cs typeface="Times New Roman" pitchFamily="18" charset="0"/>
              </a:rPr>
              <a:t/>
            </a:r>
            <a:br>
              <a:rPr lang="en-US" sz="2400" dirty="0">
                <a:cs typeface="Times New Roman" pitchFamily="18" charset="0"/>
              </a:rPr>
            </a:br>
            <a:endParaRPr lang="en-IN" sz="1600" dirty="0">
              <a:latin typeface="Maiandra GD" panose="020E0502030308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07C6-39EE-4DFA-BCEB-5774FAD9D08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762000"/>
            <a:ext cx="2590800" cy="1793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0572461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5ED6A6-329E-4823-8F93-1AB52A12CC49}"/>
              </a:ext>
            </a:extLst>
          </p:cNvPr>
          <p:cNvSpPr txBox="1"/>
          <p:nvPr/>
        </p:nvSpPr>
        <p:spPr>
          <a:xfrm>
            <a:off x="228600" y="304800"/>
            <a:ext cx="2900305" cy="439486"/>
          </a:xfrm>
          <a:prstGeom prst="rect">
            <a:avLst/>
          </a:prstGeom>
          <a:noFill/>
        </p:spPr>
        <p:txBody>
          <a:bodyPr wrap="square" lIns="69476" tIns="34738" rIns="69476" bIns="34738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Digital I/O cards  </a:t>
            </a:r>
            <a:endParaRPr lang="en-IN" sz="2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33"/>
          <p:cNvGrpSpPr/>
          <p:nvPr/>
        </p:nvGrpSpPr>
        <p:grpSpPr>
          <a:xfrm>
            <a:off x="61419" y="329823"/>
            <a:ext cx="8994807" cy="650336"/>
            <a:chOff x="89095" y="341194"/>
            <a:chExt cx="11993077" cy="650336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7F904DC7-E67C-41AD-9210-D019B6739E42}"/>
                </a:ext>
              </a:extLst>
            </p:cNvPr>
            <p:cNvCxnSpPr/>
            <p:nvPr/>
          </p:nvCxnSpPr>
          <p:spPr>
            <a:xfrm>
              <a:off x="89095" y="971212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AD97EE42-CA6E-45E6-91FD-605F841FF077}"/>
                </a:ext>
              </a:extLst>
            </p:cNvPr>
            <p:cNvSpPr txBox="1"/>
            <p:nvPr/>
          </p:nvSpPr>
          <p:spPr>
            <a:xfrm>
              <a:off x="5964073" y="341194"/>
              <a:ext cx="33437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5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1600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371601"/>
            <a:ext cx="8305800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>
              <a:spcBef>
                <a:spcPts val="16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16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807C6-39EE-4DFA-BCEB-5774FAD9D0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1219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cards are the right answer to the need to acquire digital and analogical inputs and outputs from a PC in an industrial environment.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20574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understand how IO Cards are better than PLC.? </a:t>
            </a:r>
          </a:p>
          <a:p>
            <a:pPr algn="just"/>
            <a:r>
              <a:rPr lang="en-US" dirty="0" smtClean="0"/>
              <a:t>Suppose if you want to activate 24v industrial  I/O signals to integrate PLC, you could set up a high level communications path from your PC to intelligence in a PLC based control system, passing messages back and forth, the PLC activating the plant signals. </a:t>
            </a:r>
            <a:endParaRPr lang="en-US" dirty="0"/>
          </a:p>
        </p:txBody>
      </p:sp>
      <p:pic>
        <p:nvPicPr>
          <p:cNvPr id="16" name="Picture 15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38600"/>
            <a:ext cx="2143125" cy="2143125"/>
          </a:xfrm>
          <a:prstGeom prst="rect">
            <a:avLst/>
          </a:prstGeom>
        </p:spPr>
      </p:pic>
      <p:pic>
        <p:nvPicPr>
          <p:cNvPr id="17" name="Picture 16" descr="PCI-1750_03_B20160905134846.png"/>
          <p:cNvPicPr>
            <a:picLocks noChangeAspect="1"/>
          </p:cNvPicPr>
          <p:nvPr/>
        </p:nvPicPr>
        <p:blipFill>
          <a:blip r:embed="rId3"/>
          <a:srcRect l="8511" r="6383" b="20000"/>
          <a:stretch>
            <a:fillRect/>
          </a:stretch>
        </p:blipFill>
        <p:spPr>
          <a:xfrm>
            <a:off x="4114800" y="4114800"/>
            <a:ext cx="3048000" cy="182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5715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USB-4750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0" y="586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PCI-1750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111298"/>
            <a:ext cx="1295400" cy="879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5ED6A6-329E-4823-8F93-1AB52A12CC49}"/>
              </a:ext>
            </a:extLst>
          </p:cNvPr>
          <p:cNvSpPr txBox="1"/>
          <p:nvPr/>
        </p:nvSpPr>
        <p:spPr>
          <a:xfrm>
            <a:off x="147695" y="336364"/>
            <a:ext cx="2900305" cy="439486"/>
          </a:xfrm>
          <a:prstGeom prst="rect">
            <a:avLst/>
          </a:prstGeom>
          <a:noFill/>
        </p:spPr>
        <p:txBody>
          <a:bodyPr wrap="square" lIns="69476" tIns="34738" rIns="69476" bIns="34738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Digital I/O cards  </a:t>
            </a:r>
            <a:endParaRPr lang="en-IN" sz="2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33"/>
          <p:cNvGrpSpPr/>
          <p:nvPr/>
        </p:nvGrpSpPr>
        <p:grpSpPr>
          <a:xfrm>
            <a:off x="61419" y="111298"/>
            <a:ext cx="8994807" cy="879302"/>
            <a:chOff x="89095" y="122669"/>
            <a:chExt cx="11993077" cy="879302"/>
          </a:xfrm>
        </p:grpSpPr>
        <p:grpSp>
          <p:nvGrpSpPr>
            <p:cNvPr id="3" name="Group 1">
              <a:extLst>
                <a:ext uri="{FF2B5EF4-FFF2-40B4-BE49-F238E27FC236}">
                  <a16:creationId xmlns="" xmlns:a16="http://schemas.microsoft.com/office/drawing/2014/main" id="{05029FB0-E0A1-4D7A-B82A-685D105ACCD4}"/>
                </a:ext>
              </a:extLst>
            </p:cNvPr>
            <p:cNvGrpSpPr/>
            <p:nvPr/>
          </p:nvGrpSpPr>
          <p:grpSpPr>
            <a:xfrm>
              <a:off x="89095" y="122669"/>
              <a:ext cx="11993077" cy="879302"/>
              <a:chOff x="86628" y="114570"/>
              <a:chExt cx="11993077" cy="879302"/>
            </a:xfrm>
          </p:grpSpPr>
          <p:pic>
            <p:nvPicPr>
              <p:cNvPr id="140" name="Picture 2">
                <a:extLst>
                  <a:ext uri="{FF2B5EF4-FFF2-40B4-BE49-F238E27FC236}">
                    <a16:creationId xmlns="" xmlns:a16="http://schemas.microsoft.com/office/drawing/2014/main" id="{03FF110A-64AB-47AF-833F-06BAE9FF1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61537" y="114570"/>
                <a:ext cx="1727200" cy="87930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5" name="Straight Connector 144">
                <a:extLst>
                  <a:ext uri="{FF2B5EF4-FFF2-40B4-BE49-F238E27FC236}">
                    <a16:creationId xmlns="" xmlns:a16="http://schemas.microsoft.com/office/drawing/2014/main" id="{7F904DC7-E67C-41AD-9210-D019B6739E42}"/>
                  </a:ext>
                </a:extLst>
              </p:cNvPr>
              <p:cNvCxnSpPr/>
              <p:nvPr/>
            </p:nvCxnSpPr>
            <p:spPr>
              <a:xfrm>
                <a:off x="86628" y="963113"/>
                <a:ext cx="11993077" cy="20318"/>
              </a:xfrm>
              <a:prstGeom prst="line">
                <a:avLst/>
              </a:prstGeom>
              <a:ln w="3175" cmpd="sng">
                <a:solidFill>
                  <a:srgbClr val="E4948A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AD97EE42-CA6E-45E6-91FD-605F841FF077}"/>
                </a:ext>
              </a:extLst>
            </p:cNvPr>
            <p:cNvSpPr txBox="1"/>
            <p:nvPr/>
          </p:nvSpPr>
          <p:spPr>
            <a:xfrm>
              <a:off x="5964073" y="341194"/>
              <a:ext cx="33437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5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1600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371601"/>
            <a:ext cx="8305800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>
              <a:spcBef>
                <a:spcPts val="16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16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807C6-39EE-4DFA-BCEB-5774FAD9D0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12192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91200" y="1066800"/>
            <a:ext cx="33528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</a:t>
            </a:r>
            <a:r>
              <a:rPr lang="en-US" dirty="0" err="1" smtClean="0"/>
              <a:t>Daq</a:t>
            </a:r>
            <a:r>
              <a:rPr lang="en-US" dirty="0" smtClean="0"/>
              <a:t> </a:t>
            </a:r>
            <a:r>
              <a:rPr lang="en-US" dirty="0" err="1" smtClean="0"/>
              <a:t>device,then</a:t>
            </a:r>
            <a:r>
              <a:rPr lang="en-US" dirty="0" smtClean="0"/>
              <a:t> power on PC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791200" y="2209800"/>
            <a:ext cx="33528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 driver of </a:t>
            </a:r>
            <a:r>
              <a:rPr lang="en-US" dirty="0" err="1" smtClean="0"/>
              <a:t>advantech</a:t>
            </a:r>
            <a:r>
              <a:rPr lang="en-US" dirty="0" smtClean="0"/>
              <a:t> </a:t>
            </a:r>
            <a:r>
              <a:rPr lang="en-US" dirty="0" err="1" smtClean="0"/>
              <a:t>Daq</a:t>
            </a:r>
            <a:r>
              <a:rPr lang="en-US" dirty="0" smtClean="0"/>
              <a:t> device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943600" y="3276600"/>
            <a:ext cx="32004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Mention the suitable device name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24600" y="4419600"/>
            <a:ext cx="25146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7391400" y="18288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91400" y="28956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91400" y="40386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creenshot (9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5715000" cy="4191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07805" y="2612493"/>
            <a:ext cx="3914740" cy="916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69476" tIns="34738" rIns="69476" bIns="34738">
            <a:spAutoFit/>
          </a:bodyPr>
          <a:lstStyle/>
          <a:p>
            <a:pPr algn="ctr"/>
            <a:r>
              <a:rPr lang="en-US" sz="5500" b="1" spc="228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4100" b="1" spc="228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71653" y="329823"/>
            <a:ext cx="8994807" cy="650336"/>
            <a:chOff x="89095" y="341194"/>
            <a:chExt cx="11993077" cy="65033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F904DC7-E67C-41AD-9210-D019B6739E42}"/>
                </a:ext>
              </a:extLst>
            </p:cNvPr>
            <p:cNvCxnSpPr/>
            <p:nvPr/>
          </p:nvCxnSpPr>
          <p:spPr>
            <a:xfrm>
              <a:off x="89095" y="971212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AD97EE42-CA6E-45E6-91FD-605F841FF077}"/>
                </a:ext>
              </a:extLst>
            </p:cNvPr>
            <p:cNvSpPr txBox="1"/>
            <p:nvPr/>
          </p:nvSpPr>
          <p:spPr>
            <a:xfrm>
              <a:off x="5964073" y="341194"/>
              <a:ext cx="33437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15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07C6-39EE-4DFA-BCEB-5774FAD9D08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11298"/>
            <a:ext cx="1295400" cy="879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7401133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5ED6A6-329E-4823-8F93-1AB52A12CC49}"/>
              </a:ext>
            </a:extLst>
          </p:cNvPr>
          <p:cNvSpPr txBox="1"/>
          <p:nvPr/>
        </p:nvSpPr>
        <p:spPr>
          <a:xfrm>
            <a:off x="147695" y="336364"/>
            <a:ext cx="1886401" cy="439486"/>
          </a:xfrm>
          <a:prstGeom prst="rect">
            <a:avLst/>
          </a:prstGeom>
          <a:noFill/>
        </p:spPr>
        <p:txBody>
          <a:bodyPr wrap="square" lIns="69476" tIns="34738" rIns="69476" bIns="34738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Contents  </a:t>
            </a:r>
          </a:p>
        </p:txBody>
      </p:sp>
      <p:grpSp>
        <p:nvGrpSpPr>
          <p:cNvPr id="2" name="Group 133"/>
          <p:cNvGrpSpPr/>
          <p:nvPr/>
        </p:nvGrpSpPr>
        <p:grpSpPr>
          <a:xfrm>
            <a:off x="149193" y="218525"/>
            <a:ext cx="8994807" cy="924476"/>
            <a:chOff x="89095" y="341194"/>
            <a:chExt cx="11993077" cy="650336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7F904DC7-E67C-41AD-9210-D019B6739E42}"/>
                </a:ext>
              </a:extLst>
            </p:cNvPr>
            <p:cNvCxnSpPr/>
            <p:nvPr/>
          </p:nvCxnSpPr>
          <p:spPr>
            <a:xfrm>
              <a:off x="89095" y="971212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AD97EE42-CA6E-45E6-91FD-605F841FF077}"/>
                </a:ext>
              </a:extLst>
            </p:cNvPr>
            <p:cNvSpPr txBox="1"/>
            <p:nvPr/>
          </p:nvSpPr>
          <p:spPr>
            <a:xfrm>
              <a:off x="5964073" y="341194"/>
              <a:ext cx="33437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5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F01FCB-C65A-41C8-A5D5-413F6089CBF2}"/>
              </a:ext>
            </a:extLst>
          </p:cNvPr>
          <p:cNvSpPr txBox="1"/>
          <p:nvPr/>
        </p:nvSpPr>
        <p:spPr>
          <a:xfrm>
            <a:off x="147695" y="1272326"/>
            <a:ext cx="742329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Inspection </a:t>
            </a:r>
            <a:r>
              <a:rPr lang="en-US" sz="2400" dirty="0" err="1" smtClean="0">
                <a:cs typeface="Times New Roman" pitchFamily="18" charset="0"/>
              </a:rPr>
              <a:t>Bot</a:t>
            </a:r>
            <a:endParaRPr lang="en-US" sz="2400" dirty="0" smtClean="0">
              <a:cs typeface="Times New Roman" pitchFamily="18" charset="0"/>
            </a:endParaRPr>
          </a:p>
          <a:p>
            <a:pPr marL="457200" indent="-457200" algn="just"/>
            <a:r>
              <a:rPr lang="en-US" sz="2400" dirty="0" smtClean="0">
                <a:cs typeface="Times New Roman" pitchFamily="18" charset="0"/>
              </a:rPr>
              <a:t>                a)Introduction</a:t>
            </a:r>
          </a:p>
          <a:p>
            <a:pPr marL="457200" indent="-457200" algn="just"/>
            <a:r>
              <a:rPr lang="en-US" sz="2400" dirty="0" smtClean="0">
                <a:cs typeface="Times New Roman" pitchFamily="18" charset="0"/>
              </a:rPr>
              <a:t>                b)</a:t>
            </a:r>
            <a:r>
              <a:rPr lang="en-IN" sz="2400" dirty="0" smtClean="0">
                <a:cs typeface="Times New Roman" pitchFamily="18" charset="0"/>
              </a:rPr>
              <a:t>Methodology</a:t>
            </a:r>
          </a:p>
          <a:p>
            <a:pPr marL="457200" indent="-457200" algn="just"/>
            <a:r>
              <a:rPr lang="en-IN" sz="2400" dirty="0" smtClean="0">
                <a:cs typeface="Times New Roman" pitchFamily="18" charset="0"/>
              </a:rPr>
              <a:t>                 c)Results </a:t>
            </a:r>
          </a:p>
          <a:p>
            <a:pPr marL="457200" indent="-457200" algn="just">
              <a:buAutoNum type="arabicPeriod" startAt="2"/>
            </a:pPr>
            <a:r>
              <a:rPr lang="en-IN" sz="2400" dirty="0" smtClean="0">
                <a:cs typeface="Times New Roman" pitchFamily="18" charset="0"/>
              </a:rPr>
              <a:t>Barcode Decoder</a:t>
            </a:r>
          </a:p>
          <a:p>
            <a:pPr marL="457200" indent="-457200" algn="just"/>
            <a:r>
              <a:rPr lang="en-IN" sz="2400" dirty="0" smtClean="0">
                <a:cs typeface="Times New Roman" pitchFamily="18" charset="0"/>
              </a:rPr>
              <a:t>                a)Introduction </a:t>
            </a:r>
            <a:endParaRPr lang="en-US" sz="2400" dirty="0" smtClean="0">
              <a:cs typeface="Times New Roman" pitchFamily="18" charset="0"/>
            </a:endParaRPr>
          </a:p>
          <a:p>
            <a:pPr marL="400050" indent="-400050" algn="just"/>
            <a:r>
              <a:rPr lang="en-IN" sz="2400" dirty="0" smtClean="0">
                <a:cs typeface="Times New Roman" pitchFamily="18" charset="0"/>
              </a:rPr>
              <a:t>                 b)working process</a:t>
            </a:r>
          </a:p>
          <a:p>
            <a:pPr marL="400050" indent="-400050" algn="just"/>
            <a:r>
              <a:rPr lang="en-IN" sz="2400" dirty="0" smtClean="0">
                <a:cs typeface="Times New Roman" pitchFamily="18" charset="0"/>
              </a:rPr>
              <a:t>                 c)hardware implementation</a:t>
            </a:r>
          </a:p>
          <a:p>
            <a:pPr marL="400050" indent="-400050" algn="just"/>
            <a:r>
              <a:rPr lang="en-IN" sz="2400" dirty="0" smtClean="0">
                <a:cs typeface="Times New Roman" pitchFamily="18" charset="0"/>
              </a:rPr>
              <a:t>                 d) Results </a:t>
            </a:r>
            <a:endParaRPr lang="en-IN" sz="2400" dirty="0">
              <a:cs typeface="Times New Roman" pitchFamily="18" charset="0"/>
            </a:endParaRPr>
          </a:p>
          <a:p>
            <a:pPr marL="400050" indent="-4000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400" dirty="0" smtClean="0">
                <a:cs typeface="Times New Roman" pitchFamily="18" charset="0"/>
              </a:rPr>
              <a:t>.</a:t>
            </a:r>
            <a:r>
              <a:rPr lang="en-US" sz="2400" dirty="0" smtClean="0">
                <a:cs typeface="Times New Roman" pitchFamily="18" charset="0"/>
              </a:rPr>
              <a:t> Programmable  logic controller (PLC)  </a:t>
            </a:r>
          </a:p>
          <a:p>
            <a:pPr marL="400050" indent="-400050"/>
            <a:r>
              <a:rPr lang="en-IN" sz="2400" dirty="0" smtClean="0">
                <a:cs typeface="Times New Roman" pitchFamily="18" charset="0"/>
              </a:rPr>
              <a:t>4. Digital I/O cards  </a:t>
            </a:r>
          </a:p>
          <a:p>
            <a:pPr marL="400050" indent="-400050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807C6-39EE-4DFA-BCEB-5774FAD9D08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0"/>
            <a:ext cx="1295400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5ED6A6-329E-4823-8F93-1AB52A12CC49}"/>
              </a:ext>
            </a:extLst>
          </p:cNvPr>
          <p:cNvSpPr txBox="1"/>
          <p:nvPr/>
        </p:nvSpPr>
        <p:spPr>
          <a:xfrm>
            <a:off x="0" y="336364"/>
            <a:ext cx="4571999" cy="439486"/>
          </a:xfrm>
          <a:prstGeom prst="rect">
            <a:avLst/>
          </a:prstGeom>
          <a:noFill/>
        </p:spPr>
        <p:txBody>
          <a:bodyPr wrap="square" lIns="69476" tIns="34738" rIns="69476" bIns="34738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INSPECTION BOT:Introduction </a:t>
            </a:r>
            <a:endParaRPr lang="en-IN" sz="2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33"/>
          <p:cNvGrpSpPr/>
          <p:nvPr/>
        </p:nvGrpSpPr>
        <p:grpSpPr>
          <a:xfrm>
            <a:off x="61419" y="329823"/>
            <a:ext cx="8994807" cy="650336"/>
            <a:chOff x="89095" y="341194"/>
            <a:chExt cx="11993077" cy="650336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7F904DC7-E67C-41AD-9210-D019B6739E42}"/>
                </a:ext>
              </a:extLst>
            </p:cNvPr>
            <p:cNvCxnSpPr/>
            <p:nvPr/>
          </p:nvCxnSpPr>
          <p:spPr>
            <a:xfrm>
              <a:off x="89095" y="971212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AD97EE42-CA6E-45E6-91FD-605F841FF077}"/>
                </a:ext>
              </a:extLst>
            </p:cNvPr>
            <p:cNvSpPr txBox="1"/>
            <p:nvPr/>
          </p:nvSpPr>
          <p:spPr>
            <a:xfrm>
              <a:off x="5964073" y="341194"/>
              <a:ext cx="33437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5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1600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219200"/>
            <a:ext cx="838200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>
              <a:buSzPts val="1400"/>
              <a:buChar char="●"/>
            </a:pPr>
            <a:endParaRPr lang="en-US" sz="2200" dirty="0">
              <a:cs typeface="Times New Roman" pitchFamily="18" charset="0"/>
            </a:endParaRP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807C6-39EE-4DFA-BCEB-5774FAD9D0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12192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Many accidents have happened owing to the crack and the corrosion of pipelines. We will have severe damages if fluid leaks from the pipeline and explodes.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It is very difficult to inspect the pipelines because they are buried under the ground. Therefore, we are hoping a method of inspection method with a simple four bar mechanism from the inside of the pipelines without digging the ground.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So we proposed a new design in inspecting pipelines.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8862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Problem statement </a:t>
            </a:r>
          </a:p>
          <a:p>
            <a:pPr algn="ctr"/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44958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construct and design a 4 wheeled trolley to carry the camera for the inspection application it should move vertical and horizontal .</a:t>
            </a:r>
          </a:p>
          <a:p>
            <a:endParaRPr lang="en-US" dirty="0"/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11298"/>
            <a:ext cx="1295400" cy="879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5ED6A6-329E-4823-8F93-1AB52A12CC49}"/>
              </a:ext>
            </a:extLst>
          </p:cNvPr>
          <p:cNvSpPr txBox="1"/>
          <p:nvPr/>
        </p:nvSpPr>
        <p:spPr>
          <a:xfrm>
            <a:off x="0" y="336364"/>
            <a:ext cx="5029200" cy="439486"/>
          </a:xfrm>
          <a:prstGeom prst="rect">
            <a:avLst/>
          </a:prstGeom>
          <a:noFill/>
        </p:spPr>
        <p:txBody>
          <a:bodyPr wrap="square" lIns="69476" tIns="34738" rIns="69476" bIns="34738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INSPECTION BOT:Methodology </a:t>
            </a:r>
            <a:r>
              <a:rPr lang="en-US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  </a:t>
            </a:r>
            <a:endParaRPr lang="en-IN" sz="2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33"/>
          <p:cNvGrpSpPr/>
          <p:nvPr/>
        </p:nvGrpSpPr>
        <p:grpSpPr>
          <a:xfrm>
            <a:off x="61419" y="329823"/>
            <a:ext cx="8994807" cy="650336"/>
            <a:chOff x="89095" y="341194"/>
            <a:chExt cx="11993077" cy="650336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7F904DC7-E67C-41AD-9210-D019B6739E42}"/>
                </a:ext>
              </a:extLst>
            </p:cNvPr>
            <p:cNvCxnSpPr/>
            <p:nvPr/>
          </p:nvCxnSpPr>
          <p:spPr>
            <a:xfrm>
              <a:off x="89095" y="971212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AD97EE42-CA6E-45E6-91FD-605F841FF077}"/>
                </a:ext>
              </a:extLst>
            </p:cNvPr>
            <p:cNvSpPr txBox="1"/>
            <p:nvPr/>
          </p:nvSpPr>
          <p:spPr>
            <a:xfrm>
              <a:off x="5964073" y="341194"/>
              <a:ext cx="33437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5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1600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219200"/>
            <a:ext cx="838200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>
              <a:buSzPts val="1400"/>
              <a:buChar char="●"/>
            </a:pPr>
            <a:endParaRPr lang="en-US" sz="2200" dirty="0">
              <a:cs typeface="Times New Roman" pitchFamily="18" charset="0"/>
            </a:endParaRP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807C6-39EE-4DFA-BCEB-5774FAD9D0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12192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Design and development of  inspection robot using CAD software.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Fabrication of CAD models by means of manufacturing equipments.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Assembling all the fabricated parts.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Fixing a camera, motors,  and mounting the circuit board onto the robot.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Making it to robot ,inside a pipe by means of a remote to capture the video image in a monitor.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2971801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design:- </a:t>
            </a:r>
          </a:p>
          <a:p>
            <a:pPr algn="ctr"/>
            <a:endParaRPr lang="en-US" b="1" dirty="0"/>
          </a:p>
        </p:txBody>
      </p:sp>
      <p:pic>
        <p:nvPicPr>
          <p:cNvPr id="16" name="Picture 15" descr="final desig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733800"/>
            <a:ext cx="5029200" cy="2890838"/>
          </a:xfrm>
          <a:prstGeom prst="rect">
            <a:avLst/>
          </a:prstGeom>
        </p:spPr>
      </p:pic>
      <p:pic>
        <p:nvPicPr>
          <p:cNvPr id="19" name="Picture 18" descr="WhatsApp Image 2020-05-11 at 6.59.39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29000"/>
            <a:ext cx="2819400" cy="342900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111298"/>
            <a:ext cx="1295400" cy="879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5ED6A6-329E-4823-8F93-1AB52A12CC49}"/>
              </a:ext>
            </a:extLst>
          </p:cNvPr>
          <p:cNvSpPr txBox="1"/>
          <p:nvPr/>
        </p:nvSpPr>
        <p:spPr>
          <a:xfrm>
            <a:off x="0" y="336364"/>
            <a:ext cx="5029200" cy="439486"/>
          </a:xfrm>
          <a:prstGeom prst="rect">
            <a:avLst/>
          </a:prstGeom>
          <a:noFill/>
        </p:spPr>
        <p:txBody>
          <a:bodyPr wrap="square" lIns="69476" tIns="34738" rIns="69476" bIns="34738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INSPECTION BOT:Results </a:t>
            </a:r>
            <a:r>
              <a:rPr lang="en-US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  </a:t>
            </a:r>
            <a:endParaRPr lang="en-IN" sz="2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33"/>
          <p:cNvGrpSpPr/>
          <p:nvPr/>
        </p:nvGrpSpPr>
        <p:grpSpPr>
          <a:xfrm>
            <a:off x="61419" y="329823"/>
            <a:ext cx="8994807" cy="650336"/>
            <a:chOff x="89095" y="341194"/>
            <a:chExt cx="11993077" cy="650336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7F904DC7-E67C-41AD-9210-D019B6739E42}"/>
                </a:ext>
              </a:extLst>
            </p:cNvPr>
            <p:cNvCxnSpPr/>
            <p:nvPr/>
          </p:nvCxnSpPr>
          <p:spPr>
            <a:xfrm>
              <a:off x="89095" y="971212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AD97EE42-CA6E-45E6-91FD-605F841FF077}"/>
                </a:ext>
              </a:extLst>
            </p:cNvPr>
            <p:cNvSpPr txBox="1"/>
            <p:nvPr/>
          </p:nvSpPr>
          <p:spPr>
            <a:xfrm>
              <a:off x="5964073" y="341194"/>
              <a:ext cx="33437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5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1600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219200"/>
            <a:ext cx="838200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>
              <a:buSzPts val="1400"/>
              <a:buChar char="●"/>
            </a:pPr>
            <a:endParaRPr lang="en-US" sz="2200" dirty="0">
              <a:cs typeface="Times New Roman" pitchFamily="18" charset="0"/>
            </a:endParaRP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807C6-39EE-4DFA-BCEB-5774FAD9D08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Picture 17" descr="GUI.png"/>
          <p:cNvPicPr>
            <a:picLocks noChangeAspect="1"/>
          </p:cNvPicPr>
          <p:nvPr/>
        </p:nvPicPr>
        <p:blipFill>
          <a:blip r:embed="rId2"/>
          <a:srcRect b="8377"/>
          <a:stretch>
            <a:fillRect/>
          </a:stretch>
        </p:blipFill>
        <p:spPr>
          <a:xfrm>
            <a:off x="0" y="1219200"/>
            <a:ext cx="4800600" cy="4267200"/>
          </a:xfrm>
          <a:prstGeom prst="rect">
            <a:avLst/>
          </a:prstGeom>
        </p:spPr>
      </p:pic>
      <p:pic>
        <p:nvPicPr>
          <p:cNvPr id="20" name="Picture 19" descr="bot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447800"/>
            <a:ext cx="4114800" cy="4038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400" y="5638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fig 3.Web page GUI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5715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4.Prototype of the inspection </a:t>
            </a:r>
            <a:r>
              <a:rPr lang="en-US" dirty="0" err="1" smtClean="0"/>
              <a:t>bot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111298"/>
            <a:ext cx="1295400" cy="879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5ED6A6-329E-4823-8F93-1AB52A12CC49}"/>
              </a:ext>
            </a:extLst>
          </p:cNvPr>
          <p:cNvSpPr txBox="1"/>
          <p:nvPr/>
        </p:nvSpPr>
        <p:spPr>
          <a:xfrm>
            <a:off x="147695" y="336364"/>
            <a:ext cx="2747905" cy="439486"/>
          </a:xfrm>
          <a:prstGeom prst="rect">
            <a:avLst/>
          </a:prstGeom>
          <a:noFill/>
        </p:spPr>
        <p:txBody>
          <a:bodyPr wrap="square" lIns="69476" tIns="34738" rIns="69476" bIns="34738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="" xmlns:a16="http://schemas.microsoft.com/office/drawing/2014/main" id="{7F904DC7-E67C-41AD-9210-D019B6739E42}"/>
              </a:ext>
            </a:extLst>
          </p:cNvPr>
          <p:cNvCxnSpPr/>
          <p:nvPr/>
        </p:nvCxnSpPr>
        <p:spPr>
          <a:xfrm>
            <a:off x="61419" y="959841"/>
            <a:ext cx="8994807" cy="20318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600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807C6-39EE-4DFA-BCEB-5774FAD9D0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457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PHARMA BARCODE </a:t>
            </a:r>
            <a:r>
              <a:rPr lang="en-US" sz="2400" b="1" dirty="0" err="1" smtClean="0">
                <a:solidFill>
                  <a:srgbClr val="002060"/>
                </a:solidFill>
                <a:latin typeface="Century Gothic" panose="020B0502020202020204" pitchFamily="34" charset="0"/>
              </a:rPr>
              <a:t>DECODER:Introduction</a:t>
            </a:r>
            <a:r>
              <a:rPr lang="en-US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1219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Barcode Decoder?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18288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barcode reader (or barcode scanner) is an electronic device for reading printed barcodes.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Like a flatbed scanner, it consists of a light source, a lens and a light sensor translating optical impulses into electrical ones.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Additionally, nearly all barcode readers contain decoder circuitry analyzing the barcodes image data provided by the sensor and sending the barcodes content to the scanners output port.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3962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Types of barcode decoder:-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4419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Pen-type readers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Laser scanners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CCD readers (also known as LED scanners)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Camera-based readers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11298"/>
            <a:ext cx="1295400" cy="879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5ED6A6-329E-4823-8F93-1AB52A12CC49}"/>
              </a:ext>
            </a:extLst>
          </p:cNvPr>
          <p:cNvSpPr txBox="1"/>
          <p:nvPr/>
        </p:nvSpPr>
        <p:spPr>
          <a:xfrm>
            <a:off x="147695" y="336364"/>
            <a:ext cx="2747905" cy="439486"/>
          </a:xfrm>
          <a:prstGeom prst="rect">
            <a:avLst/>
          </a:prstGeom>
          <a:noFill/>
        </p:spPr>
        <p:txBody>
          <a:bodyPr wrap="square" lIns="69476" tIns="34738" rIns="69476" bIns="34738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="" xmlns:a16="http://schemas.microsoft.com/office/drawing/2014/main" id="{7F904DC7-E67C-41AD-9210-D019B6739E42}"/>
              </a:ext>
            </a:extLst>
          </p:cNvPr>
          <p:cNvCxnSpPr/>
          <p:nvPr/>
        </p:nvCxnSpPr>
        <p:spPr>
          <a:xfrm>
            <a:off x="61419" y="959841"/>
            <a:ext cx="8994807" cy="20318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600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807C6-39EE-4DFA-BCEB-5774FAD9D0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PHARMA BARCODE DECODER: Working methodology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1219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Working:-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1600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1600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A bar code consists of a series of parallel, adjacent bars and spaces. </a:t>
            </a:r>
            <a:r>
              <a:rPr lang="en-US" dirty="0" err="1" smtClean="0"/>
              <a:t>Symbologies</a:t>
            </a:r>
            <a:r>
              <a:rPr lang="en-US" dirty="0" smtClean="0"/>
              <a:t> are used to encode small strings of character data into a printed symbol.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 bar code reader decodes a bar code by scanning a light source across the bar code and measuring the intensity of light reflected back by the white spaces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The pattern of reflected light is detected with a photodiode which produces an electronic signal that exactly matches the printed bar code pattern. This signal is then decoded back to the original data by electronic circuit.</a:t>
            </a:r>
          </a:p>
          <a:p>
            <a:endParaRPr lang="en-US" dirty="0"/>
          </a:p>
        </p:txBody>
      </p:sp>
      <p:pic>
        <p:nvPicPr>
          <p:cNvPr id="16" name="Picture 15" descr="image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62400"/>
            <a:ext cx="4724400" cy="2362200"/>
          </a:xfrm>
          <a:prstGeom prst="rect">
            <a:avLst/>
          </a:prstGeom>
        </p:spPr>
      </p:pic>
      <p:pic>
        <p:nvPicPr>
          <p:cNvPr id="17" name="Picture 16" descr="image0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038600"/>
            <a:ext cx="2743200" cy="2057400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111298"/>
            <a:ext cx="1295400" cy="879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5ED6A6-329E-4823-8F93-1AB52A12CC49}"/>
              </a:ext>
            </a:extLst>
          </p:cNvPr>
          <p:cNvSpPr txBox="1"/>
          <p:nvPr/>
        </p:nvSpPr>
        <p:spPr>
          <a:xfrm>
            <a:off x="147695" y="336364"/>
            <a:ext cx="2747905" cy="439486"/>
          </a:xfrm>
          <a:prstGeom prst="rect">
            <a:avLst/>
          </a:prstGeom>
          <a:noFill/>
        </p:spPr>
        <p:txBody>
          <a:bodyPr wrap="square" lIns="69476" tIns="34738" rIns="69476" bIns="34738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="" xmlns:a16="http://schemas.microsoft.com/office/drawing/2014/main" id="{7F904DC7-E67C-41AD-9210-D019B6739E42}"/>
              </a:ext>
            </a:extLst>
          </p:cNvPr>
          <p:cNvCxnSpPr/>
          <p:nvPr/>
        </p:nvCxnSpPr>
        <p:spPr>
          <a:xfrm>
            <a:off x="61419" y="959841"/>
            <a:ext cx="8994807" cy="20318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600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807C6-39EE-4DFA-BCEB-5774FAD9D0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PHARMA BARCODE DECODER: Hardware Implementation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1600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990601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So started to rotate the stepper motor in forward and backward direction by giving  400 steps per revolution with speed of 9.5m/sec And with this speed we are able grab the image of barcode by hardware trigger with delay of 100ms as shown below in fig</a:t>
            </a:r>
          </a:p>
          <a:p>
            <a:r>
              <a:rPr lang="en-US" dirty="0" smtClean="0"/>
              <a:t>a)For example in 1sec if we grab 10 images of barcode  by hardware trigger around 4-5 images are in frame of view rest are not an images of barcode or not in frame of view</a:t>
            </a:r>
          </a:p>
          <a:p>
            <a:r>
              <a:rPr lang="en-US" dirty="0" smtClean="0"/>
              <a:t>b)for point A to B to A it will take time around 1.12sec as show in below figure </a:t>
            </a:r>
          </a:p>
          <a:p>
            <a:endParaRPr lang="en-US" dirty="0"/>
          </a:p>
        </p:txBody>
      </p:sp>
      <p:pic>
        <p:nvPicPr>
          <p:cNvPr id="23" name="Picture 22" descr="image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505200"/>
            <a:ext cx="4724400" cy="2145506"/>
          </a:xfrm>
          <a:prstGeom prst="rect">
            <a:avLst/>
          </a:prstGeom>
        </p:spPr>
      </p:pic>
      <p:pic>
        <p:nvPicPr>
          <p:cNvPr id="24" name="Picture 23" descr="image0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3352800"/>
            <a:ext cx="3810000" cy="2286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58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Conveyer setup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5943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barcode from a hardware trigger</a:t>
            </a:r>
          </a:p>
          <a:p>
            <a:endParaRPr lang="en-US" dirty="0"/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76200"/>
            <a:ext cx="1295400" cy="879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5ED6A6-329E-4823-8F93-1AB52A12CC49}"/>
              </a:ext>
            </a:extLst>
          </p:cNvPr>
          <p:cNvSpPr txBox="1"/>
          <p:nvPr/>
        </p:nvSpPr>
        <p:spPr>
          <a:xfrm>
            <a:off x="147695" y="336364"/>
            <a:ext cx="2747905" cy="439486"/>
          </a:xfrm>
          <a:prstGeom prst="rect">
            <a:avLst/>
          </a:prstGeom>
          <a:noFill/>
        </p:spPr>
        <p:txBody>
          <a:bodyPr wrap="square" lIns="69476" tIns="34738" rIns="69476" bIns="34738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="" xmlns:a16="http://schemas.microsoft.com/office/drawing/2014/main" id="{7F904DC7-E67C-41AD-9210-D019B6739E42}"/>
              </a:ext>
            </a:extLst>
          </p:cNvPr>
          <p:cNvCxnSpPr/>
          <p:nvPr/>
        </p:nvCxnSpPr>
        <p:spPr>
          <a:xfrm>
            <a:off x="61419" y="959841"/>
            <a:ext cx="8994807" cy="20318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600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807C6-39EE-4DFA-BCEB-5774FAD9D0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457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Programmable  logic controller (PLC)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1600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1219199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PC </a:t>
            </a:r>
            <a:r>
              <a:rPr lang="en-US" dirty="0" err="1" smtClean="0"/>
              <a:t>Worx</a:t>
            </a:r>
            <a:r>
              <a:rPr lang="en-US" dirty="0" smtClean="0"/>
              <a:t> is a programming platform where we can code for any PLC.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work on a software called “PC </a:t>
            </a:r>
            <a:r>
              <a:rPr lang="en-US" dirty="0" err="1" smtClean="0"/>
              <a:t>worx</a:t>
            </a:r>
            <a:r>
              <a:rPr lang="en-US" dirty="0" smtClean="0"/>
              <a:t>” which is used to code using text language(ex Instruction list, structure </a:t>
            </a:r>
            <a:r>
              <a:rPr lang="en-US" dirty="0" err="1" smtClean="0"/>
              <a:t>tex</a:t>
            </a:r>
            <a:r>
              <a:rPr lang="en-US" dirty="0" smtClean="0"/>
              <a:t>) or graphical coding(ex ladder logic, Function Block Diagram).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PLC we implemented this was on ILC 131 ETH, which has 8 input bits and 4 output bits, the communication happens over the Ethernet. So </a:t>
            </a:r>
            <a:r>
              <a:rPr lang="en-US" dirty="0" err="1" smtClean="0"/>
              <a:t>Netnames</a:t>
            </a:r>
            <a:r>
              <a:rPr lang="en-US" dirty="0" smtClean="0"/>
              <a:t>+ software tells us the IP address for the connected PLC.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Explored how to write the instruction list  programming and the ladder logic </a:t>
            </a:r>
          </a:p>
          <a:p>
            <a:endParaRPr lang="en-US" dirty="0"/>
          </a:p>
        </p:txBody>
      </p:sp>
      <p:pic>
        <p:nvPicPr>
          <p:cNvPr id="18" name="Picture 17" descr="WhatsApp Image 2020-06-01 at 8.34.01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200"/>
            <a:ext cx="4876800" cy="3200400"/>
          </a:xfrm>
          <a:prstGeom prst="rect">
            <a:avLst/>
          </a:prstGeom>
        </p:spPr>
      </p:pic>
      <p:pic>
        <p:nvPicPr>
          <p:cNvPr id="19" name="Picture 18" descr="WhatsApp Image 2020-06-01 at 8.34.01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505200"/>
            <a:ext cx="4114800" cy="3157538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03FF110A-64AB-47AF-833F-06BAE9FF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111298"/>
            <a:ext cx="1295400" cy="879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7395</TotalTime>
  <Words>790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32</cp:revision>
  <dcterms:created xsi:type="dcterms:W3CDTF">2020-04-29T08:48:04Z</dcterms:created>
  <dcterms:modified xsi:type="dcterms:W3CDTF">2020-06-11T09:27:07Z</dcterms:modified>
</cp:coreProperties>
</file>