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8" r:id="rId2"/>
    <p:sldId id="314" r:id="rId3"/>
    <p:sldId id="310" r:id="rId4"/>
    <p:sldId id="315" r:id="rId5"/>
    <p:sldId id="316" r:id="rId6"/>
    <p:sldId id="317" r:id="rId7"/>
    <p:sldId id="318" r:id="rId8"/>
    <p:sldId id="319" r:id="rId9"/>
    <p:sldId id="320" r:id="rId10"/>
    <p:sldId id="321" r:id="rId11"/>
    <p:sldId id="322" r:id="rId12"/>
    <p:sldId id="323" r:id="rId13"/>
    <p:sldId id="324" r:id="rId14"/>
    <p:sldId id="313" r:id="rId15"/>
    <p:sldId id="325" r:id="rId16"/>
    <p:sldId id="326" r:id="rId17"/>
    <p:sldId id="30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07" autoAdjust="0"/>
    <p:restoredTop sz="73305" autoAdjust="0"/>
  </p:normalViewPr>
  <p:slideViewPr>
    <p:cSldViewPr snapToGrid="0" snapToObjects="1">
      <p:cViewPr varScale="1">
        <p:scale>
          <a:sx n="76" d="100"/>
          <a:sy n="76" d="100"/>
        </p:scale>
        <p:origin x="-656" y="-10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(could use %3 to do this if you want it in 3rds, or %9 and then group things in various ways)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282607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with different values of k. How does the number of connected components change as you increase k? How does the number of nodes in a the connected components change as you increase k?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2826076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Chart at least two different data sets and try to write something about how they are different. If you have trouble doing this in code, do it on paper and include an image of the result in your hand in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282607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%3 to do this if you want it in 3rds, or %9 and then group things in various ways)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282607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2964559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3/25/15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3/25/15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3/25/15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bviewer.ipython.org/github/jmankoff/data/blob/master/Assignments/networks-byte6/byte6-SN.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766798" cy="1040870"/>
          </a:xfrm>
        </p:spPr>
        <p:txBody>
          <a:bodyPr/>
          <a:lstStyle/>
          <a:p>
            <a:r>
              <a:rPr lang="en-US" dirty="0" smtClean="0"/>
              <a:t>Byte 6: </a:t>
            </a:r>
            <a:r>
              <a:rPr lang="en-US" dirty="0" smtClean="0"/>
              <a:t>Networks</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4132" y="310162"/>
            <a:ext cx="6982643" cy="990107"/>
          </a:xfrm>
        </p:spPr>
        <p:txBody>
          <a:bodyPr/>
          <a:lstStyle/>
          <a:p>
            <a:r>
              <a:rPr lang="en-US" dirty="0" smtClean="0"/>
              <a:t>Main loop of connected components</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b="1" dirty="0" smtClean="0">
                <a:latin typeface="Courier"/>
                <a:cs typeface="Courier"/>
              </a:rPr>
              <a:t># </a:t>
            </a:r>
            <a:r>
              <a:rPr lang="en-US" sz="1400" b="1" dirty="0">
                <a:latin typeface="Courier"/>
                <a:cs typeface="Courier"/>
              </a:rPr>
              <a:t>loop until there are no more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while nodes:</a:t>
            </a:r>
            <a:br>
              <a:rPr lang="en-US" sz="1400" dirty="0" smtClean="0">
                <a:latin typeface="Courier"/>
                <a:cs typeface="Courier"/>
              </a:rPr>
            </a:br>
            <a:r>
              <a:rPr lang="en-US" sz="1400" dirty="0" smtClean="0">
                <a:latin typeface="Courier"/>
                <a:cs typeface="Courier"/>
              </a:rPr>
              <a:t>	node </a:t>
            </a:r>
            <a:r>
              <a:rPr lang="en-US" sz="1400" dirty="0">
                <a:latin typeface="Courier"/>
                <a:cs typeface="Courier"/>
              </a:rPr>
              <a:t>= </a:t>
            </a:r>
            <a:r>
              <a:rPr lang="en-US" sz="1400" dirty="0" err="1">
                <a:latin typeface="Courier"/>
                <a:cs typeface="Courier"/>
              </a:rPr>
              <a:t>nodes.pop</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component </a:t>
            </a:r>
            <a:r>
              <a:rPr lang="en-US" sz="1400" dirty="0">
                <a:latin typeface="Courier"/>
                <a:cs typeface="Courier"/>
              </a:rPr>
              <a:t>= set(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queue </a:t>
            </a:r>
            <a:r>
              <a:rPr lang="en-US" sz="1400" dirty="0">
                <a:latin typeface="Courier"/>
                <a:cs typeface="Courier"/>
              </a:rPr>
              <a:t>= [node]</a:t>
            </a:r>
          </a:p>
          <a:p>
            <a:pPr marL="0" indent="0">
              <a:buNone/>
            </a:pPr>
            <a:r>
              <a:rPr lang="en-US" sz="1400" dirty="0" smtClean="0">
                <a:latin typeface="Courier"/>
                <a:cs typeface="Courier"/>
              </a:rPr>
              <a:t>	while </a:t>
            </a:r>
            <a:r>
              <a:rPr lang="en-US" sz="1400" dirty="0">
                <a:latin typeface="Courier"/>
                <a:cs typeface="Courier"/>
              </a:rPr>
              <a:t>queue</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pick a node and mark as </a:t>
            </a:r>
            <a:r>
              <a:rPr lang="en-US" sz="1400" b="1" dirty="0" smtClean="0">
                <a:latin typeface="Courier"/>
                <a:cs typeface="Courier"/>
              </a:rPr>
              <a:t>visited</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node </a:t>
            </a:r>
            <a:r>
              <a:rPr lang="en-US" sz="1400" dirty="0">
                <a:latin typeface="Courier"/>
                <a:cs typeface="Courier"/>
              </a:rPr>
              <a:t>= </a:t>
            </a:r>
            <a:r>
              <a:rPr lang="en-US" sz="1400" dirty="0" err="1">
                <a:latin typeface="Courier"/>
                <a:cs typeface="Courier"/>
              </a:rPr>
              <a:t>queue.pop</a:t>
            </a:r>
            <a:r>
              <a:rPr lang="en-US" sz="1400" dirty="0">
                <a:latin typeface="Courier"/>
                <a:cs typeface="Courier"/>
              </a:rPr>
              <a:t>(0</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visited.add</a:t>
            </a:r>
            <a:r>
              <a:rPr lang="en-US" sz="1400" dirty="0">
                <a:latin typeface="Courier"/>
                <a:cs typeface="Courier"/>
              </a:rPr>
              <a:t>(node)</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add it to our connected </a:t>
            </a:r>
            <a:r>
              <a:rPr lang="en-US" sz="1400" b="1" dirty="0" smtClean="0">
                <a:latin typeface="Courier"/>
                <a:cs typeface="Courier"/>
              </a:rPr>
              <a:t>component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component.add</a:t>
            </a:r>
            <a:r>
              <a:rPr lang="en-US" sz="1400" dirty="0">
                <a:latin typeface="Courier"/>
                <a:cs typeface="Courier"/>
              </a:rPr>
              <a:t>(node)</a:t>
            </a:r>
          </a:p>
          <a:p>
            <a:pPr marL="0" indent="0">
              <a:buNone/>
            </a:pPr>
            <a:r>
              <a:rPr lang="en-US" sz="1400" b="1" dirty="0" smtClean="0">
                <a:latin typeface="Courier"/>
                <a:cs typeface="Courier"/>
              </a:rPr>
              <a:t>		# </a:t>
            </a:r>
            <a:r>
              <a:rPr lang="en-US" sz="1400" b="1" dirty="0">
                <a:latin typeface="Courier"/>
                <a:cs typeface="Courier"/>
              </a:rPr>
              <a:t>find all its </a:t>
            </a:r>
            <a:r>
              <a:rPr lang="en-US" sz="1400" b="1" dirty="0" smtClean="0">
                <a:latin typeface="Courier"/>
                <a:cs typeface="Courier"/>
              </a:rPr>
              <a:t>neighbors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neighbors </a:t>
            </a:r>
            <a:r>
              <a:rPr lang="en-US" sz="1400" dirty="0">
                <a:latin typeface="Courier"/>
                <a:cs typeface="Courier"/>
              </a:rPr>
              <a:t>= neighborhood[node]</a:t>
            </a:r>
          </a:p>
          <a:p>
            <a:pPr marL="0" indent="0">
              <a:buNone/>
            </a:pPr>
            <a:r>
              <a:rPr lang="en-US" sz="1400" b="1" dirty="0" smtClean="0">
                <a:latin typeface="Courier"/>
                <a:cs typeface="Courier"/>
              </a:rPr>
              <a:t>		# </a:t>
            </a:r>
            <a:r>
              <a:rPr lang="en-US" sz="1400" b="1" dirty="0">
                <a:latin typeface="Courier"/>
                <a:cs typeface="Courier"/>
              </a:rPr>
              <a:t>add them to the queue (if we haven't seen them before</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for </a:t>
            </a:r>
            <a:r>
              <a:rPr lang="en-US" sz="1400" dirty="0">
                <a:latin typeface="Courier"/>
                <a:cs typeface="Courier"/>
              </a:rPr>
              <a:t>neighbor in </a:t>
            </a:r>
            <a:r>
              <a:rPr lang="en-US" sz="1400" dirty="0" smtClean="0">
                <a:latin typeface="Courier"/>
                <a:cs typeface="Courier"/>
              </a:rPr>
              <a:t>neighbors:</a:t>
            </a:r>
            <a:br>
              <a:rPr lang="en-US" sz="1400" dirty="0" smtClean="0">
                <a:latin typeface="Courier"/>
                <a:cs typeface="Courier"/>
              </a:rPr>
            </a:br>
            <a:r>
              <a:rPr lang="en-US" sz="1400" dirty="0" smtClean="0">
                <a:latin typeface="Courier"/>
                <a:cs typeface="Courier"/>
              </a:rPr>
              <a:t>			if </a:t>
            </a:r>
            <a:r>
              <a:rPr lang="en-US" sz="1400" dirty="0">
                <a:latin typeface="Courier"/>
                <a:cs typeface="Courier"/>
              </a:rPr>
              <a:t>neighbor not in </a:t>
            </a:r>
            <a:r>
              <a:rPr lang="en-US" sz="1400" dirty="0" smtClean="0">
                <a:latin typeface="Courier"/>
                <a:cs typeface="Courier"/>
              </a:rPr>
              <a:t>visited:</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nodes.discard</a:t>
            </a:r>
            <a:r>
              <a:rPr lang="en-US" sz="1400" dirty="0">
                <a:latin typeface="Courier"/>
                <a:cs typeface="Courier"/>
              </a:rPr>
              <a:t>(neighbor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queue.append</a:t>
            </a:r>
            <a:r>
              <a:rPr lang="en-US" sz="1400" dirty="0">
                <a:latin typeface="Courier"/>
                <a:cs typeface="Courier"/>
              </a:rPr>
              <a:t>(neighbor)</a:t>
            </a:r>
          </a:p>
          <a:p>
            <a:pPr marL="0" indent="0">
              <a:buNone/>
            </a:pPr>
            <a:r>
              <a:rPr lang="en-US" sz="1400" dirty="0">
                <a:latin typeface="Courier"/>
                <a:cs typeface="Courier"/>
              </a:rPr>
              <a:t>        </a:t>
            </a:r>
            <a:r>
              <a:rPr lang="en-US" sz="1400" dirty="0" err="1">
                <a:latin typeface="Courier"/>
                <a:cs typeface="Courier"/>
              </a:rPr>
              <a:t>result.append</a:t>
            </a:r>
            <a:r>
              <a:rPr lang="en-US" sz="1400" dirty="0">
                <a:latin typeface="Courier"/>
                <a:cs typeface="Courier"/>
              </a:rPr>
              <a:t>(component)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10" name="Rectangle 9"/>
          <p:cNvSpPr/>
          <p:nvPr/>
        </p:nvSpPr>
        <p:spPr>
          <a:xfrm>
            <a:off x="0" y="3588990"/>
            <a:ext cx="8018475" cy="52205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706144" y="4868856"/>
            <a:ext cx="3312331" cy="1144031"/>
          </a:xfrm>
          <a:prstGeom prst="wedgeRectCallout">
            <a:avLst>
              <a:gd name="adj1" fmla="val -22669"/>
              <a:gd name="adj2" fmla="val -118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node that gets added to the queue is added because it’s in the neighborhood (and thus will be part of our component)</a:t>
            </a:r>
            <a:endParaRPr lang="en-US" dirty="0">
              <a:latin typeface="Courier"/>
              <a:cs typeface="Courier"/>
            </a:endParaRPr>
          </a:p>
        </p:txBody>
      </p:sp>
    </p:spTree>
    <p:extLst>
      <p:ext uri="{BB962C8B-B14F-4D97-AF65-F5344CB8AC3E}">
        <p14:creationId xmlns:p14="http://schemas.microsoft.com/office/powerpoint/2010/main" val="15944827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4132" y="310162"/>
            <a:ext cx="6982643" cy="990107"/>
          </a:xfrm>
        </p:spPr>
        <p:txBody>
          <a:bodyPr/>
          <a:lstStyle/>
          <a:p>
            <a:r>
              <a:rPr lang="en-US" dirty="0" smtClean="0"/>
              <a:t>Main loop of connected components</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b="1" dirty="0" smtClean="0">
                <a:latin typeface="Courier"/>
                <a:cs typeface="Courier"/>
              </a:rPr>
              <a:t># </a:t>
            </a:r>
            <a:r>
              <a:rPr lang="en-US" sz="1400" b="1" dirty="0">
                <a:latin typeface="Courier"/>
                <a:cs typeface="Courier"/>
              </a:rPr>
              <a:t>loop until there are no more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while nodes:</a:t>
            </a:r>
            <a:br>
              <a:rPr lang="en-US" sz="1400" dirty="0" smtClean="0">
                <a:latin typeface="Courier"/>
                <a:cs typeface="Courier"/>
              </a:rPr>
            </a:br>
            <a:r>
              <a:rPr lang="en-US" sz="1400" dirty="0" smtClean="0">
                <a:latin typeface="Courier"/>
                <a:cs typeface="Courier"/>
              </a:rPr>
              <a:t>	node </a:t>
            </a:r>
            <a:r>
              <a:rPr lang="en-US" sz="1400" dirty="0">
                <a:latin typeface="Courier"/>
                <a:cs typeface="Courier"/>
              </a:rPr>
              <a:t>= </a:t>
            </a:r>
            <a:r>
              <a:rPr lang="en-US" sz="1400" dirty="0" err="1">
                <a:latin typeface="Courier"/>
                <a:cs typeface="Courier"/>
              </a:rPr>
              <a:t>nodes.pop</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component </a:t>
            </a:r>
            <a:r>
              <a:rPr lang="en-US" sz="1400" dirty="0">
                <a:latin typeface="Courier"/>
                <a:cs typeface="Courier"/>
              </a:rPr>
              <a:t>= set(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queue </a:t>
            </a:r>
            <a:r>
              <a:rPr lang="en-US" sz="1400" dirty="0">
                <a:latin typeface="Courier"/>
                <a:cs typeface="Courier"/>
              </a:rPr>
              <a:t>= [node]</a:t>
            </a:r>
          </a:p>
          <a:p>
            <a:pPr marL="0" indent="0">
              <a:buNone/>
            </a:pPr>
            <a:r>
              <a:rPr lang="en-US" sz="1400" dirty="0" smtClean="0">
                <a:latin typeface="Courier"/>
                <a:cs typeface="Courier"/>
              </a:rPr>
              <a:t>	while </a:t>
            </a:r>
            <a:r>
              <a:rPr lang="en-US" sz="1400" dirty="0">
                <a:latin typeface="Courier"/>
                <a:cs typeface="Courier"/>
              </a:rPr>
              <a:t>queue</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pick a node and mark as </a:t>
            </a:r>
            <a:r>
              <a:rPr lang="en-US" sz="1400" b="1" dirty="0" smtClean="0">
                <a:latin typeface="Courier"/>
                <a:cs typeface="Courier"/>
              </a:rPr>
              <a:t>visited</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node </a:t>
            </a:r>
            <a:r>
              <a:rPr lang="en-US" sz="1400" dirty="0">
                <a:latin typeface="Courier"/>
                <a:cs typeface="Courier"/>
              </a:rPr>
              <a:t>= </a:t>
            </a:r>
            <a:r>
              <a:rPr lang="en-US" sz="1400" dirty="0" err="1">
                <a:latin typeface="Courier"/>
                <a:cs typeface="Courier"/>
              </a:rPr>
              <a:t>queue.pop</a:t>
            </a:r>
            <a:r>
              <a:rPr lang="en-US" sz="1400" dirty="0">
                <a:latin typeface="Courier"/>
                <a:cs typeface="Courier"/>
              </a:rPr>
              <a:t>(0</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visited.add</a:t>
            </a:r>
            <a:r>
              <a:rPr lang="en-US" sz="1400" dirty="0">
                <a:latin typeface="Courier"/>
                <a:cs typeface="Courier"/>
              </a:rPr>
              <a:t>(node)</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add it to our connected </a:t>
            </a:r>
            <a:r>
              <a:rPr lang="en-US" sz="1400" b="1" dirty="0" smtClean="0">
                <a:latin typeface="Courier"/>
                <a:cs typeface="Courier"/>
              </a:rPr>
              <a:t>component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component.add</a:t>
            </a:r>
            <a:r>
              <a:rPr lang="en-US" sz="1400" dirty="0">
                <a:latin typeface="Courier"/>
                <a:cs typeface="Courier"/>
              </a:rPr>
              <a:t>(node)</a:t>
            </a:r>
          </a:p>
          <a:p>
            <a:pPr marL="0" indent="0">
              <a:buNone/>
            </a:pPr>
            <a:r>
              <a:rPr lang="en-US" sz="1400" b="1" dirty="0" smtClean="0">
                <a:latin typeface="Courier"/>
                <a:cs typeface="Courier"/>
              </a:rPr>
              <a:t>		# </a:t>
            </a:r>
            <a:r>
              <a:rPr lang="en-US" sz="1400" b="1" dirty="0">
                <a:latin typeface="Courier"/>
                <a:cs typeface="Courier"/>
              </a:rPr>
              <a:t>find all its </a:t>
            </a:r>
            <a:r>
              <a:rPr lang="en-US" sz="1400" b="1" dirty="0" smtClean="0">
                <a:latin typeface="Courier"/>
                <a:cs typeface="Courier"/>
              </a:rPr>
              <a:t>neighbors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neighbors </a:t>
            </a:r>
            <a:r>
              <a:rPr lang="en-US" sz="1400" dirty="0">
                <a:latin typeface="Courier"/>
                <a:cs typeface="Courier"/>
              </a:rPr>
              <a:t>= neighborhood[node]</a:t>
            </a:r>
          </a:p>
          <a:p>
            <a:pPr marL="0" indent="0">
              <a:buNone/>
            </a:pPr>
            <a:r>
              <a:rPr lang="en-US" sz="1400" b="1" dirty="0" smtClean="0">
                <a:latin typeface="Courier"/>
                <a:cs typeface="Courier"/>
              </a:rPr>
              <a:t>		# </a:t>
            </a:r>
            <a:r>
              <a:rPr lang="en-US" sz="1400" b="1" dirty="0">
                <a:latin typeface="Courier"/>
                <a:cs typeface="Courier"/>
              </a:rPr>
              <a:t>add them to the queue (if we haven't seen them before</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for </a:t>
            </a:r>
            <a:r>
              <a:rPr lang="en-US" sz="1400" dirty="0">
                <a:latin typeface="Courier"/>
                <a:cs typeface="Courier"/>
              </a:rPr>
              <a:t>neighbor in </a:t>
            </a:r>
            <a:r>
              <a:rPr lang="en-US" sz="1400" dirty="0" smtClean="0">
                <a:latin typeface="Courier"/>
                <a:cs typeface="Courier"/>
              </a:rPr>
              <a:t>neighbors:</a:t>
            </a:r>
            <a:br>
              <a:rPr lang="en-US" sz="1400" dirty="0" smtClean="0">
                <a:latin typeface="Courier"/>
                <a:cs typeface="Courier"/>
              </a:rPr>
            </a:br>
            <a:r>
              <a:rPr lang="en-US" sz="1400" dirty="0" smtClean="0">
                <a:latin typeface="Courier"/>
                <a:cs typeface="Courier"/>
              </a:rPr>
              <a:t>			if </a:t>
            </a:r>
            <a:r>
              <a:rPr lang="en-US" sz="1400" dirty="0">
                <a:latin typeface="Courier"/>
                <a:cs typeface="Courier"/>
              </a:rPr>
              <a:t>neighbor not in </a:t>
            </a:r>
            <a:r>
              <a:rPr lang="en-US" sz="1400" dirty="0" smtClean="0">
                <a:latin typeface="Courier"/>
                <a:cs typeface="Courier"/>
              </a:rPr>
              <a:t>visited:</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nodes.discard</a:t>
            </a:r>
            <a:r>
              <a:rPr lang="en-US" sz="1400" dirty="0">
                <a:latin typeface="Courier"/>
                <a:cs typeface="Courier"/>
              </a:rPr>
              <a:t>(neighbor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queue.append</a:t>
            </a:r>
            <a:r>
              <a:rPr lang="en-US" sz="1400" dirty="0">
                <a:latin typeface="Courier"/>
                <a:cs typeface="Courier"/>
              </a:rPr>
              <a:t>(neighbor)</a:t>
            </a:r>
          </a:p>
          <a:p>
            <a:pPr marL="0" indent="0">
              <a:buNone/>
            </a:pPr>
            <a:r>
              <a:rPr lang="en-US" sz="1400" dirty="0">
                <a:latin typeface="Courier"/>
                <a:cs typeface="Courier"/>
              </a:rPr>
              <a:t>        </a:t>
            </a:r>
            <a:r>
              <a:rPr lang="en-US" sz="1400" dirty="0" err="1">
                <a:latin typeface="Courier"/>
                <a:cs typeface="Courier"/>
              </a:rPr>
              <a:t>result.append</a:t>
            </a:r>
            <a:r>
              <a:rPr lang="en-US" sz="1400" dirty="0">
                <a:latin typeface="Courier"/>
                <a:cs typeface="Courier"/>
              </a:rPr>
              <a:t>(component)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10" name="Rectangle 9"/>
          <p:cNvSpPr/>
          <p:nvPr/>
        </p:nvSpPr>
        <p:spPr>
          <a:xfrm>
            <a:off x="0" y="4111039"/>
            <a:ext cx="8018475" cy="190184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204874" y="2078028"/>
            <a:ext cx="3312331" cy="1144031"/>
          </a:xfrm>
          <a:prstGeom prst="wedgeRectCallout">
            <a:avLst>
              <a:gd name="adj1" fmla="val -33767"/>
              <a:gd name="adj2" fmla="val 1267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are finding all the neighbors and adding them to the queue (if we haven’t already visited them)</a:t>
            </a:r>
            <a:endParaRPr lang="en-US" dirty="0">
              <a:latin typeface="Courier"/>
              <a:cs typeface="Courier"/>
            </a:endParaRPr>
          </a:p>
        </p:txBody>
      </p:sp>
    </p:spTree>
    <p:extLst>
      <p:ext uri="{BB962C8B-B14F-4D97-AF65-F5344CB8AC3E}">
        <p14:creationId xmlns:p14="http://schemas.microsoft.com/office/powerpoint/2010/main" val="17173079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pic>
        <p:nvPicPr>
          <p:cNvPr id="7" name="Content Placeholder 6"/>
          <p:cNvPicPr>
            <a:picLocks noGrp="1" noChangeAspect="1"/>
          </p:cNvPicPr>
          <p:nvPr>
            <p:ph idx="1"/>
          </p:nvPr>
        </p:nvPicPr>
        <p:blipFill>
          <a:blip r:embed="rId2"/>
          <a:srcRect t="6980" b="6980"/>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8" name="TextBox 7"/>
          <p:cNvSpPr txBox="1"/>
          <p:nvPr/>
        </p:nvSpPr>
        <p:spPr>
          <a:xfrm>
            <a:off x="1163228" y="1166573"/>
            <a:ext cx="6840334" cy="646331"/>
          </a:xfrm>
          <a:prstGeom prst="rect">
            <a:avLst/>
          </a:prstGeom>
          <a:noFill/>
        </p:spPr>
        <p:txBody>
          <a:bodyPr wrap="none" rtlCol="0">
            <a:spAutoFit/>
          </a:bodyPr>
          <a:lstStyle/>
          <a:p>
            <a:r>
              <a:rPr lang="en-US" dirty="0" smtClean="0"/>
              <a:t>Log log plot showing the number of nodes (y axis) with various degrees </a:t>
            </a:r>
            <a:br>
              <a:rPr lang="en-US" dirty="0" smtClean="0"/>
            </a:br>
            <a:r>
              <a:rPr lang="en-US" dirty="0" smtClean="0"/>
              <a:t>(number of edges; x axis)</a:t>
            </a:r>
            <a:endParaRPr lang="en-US" dirty="0"/>
          </a:p>
        </p:txBody>
      </p:sp>
    </p:spTree>
    <p:extLst>
      <p:ext uri="{BB962C8B-B14F-4D97-AF65-F5344CB8AC3E}">
        <p14:creationId xmlns:p14="http://schemas.microsoft.com/office/powerpoint/2010/main" val="422493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8" name="TextBox 7"/>
          <p:cNvSpPr txBox="1"/>
          <p:nvPr/>
        </p:nvSpPr>
        <p:spPr>
          <a:xfrm>
            <a:off x="1163228" y="1250133"/>
            <a:ext cx="6494912" cy="369332"/>
          </a:xfrm>
          <a:prstGeom prst="rect">
            <a:avLst/>
          </a:prstGeom>
          <a:noFill/>
        </p:spPr>
        <p:txBody>
          <a:bodyPr wrap="none" rtlCol="0">
            <a:spAutoFit/>
          </a:bodyPr>
          <a:lstStyle/>
          <a:p>
            <a:r>
              <a:rPr lang="en-US" dirty="0" smtClean="0"/>
              <a:t>Same for directed graphs (once for </a:t>
            </a:r>
            <a:r>
              <a:rPr lang="en-US" dirty="0" err="1" smtClean="0"/>
              <a:t>indegrees</a:t>
            </a:r>
            <a:r>
              <a:rPr lang="en-US" dirty="0" smtClean="0"/>
              <a:t>, once for </a:t>
            </a:r>
            <a:r>
              <a:rPr lang="en-US" dirty="0" err="1" smtClean="0"/>
              <a:t>outdegrees</a:t>
            </a:r>
            <a:r>
              <a:rPr lang="en-US" dirty="0" smtClean="0"/>
              <a:t>)</a:t>
            </a:r>
            <a:endParaRPr lang="en-US" dirty="0"/>
          </a:p>
        </p:txBody>
      </p:sp>
      <p:pic>
        <p:nvPicPr>
          <p:cNvPr id="9" name="Content Placeholder 8"/>
          <p:cNvPicPr>
            <a:picLocks noGrp="1" noChangeAspect="1"/>
          </p:cNvPicPr>
          <p:nvPr>
            <p:ph idx="1"/>
          </p:nvPr>
        </p:nvPicPr>
        <p:blipFill>
          <a:blip r:embed="rId2"/>
          <a:srcRect t="6980" b="6980"/>
          <a:stretch>
            <a:fillRect/>
          </a:stretch>
        </p:blipFill>
        <p:spPr/>
      </p:pic>
    </p:spTree>
    <p:extLst>
      <p:ext uri="{BB962C8B-B14F-4D97-AF65-F5344CB8AC3E}">
        <p14:creationId xmlns:p14="http://schemas.microsoft.com/office/powerpoint/2010/main" val="260934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job</a:t>
            </a:r>
            <a:endParaRPr lang="en-US" dirty="0"/>
          </a:p>
        </p:txBody>
      </p:sp>
      <p:sp>
        <p:nvSpPr>
          <p:cNvPr id="3" name="Content Placeholder 2"/>
          <p:cNvSpPr>
            <a:spLocks noGrp="1"/>
          </p:cNvSpPr>
          <p:nvPr>
            <p:ph idx="1"/>
          </p:nvPr>
        </p:nvSpPr>
        <p:spPr/>
        <p:txBody>
          <a:bodyPr/>
          <a:lstStyle/>
          <a:p>
            <a:r>
              <a:rPr lang="en-US" dirty="0" smtClean="0"/>
              <a:t>Choose two </a:t>
            </a:r>
            <a:r>
              <a:rPr lang="en-US" dirty="0"/>
              <a:t>graph data </a:t>
            </a:r>
            <a:r>
              <a:rPr lang="en-US" dirty="0" smtClean="0"/>
              <a:t>sets </a:t>
            </a:r>
            <a:r>
              <a:rPr lang="en-US" dirty="0"/>
              <a:t>from http://</a:t>
            </a:r>
            <a:r>
              <a:rPr lang="en-US" dirty="0" err="1"/>
              <a:t>snap.stanford.edu</a:t>
            </a:r>
            <a:r>
              <a:rPr lang="en-US" dirty="0"/>
              <a:t>/data/</a:t>
            </a:r>
            <a:r>
              <a:rPr lang="en-US" dirty="0" err="1"/>
              <a:t>index.html</a:t>
            </a:r>
            <a:r>
              <a:rPr lang="en-US" dirty="0"/>
              <a:t> </a:t>
            </a: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13136222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job</a:t>
            </a:r>
            <a:endParaRPr lang="en-US" dirty="0"/>
          </a:p>
        </p:txBody>
      </p:sp>
      <p:sp>
        <p:nvSpPr>
          <p:cNvPr id="3" name="Content Placeholder 2"/>
          <p:cNvSpPr>
            <a:spLocks noGrp="1"/>
          </p:cNvSpPr>
          <p:nvPr>
            <p:ph idx="1"/>
          </p:nvPr>
        </p:nvSpPr>
        <p:spPr/>
        <p:txBody>
          <a:bodyPr/>
          <a:lstStyle/>
          <a:p>
            <a:r>
              <a:rPr lang="en-US" dirty="0" smtClean="0"/>
              <a:t>Choose two graph </a:t>
            </a:r>
            <a:r>
              <a:rPr lang="en-US" dirty="0"/>
              <a:t>data </a:t>
            </a:r>
            <a:r>
              <a:rPr lang="en-US" dirty="0" smtClean="0"/>
              <a:t>sets </a:t>
            </a:r>
            <a:r>
              <a:rPr lang="en-US" dirty="0"/>
              <a:t>from http://</a:t>
            </a:r>
            <a:r>
              <a:rPr lang="en-US" dirty="0" err="1"/>
              <a:t>snap.stanford.edu</a:t>
            </a:r>
            <a:r>
              <a:rPr lang="en-US" dirty="0"/>
              <a:t>/data/</a:t>
            </a:r>
            <a:r>
              <a:rPr lang="en-US" dirty="0" err="1"/>
              <a:t>index.html</a:t>
            </a:r>
            <a:r>
              <a:rPr lang="en-US" dirty="0"/>
              <a:t> </a:t>
            </a:r>
            <a:endParaRPr lang="en-US" dirty="0" smtClean="0"/>
          </a:p>
          <a:p>
            <a:r>
              <a:rPr lang="en-US" dirty="0" smtClean="0"/>
              <a:t>Run through the code that is given</a:t>
            </a:r>
          </a:p>
          <a:p>
            <a:r>
              <a:rPr lang="en-US" dirty="0" smtClean="0"/>
              <a:t>Then start exploring how k impacts the results</a:t>
            </a: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37264788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job</a:t>
            </a:r>
            <a:endParaRPr lang="en-US" dirty="0"/>
          </a:p>
        </p:txBody>
      </p:sp>
      <p:sp>
        <p:nvSpPr>
          <p:cNvPr id="3" name="Content Placeholder 2"/>
          <p:cNvSpPr>
            <a:spLocks noGrp="1"/>
          </p:cNvSpPr>
          <p:nvPr>
            <p:ph idx="1"/>
          </p:nvPr>
        </p:nvSpPr>
        <p:spPr/>
        <p:txBody>
          <a:bodyPr/>
          <a:lstStyle/>
          <a:p>
            <a:r>
              <a:rPr lang="en-US" dirty="0" smtClean="0"/>
              <a:t>Choose two graph </a:t>
            </a:r>
            <a:r>
              <a:rPr lang="en-US" dirty="0"/>
              <a:t>data </a:t>
            </a:r>
            <a:r>
              <a:rPr lang="en-US" dirty="0" smtClean="0"/>
              <a:t>sets </a:t>
            </a:r>
            <a:r>
              <a:rPr lang="en-US" dirty="0"/>
              <a:t>from http://</a:t>
            </a:r>
            <a:r>
              <a:rPr lang="en-US" dirty="0" err="1"/>
              <a:t>snap.stanford.edu</a:t>
            </a:r>
            <a:r>
              <a:rPr lang="en-US" dirty="0"/>
              <a:t>/data/</a:t>
            </a:r>
            <a:r>
              <a:rPr lang="en-US" dirty="0" err="1"/>
              <a:t>index.html</a:t>
            </a:r>
            <a:r>
              <a:rPr lang="en-US" dirty="0"/>
              <a:t> </a:t>
            </a:r>
            <a:endParaRPr lang="en-US" dirty="0" smtClean="0"/>
          </a:p>
          <a:p>
            <a:r>
              <a:rPr lang="en-US" dirty="0" smtClean="0"/>
              <a:t>Run through the code that is given</a:t>
            </a:r>
          </a:p>
          <a:p>
            <a:r>
              <a:rPr lang="en-US" dirty="0" smtClean="0"/>
              <a:t>Then start exploring how k impacts the results</a:t>
            </a:r>
          </a:p>
          <a:p>
            <a:r>
              <a:rPr lang="en-US" dirty="0" smtClean="0"/>
              <a:t>Try to create a chart comparing the number of connected components for different </a:t>
            </a:r>
            <a:r>
              <a:rPr lang="en-US" dirty="0" err="1" smtClean="0"/>
              <a:t>ks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22902755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things you can explore</a:t>
            </a:r>
            <a:endParaRPr lang="en-US" dirty="0"/>
          </a:p>
        </p:txBody>
      </p:sp>
      <p:sp>
        <p:nvSpPr>
          <p:cNvPr id="3" name="Content Placeholder 2"/>
          <p:cNvSpPr>
            <a:spLocks noGrp="1"/>
          </p:cNvSpPr>
          <p:nvPr>
            <p:ph idx="1"/>
          </p:nvPr>
        </p:nvSpPr>
        <p:spPr>
          <a:xfrm>
            <a:off x="1072074" y="1562783"/>
            <a:ext cx="7609868" cy="4379976"/>
          </a:xfrm>
        </p:spPr>
        <p:txBody>
          <a:bodyPr/>
          <a:lstStyle/>
          <a:p>
            <a:pPr marL="0" indent="0">
              <a:buNone/>
            </a:pPr>
            <a:r>
              <a:rPr lang="en-US" dirty="0"/>
              <a:t>Can you make a version of k-core that works for directed graphs? For directed graphs the node degree is defined to be the in-degree + out-</a:t>
            </a:r>
            <a:r>
              <a:rPr lang="en-US" dirty="0" smtClean="0"/>
              <a:t>degree</a:t>
            </a:r>
          </a:p>
          <a:p>
            <a:pPr marL="0" indent="0">
              <a:buNone/>
            </a:pPr>
            <a:r>
              <a:rPr lang="en-US" dirty="0" smtClean="0"/>
              <a:t>Try exploring other graph metrics (centrality, shortest distance, longest distance, etc… )</a:t>
            </a:r>
          </a:p>
          <a:p>
            <a:pPr marL="0" indent="0">
              <a:buNone/>
            </a:pPr>
            <a:r>
              <a:rPr lang="en-US" dirty="0" smtClean="0"/>
              <a:t>Try to use your results to learn something about a specific domain (i.e. think about the data you are analyzing)</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2183730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r>
              <a:rPr lang="en-US" dirty="0" smtClean="0"/>
              <a:t> Notebook again</a:t>
            </a:r>
            <a:endParaRPr lang="en-US" dirty="0"/>
          </a:p>
        </p:txBody>
      </p:sp>
      <p:sp>
        <p:nvSpPr>
          <p:cNvPr id="3" name="Content Placeholder 2"/>
          <p:cNvSpPr>
            <a:spLocks noGrp="1"/>
          </p:cNvSpPr>
          <p:nvPr>
            <p:ph idx="1"/>
          </p:nvPr>
        </p:nvSpPr>
        <p:spPr>
          <a:xfrm>
            <a:off x="1128943" y="1691657"/>
            <a:ext cx="7048804" cy="4379976"/>
          </a:xfrm>
        </p:spPr>
        <p:txBody>
          <a:bodyPr/>
          <a:lstStyle/>
          <a:p>
            <a:r>
              <a:rPr lang="en-US" dirty="0">
                <a:hlinkClick r:id="rId2"/>
              </a:rPr>
              <a:t>http://nbviewer.ipython.org/github/jmankoff/data/blob/master/Assignments/networks-byte6/byte6-</a:t>
            </a:r>
            <a:r>
              <a:rPr lang="en-US" dirty="0" smtClean="0">
                <a:hlinkClick r:id="rId2"/>
              </a:rPr>
              <a:t>SN.ipynb</a:t>
            </a:r>
            <a:endParaRPr lang="en-US" dirty="0" smtClean="0"/>
          </a:p>
          <a:p>
            <a:r>
              <a:rPr lang="en-US" dirty="0" smtClean="0"/>
              <a:t>Linked off of course page </a:t>
            </a:r>
          </a:p>
          <a:p>
            <a:r>
              <a:rPr lang="en-US" dirty="0" smtClean="0"/>
              <a:t>Learning goals: Understand the k-core algorithm, the connected components algorithm, and the relationship between them</a:t>
            </a:r>
          </a:p>
          <a:p>
            <a:r>
              <a:rPr lang="en-US" dirty="0" smtClean="0"/>
              <a:t>Learning goals: Explore at least 2 social data sets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3641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loop of k-core</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a:latin typeface="Courier"/>
                <a:cs typeface="Courier"/>
              </a:rPr>
              <a:t> while ((</a:t>
            </a:r>
            <a:r>
              <a:rPr lang="en-US" sz="1400" dirty="0" err="1">
                <a:latin typeface="Courier"/>
                <a:cs typeface="Courier"/>
              </a:rPr>
              <a:t>len</a:t>
            </a:r>
            <a:r>
              <a:rPr lang="en-US" sz="1400" dirty="0">
                <a:latin typeface="Courier"/>
                <a:cs typeface="Courier"/>
              </a:rPr>
              <a:t>(</a:t>
            </a:r>
            <a:r>
              <a:rPr lang="en-US" sz="1400" dirty="0" err="1">
                <a:latin typeface="Courier"/>
                <a:cs typeface="Courier"/>
              </a:rPr>
              <a:t>sorted_nodes</a:t>
            </a:r>
            <a:r>
              <a:rPr lang="en-US" sz="1400" dirty="0">
                <a:latin typeface="Courier"/>
                <a:cs typeface="Courier"/>
              </a:rPr>
              <a:t>) &gt; 0) and (</a:t>
            </a:r>
            <a:r>
              <a:rPr lang="en-US" sz="1400" dirty="0" err="1">
                <a:latin typeface="Courier"/>
                <a:cs typeface="Courier"/>
              </a:rPr>
              <a:t>degree_counts</a:t>
            </a:r>
            <a:r>
              <a:rPr lang="en-US" sz="1400" dirty="0">
                <a:latin typeface="Courier"/>
                <a:cs typeface="Courier"/>
              </a:rPr>
              <a:t>[</a:t>
            </a:r>
            <a:r>
              <a:rPr lang="en-US" sz="1400" dirty="0" err="1">
                <a:latin typeface="Courier"/>
                <a:cs typeface="Courier"/>
              </a:rPr>
              <a:t>sorted_nodes</a:t>
            </a:r>
            <a:r>
              <a:rPr lang="en-US" sz="1400" dirty="0">
                <a:latin typeface="Courier"/>
                <a:cs typeface="Courier"/>
              </a:rPr>
              <a:t>[0]]&lt;k))</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collect nodes with degrees &lt; k in </a:t>
            </a:r>
            <a:r>
              <a:rPr lang="en-US" sz="1400" b="1" dirty="0" err="1" smtClean="0">
                <a:latin typeface="Courier"/>
                <a:cs typeface="Courier"/>
              </a:rPr>
              <a:t>to_delete</a:t>
            </a:r>
            <a:r>
              <a:rPr lang="en-US" sz="1400" b="1" dirty="0" smtClean="0">
                <a:latin typeface="Courier"/>
                <a:cs typeface="Courier"/>
              </a:rPr>
              <a:t/>
            </a:r>
            <a:br>
              <a:rPr lang="en-US" sz="1400" b="1" dirty="0" smtClean="0">
                <a:latin typeface="Courier"/>
                <a:cs typeface="Courier"/>
              </a:rPr>
            </a:br>
            <a:r>
              <a:rPr lang="en-US" sz="1400" dirty="0" smtClean="0">
                <a:latin typeface="Courier"/>
                <a:cs typeface="Courier"/>
              </a:rPr>
              <a:t>	</a:t>
            </a:r>
            <a:r>
              <a:rPr lang="en-US" sz="1400" dirty="0" err="1" smtClean="0">
                <a:latin typeface="Courier"/>
                <a:cs typeface="Courier"/>
              </a:rPr>
              <a:t>to_delete</a:t>
            </a:r>
            <a:r>
              <a:rPr lang="en-US" sz="1400" dirty="0" smtClean="0">
                <a:latin typeface="Courier"/>
                <a:cs typeface="Courier"/>
              </a:rPr>
              <a:t> </a:t>
            </a:r>
            <a:r>
              <a:rPr lang="en-US" sz="1400" dirty="0">
                <a:latin typeface="Courier"/>
                <a:cs typeface="Courier"/>
              </a:rPr>
              <a:t>= set(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node in </a:t>
            </a:r>
            <a:r>
              <a:rPr lang="en-US" sz="1400" dirty="0" err="1" smtClean="0">
                <a:latin typeface="Courier"/>
                <a:cs typeface="Courier"/>
              </a:rPr>
              <a:t>sorted_nodes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if </a:t>
            </a:r>
            <a:r>
              <a:rPr lang="en-US" sz="1400" dirty="0" err="1">
                <a:latin typeface="Courier"/>
                <a:cs typeface="Courier"/>
              </a:rPr>
              <a:t>degree_counts</a:t>
            </a:r>
            <a:r>
              <a:rPr lang="en-US" sz="1400" dirty="0">
                <a:latin typeface="Courier"/>
                <a:cs typeface="Courier"/>
              </a:rPr>
              <a:t>[node]&lt;</a:t>
            </a:r>
            <a:r>
              <a:rPr lang="en-US" sz="1400" dirty="0" smtClean="0">
                <a:latin typeface="Courier"/>
                <a:cs typeface="Courier"/>
              </a:rPr>
              <a:t>k:</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to_delete.add</a:t>
            </a:r>
            <a:r>
              <a:rPr lang="en-US" sz="1400" dirty="0">
                <a:latin typeface="Courier"/>
                <a:cs typeface="Courier"/>
              </a:rPr>
              <a:t>(node</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else:</a:t>
            </a:r>
            <a:br>
              <a:rPr lang="en-US" sz="1400" dirty="0" smtClean="0">
                <a:latin typeface="Courier"/>
                <a:cs typeface="Courier"/>
              </a:rPr>
            </a:br>
            <a:r>
              <a:rPr lang="en-US" sz="1400" dirty="0" smtClean="0">
                <a:latin typeface="Courier"/>
                <a:cs typeface="Courier"/>
              </a:rPr>
              <a:t>			break</a:t>
            </a:r>
            <a:endParaRPr lang="en-US" sz="1400" dirty="0">
              <a:latin typeface="Courier"/>
              <a:cs typeface="Courier"/>
            </a:endParaRP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delete all edges that include those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	edges </a:t>
            </a:r>
            <a:r>
              <a:rPr lang="en-US" sz="1400" dirty="0">
                <a:latin typeface="Courier"/>
                <a:cs typeface="Courier"/>
              </a:rPr>
              <a:t>= </a:t>
            </a:r>
            <a:r>
              <a:rPr lang="en-US" sz="1400" dirty="0" err="1">
                <a:latin typeface="Courier"/>
                <a:cs typeface="Courier"/>
              </a:rPr>
              <a:t>delete_node</a:t>
            </a:r>
            <a:r>
              <a:rPr lang="en-US" sz="1400" dirty="0">
                <a:latin typeface="Courier"/>
                <a:cs typeface="Courier"/>
              </a:rPr>
              <a:t>(edges, </a:t>
            </a:r>
            <a:r>
              <a:rPr lang="en-US" sz="1400" dirty="0" err="1">
                <a:latin typeface="Courier"/>
                <a:cs typeface="Courier"/>
              </a:rPr>
              <a:t>to_delete</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recount the degrees for this (smaller) </a:t>
            </a:r>
            <a:r>
              <a:rPr lang="en-US" sz="1400" b="1" dirty="0" smtClean="0">
                <a:latin typeface="Courier"/>
                <a:cs typeface="Courier"/>
              </a:rPr>
              <a:t>graph</a:t>
            </a:r>
            <a:br>
              <a:rPr lang="en-US" sz="1400" b="1" dirty="0" smtClean="0">
                <a:latin typeface="Courier"/>
                <a:cs typeface="Courier"/>
              </a:rPr>
            </a:br>
            <a:r>
              <a:rPr lang="en-US" sz="1400" dirty="0" smtClean="0">
                <a:latin typeface="Courier"/>
                <a:cs typeface="Courier"/>
              </a:rPr>
              <a:t>	</a:t>
            </a:r>
            <a:r>
              <a:rPr lang="en-US" sz="1400" dirty="0" err="1" smtClean="0">
                <a:latin typeface="Courier"/>
                <a:cs typeface="Courier"/>
              </a:rPr>
              <a:t>degree_counts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get_degrees</a:t>
            </a:r>
            <a:r>
              <a:rPr lang="en-US" sz="1400" dirty="0">
                <a:latin typeface="Courier"/>
                <a:cs typeface="Courier"/>
              </a:rPr>
              <a:t>(edges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resort the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	</a:t>
            </a:r>
            <a:r>
              <a:rPr lang="en-US" sz="1400" dirty="0" err="1" smtClean="0">
                <a:latin typeface="Courier"/>
                <a:cs typeface="Courier"/>
              </a:rPr>
              <a:t>sorted_nodes</a:t>
            </a:r>
            <a:r>
              <a:rPr lang="en-US" sz="1400" dirty="0" smtClean="0">
                <a:latin typeface="Courier"/>
                <a:cs typeface="Courier"/>
              </a:rPr>
              <a:t> </a:t>
            </a:r>
            <a:r>
              <a:rPr lang="en-US" sz="1400" dirty="0">
                <a:latin typeface="Courier"/>
                <a:cs typeface="Courier"/>
              </a:rPr>
              <a:t>= sorted(</a:t>
            </a:r>
            <a:r>
              <a:rPr lang="en-US" sz="1400" dirty="0" err="1">
                <a:latin typeface="Courier"/>
                <a:cs typeface="Courier"/>
              </a:rPr>
              <a:t>degree_counts</a:t>
            </a:r>
            <a:r>
              <a:rPr lang="en-US" sz="1400" dirty="0">
                <a:latin typeface="Courier"/>
                <a:cs typeface="Courier"/>
              </a:rPr>
              <a:t>, key = </a:t>
            </a:r>
            <a:r>
              <a:rPr lang="en-US" sz="1400" dirty="0" err="1">
                <a:latin typeface="Courier"/>
                <a:cs typeface="Courier"/>
              </a:rPr>
              <a:t>degree_counts.get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p>
          <a:p>
            <a:pPr marL="0" indent="0">
              <a:buNone/>
            </a:pPr>
            <a:r>
              <a:rPr lang="en-US" sz="1400" dirty="0" smtClean="0">
                <a:latin typeface="Courier"/>
                <a:cs typeface="Courier"/>
              </a:rPr>
              <a:t>return </a:t>
            </a:r>
            <a:r>
              <a:rPr lang="en-US" sz="1400" dirty="0">
                <a:latin typeface="Courier"/>
                <a:cs typeface="Courier"/>
              </a:rPr>
              <a:t>edges, </a:t>
            </a:r>
            <a:r>
              <a:rPr lang="en-US" sz="1400" dirty="0" err="1">
                <a:latin typeface="Courier"/>
                <a:cs typeface="Courier"/>
              </a:rPr>
              <a:t>sorted_nodes</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7234629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Main loop of </a:t>
            </a:r>
            <a:r>
              <a:rPr lang="en-US" dirty="0" smtClean="0"/>
              <a:t>k-core</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a:latin typeface="Courier"/>
                <a:cs typeface="Courier"/>
              </a:rPr>
              <a:t> while ((</a:t>
            </a:r>
            <a:r>
              <a:rPr lang="en-US" sz="1400" dirty="0" err="1">
                <a:latin typeface="Courier"/>
                <a:cs typeface="Courier"/>
              </a:rPr>
              <a:t>len</a:t>
            </a:r>
            <a:r>
              <a:rPr lang="en-US" sz="1400" dirty="0">
                <a:latin typeface="Courier"/>
                <a:cs typeface="Courier"/>
              </a:rPr>
              <a:t>(</a:t>
            </a:r>
            <a:r>
              <a:rPr lang="en-US" sz="1400" dirty="0" err="1">
                <a:latin typeface="Courier"/>
                <a:cs typeface="Courier"/>
              </a:rPr>
              <a:t>sorted_nodes</a:t>
            </a:r>
            <a:r>
              <a:rPr lang="en-US" sz="1400" dirty="0">
                <a:latin typeface="Courier"/>
                <a:cs typeface="Courier"/>
              </a:rPr>
              <a:t>) &gt; 0) and (</a:t>
            </a:r>
            <a:r>
              <a:rPr lang="en-US" sz="1400" dirty="0" err="1">
                <a:latin typeface="Courier"/>
                <a:cs typeface="Courier"/>
              </a:rPr>
              <a:t>degree_counts</a:t>
            </a:r>
            <a:r>
              <a:rPr lang="en-US" sz="1400" dirty="0">
                <a:latin typeface="Courier"/>
                <a:cs typeface="Courier"/>
              </a:rPr>
              <a:t>[</a:t>
            </a:r>
            <a:r>
              <a:rPr lang="en-US" sz="1400" dirty="0" err="1">
                <a:latin typeface="Courier"/>
                <a:cs typeface="Courier"/>
              </a:rPr>
              <a:t>sorted_nodes</a:t>
            </a:r>
            <a:r>
              <a:rPr lang="en-US" sz="1400" dirty="0">
                <a:latin typeface="Courier"/>
                <a:cs typeface="Courier"/>
              </a:rPr>
              <a:t>[0]]&lt;k))</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collect nodes with degrees &lt; k in </a:t>
            </a:r>
            <a:r>
              <a:rPr lang="en-US" sz="1400" b="1" dirty="0" err="1" smtClean="0">
                <a:latin typeface="Courier"/>
                <a:cs typeface="Courier"/>
              </a:rPr>
              <a:t>to_delete</a:t>
            </a:r>
            <a:r>
              <a:rPr lang="en-US" sz="1400" b="1" dirty="0" smtClean="0">
                <a:latin typeface="Courier"/>
                <a:cs typeface="Courier"/>
              </a:rPr>
              <a:t/>
            </a:r>
            <a:br>
              <a:rPr lang="en-US" sz="1400" b="1" dirty="0" smtClean="0">
                <a:latin typeface="Courier"/>
                <a:cs typeface="Courier"/>
              </a:rPr>
            </a:br>
            <a:r>
              <a:rPr lang="en-US" sz="1400" dirty="0" smtClean="0">
                <a:latin typeface="Courier"/>
                <a:cs typeface="Courier"/>
              </a:rPr>
              <a:t>	</a:t>
            </a:r>
            <a:r>
              <a:rPr lang="en-US" sz="1400" dirty="0" err="1" smtClean="0">
                <a:latin typeface="Courier"/>
                <a:cs typeface="Courier"/>
              </a:rPr>
              <a:t>to_delete</a:t>
            </a:r>
            <a:r>
              <a:rPr lang="en-US" sz="1400" dirty="0" smtClean="0">
                <a:latin typeface="Courier"/>
                <a:cs typeface="Courier"/>
              </a:rPr>
              <a:t> </a:t>
            </a:r>
            <a:r>
              <a:rPr lang="en-US" sz="1400" dirty="0">
                <a:latin typeface="Courier"/>
                <a:cs typeface="Courier"/>
              </a:rPr>
              <a:t>= set(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node in </a:t>
            </a:r>
            <a:r>
              <a:rPr lang="en-US" sz="1400" dirty="0" err="1" smtClean="0">
                <a:latin typeface="Courier"/>
                <a:cs typeface="Courier"/>
              </a:rPr>
              <a:t>sorted_nodes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if </a:t>
            </a:r>
            <a:r>
              <a:rPr lang="en-US" sz="1400" dirty="0" err="1">
                <a:latin typeface="Courier"/>
                <a:cs typeface="Courier"/>
              </a:rPr>
              <a:t>degree_counts</a:t>
            </a:r>
            <a:r>
              <a:rPr lang="en-US" sz="1400" dirty="0">
                <a:latin typeface="Courier"/>
                <a:cs typeface="Courier"/>
              </a:rPr>
              <a:t>[node]&lt;</a:t>
            </a:r>
            <a:r>
              <a:rPr lang="en-US" sz="1400" dirty="0" smtClean="0">
                <a:latin typeface="Courier"/>
                <a:cs typeface="Courier"/>
              </a:rPr>
              <a:t>k:</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to_delete.add</a:t>
            </a:r>
            <a:r>
              <a:rPr lang="en-US" sz="1400" dirty="0">
                <a:latin typeface="Courier"/>
                <a:cs typeface="Courier"/>
              </a:rPr>
              <a:t>(node</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else:</a:t>
            </a:r>
            <a:br>
              <a:rPr lang="en-US" sz="1400" dirty="0" smtClean="0">
                <a:latin typeface="Courier"/>
                <a:cs typeface="Courier"/>
              </a:rPr>
            </a:br>
            <a:r>
              <a:rPr lang="en-US" sz="1400" dirty="0" smtClean="0">
                <a:latin typeface="Courier"/>
                <a:cs typeface="Courier"/>
              </a:rPr>
              <a:t>			break</a:t>
            </a:r>
            <a:endParaRPr lang="en-US" sz="1400" dirty="0">
              <a:latin typeface="Courier"/>
              <a:cs typeface="Courier"/>
            </a:endParaRP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delete all edges that include those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	edges </a:t>
            </a:r>
            <a:r>
              <a:rPr lang="en-US" sz="1400" dirty="0">
                <a:latin typeface="Courier"/>
                <a:cs typeface="Courier"/>
              </a:rPr>
              <a:t>= </a:t>
            </a:r>
            <a:r>
              <a:rPr lang="en-US" sz="1400" dirty="0" err="1">
                <a:latin typeface="Courier"/>
                <a:cs typeface="Courier"/>
              </a:rPr>
              <a:t>delete_node</a:t>
            </a:r>
            <a:r>
              <a:rPr lang="en-US" sz="1400" dirty="0">
                <a:latin typeface="Courier"/>
                <a:cs typeface="Courier"/>
              </a:rPr>
              <a:t>(edges, </a:t>
            </a:r>
            <a:r>
              <a:rPr lang="en-US" sz="1400" dirty="0" err="1">
                <a:latin typeface="Courier"/>
                <a:cs typeface="Courier"/>
              </a:rPr>
              <a:t>to_delete</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recount the degrees for this (smaller) </a:t>
            </a:r>
            <a:r>
              <a:rPr lang="en-US" sz="1400" b="1" dirty="0" smtClean="0">
                <a:latin typeface="Courier"/>
                <a:cs typeface="Courier"/>
              </a:rPr>
              <a:t>graph</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degree_counts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get_degrees</a:t>
            </a:r>
            <a:r>
              <a:rPr lang="en-US" sz="1400" dirty="0">
                <a:latin typeface="Courier"/>
                <a:cs typeface="Courier"/>
              </a:rPr>
              <a:t>(edges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resort the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	</a:t>
            </a:r>
            <a:r>
              <a:rPr lang="en-US" sz="1400" dirty="0" err="1" smtClean="0">
                <a:latin typeface="Courier"/>
                <a:cs typeface="Courier"/>
              </a:rPr>
              <a:t>sorted_nodes</a:t>
            </a:r>
            <a:r>
              <a:rPr lang="en-US" sz="1400" dirty="0" smtClean="0">
                <a:latin typeface="Courier"/>
                <a:cs typeface="Courier"/>
              </a:rPr>
              <a:t> </a:t>
            </a:r>
            <a:r>
              <a:rPr lang="en-US" sz="1400" dirty="0">
                <a:latin typeface="Courier"/>
                <a:cs typeface="Courier"/>
              </a:rPr>
              <a:t>= sorted(</a:t>
            </a:r>
            <a:r>
              <a:rPr lang="en-US" sz="1400" dirty="0" err="1">
                <a:latin typeface="Courier"/>
                <a:cs typeface="Courier"/>
              </a:rPr>
              <a:t>degree_counts</a:t>
            </a:r>
            <a:r>
              <a:rPr lang="en-US" sz="1400" dirty="0">
                <a:latin typeface="Courier"/>
                <a:cs typeface="Courier"/>
              </a:rPr>
              <a:t>, key = </a:t>
            </a:r>
            <a:r>
              <a:rPr lang="en-US" sz="1400" dirty="0" err="1">
                <a:latin typeface="Courier"/>
                <a:cs typeface="Courier"/>
              </a:rPr>
              <a:t>degree_counts.get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p>
          <a:p>
            <a:pPr marL="0" indent="0">
              <a:buNone/>
            </a:pPr>
            <a:r>
              <a:rPr lang="en-US" sz="1400" dirty="0" smtClean="0">
                <a:latin typeface="Courier"/>
                <a:cs typeface="Courier"/>
              </a:rPr>
              <a:t>return </a:t>
            </a:r>
            <a:r>
              <a:rPr lang="en-US" sz="1400" dirty="0">
                <a:latin typeface="Courier"/>
                <a:cs typeface="Courier"/>
              </a:rPr>
              <a:t>edges, </a:t>
            </a:r>
            <a:r>
              <a:rPr lang="en-US" sz="1400" dirty="0" err="1">
                <a:latin typeface="Courier"/>
                <a:cs typeface="Courier"/>
              </a:rPr>
              <a:t>sorted_nodes</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
        <p:nvSpPr>
          <p:cNvPr id="10" name="Rectangle 9"/>
          <p:cNvSpPr/>
          <p:nvPr/>
        </p:nvSpPr>
        <p:spPr>
          <a:xfrm>
            <a:off x="330202" y="1459753"/>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991376" y="2227420"/>
            <a:ext cx="4246190" cy="698231"/>
          </a:xfrm>
          <a:prstGeom prst="wedgeRectCallout">
            <a:avLst>
              <a:gd name="adj1" fmla="val -22669"/>
              <a:gd name="adj2" fmla="val -118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Only loop as long as there are still nodes with &lt; k degrees</a:t>
            </a:r>
            <a:endParaRPr lang="en-US" dirty="0">
              <a:latin typeface="Courier"/>
              <a:cs typeface="Courier"/>
            </a:endParaRPr>
          </a:p>
        </p:txBody>
      </p:sp>
    </p:spTree>
    <p:extLst>
      <p:ext uri="{BB962C8B-B14F-4D97-AF65-F5344CB8AC3E}">
        <p14:creationId xmlns:p14="http://schemas.microsoft.com/office/powerpoint/2010/main" val="20447663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Main loop of </a:t>
            </a:r>
            <a:r>
              <a:rPr lang="en-US" dirty="0" smtClean="0"/>
              <a:t>k-core</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a:latin typeface="Courier"/>
                <a:cs typeface="Courier"/>
              </a:rPr>
              <a:t> while ((</a:t>
            </a:r>
            <a:r>
              <a:rPr lang="en-US" sz="1400" dirty="0" err="1">
                <a:latin typeface="Courier"/>
                <a:cs typeface="Courier"/>
              </a:rPr>
              <a:t>len</a:t>
            </a:r>
            <a:r>
              <a:rPr lang="en-US" sz="1400" dirty="0">
                <a:latin typeface="Courier"/>
                <a:cs typeface="Courier"/>
              </a:rPr>
              <a:t>(</a:t>
            </a:r>
            <a:r>
              <a:rPr lang="en-US" sz="1400" dirty="0" err="1">
                <a:latin typeface="Courier"/>
                <a:cs typeface="Courier"/>
              </a:rPr>
              <a:t>sorted_nodes</a:t>
            </a:r>
            <a:r>
              <a:rPr lang="en-US" sz="1400" dirty="0">
                <a:latin typeface="Courier"/>
                <a:cs typeface="Courier"/>
              </a:rPr>
              <a:t>) &gt; 0) and (</a:t>
            </a:r>
            <a:r>
              <a:rPr lang="en-US" sz="1400" dirty="0" err="1">
                <a:latin typeface="Courier"/>
                <a:cs typeface="Courier"/>
              </a:rPr>
              <a:t>degree_counts</a:t>
            </a:r>
            <a:r>
              <a:rPr lang="en-US" sz="1400" dirty="0">
                <a:latin typeface="Courier"/>
                <a:cs typeface="Courier"/>
              </a:rPr>
              <a:t>[</a:t>
            </a:r>
            <a:r>
              <a:rPr lang="en-US" sz="1400" dirty="0" err="1">
                <a:latin typeface="Courier"/>
                <a:cs typeface="Courier"/>
              </a:rPr>
              <a:t>sorted_nodes</a:t>
            </a:r>
            <a:r>
              <a:rPr lang="en-US" sz="1400" dirty="0">
                <a:latin typeface="Courier"/>
                <a:cs typeface="Courier"/>
              </a:rPr>
              <a:t>[0]]&lt;k))</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collect nodes with degrees &lt; k in </a:t>
            </a:r>
            <a:r>
              <a:rPr lang="en-US" sz="1400" b="1" dirty="0" err="1" smtClean="0">
                <a:latin typeface="Courier"/>
                <a:cs typeface="Courier"/>
              </a:rPr>
              <a:t>to_delete</a:t>
            </a:r>
            <a:r>
              <a:rPr lang="en-US" sz="1400" b="1" dirty="0" smtClean="0">
                <a:latin typeface="Courier"/>
                <a:cs typeface="Courier"/>
              </a:rPr>
              <a:t/>
            </a:r>
            <a:br>
              <a:rPr lang="en-US" sz="1400" b="1" dirty="0" smtClean="0">
                <a:latin typeface="Courier"/>
                <a:cs typeface="Courier"/>
              </a:rPr>
            </a:br>
            <a:r>
              <a:rPr lang="en-US" sz="1400" dirty="0" smtClean="0">
                <a:latin typeface="Courier"/>
                <a:cs typeface="Courier"/>
              </a:rPr>
              <a:t>	</a:t>
            </a:r>
            <a:r>
              <a:rPr lang="en-US" sz="1400" dirty="0" err="1" smtClean="0">
                <a:latin typeface="Courier"/>
                <a:cs typeface="Courier"/>
              </a:rPr>
              <a:t>to_delete</a:t>
            </a:r>
            <a:r>
              <a:rPr lang="en-US" sz="1400" dirty="0" smtClean="0">
                <a:latin typeface="Courier"/>
                <a:cs typeface="Courier"/>
              </a:rPr>
              <a:t> </a:t>
            </a:r>
            <a:r>
              <a:rPr lang="en-US" sz="1400" dirty="0">
                <a:latin typeface="Courier"/>
                <a:cs typeface="Courier"/>
              </a:rPr>
              <a:t>= set(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node in </a:t>
            </a:r>
            <a:r>
              <a:rPr lang="en-US" sz="1400" dirty="0" err="1" smtClean="0">
                <a:latin typeface="Courier"/>
                <a:cs typeface="Courier"/>
              </a:rPr>
              <a:t>sorted_nodes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if </a:t>
            </a:r>
            <a:r>
              <a:rPr lang="en-US" sz="1400" dirty="0" err="1">
                <a:latin typeface="Courier"/>
                <a:cs typeface="Courier"/>
              </a:rPr>
              <a:t>degree_counts</a:t>
            </a:r>
            <a:r>
              <a:rPr lang="en-US" sz="1400" dirty="0">
                <a:latin typeface="Courier"/>
                <a:cs typeface="Courier"/>
              </a:rPr>
              <a:t>[node]&lt;</a:t>
            </a:r>
            <a:r>
              <a:rPr lang="en-US" sz="1400" dirty="0" smtClean="0">
                <a:latin typeface="Courier"/>
                <a:cs typeface="Courier"/>
              </a:rPr>
              <a:t>k:</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to_delete.add</a:t>
            </a:r>
            <a:r>
              <a:rPr lang="en-US" sz="1400" dirty="0">
                <a:latin typeface="Courier"/>
                <a:cs typeface="Courier"/>
              </a:rPr>
              <a:t>(node</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else:</a:t>
            </a:r>
            <a:br>
              <a:rPr lang="en-US" sz="1400" dirty="0" smtClean="0">
                <a:latin typeface="Courier"/>
                <a:cs typeface="Courier"/>
              </a:rPr>
            </a:br>
            <a:r>
              <a:rPr lang="en-US" sz="1400" dirty="0" smtClean="0">
                <a:latin typeface="Courier"/>
                <a:cs typeface="Courier"/>
              </a:rPr>
              <a:t>			break</a:t>
            </a:r>
            <a:endParaRPr lang="en-US" sz="1400" dirty="0">
              <a:latin typeface="Courier"/>
              <a:cs typeface="Courier"/>
            </a:endParaRP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delete all edges that include those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	edges </a:t>
            </a:r>
            <a:r>
              <a:rPr lang="en-US" sz="1400" dirty="0">
                <a:latin typeface="Courier"/>
                <a:cs typeface="Courier"/>
              </a:rPr>
              <a:t>= </a:t>
            </a:r>
            <a:r>
              <a:rPr lang="en-US" sz="1400" dirty="0" err="1">
                <a:latin typeface="Courier"/>
                <a:cs typeface="Courier"/>
              </a:rPr>
              <a:t>delete_node</a:t>
            </a:r>
            <a:r>
              <a:rPr lang="en-US" sz="1400" dirty="0">
                <a:latin typeface="Courier"/>
                <a:cs typeface="Courier"/>
              </a:rPr>
              <a:t>(edges, </a:t>
            </a:r>
            <a:r>
              <a:rPr lang="en-US" sz="1400" dirty="0" err="1">
                <a:latin typeface="Courier"/>
                <a:cs typeface="Courier"/>
              </a:rPr>
              <a:t>to_delete</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recount the degrees for this (smaller) </a:t>
            </a:r>
            <a:r>
              <a:rPr lang="en-US" sz="1400" b="1" dirty="0" smtClean="0">
                <a:latin typeface="Courier"/>
                <a:cs typeface="Courier"/>
              </a:rPr>
              <a:t>graph</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degree_counts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get_degrees</a:t>
            </a:r>
            <a:r>
              <a:rPr lang="en-US" sz="1400" dirty="0">
                <a:latin typeface="Courier"/>
                <a:cs typeface="Courier"/>
              </a:rPr>
              <a:t>(edges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resort the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	</a:t>
            </a:r>
            <a:r>
              <a:rPr lang="en-US" sz="1400" dirty="0" err="1" smtClean="0">
                <a:latin typeface="Courier"/>
                <a:cs typeface="Courier"/>
              </a:rPr>
              <a:t>sorted_nodes</a:t>
            </a:r>
            <a:r>
              <a:rPr lang="en-US" sz="1400" dirty="0" smtClean="0">
                <a:latin typeface="Courier"/>
                <a:cs typeface="Courier"/>
              </a:rPr>
              <a:t> </a:t>
            </a:r>
            <a:r>
              <a:rPr lang="en-US" sz="1400" dirty="0">
                <a:latin typeface="Courier"/>
                <a:cs typeface="Courier"/>
              </a:rPr>
              <a:t>= sorted(</a:t>
            </a:r>
            <a:r>
              <a:rPr lang="en-US" sz="1400" dirty="0" err="1">
                <a:latin typeface="Courier"/>
                <a:cs typeface="Courier"/>
              </a:rPr>
              <a:t>degree_counts</a:t>
            </a:r>
            <a:r>
              <a:rPr lang="en-US" sz="1400" dirty="0">
                <a:latin typeface="Courier"/>
                <a:cs typeface="Courier"/>
              </a:rPr>
              <a:t>, key = </a:t>
            </a:r>
            <a:r>
              <a:rPr lang="en-US" sz="1400" dirty="0" err="1">
                <a:latin typeface="Courier"/>
                <a:cs typeface="Courier"/>
              </a:rPr>
              <a:t>degree_counts.get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p>
          <a:p>
            <a:pPr marL="0" indent="0">
              <a:buNone/>
            </a:pPr>
            <a:r>
              <a:rPr lang="en-US" sz="1400" dirty="0" smtClean="0">
                <a:latin typeface="Courier"/>
                <a:cs typeface="Courier"/>
              </a:rPr>
              <a:t>return </a:t>
            </a:r>
            <a:r>
              <a:rPr lang="en-US" sz="1400" dirty="0">
                <a:latin typeface="Courier"/>
                <a:cs typeface="Courier"/>
              </a:rPr>
              <a:t>edges, </a:t>
            </a:r>
            <a:r>
              <a:rPr lang="en-US" sz="1400" dirty="0" err="1">
                <a:latin typeface="Courier"/>
                <a:cs typeface="Courier"/>
              </a:rPr>
              <a:t>sorted_nodes</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
        <p:nvSpPr>
          <p:cNvPr id="10" name="Rectangle 9"/>
          <p:cNvSpPr/>
          <p:nvPr/>
        </p:nvSpPr>
        <p:spPr>
          <a:xfrm>
            <a:off x="465996" y="3517354"/>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991376" y="4252871"/>
            <a:ext cx="4246190" cy="698231"/>
          </a:xfrm>
          <a:prstGeom prst="wedgeRectCallout">
            <a:avLst>
              <a:gd name="adj1" fmla="val -22669"/>
              <a:gd name="adj2" fmla="val -118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 each iteration, delete any nodes &lt; k degrees</a:t>
            </a:r>
            <a:endParaRPr lang="en-US" dirty="0">
              <a:latin typeface="Courier"/>
              <a:cs typeface="Courier"/>
            </a:endParaRPr>
          </a:p>
        </p:txBody>
      </p:sp>
    </p:spTree>
    <p:extLst>
      <p:ext uri="{BB962C8B-B14F-4D97-AF65-F5344CB8AC3E}">
        <p14:creationId xmlns:p14="http://schemas.microsoft.com/office/powerpoint/2010/main" val="15430229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Main loop of </a:t>
            </a:r>
            <a:r>
              <a:rPr lang="en-US" dirty="0" smtClean="0"/>
              <a:t>k-core</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a:latin typeface="Courier"/>
                <a:cs typeface="Courier"/>
              </a:rPr>
              <a:t> while ((</a:t>
            </a:r>
            <a:r>
              <a:rPr lang="en-US" sz="1400" dirty="0" err="1">
                <a:latin typeface="Courier"/>
                <a:cs typeface="Courier"/>
              </a:rPr>
              <a:t>len</a:t>
            </a:r>
            <a:r>
              <a:rPr lang="en-US" sz="1400" dirty="0">
                <a:latin typeface="Courier"/>
                <a:cs typeface="Courier"/>
              </a:rPr>
              <a:t>(</a:t>
            </a:r>
            <a:r>
              <a:rPr lang="en-US" sz="1400" dirty="0" err="1">
                <a:latin typeface="Courier"/>
                <a:cs typeface="Courier"/>
              </a:rPr>
              <a:t>sorted_nodes</a:t>
            </a:r>
            <a:r>
              <a:rPr lang="en-US" sz="1400" dirty="0">
                <a:latin typeface="Courier"/>
                <a:cs typeface="Courier"/>
              </a:rPr>
              <a:t>) &gt; 0) and (</a:t>
            </a:r>
            <a:r>
              <a:rPr lang="en-US" sz="1400" dirty="0" err="1">
                <a:latin typeface="Courier"/>
                <a:cs typeface="Courier"/>
              </a:rPr>
              <a:t>degree_counts</a:t>
            </a:r>
            <a:r>
              <a:rPr lang="en-US" sz="1400" dirty="0">
                <a:latin typeface="Courier"/>
                <a:cs typeface="Courier"/>
              </a:rPr>
              <a:t>[</a:t>
            </a:r>
            <a:r>
              <a:rPr lang="en-US" sz="1400" dirty="0" err="1">
                <a:latin typeface="Courier"/>
                <a:cs typeface="Courier"/>
              </a:rPr>
              <a:t>sorted_nodes</a:t>
            </a:r>
            <a:r>
              <a:rPr lang="en-US" sz="1400" dirty="0">
                <a:latin typeface="Courier"/>
                <a:cs typeface="Courier"/>
              </a:rPr>
              <a:t>[0]]&lt;k))</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collect nodes with degrees &lt; k in </a:t>
            </a:r>
            <a:r>
              <a:rPr lang="en-US" sz="1400" b="1" dirty="0" err="1" smtClean="0">
                <a:latin typeface="Courier"/>
                <a:cs typeface="Courier"/>
              </a:rPr>
              <a:t>to_delete</a:t>
            </a:r>
            <a:r>
              <a:rPr lang="en-US" sz="1400" b="1" dirty="0" smtClean="0">
                <a:latin typeface="Courier"/>
                <a:cs typeface="Courier"/>
              </a:rPr>
              <a:t/>
            </a:r>
            <a:br>
              <a:rPr lang="en-US" sz="1400" b="1" dirty="0" smtClean="0">
                <a:latin typeface="Courier"/>
                <a:cs typeface="Courier"/>
              </a:rPr>
            </a:br>
            <a:r>
              <a:rPr lang="en-US" sz="1400" dirty="0" smtClean="0">
                <a:latin typeface="Courier"/>
                <a:cs typeface="Courier"/>
              </a:rPr>
              <a:t>	</a:t>
            </a:r>
            <a:r>
              <a:rPr lang="en-US" sz="1400" dirty="0" err="1" smtClean="0">
                <a:latin typeface="Courier"/>
                <a:cs typeface="Courier"/>
              </a:rPr>
              <a:t>to_delete</a:t>
            </a:r>
            <a:r>
              <a:rPr lang="en-US" sz="1400" dirty="0" smtClean="0">
                <a:latin typeface="Courier"/>
                <a:cs typeface="Courier"/>
              </a:rPr>
              <a:t> </a:t>
            </a:r>
            <a:r>
              <a:rPr lang="en-US" sz="1400" dirty="0">
                <a:latin typeface="Courier"/>
                <a:cs typeface="Courier"/>
              </a:rPr>
              <a:t>= set(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node in </a:t>
            </a:r>
            <a:r>
              <a:rPr lang="en-US" sz="1400" dirty="0" err="1" smtClean="0">
                <a:latin typeface="Courier"/>
                <a:cs typeface="Courier"/>
              </a:rPr>
              <a:t>sorted_nodes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if </a:t>
            </a:r>
            <a:r>
              <a:rPr lang="en-US" sz="1400" dirty="0" err="1">
                <a:latin typeface="Courier"/>
                <a:cs typeface="Courier"/>
              </a:rPr>
              <a:t>degree_counts</a:t>
            </a:r>
            <a:r>
              <a:rPr lang="en-US" sz="1400" dirty="0">
                <a:latin typeface="Courier"/>
                <a:cs typeface="Courier"/>
              </a:rPr>
              <a:t>[node]&lt;</a:t>
            </a:r>
            <a:r>
              <a:rPr lang="en-US" sz="1400" dirty="0" smtClean="0">
                <a:latin typeface="Courier"/>
                <a:cs typeface="Courier"/>
              </a:rPr>
              <a:t>k:</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to_delete.add</a:t>
            </a:r>
            <a:r>
              <a:rPr lang="en-US" sz="1400" dirty="0">
                <a:latin typeface="Courier"/>
                <a:cs typeface="Courier"/>
              </a:rPr>
              <a:t>(node</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else:</a:t>
            </a:r>
            <a:br>
              <a:rPr lang="en-US" sz="1400" dirty="0" smtClean="0">
                <a:latin typeface="Courier"/>
                <a:cs typeface="Courier"/>
              </a:rPr>
            </a:br>
            <a:r>
              <a:rPr lang="en-US" sz="1400" dirty="0" smtClean="0">
                <a:latin typeface="Courier"/>
                <a:cs typeface="Courier"/>
              </a:rPr>
              <a:t>			break</a:t>
            </a:r>
            <a:endParaRPr lang="en-US" sz="1400" dirty="0">
              <a:latin typeface="Courier"/>
              <a:cs typeface="Courier"/>
            </a:endParaRP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delete all edges that include those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	edges </a:t>
            </a:r>
            <a:r>
              <a:rPr lang="en-US" sz="1400" dirty="0">
                <a:latin typeface="Courier"/>
                <a:cs typeface="Courier"/>
              </a:rPr>
              <a:t>= </a:t>
            </a:r>
            <a:r>
              <a:rPr lang="en-US" sz="1400" dirty="0" err="1">
                <a:latin typeface="Courier"/>
                <a:cs typeface="Courier"/>
              </a:rPr>
              <a:t>delete_node</a:t>
            </a:r>
            <a:r>
              <a:rPr lang="en-US" sz="1400" dirty="0">
                <a:latin typeface="Courier"/>
                <a:cs typeface="Courier"/>
              </a:rPr>
              <a:t>(edges, </a:t>
            </a:r>
            <a:r>
              <a:rPr lang="en-US" sz="1400" dirty="0" err="1">
                <a:latin typeface="Courier"/>
                <a:cs typeface="Courier"/>
              </a:rPr>
              <a:t>to_delete</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recount the degrees for this (smaller) </a:t>
            </a:r>
            <a:r>
              <a:rPr lang="en-US" sz="1400" b="1" dirty="0" smtClean="0">
                <a:latin typeface="Courier"/>
                <a:cs typeface="Courier"/>
              </a:rPr>
              <a:t>graph</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degree_counts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get_degrees</a:t>
            </a:r>
            <a:r>
              <a:rPr lang="en-US" sz="1400" dirty="0">
                <a:latin typeface="Courier"/>
                <a:cs typeface="Courier"/>
              </a:rPr>
              <a:t>(edges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resort the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	</a:t>
            </a:r>
            <a:r>
              <a:rPr lang="en-US" sz="1400" dirty="0" err="1" smtClean="0">
                <a:latin typeface="Courier"/>
                <a:cs typeface="Courier"/>
              </a:rPr>
              <a:t>sorted_nodes</a:t>
            </a:r>
            <a:r>
              <a:rPr lang="en-US" sz="1400" dirty="0" smtClean="0">
                <a:latin typeface="Courier"/>
                <a:cs typeface="Courier"/>
              </a:rPr>
              <a:t> </a:t>
            </a:r>
            <a:r>
              <a:rPr lang="en-US" sz="1400" dirty="0">
                <a:latin typeface="Courier"/>
                <a:cs typeface="Courier"/>
              </a:rPr>
              <a:t>= sorted(</a:t>
            </a:r>
            <a:r>
              <a:rPr lang="en-US" sz="1400" dirty="0" err="1">
                <a:latin typeface="Courier"/>
                <a:cs typeface="Courier"/>
              </a:rPr>
              <a:t>degree_counts</a:t>
            </a:r>
            <a:r>
              <a:rPr lang="en-US" sz="1400" dirty="0">
                <a:latin typeface="Courier"/>
                <a:cs typeface="Courier"/>
              </a:rPr>
              <a:t>, key = </a:t>
            </a:r>
            <a:r>
              <a:rPr lang="en-US" sz="1400" dirty="0" err="1">
                <a:latin typeface="Courier"/>
                <a:cs typeface="Courier"/>
              </a:rPr>
              <a:t>degree_counts.get</a:t>
            </a:r>
            <a:r>
              <a:rPr lang="en-US" sz="1400" dirty="0" smtClean="0">
                <a:latin typeface="Courier"/>
                <a:cs typeface="Courier"/>
              </a:rPr>
              <a:t>)</a:t>
            </a:r>
            <a:br>
              <a:rPr lang="en-US" sz="1400" dirty="0" smtClean="0">
                <a:latin typeface="Courier"/>
                <a:cs typeface="Courier"/>
              </a:rPr>
            </a:br>
            <a:endParaRPr lang="en-US" sz="1400" dirty="0" smtClean="0">
              <a:latin typeface="Courier"/>
              <a:cs typeface="Courier"/>
            </a:endParaRPr>
          </a:p>
          <a:p>
            <a:pPr marL="0" indent="0">
              <a:buNone/>
            </a:pPr>
            <a:r>
              <a:rPr lang="en-US" sz="1400" dirty="0" smtClean="0">
                <a:latin typeface="Courier"/>
                <a:cs typeface="Courier"/>
              </a:rPr>
              <a:t>return </a:t>
            </a:r>
            <a:r>
              <a:rPr lang="en-US" sz="1400" dirty="0">
                <a:latin typeface="Courier"/>
                <a:cs typeface="Courier"/>
              </a:rPr>
              <a:t>edges, </a:t>
            </a:r>
            <a:r>
              <a:rPr lang="en-US" sz="1400" dirty="0" err="1">
                <a:latin typeface="Courier"/>
                <a:cs typeface="Courier"/>
              </a:rPr>
              <a:t>sorted_nodes</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
        <p:nvSpPr>
          <p:cNvPr id="10" name="Rectangle 9"/>
          <p:cNvSpPr/>
          <p:nvPr/>
        </p:nvSpPr>
        <p:spPr>
          <a:xfrm>
            <a:off x="465996" y="3782763"/>
            <a:ext cx="8018475" cy="83076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991376" y="5061434"/>
            <a:ext cx="4246190" cy="698231"/>
          </a:xfrm>
          <a:prstGeom prst="wedgeRectCallout">
            <a:avLst>
              <a:gd name="adj1" fmla="val -22669"/>
              <a:gd name="adj2" fmla="val -118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 up for the next loop</a:t>
            </a:r>
            <a:br>
              <a:rPr lang="en-US" dirty="0" smtClean="0"/>
            </a:br>
            <a:r>
              <a:rPr lang="en-US" dirty="0" smtClean="0"/>
              <a:t> (recount the degrees)</a:t>
            </a:r>
            <a:endParaRPr lang="en-US" dirty="0">
              <a:latin typeface="Courier"/>
              <a:cs typeface="Courier"/>
            </a:endParaRPr>
          </a:p>
        </p:txBody>
      </p:sp>
    </p:spTree>
    <p:extLst>
      <p:ext uri="{BB962C8B-B14F-4D97-AF65-F5344CB8AC3E}">
        <p14:creationId xmlns:p14="http://schemas.microsoft.com/office/powerpoint/2010/main" val="15285535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4132" y="310162"/>
            <a:ext cx="6982643" cy="990107"/>
          </a:xfrm>
        </p:spPr>
        <p:txBody>
          <a:bodyPr/>
          <a:lstStyle/>
          <a:p>
            <a:r>
              <a:rPr lang="en-US" dirty="0" smtClean="0"/>
              <a:t>Main loop of connected components</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b="1" dirty="0" smtClean="0">
                <a:latin typeface="Courier"/>
                <a:cs typeface="Courier"/>
              </a:rPr>
              <a:t># </a:t>
            </a:r>
            <a:r>
              <a:rPr lang="en-US" sz="1400" b="1" dirty="0">
                <a:latin typeface="Courier"/>
                <a:cs typeface="Courier"/>
              </a:rPr>
              <a:t>loop until there are no more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while nodes:</a:t>
            </a:r>
            <a:br>
              <a:rPr lang="en-US" sz="1400" dirty="0" smtClean="0">
                <a:latin typeface="Courier"/>
                <a:cs typeface="Courier"/>
              </a:rPr>
            </a:br>
            <a:r>
              <a:rPr lang="en-US" sz="1400" dirty="0" smtClean="0">
                <a:latin typeface="Courier"/>
                <a:cs typeface="Courier"/>
              </a:rPr>
              <a:t>	node </a:t>
            </a:r>
            <a:r>
              <a:rPr lang="en-US" sz="1400" dirty="0">
                <a:latin typeface="Courier"/>
                <a:cs typeface="Courier"/>
              </a:rPr>
              <a:t>= </a:t>
            </a:r>
            <a:r>
              <a:rPr lang="en-US" sz="1400" dirty="0" err="1">
                <a:latin typeface="Courier"/>
                <a:cs typeface="Courier"/>
              </a:rPr>
              <a:t>nodes.pop</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component </a:t>
            </a:r>
            <a:r>
              <a:rPr lang="en-US" sz="1400" dirty="0">
                <a:latin typeface="Courier"/>
                <a:cs typeface="Courier"/>
              </a:rPr>
              <a:t>= set(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queue </a:t>
            </a:r>
            <a:r>
              <a:rPr lang="en-US" sz="1400" dirty="0">
                <a:latin typeface="Courier"/>
                <a:cs typeface="Courier"/>
              </a:rPr>
              <a:t>= [node]</a:t>
            </a:r>
          </a:p>
          <a:p>
            <a:pPr marL="0" indent="0">
              <a:buNone/>
            </a:pPr>
            <a:r>
              <a:rPr lang="en-US" sz="1400" dirty="0" smtClean="0">
                <a:latin typeface="Courier"/>
                <a:cs typeface="Courier"/>
              </a:rPr>
              <a:t>	while </a:t>
            </a:r>
            <a:r>
              <a:rPr lang="en-US" sz="1400" dirty="0">
                <a:latin typeface="Courier"/>
                <a:cs typeface="Courier"/>
              </a:rPr>
              <a:t>queue</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pick a node and mark as </a:t>
            </a:r>
            <a:r>
              <a:rPr lang="en-US" sz="1400" b="1" dirty="0" smtClean="0">
                <a:latin typeface="Courier"/>
                <a:cs typeface="Courier"/>
              </a:rPr>
              <a:t>visited</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node </a:t>
            </a:r>
            <a:r>
              <a:rPr lang="en-US" sz="1400" dirty="0">
                <a:latin typeface="Courier"/>
                <a:cs typeface="Courier"/>
              </a:rPr>
              <a:t>= </a:t>
            </a:r>
            <a:r>
              <a:rPr lang="en-US" sz="1400" dirty="0" err="1">
                <a:latin typeface="Courier"/>
                <a:cs typeface="Courier"/>
              </a:rPr>
              <a:t>queue.pop</a:t>
            </a:r>
            <a:r>
              <a:rPr lang="en-US" sz="1400" dirty="0">
                <a:latin typeface="Courier"/>
                <a:cs typeface="Courier"/>
              </a:rPr>
              <a:t>(0</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visited.add</a:t>
            </a:r>
            <a:r>
              <a:rPr lang="en-US" sz="1400" dirty="0">
                <a:latin typeface="Courier"/>
                <a:cs typeface="Courier"/>
              </a:rPr>
              <a:t>(node)</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add it to our connected </a:t>
            </a:r>
            <a:r>
              <a:rPr lang="en-US" sz="1400" b="1" dirty="0" smtClean="0">
                <a:latin typeface="Courier"/>
                <a:cs typeface="Courier"/>
              </a:rPr>
              <a:t>component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component.add</a:t>
            </a:r>
            <a:r>
              <a:rPr lang="en-US" sz="1400" dirty="0">
                <a:latin typeface="Courier"/>
                <a:cs typeface="Courier"/>
              </a:rPr>
              <a:t>(node)</a:t>
            </a:r>
          </a:p>
          <a:p>
            <a:pPr marL="0" indent="0">
              <a:buNone/>
            </a:pPr>
            <a:r>
              <a:rPr lang="en-US" sz="1400" b="1" dirty="0" smtClean="0">
                <a:latin typeface="Courier"/>
                <a:cs typeface="Courier"/>
              </a:rPr>
              <a:t>		# </a:t>
            </a:r>
            <a:r>
              <a:rPr lang="en-US" sz="1400" b="1" dirty="0">
                <a:latin typeface="Courier"/>
                <a:cs typeface="Courier"/>
              </a:rPr>
              <a:t>find all its </a:t>
            </a:r>
            <a:r>
              <a:rPr lang="en-US" sz="1400" b="1" dirty="0" smtClean="0">
                <a:latin typeface="Courier"/>
                <a:cs typeface="Courier"/>
              </a:rPr>
              <a:t>neighbors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neighbors </a:t>
            </a:r>
            <a:r>
              <a:rPr lang="en-US" sz="1400" dirty="0">
                <a:latin typeface="Courier"/>
                <a:cs typeface="Courier"/>
              </a:rPr>
              <a:t>= neighborhood[node]</a:t>
            </a:r>
          </a:p>
          <a:p>
            <a:pPr marL="0" indent="0">
              <a:buNone/>
            </a:pPr>
            <a:r>
              <a:rPr lang="en-US" sz="1400" b="1" dirty="0" smtClean="0">
                <a:latin typeface="Courier"/>
                <a:cs typeface="Courier"/>
              </a:rPr>
              <a:t>		# </a:t>
            </a:r>
            <a:r>
              <a:rPr lang="en-US" sz="1400" b="1" dirty="0">
                <a:latin typeface="Courier"/>
                <a:cs typeface="Courier"/>
              </a:rPr>
              <a:t>add them to the queue (if we haven't seen them before</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for </a:t>
            </a:r>
            <a:r>
              <a:rPr lang="en-US" sz="1400" dirty="0">
                <a:latin typeface="Courier"/>
                <a:cs typeface="Courier"/>
              </a:rPr>
              <a:t>neighbor in </a:t>
            </a:r>
            <a:r>
              <a:rPr lang="en-US" sz="1400" dirty="0" smtClean="0">
                <a:latin typeface="Courier"/>
                <a:cs typeface="Courier"/>
              </a:rPr>
              <a:t>neighbors:</a:t>
            </a:r>
            <a:br>
              <a:rPr lang="en-US" sz="1400" dirty="0" smtClean="0">
                <a:latin typeface="Courier"/>
                <a:cs typeface="Courier"/>
              </a:rPr>
            </a:br>
            <a:r>
              <a:rPr lang="en-US" sz="1400" dirty="0" smtClean="0">
                <a:latin typeface="Courier"/>
                <a:cs typeface="Courier"/>
              </a:rPr>
              <a:t>			if </a:t>
            </a:r>
            <a:r>
              <a:rPr lang="en-US" sz="1400" dirty="0">
                <a:latin typeface="Courier"/>
                <a:cs typeface="Courier"/>
              </a:rPr>
              <a:t>neighbor not in </a:t>
            </a:r>
            <a:r>
              <a:rPr lang="en-US" sz="1400" dirty="0" smtClean="0">
                <a:latin typeface="Courier"/>
                <a:cs typeface="Courier"/>
              </a:rPr>
              <a:t>visited:</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nodes.discard</a:t>
            </a:r>
            <a:r>
              <a:rPr lang="en-US" sz="1400" dirty="0">
                <a:latin typeface="Courier"/>
                <a:cs typeface="Courier"/>
              </a:rPr>
              <a:t>(neighbor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queue.append</a:t>
            </a:r>
            <a:r>
              <a:rPr lang="en-US" sz="1400" dirty="0">
                <a:latin typeface="Courier"/>
                <a:cs typeface="Courier"/>
              </a:rPr>
              <a:t>(neighbor)</a:t>
            </a:r>
          </a:p>
          <a:p>
            <a:pPr marL="0" indent="0">
              <a:buNone/>
            </a:pPr>
            <a:r>
              <a:rPr lang="en-US" sz="1400" dirty="0">
                <a:latin typeface="Courier"/>
                <a:cs typeface="Courier"/>
              </a:rPr>
              <a:t>        </a:t>
            </a:r>
            <a:r>
              <a:rPr lang="en-US" sz="1400" dirty="0" err="1">
                <a:latin typeface="Courier"/>
                <a:cs typeface="Courier"/>
              </a:rPr>
              <a:t>result.append</a:t>
            </a:r>
            <a:r>
              <a:rPr lang="en-US" sz="1400" dirty="0">
                <a:latin typeface="Courier"/>
                <a:cs typeface="Courier"/>
              </a:rPr>
              <a:t>(component)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7461583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4132" y="310162"/>
            <a:ext cx="6982643" cy="990107"/>
          </a:xfrm>
        </p:spPr>
        <p:txBody>
          <a:bodyPr/>
          <a:lstStyle/>
          <a:p>
            <a:r>
              <a:rPr lang="en-US" dirty="0" smtClean="0"/>
              <a:t>Main loop of connected components</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b="1" dirty="0" smtClean="0">
                <a:latin typeface="Courier"/>
                <a:cs typeface="Courier"/>
              </a:rPr>
              <a:t># </a:t>
            </a:r>
            <a:r>
              <a:rPr lang="en-US" sz="1400" b="1" dirty="0">
                <a:latin typeface="Courier"/>
                <a:cs typeface="Courier"/>
              </a:rPr>
              <a:t>loop until there are no more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while nodes:</a:t>
            </a:r>
            <a:br>
              <a:rPr lang="en-US" sz="1400" dirty="0" smtClean="0">
                <a:latin typeface="Courier"/>
                <a:cs typeface="Courier"/>
              </a:rPr>
            </a:br>
            <a:r>
              <a:rPr lang="en-US" sz="1400" dirty="0" smtClean="0">
                <a:latin typeface="Courier"/>
                <a:cs typeface="Courier"/>
              </a:rPr>
              <a:t>	node </a:t>
            </a:r>
            <a:r>
              <a:rPr lang="en-US" sz="1400" dirty="0">
                <a:latin typeface="Courier"/>
                <a:cs typeface="Courier"/>
              </a:rPr>
              <a:t>= </a:t>
            </a:r>
            <a:r>
              <a:rPr lang="en-US" sz="1400" dirty="0" err="1">
                <a:latin typeface="Courier"/>
                <a:cs typeface="Courier"/>
              </a:rPr>
              <a:t>nodes.pop</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component </a:t>
            </a:r>
            <a:r>
              <a:rPr lang="en-US" sz="1400" dirty="0">
                <a:latin typeface="Courier"/>
                <a:cs typeface="Courier"/>
              </a:rPr>
              <a:t>= set(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queue </a:t>
            </a:r>
            <a:r>
              <a:rPr lang="en-US" sz="1400" dirty="0">
                <a:latin typeface="Courier"/>
                <a:cs typeface="Courier"/>
              </a:rPr>
              <a:t>= [node]</a:t>
            </a:r>
          </a:p>
          <a:p>
            <a:pPr marL="0" indent="0">
              <a:buNone/>
            </a:pPr>
            <a:r>
              <a:rPr lang="en-US" sz="1400" dirty="0" smtClean="0">
                <a:latin typeface="Courier"/>
                <a:cs typeface="Courier"/>
              </a:rPr>
              <a:t>	while </a:t>
            </a:r>
            <a:r>
              <a:rPr lang="en-US" sz="1400" dirty="0">
                <a:latin typeface="Courier"/>
                <a:cs typeface="Courier"/>
              </a:rPr>
              <a:t>queue</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pick a node and mark as </a:t>
            </a:r>
            <a:r>
              <a:rPr lang="en-US" sz="1400" b="1" dirty="0" smtClean="0">
                <a:latin typeface="Courier"/>
                <a:cs typeface="Courier"/>
              </a:rPr>
              <a:t>visited</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node </a:t>
            </a:r>
            <a:r>
              <a:rPr lang="en-US" sz="1400" dirty="0">
                <a:latin typeface="Courier"/>
                <a:cs typeface="Courier"/>
              </a:rPr>
              <a:t>= </a:t>
            </a:r>
            <a:r>
              <a:rPr lang="en-US" sz="1400" dirty="0" err="1">
                <a:latin typeface="Courier"/>
                <a:cs typeface="Courier"/>
              </a:rPr>
              <a:t>queue.pop</a:t>
            </a:r>
            <a:r>
              <a:rPr lang="en-US" sz="1400" dirty="0">
                <a:latin typeface="Courier"/>
                <a:cs typeface="Courier"/>
              </a:rPr>
              <a:t>(0</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visited.add</a:t>
            </a:r>
            <a:r>
              <a:rPr lang="en-US" sz="1400" dirty="0">
                <a:latin typeface="Courier"/>
                <a:cs typeface="Courier"/>
              </a:rPr>
              <a:t>(node)</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add it to our connected </a:t>
            </a:r>
            <a:r>
              <a:rPr lang="en-US" sz="1400" b="1" dirty="0" smtClean="0">
                <a:latin typeface="Courier"/>
                <a:cs typeface="Courier"/>
              </a:rPr>
              <a:t>component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component.add</a:t>
            </a:r>
            <a:r>
              <a:rPr lang="en-US" sz="1400" dirty="0">
                <a:latin typeface="Courier"/>
                <a:cs typeface="Courier"/>
              </a:rPr>
              <a:t>(node)</a:t>
            </a:r>
          </a:p>
          <a:p>
            <a:pPr marL="0" indent="0">
              <a:buNone/>
            </a:pPr>
            <a:r>
              <a:rPr lang="en-US" sz="1400" b="1" dirty="0" smtClean="0">
                <a:latin typeface="Courier"/>
                <a:cs typeface="Courier"/>
              </a:rPr>
              <a:t>		# </a:t>
            </a:r>
            <a:r>
              <a:rPr lang="en-US" sz="1400" b="1" dirty="0">
                <a:latin typeface="Courier"/>
                <a:cs typeface="Courier"/>
              </a:rPr>
              <a:t>find all its </a:t>
            </a:r>
            <a:r>
              <a:rPr lang="en-US" sz="1400" b="1" dirty="0" smtClean="0">
                <a:latin typeface="Courier"/>
                <a:cs typeface="Courier"/>
              </a:rPr>
              <a:t>neighbors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neighbors </a:t>
            </a:r>
            <a:r>
              <a:rPr lang="en-US" sz="1400" dirty="0">
                <a:latin typeface="Courier"/>
                <a:cs typeface="Courier"/>
              </a:rPr>
              <a:t>= neighborhood[node]</a:t>
            </a:r>
          </a:p>
          <a:p>
            <a:pPr marL="0" indent="0">
              <a:buNone/>
            </a:pPr>
            <a:r>
              <a:rPr lang="en-US" sz="1400" b="1" dirty="0" smtClean="0">
                <a:latin typeface="Courier"/>
                <a:cs typeface="Courier"/>
              </a:rPr>
              <a:t>		# </a:t>
            </a:r>
            <a:r>
              <a:rPr lang="en-US" sz="1400" b="1" dirty="0">
                <a:latin typeface="Courier"/>
                <a:cs typeface="Courier"/>
              </a:rPr>
              <a:t>add them to the queue (if we haven't seen them before</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for </a:t>
            </a:r>
            <a:r>
              <a:rPr lang="en-US" sz="1400" dirty="0">
                <a:latin typeface="Courier"/>
                <a:cs typeface="Courier"/>
              </a:rPr>
              <a:t>neighbor in </a:t>
            </a:r>
            <a:r>
              <a:rPr lang="en-US" sz="1400" dirty="0" smtClean="0">
                <a:latin typeface="Courier"/>
                <a:cs typeface="Courier"/>
              </a:rPr>
              <a:t>neighbors:</a:t>
            </a:r>
            <a:br>
              <a:rPr lang="en-US" sz="1400" dirty="0" smtClean="0">
                <a:latin typeface="Courier"/>
                <a:cs typeface="Courier"/>
              </a:rPr>
            </a:br>
            <a:r>
              <a:rPr lang="en-US" sz="1400" dirty="0" smtClean="0">
                <a:latin typeface="Courier"/>
                <a:cs typeface="Courier"/>
              </a:rPr>
              <a:t>			if </a:t>
            </a:r>
            <a:r>
              <a:rPr lang="en-US" sz="1400" dirty="0">
                <a:latin typeface="Courier"/>
                <a:cs typeface="Courier"/>
              </a:rPr>
              <a:t>neighbor not in </a:t>
            </a:r>
            <a:r>
              <a:rPr lang="en-US" sz="1400" dirty="0" smtClean="0">
                <a:latin typeface="Courier"/>
                <a:cs typeface="Courier"/>
              </a:rPr>
              <a:t>visited:</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nodes.discard</a:t>
            </a:r>
            <a:r>
              <a:rPr lang="en-US" sz="1400" dirty="0">
                <a:latin typeface="Courier"/>
                <a:cs typeface="Courier"/>
              </a:rPr>
              <a:t>(neighbor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queue.append</a:t>
            </a:r>
            <a:r>
              <a:rPr lang="en-US" sz="1400" dirty="0">
                <a:latin typeface="Courier"/>
                <a:cs typeface="Courier"/>
              </a:rPr>
              <a:t>(neighbor)</a:t>
            </a:r>
          </a:p>
          <a:p>
            <a:pPr marL="0" indent="0">
              <a:buNone/>
            </a:pPr>
            <a:r>
              <a:rPr lang="en-US" sz="1400" dirty="0">
                <a:latin typeface="Courier"/>
                <a:cs typeface="Courier"/>
              </a:rPr>
              <a:t>        </a:t>
            </a:r>
            <a:r>
              <a:rPr lang="en-US" sz="1400" dirty="0" err="1">
                <a:latin typeface="Courier"/>
                <a:cs typeface="Courier"/>
              </a:rPr>
              <a:t>result.append</a:t>
            </a:r>
            <a:r>
              <a:rPr lang="en-US" sz="1400" dirty="0">
                <a:latin typeface="Courier"/>
                <a:cs typeface="Courier"/>
              </a:rPr>
              <a:t>(component)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10" name="Rectangle 9"/>
          <p:cNvSpPr/>
          <p:nvPr/>
        </p:nvSpPr>
        <p:spPr>
          <a:xfrm>
            <a:off x="0" y="2293271"/>
            <a:ext cx="8018475" cy="83076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3772285" y="3574106"/>
            <a:ext cx="3312331" cy="698231"/>
          </a:xfrm>
          <a:prstGeom prst="wedgeRectCallout">
            <a:avLst>
              <a:gd name="adj1" fmla="val -22669"/>
              <a:gd name="adj2" fmla="val -118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Breadth first search starts </a:t>
            </a:r>
            <a:r>
              <a:rPr lang="en-US" dirty="0" smtClean="0"/>
              <a:t>with</a:t>
            </a:r>
            <a:br>
              <a:rPr lang="en-US" dirty="0" smtClean="0"/>
            </a:br>
            <a:r>
              <a:rPr lang="en-US" dirty="0" smtClean="0"/>
              <a:t> just one node</a:t>
            </a:r>
            <a:endParaRPr lang="en-US" dirty="0">
              <a:latin typeface="Courier"/>
              <a:cs typeface="Courier"/>
            </a:endParaRPr>
          </a:p>
        </p:txBody>
      </p:sp>
    </p:spTree>
    <p:extLst>
      <p:ext uri="{BB962C8B-B14F-4D97-AF65-F5344CB8AC3E}">
        <p14:creationId xmlns:p14="http://schemas.microsoft.com/office/powerpoint/2010/main" val="27626254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4132" y="310162"/>
            <a:ext cx="6982643" cy="990107"/>
          </a:xfrm>
        </p:spPr>
        <p:txBody>
          <a:bodyPr/>
          <a:lstStyle/>
          <a:p>
            <a:r>
              <a:rPr lang="en-US" dirty="0" smtClean="0"/>
              <a:t>Main loop of connected components</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b="1" dirty="0" smtClean="0">
                <a:latin typeface="Courier"/>
                <a:cs typeface="Courier"/>
              </a:rPr>
              <a:t># </a:t>
            </a:r>
            <a:r>
              <a:rPr lang="en-US" sz="1400" b="1" dirty="0">
                <a:latin typeface="Courier"/>
                <a:cs typeface="Courier"/>
              </a:rPr>
              <a:t>loop until there are no more </a:t>
            </a:r>
            <a:r>
              <a:rPr lang="en-US" sz="1400" b="1" dirty="0" smtClean="0">
                <a:latin typeface="Courier"/>
                <a:cs typeface="Courier"/>
              </a:rPr>
              <a:t>nodes</a:t>
            </a:r>
            <a:br>
              <a:rPr lang="en-US" sz="1400" b="1" dirty="0" smtClean="0">
                <a:latin typeface="Courier"/>
                <a:cs typeface="Courier"/>
              </a:rPr>
            </a:br>
            <a:r>
              <a:rPr lang="en-US" sz="1400" dirty="0" smtClean="0">
                <a:latin typeface="Courier"/>
                <a:cs typeface="Courier"/>
              </a:rPr>
              <a:t>while nodes:</a:t>
            </a:r>
            <a:br>
              <a:rPr lang="en-US" sz="1400" dirty="0" smtClean="0">
                <a:latin typeface="Courier"/>
                <a:cs typeface="Courier"/>
              </a:rPr>
            </a:br>
            <a:r>
              <a:rPr lang="en-US" sz="1400" dirty="0" smtClean="0">
                <a:latin typeface="Courier"/>
                <a:cs typeface="Courier"/>
              </a:rPr>
              <a:t>	node </a:t>
            </a:r>
            <a:r>
              <a:rPr lang="en-US" sz="1400" dirty="0">
                <a:latin typeface="Courier"/>
                <a:cs typeface="Courier"/>
              </a:rPr>
              <a:t>= </a:t>
            </a:r>
            <a:r>
              <a:rPr lang="en-US" sz="1400" dirty="0" err="1">
                <a:latin typeface="Courier"/>
                <a:cs typeface="Courier"/>
              </a:rPr>
              <a:t>nodes.pop</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component </a:t>
            </a:r>
            <a:r>
              <a:rPr lang="en-US" sz="1400" dirty="0">
                <a:latin typeface="Courier"/>
                <a:cs typeface="Courier"/>
              </a:rPr>
              <a:t>= set(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queue </a:t>
            </a:r>
            <a:r>
              <a:rPr lang="en-US" sz="1400" dirty="0">
                <a:latin typeface="Courier"/>
                <a:cs typeface="Courier"/>
              </a:rPr>
              <a:t>= [node]</a:t>
            </a:r>
          </a:p>
          <a:p>
            <a:pPr marL="0" indent="0">
              <a:buNone/>
            </a:pPr>
            <a:r>
              <a:rPr lang="en-US" sz="1400" dirty="0" smtClean="0">
                <a:latin typeface="Courier"/>
                <a:cs typeface="Courier"/>
              </a:rPr>
              <a:t>	while </a:t>
            </a:r>
            <a:r>
              <a:rPr lang="en-US" sz="1400" dirty="0">
                <a:latin typeface="Courier"/>
                <a:cs typeface="Courier"/>
              </a:rPr>
              <a:t>queue</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pick a node and mark as </a:t>
            </a:r>
            <a:r>
              <a:rPr lang="en-US" sz="1400" b="1" dirty="0" smtClean="0">
                <a:latin typeface="Courier"/>
                <a:cs typeface="Courier"/>
              </a:rPr>
              <a:t>visited</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node </a:t>
            </a:r>
            <a:r>
              <a:rPr lang="en-US" sz="1400" dirty="0">
                <a:latin typeface="Courier"/>
                <a:cs typeface="Courier"/>
              </a:rPr>
              <a:t>= </a:t>
            </a:r>
            <a:r>
              <a:rPr lang="en-US" sz="1400" dirty="0" err="1">
                <a:latin typeface="Courier"/>
                <a:cs typeface="Courier"/>
              </a:rPr>
              <a:t>queue.pop</a:t>
            </a:r>
            <a:r>
              <a:rPr lang="en-US" sz="1400" dirty="0">
                <a:latin typeface="Courier"/>
                <a:cs typeface="Courier"/>
              </a:rPr>
              <a:t>(0</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visited.add</a:t>
            </a:r>
            <a:r>
              <a:rPr lang="en-US" sz="1400" dirty="0">
                <a:latin typeface="Courier"/>
                <a:cs typeface="Courier"/>
              </a:rPr>
              <a:t>(node)</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add it to our connected </a:t>
            </a:r>
            <a:r>
              <a:rPr lang="en-US" sz="1400" b="1" dirty="0" smtClean="0">
                <a:latin typeface="Courier"/>
                <a:cs typeface="Courier"/>
              </a:rPr>
              <a:t>component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component.add</a:t>
            </a:r>
            <a:r>
              <a:rPr lang="en-US" sz="1400" dirty="0">
                <a:latin typeface="Courier"/>
                <a:cs typeface="Courier"/>
              </a:rPr>
              <a:t>(node)</a:t>
            </a:r>
          </a:p>
          <a:p>
            <a:pPr marL="0" indent="0">
              <a:buNone/>
            </a:pPr>
            <a:r>
              <a:rPr lang="en-US" sz="1400" b="1" dirty="0" smtClean="0">
                <a:latin typeface="Courier"/>
                <a:cs typeface="Courier"/>
              </a:rPr>
              <a:t>		# </a:t>
            </a:r>
            <a:r>
              <a:rPr lang="en-US" sz="1400" b="1" dirty="0">
                <a:latin typeface="Courier"/>
                <a:cs typeface="Courier"/>
              </a:rPr>
              <a:t>find all its </a:t>
            </a:r>
            <a:r>
              <a:rPr lang="en-US" sz="1400" b="1" dirty="0" smtClean="0">
                <a:latin typeface="Courier"/>
                <a:cs typeface="Courier"/>
              </a:rPr>
              <a:t>neighbors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neighbors </a:t>
            </a:r>
            <a:r>
              <a:rPr lang="en-US" sz="1400" dirty="0">
                <a:latin typeface="Courier"/>
                <a:cs typeface="Courier"/>
              </a:rPr>
              <a:t>= neighborhood[node]</a:t>
            </a:r>
          </a:p>
          <a:p>
            <a:pPr marL="0" indent="0">
              <a:buNone/>
            </a:pPr>
            <a:r>
              <a:rPr lang="en-US" sz="1400" b="1" dirty="0" smtClean="0">
                <a:latin typeface="Courier"/>
                <a:cs typeface="Courier"/>
              </a:rPr>
              <a:t>		# </a:t>
            </a:r>
            <a:r>
              <a:rPr lang="en-US" sz="1400" b="1" dirty="0">
                <a:latin typeface="Courier"/>
                <a:cs typeface="Courier"/>
              </a:rPr>
              <a:t>add them to the queue (if we haven't seen them before</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for </a:t>
            </a:r>
            <a:r>
              <a:rPr lang="en-US" sz="1400" dirty="0">
                <a:latin typeface="Courier"/>
                <a:cs typeface="Courier"/>
              </a:rPr>
              <a:t>neighbor in </a:t>
            </a:r>
            <a:r>
              <a:rPr lang="en-US" sz="1400" dirty="0" smtClean="0">
                <a:latin typeface="Courier"/>
                <a:cs typeface="Courier"/>
              </a:rPr>
              <a:t>neighbors:</a:t>
            </a:r>
            <a:br>
              <a:rPr lang="en-US" sz="1400" dirty="0" smtClean="0">
                <a:latin typeface="Courier"/>
                <a:cs typeface="Courier"/>
              </a:rPr>
            </a:br>
            <a:r>
              <a:rPr lang="en-US" sz="1400" dirty="0" smtClean="0">
                <a:latin typeface="Courier"/>
                <a:cs typeface="Courier"/>
              </a:rPr>
              <a:t>			if </a:t>
            </a:r>
            <a:r>
              <a:rPr lang="en-US" sz="1400" dirty="0">
                <a:latin typeface="Courier"/>
                <a:cs typeface="Courier"/>
              </a:rPr>
              <a:t>neighbor not in </a:t>
            </a:r>
            <a:r>
              <a:rPr lang="en-US" sz="1400" dirty="0" smtClean="0">
                <a:latin typeface="Courier"/>
                <a:cs typeface="Courier"/>
              </a:rPr>
              <a:t>visited:</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nodes.discard</a:t>
            </a:r>
            <a:r>
              <a:rPr lang="en-US" sz="1400" dirty="0">
                <a:latin typeface="Courier"/>
                <a:cs typeface="Courier"/>
              </a:rPr>
              <a:t>(neighbor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queue.append</a:t>
            </a:r>
            <a:r>
              <a:rPr lang="en-US" sz="1400" dirty="0">
                <a:latin typeface="Courier"/>
                <a:cs typeface="Courier"/>
              </a:rPr>
              <a:t>(neighbor)</a:t>
            </a:r>
          </a:p>
          <a:p>
            <a:pPr marL="0" indent="0">
              <a:buNone/>
            </a:pPr>
            <a:r>
              <a:rPr lang="en-US" sz="1400" dirty="0">
                <a:latin typeface="Courier"/>
                <a:cs typeface="Courier"/>
              </a:rPr>
              <a:t>        </a:t>
            </a:r>
            <a:r>
              <a:rPr lang="en-US" sz="1400" dirty="0" err="1">
                <a:latin typeface="Courier"/>
                <a:cs typeface="Courier"/>
              </a:rPr>
              <a:t>result.append</a:t>
            </a:r>
            <a:r>
              <a:rPr lang="en-US" sz="1400" dirty="0">
                <a:latin typeface="Courier"/>
                <a:cs typeface="Courier"/>
              </a:rPr>
              <a:t>(component)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10" name="Rectangle 9"/>
          <p:cNvSpPr/>
          <p:nvPr/>
        </p:nvSpPr>
        <p:spPr>
          <a:xfrm>
            <a:off x="0" y="3191905"/>
            <a:ext cx="8018475" cy="3475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3905957" y="3923221"/>
            <a:ext cx="3312331" cy="698231"/>
          </a:xfrm>
          <a:prstGeom prst="wedgeRectCallout">
            <a:avLst>
              <a:gd name="adj1" fmla="val -22669"/>
              <a:gd name="adj2" fmla="val -118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keep track of every node we have already visited in the search</a:t>
            </a:r>
            <a:endParaRPr lang="en-US" dirty="0">
              <a:latin typeface="Courier"/>
              <a:cs typeface="Courier"/>
            </a:endParaRPr>
          </a:p>
        </p:txBody>
      </p:sp>
    </p:spTree>
    <p:extLst>
      <p:ext uri="{BB962C8B-B14F-4D97-AF65-F5344CB8AC3E}">
        <p14:creationId xmlns:p14="http://schemas.microsoft.com/office/powerpoint/2010/main" val="35089175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18814</TotalTime>
  <Words>744</Words>
  <Application>Microsoft Macintosh PowerPoint</Application>
  <PresentationFormat>On-screen Show (4:3)</PresentationFormat>
  <Paragraphs>136</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iPython Notebook again</vt:lpstr>
      <vt:lpstr>Main loop of k-core</vt:lpstr>
      <vt:lpstr>Main loop of k-core</vt:lpstr>
      <vt:lpstr>Main loop of k-core</vt:lpstr>
      <vt:lpstr>Main loop of k-core</vt:lpstr>
      <vt:lpstr>Main loop of connected components</vt:lpstr>
      <vt:lpstr>Main loop of connected components</vt:lpstr>
      <vt:lpstr>Main loop of connected components</vt:lpstr>
      <vt:lpstr>Main loop of connected components</vt:lpstr>
      <vt:lpstr>Main loop of connected components</vt:lpstr>
      <vt:lpstr>Visualizations</vt:lpstr>
      <vt:lpstr>Visualizations</vt:lpstr>
      <vt:lpstr>Your job</vt:lpstr>
      <vt:lpstr>Your job</vt:lpstr>
      <vt:lpstr>Your job</vt:lpstr>
      <vt:lpstr>Extra things you can explore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614</cp:revision>
  <dcterms:created xsi:type="dcterms:W3CDTF">2013-10-07T16:54:34Z</dcterms:created>
  <dcterms:modified xsi:type="dcterms:W3CDTF">2015-03-26T03:04:18Z</dcterms:modified>
</cp:coreProperties>
</file>