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notesSlides/notesSlide7.xml" ContentType="application/vnd.openxmlformats-officedocument.presentationml.notesSlide+xml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9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0" r:id="rId3"/>
    <p:sldId id="311" r:id="rId4"/>
    <p:sldId id="312" r:id="rId5"/>
    <p:sldId id="262" r:id="rId6"/>
    <p:sldId id="314" r:id="rId7"/>
    <p:sldId id="315" r:id="rId8"/>
    <p:sldId id="354" r:id="rId9"/>
    <p:sldId id="353" r:id="rId10"/>
    <p:sldId id="360" r:id="rId11"/>
    <p:sldId id="317" r:id="rId12"/>
    <p:sldId id="358" r:id="rId13"/>
    <p:sldId id="359" r:id="rId14"/>
    <p:sldId id="361" r:id="rId15"/>
    <p:sldId id="362" r:id="rId16"/>
    <p:sldId id="318" r:id="rId17"/>
    <p:sldId id="363" r:id="rId18"/>
    <p:sldId id="373" r:id="rId19"/>
    <p:sldId id="374" r:id="rId20"/>
    <p:sldId id="371" r:id="rId21"/>
    <p:sldId id="367" r:id="rId22"/>
    <p:sldId id="372" r:id="rId23"/>
    <p:sldId id="368" r:id="rId24"/>
    <p:sldId id="369" r:id="rId25"/>
    <p:sldId id="366" r:id="rId26"/>
    <p:sldId id="375" r:id="rId27"/>
    <p:sldId id="322" r:id="rId28"/>
    <p:sldId id="326" r:id="rId29"/>
    <p:sldId id="382" r:id="rId30"/>
    <p:sldId id="327" r:id="rId31"/>
    <p:sldId id="376" r:id="rId32"/>
    <p:sldId id="377" r:id="rId33"/>
    <p:sldId id="328" r:id="rId34"/>
    <p:sldId id="378" r:id="rId35"/>
    <p:sldId id="379" r:id="rId36"/>
    <p:sldId id="383" r:id="rId37"/>
    <p:sldId id="380" r:id="rId38"/>
    <p:sldId id="384" r:id="rId39"/>
    <p:sldId id="385" r:id="rId40"/>
    <p:sldId id="386" r:id="rId41"/>
    <p:sldId id="387" r:id="rId42"/>
    <p:sldId id="388" r:id="rId43"/>
    <p:sldId id="335" r:id="rId44"/>
    <p:sldId id="389" r:id="rId45"/>
    <p:sldId id="390" r:id="rId46"/>
    <p:sldId id="391" r:id="rId47"/>
    <p:sldId id="344" r:id="rId48"/>
    <p:sldId id="345" r:id="rId49"/>
    <p:sldId id="340" r:id="rId50"/>
    <p:sldId id="392" r:id="rId51"/>
    <p:sldId id="393" r:id="rId52"/>
    <p:sldId id="330" r:id="rId53"/>
    <p:sldId id="394" r:id="rId54"/>
    <p:sldId id="395" r:id="rId55"/>
    <p:sldId id="397" r:id="rId56"/>
    <p:sldId id="332" r:id="rId57"/>
    <p:sldId id="396" r:id="rId58"/>
    <p:sldId id="268" r:id="rId59"/>
    <p:sldId id="400" r:id="rId60"/>
    <p:sldId id="346" r:id="rId61"/>
    <p:sldId id="401" r:id="rId62"/>
    <p:sldId id="402" r:id="rId63"/>
    <p:sldId id="403" r:id="rId64"/>
    <p:sldId id="30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94" d="100"/>
          <a:sy n="94" d="100"/>
        </p:scale>
        <p:origin x="-1488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5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8.emf"/><Relationship Id="rId2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9.emf"/><Relationship Id="rId2" Type="http://schemas.openxmlformats.org/officeDocument/2006/relationships/image" Target="../media/image1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  <a:p>
            <a:endParaRPr lang="en-US" dirty="0"/>
          </a:p>
          <a:p>
            <a:r>
              <a:rPr lang="en-US" dirty="0"/>
              <a:t>----- Meeting Notes (2/20/14 09:32) -----</a:t>
            </a:r>
          </a:p>
          <a:p>
            <a:r>
              <a:rPr lang="en-US" dirty="0"/>
              <a:t>remove the animations.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 smtClean="0"/>
              <a:t>If our observed age value lies outside the green lines, the probability of getting a value as extreme as this </a:t>
            </a:r>
            <a:r>
              <a:rPr kumimoji="0" lang="en-US" sz="1200" dirty="0" smtClean="0">
                <a:solidFill>
                  <a:srgbClr val="FF0000"/>
                </a:solidFill>
              </a:rPr>
              <a:t>if the null hypothesis is true</a:t>
            </a:r>
            <a:r>
              <a:rPr kumimoji="0" lang="en-US" sz="1200" dirty="0" smtClean="0"/>
              <a:t> is &lt; 5%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 smtClean="0"/>
              <a:t>Small p values narrow the green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Meaning? The sample was not drawn from a population with a population mean of 68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think dogs are adopted quicker</a:t>
            </a:r>
            <a:r>
              <a:rPr lang="en-US" baseline="0" dirty="0" smtClean="0"/>
              <a:t> when they are younger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7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Add a little more about the last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is a what if scenario</a:t>
            </a:r>
            <a:r>
              <a:rPr lang="en-US" baseline="0" dirty="0" smtClean="0"/>
              <a:t> (what if two things are the same). If the difference between them is large, this is unlikely. Otherwise the reverse is true.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02688" cy="12192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22567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2438" y="6248400"/>
            <a:ext cx="3390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001838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350A-A741-6B47-9E49-C361ED3BF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371600"/>
            <a:ext cx="70866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BB55E8-47C3-9648-A9EE-D154E87B8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3" r:id="rId19"/>
    <p:sldLayoutId id="2147483674" r:id="rId20"/>
    <p:sldLayoutId id="2147483675" r:id="rId21"/>
    <p:sldLayoutId id="214748367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Introductory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</a:t>
            </a:r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685033"/>
            <a:ext cx="7545528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 statistic is an ‘estimated’ </a:t>
            </a:r>
            <a:r>
              <a:rPr lang="en-US" dirty="0"/>
              <a:t>z </a:t>
            </a:r>
            <a:r>
              <a:rPr lang="en-US" dirty="0" smtClean="0"/>
              <a:t>score.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Replace </a:t>
            </a:r>
            <a:r>
              <a:rPr lang="el-GR" sz="2400" dirty="0">
                <a:latin typeface="Arial" charset="0"/>
                <a:cs typeface="Arial" charset="0"/>
              </a:rPr>
              <a:t>μ with a guess about the true mean (compare     to a guess)</a:t>
            </a:r>
          </a:p>
          <a:p>
            <a:pPr lvl="1">
              <a:lnSpc>
                <a:spcPct val="90000"/>
              </a:lnSpc>
            </a:pPr>
            <a:r>
              <a:rPr lang="el-GR" sz="2400" dirty="0">
                <a:latin typeface="Arial" charset="0"/>
                <a:cs typeface="Arial" charset="0"/>
              </a:rPr>
              <a:t>Compare two populations to see if </a:t>
            </a:r>
            <a:r>
              <a:rPr lang="el-GR" sz="2400" dirty="0" smtClean="0">
                <a:latin typeface="Arial" charset="0"/>
                <a:cs typeface="Arial" charset="0"/>
              </a:rPr>
              <a:t>their means differ 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3000" dirty="0" smtClean="0">
                <a:latin typeface="Arial" charset="0"/>
                <a:cs typeface="Arial" charset="0"/>
              </a:rPr>
              <a:t>Estimation says whether the difference is ‘due to chance’ (H</a:t>
            </a:r>
            <a:r>
              <a:rPr lang="el-GR" sz="3000" baseline="-25000" dirty="0" smtClean="0">
                <a:latin typeface="Arial" charset="0"/>
                <a:cs typeface="Arial" charset="0"/>
              </a:rPr>
              <a:t>0</a:t>
            </a:r>
            <a:r>
              <a:rPr lang="el-GR" sz="3000" dirty="0" smtClean="0">
                <a:latin typeface="Arial" charset="0"/>
                <a:cs typeface="Arial" charset="0"/>
              </a:rPr>
              <a:t>, also called the </a:t>
            </a:r>
            <a:r>
              <a:rPr lang="el-GR" sz="3000" i="1" dirty="0" smtClean="0">
                <a:latin typeface="Arial" charset="0"/>
                <a:cs typeface="Arial" charset="0"/>
              </a:rPr>
              <a:t>null hypothesis</a:t>
            </a:r>
            <a:r>
              <a:rPr lang="el-GR" sz="3000" dirty="0" smtClean="0">
                <a:latin typeface="Arial" charset="0"/>
                <a:cs typeface="Arial" charset="0"/>
              </a:rPr>
              <a:t>) or ‘real’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Works best with large sample sizes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cs typeface="Times New Roman" charset="0"/>
              </a:rPr>
              <a:t>Thus, </a:t>
            </a:r>
            <a:r>
              <a:rPr lang="en-US" sz="2400" i="1" dirty="0" smtClean="0">
                <a:cs typeface="Times New Roman" charset="0"/>
              </a:rPr>
              <a:t>degrees </a:t>
            </a:r>
            <a:r>
              <a:rPr lang="en-US" sz="2400" i="1" dirty="0">
                <a:cs typeface="Times New Roman" charset="0"/>
              </a:rPr>
              <a:t>of freedom </a:t>
            </a:r>
            <a:r>
              <a:rPr lang="en-US" sz="2400" dirty="0">
                <a:cs typeface="Times New Roman" charset="0"/>
              </a:rPr>
              <a:t>(</a:t>
            </a:r>
            <a:r>
              <a:rPr lang="en-US" sz="2400" dirty="0" err="1">
                <a:cs typeface="Times New Roman" charset="0"/>
              </a:rPr>
              <a:t>df</a:t>
            </a:r>
            <a:r>
              <a:rPr lang="en-US" sz="2400" dirty="0">
                <a:cs typeface="Times New Roman" charset="0"/>
              </a:rPr>
              <a:t> = N-1) is used to describe how well t represents </a:t>
            </a:r>
            <a:r>
              <a:rPr lang="en-US" sz="2400" dirty="0" smtClean="0">
                <a:cs typeface="Times New Roman" charset="0"/>
              </a:rPr>
              <a:t>z</a:t>
            </a:r>
            <a:endParaRPr lang="el-GR" sz="2400" dirty="0" smtClean="0">
              <a:latin typeface="Arial" charset="0"/>
              <a:cs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‘Amount’ of chance is explicit (</a:t>
            </a:r>
            <a:r>
              <a:rPr lang="el-GR" sz="2400" i="1" dirty="0" smtClean="0">
                <a:latin typeface="Arial" charset="0"/>
                <a:cs typeface="Arial" charset="0"/>
              </a:rPr>
              <a:t>e.g. </a:t>
            </a:r>
            <a:r>
              <a:rPr lang="el-GR" sz="2400" dirty="0" smtClean="0">
                <a:latin typeface="Arial" charset="0"/>
                <a:cs typeface="Arial" charset="0"/>
              </a:rPr>
              <a:t>95% confidence)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l-G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17324"/>
              </p:ext>
            </p:extLst>
          </p:nvPr>
        </p:nvGraphicFramePr>
        <p:xfrm>
          <a:off x="2941658" y="2492811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Equation" r:id="rId4" imgW="165100" imgH="177800" progId="Equation.3">
                  <p:embed/>
                </p:oleObj>
              </mc:Choice>
              <mc:Fallback>
                <p:oleObj name="Equation" r:id="rId4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658" y="2492811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0836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7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0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57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27925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3904868" y="2688485"/>
            <a:ext cx="1418721" cy="716028"/>
          </a:xfrm>
          <a:prstGeom prst="borderCallout1">
            <a:avLst>
              <a:gd name="adj1" fmla="val 18750"/>
              <a:gd name="adj2" fmla="val -8333"/>
              <a:gd name="adj3" fmla="val -30000"/>
              <a:gd name="adj4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3731"/>
              </p:ext>
            </p:extLst>
          </p:nvPr>
        </p:nvGraphicFramePr>
        <p:xfrm>
          <a:off x="3460750" y="180738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0738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81900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4539914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Critical valu</a:t>
            </a:r>
            <a:r>
              <a:rPr lang="en-US" dirty="0"/>
              <a:t>e</a:t>
            </a:r>
            <a:r>
              <a:rPr lang="en-US" dirty="0" smtClean="0"/>
              <a:t> of t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df</a:t>
            </a:r>
            <a:r>
              <a:rPr lang="en-US" dirty="0" smtClean="0"/>
              <a:t> (1 –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5193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910576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Standard error </a:t>
            </a:r>
            <a:r>
              <a:rPr lang="en-US" dirty="0" smtClean="0"/>
              <a:t>of the population mean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91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5636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46741"/>
              </p:ext>
            </p:extLst>
          </p:nvPr>
        </p:nvGraphicFramePr>
        <p:xfrm>
          <a:off x="4352562" y="2783955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62" y="2783955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Callout 1 7"/>
          <p:cNvSpPr/>
          <p:nvPr/>
        </p:nvSpPr>
        <p:spPr>
          <a:xfrm>
            <a:off x="6437391" y="2850607"/>
            <a:ext cx="2323997" cy="932188"/>
          </a:xfrm>
          <a:prstGeom prst="borderCallout1">
            <a:avLst>
              <a:gd name="adj1" fmla="val 43388"/>
              <a:gd name="adj2" fmla="val -2381"/>
              <a:gd name="adj3" fmla="val 43104"/>
              <a:gd name="adj4" fmla="val -2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dirty="0" smtClean="0"/>
              <a:t> and N are derived from the </a:t>
            </a:r>
            <a:r>
              <a:rPr lang="en-US" i="1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i="0" dirty="0" smtClean="0"/>
              <a:t>We can use a confidence interval to </a:t>
            </a:r>
            <a:r>
              <a:rPr lang="ja-JP" altLang="en-US" sz="2800" i="0" dirty="0" smtClean="0">
                <a:latin typeface="Arial"/>
              </a:rPr>
              <a:t>“</a:t>
            </a:r>
            <a:r>
              <a:rPr lang="en-US" sz="2800" i="0" dirty="0" smtClean="0"/>
              <a:t>test</a:t>
            </a:r>
            <a:r>
              <a:rPr lang="ja-JP" altLang="en-US" sz="2800" i="0" dirty="0" smtClean="0">
                <a:latin typeface="Arial"/>
              </a:rPr>
              <a:t>”</a:t>
            </a:r>
            <a:r>
              <a:rPr lang="en-US" sz="2800" i="0" dirty="0" smtClean="0"/>
              <a:t> or decide whether a population mean has a value.</a:t>
            </a:r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80146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  <a:r>
              <a:rPr lang="en-US" dirty="0"/>
              <a:t>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182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9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height = 66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52098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6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1541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7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67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8979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94153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988388" y="4620041"/>
            <a:ext cx="348432" cy="33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431679" y="5086541"/>
            <a:ext cx="2323997" cy="911887"/>
          </a:xfrm>
          <a:prstGeom prst="borderCallout1">
            <a:avLst>
              <a:gd name="adj1" fmla="val -7918"/>
              <a:gd name="adj2" fmla="val 53433"/>
              <a:gd name="adj3" fmla="val -28330"/>
              <a:gd name="adj4" fmla="val 6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ym typeface="Symbol" charset="0"/>
              </a:rPr>
              <a:t> </a:t>
            </a:r>
            <a:r>
              <a:rPr lang="en-US" dirty="0" smtClean="0"/>
              <a:t>= .05 means we would be right 95 out of 100 times (95% CI)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1140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Accept hypothesis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Reject hypothesis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 animBg="1" autoUpdateAnimBg="0"/>
      <p:bldP spid="500743" grpId="0" animBg="1"/>
      <p:bldP spid="500744" grpId="0" autoUpdateAnimBg="0"/>
      <p:bldP spid="500745" grpId="0" animBg="1"/>
      <p:bldP spid="500746" grpId="0" animBg="1"/>
      <p:bldP spid="500747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178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63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339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51640" y="4086802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947493" y="4883891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</a:t>
            </a:r>
            <a:r>
              <a:rPr lang="en-US" i="1" dirty="0" smtClean="0"/>
              <a:t>critical value. </a:t>
            </a:r>
            <a:r>
              <a:rPr lang="en-US" dirty="0" smtClean="0"/>
              <a:t>It comes from </a:t>
            </a:r>
            <a:r>
              <a:rPr lang="en-US" dirty="0"/>
              <a:t>a table (using </a:t>
            </a:r>
            <a:r>
              <a:rPr lang="en-US" dirty="0" err="1"/>
              <a:t>df</a:t>
            </a:r>
            <a:r>
              <a:rPr lang="en-US" dirty="0"/>
              <a:t> = N-1 </a:t>
            </a:r>
            <a:r>
              <a:rPr lang="en-US" dirty="0" smtClean="0"/>
              <a:t>and alpha)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= 2.06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1033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6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7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</a:t>
            </a:r>
            <a:r>
              <a:rPr lang="en-US" dirty="0" smtClean="0"/>
              <a:t>2.06</a:t>
            </a:r>
          </a:p>
          <a:p>
            <a:pPr marL="0" indent="0">
              <a:buNone/>
            </a:pPr>
            <a:r>
              <a:rPr lang="en-US" dirty="0" smtClean="0"/>
              <a:t>Standard error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4610"/>
              </p:ext>
            </p:extLst>
          </p:nvPr>
        </p:nvGraphicFramePr>
        <p:xfrm>
          <a:off x="1363663" y="521957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Equation" r:id="rId4" imgW="1244600" imgH="406400" progId="Equation.3">
                  <p:embed/>
                </p:oleObj>
              </mc:Choice>
              <mc:Fallback>
                <p:oleObj name="Equation" r:id="rId4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219570"/>
                        <a:ext cx="2819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887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6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214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13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Answer?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07325"/>
              </p:ext>
            </p:extLst>
          </p:nvPr>
        </p:nvGraphicFramePr>
        <p:xfrm>
          <a:off x="5041900" y="3981450"/>
          <a:ext cx="3068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name="Equation" r:id="rId4" imgW="1384300" imgH="622300" progId="Equation.3">
                  <p:embed/>
                </p:oleObj>
              </mc:Choice>
              <mc:Fallback>
                <p:oleObj name="Equation" r:id="rId4" imgW="1384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981450"/>
                        <a:ext cx="30686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115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8245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4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No, 68 is not likely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2711"/>
              </p:ext>
            </p:extLst>
          </p:nvPr>
        </p:nvGraphicFramePr>
        <p:xfrm>
          <a:off x="5042219" y="3939721"/>
          <a:ext cx="30686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1" name="Equation" r:id="rId4" imgW="1384300" imgH="660400" progId="Equation.3">
                  <p:embed/>
                </p:oleObj>
              </mc:Choice>
              <mc:Fallback>
                <p:oleObj name="Equation" r:id="rId4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939721"/>
                        <a:ext cx="30686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3981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2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1107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3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9981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4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847153"/>
            <a:ext cx="784118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</a:t>
            </a:r>
            <a:r>
              <a:rPr lang="en-US" dirty="0" smtClean="0">
                <a:sym typeface="Symbol" charset="0"/>
              </a:rPr>
              <a:t>) (typically .05 or .01)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43" y="2298700"/>
            <a:ext cx="5334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261"/>
          <p:cNvSpPr>
            <a:spLocks noChangeShapeType="1"/>
          </p:cNvSpPr>
          <p:nvPr/>
        </p:nvSpPr>
        <p:spPr bwMode="auto">
          <a:xfrm>
            <a:off x="3872143" y="2881312"/>
            <a:ext cx="0" cy="2895600"/>
          </a:xfrm>
          <a:prstGeom prst="line">
            <a:avLst/>
          </a:prstGeom>
          <a:noFill/>
          <a:ln w="38100">
            <a:solidFill>
              <a:srgbClr val="0511F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62"/>
          <p:cNvSpPr>
            <a:spLocks noChangeShapeType="1"/>
          </p:cNvSpPr>
          <p:nvPr/>
        </p:nvSpPr>
        <p:spPr bwMode="auto">
          <a:xfrm>
            <a:off x="37197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3"/>
          <p:cNvSpPr>
            <a:spLocks noChangeShapeType="1"/>
          </p:cNvSpPr>
          <p:nvPr/>
        </p:nvSpPr>
        <p:spPr bwMode="auto">
          <a:xfrm>
            <a:off x="40245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64"/>
          <p:cNvSpPr txBox="1">
            <a:spLocks noChangeArrowheads="1"/>
          </p:cNvSpPr>
          <p:nvPr/>
        </p:nvSpPr>
        <p:spPr bwMode="auto">
          <a:xfrm>
            <a:off x="3551468" y="2455862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95%</a:t>
            </a:r>
          </a:p>
        </p:txBody>
      </p:sp>
      <p:sp>
        <p:nvSpPr>
          <p:cNvPr id="11" name="Text Box 266"/>
          <p:cNvSpPr txBox="1">
            <a:spLocks noChangeArrowheads="1"/>
          </p:cNvSpPr>
          <p:nvPr/>
        </p:nvSpPr>
        <p:spPr bwMode="auto">
          <a:xfrm>
            <a:off x="2652943" y="2514600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  <p:sp>
        <p:nvSpPr>
          <p:cNvPr id="12" name="Text Box 267"/>
          <p:cNvSpPr txBox="1">
            <a:spLocks noChangeArrowheads="1"/>
          </p:cNvSpPr>
          <p:nvPr/>
        </p:nvSpPr>
        <p:spPr bwMode="auto">
          <a:xfrm>
            <a:off x="4819881" y="2500312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57092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r>
              <a:rPr lang="en-US" dirty="0" smtClean="0">
                <a:sym typeface="Symbol" charset="0"/>
              </a:rPr>
              <a:t>				(</a:t>
            </a:r>
            <a:r>
              <a:rPr lang="en-US" dirty="0">
                <a:sym typeface="Symbol" charset="0"/>
              </a:rPr>
              <a:t>.05)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37455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/>
      <p:bldP spid="15" grpId="0" autoUpdateAnimBg="0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 smtClean="0">
                <a:cs typeface="Times New Roman" charset="0"/>
              </a:rPr>
              <a:t>Sample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8852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9330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0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5761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6892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32571" y="3365791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028424" y="4162880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unknown (but hypothesized) population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0829"/>
              </p:ext>
            </p:extLst>
          </p:nvPr>
        </p:nvGraphicFramePr>
        <p:xfrm>
          <a:off x="1610493" y="3327400"/>
          <a:ext cx="1906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9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27400"/>
                        <a:ext cx="19065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4055"/>
              </p:ext>
            </p:extLst>
          </p:nvPr>
        </p:nvGraphicFramePr>
        <p:xfrm>
          <a:off x="1610493" y="5133975"/>
          <a:ext cx="1885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Equation" r:id="rId5" imgW="711200" imgH="215900" progId="Equation.3">
                  <p:embed/>
                </p:oleObj>
              </mc:Choice>
              <mc:Fallback>
                <p:oleObj name="Equation" r:id="rId5" imgW="71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33975"/>
                        <a:ext cx="1885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3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5016"/>
              </p:ext>
            </p:extLst>
          </p:nvPr>
        </p:nvGraphicFramePr>
        <p:xfrm>
          <a:off x="2223598" y="3805238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3805238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31805"/>
              </p:ext>
            </p:extLst>
          </p:nvPr>
        </p:nvGraphicFramePr>
        <p:xfrm>
          <a:off x="2251075" y="3805238"/>
          <a:ext cx="46767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805238"/>
                        <a:ext cx="46767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3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	</a:t>
            </a: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</a:t>
            </a:r>
            <a:r>
              <a:rPr lang="en-US" dirty="0" smtClean="0"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5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-2.5)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N-1). =.05; N-1 = 24. t</a:t>
            </a:r>
            <a:r>
              <a:rPr lang="en-US" baseline="-25000" dirty="0" smtClean="0">
                <a:sym typeface="Symbol" charset="0"/>
              </a:rPr>
              <a:t>.05</a:t>
            </a:r>
            <a:r>
              <a:rPr lang="en-US" dirty="0" smtClean="0">
                <a:sym typeface="Symbol" charset="0"/>
              </a:rPr>
              <a:t> = 2.06</a:t>
            </a:r>
            <a:endParaRPr lang="en-US" dirty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decision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0147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514172" y="5194840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08519" y="5194840"/>
            <a:ext cx="149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utoUpdateAnimBg="0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true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		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</a:t>
            </a:r>
            <a:r>
              <a:rPr lang="en-US" dirty="0" smtClean="0">
                <a:sym typeface="Symbol" charset="0"/>
              </a:rPr>
              <a:t>2.5 </a:t>
            </a:r>
            <a:r>
              <a:rPr lang="en-US" dirty="0">
                <a:sym typeface="Symbol" charset="0"/>
              </a:rPr>
              <a:t>&gt; 2.06  Reject 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0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01920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formula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40702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748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1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1821"/>
              </p:ext>
            </p:extLst>
          </p:nvPr>
        </p:nvGraphicFramePr>
        <p:xfrm>
          <a:off x="2223598" y="4588817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2" name="Equation" r:id="rId6" imgW="596900" imgH="457200" progId="Equation.3">
                  <p:embed/>
                </p:oleObj>
              </mc:Choice>
              <mc:Fallback>
                <p:oleObj name="Equation" r:id="rId6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88817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4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98106"/>
              </p:ext>
            </p:extLst>
          </p:nvPr>
        </p:nvGraphicFramePr>
        <p:xfrm>
          <a:off x="2223598" y="4521266"/>
          <a:ext cx="3345893" cy="14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5" name="Equation" r:id="rId4" imgW="1054080" imgH="469800" progId="Equation.3">
                  <p:embed/>
                </p:oleObj>
              </mc:Choice>
              <mc:Fallback>
                <p:oleObj name="Equation" r:id="rId4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21266"/>
                        <a:ext cx="3345893" cy="149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91161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6" name="Equation" r:id="rId6" imgW="812800" imgH="241300" progId="Equation.3">
                  <p:embed/>
                </p:oleObj>
              </mc:Choice>
              <mc:Fallback>
                <p:oleObj name="Equation" r:id="rId6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 in Kennel Scores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609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919473"/>
              </p:ext>
            </p:extLst>
          </p:nvPr>
        </p:nvGraphicFramePr>
        <p:xfrm>
          <a:off x="1524000" y="685800"/>
          <a:ext cx="6172200" cy="600455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5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</a:t>
            </a:r>
            <a:endParaRPr lang="en-US" dirty="0"/>
          </a:p>
        </p:txBody>
      </p:sp>
      <p:graphicFrame>
        <p:nvGraphicFramePr>
          <p:cNvPr id="23630" name="Group 7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89286769"/>
              </p:ext>
            </p:extLst>
          </p:nvPr>
        </p:nvGraphicFramePr>
        <p:xfrm>
          <a:off x="1524000" y="1371600"/>
          <a:ext cx="7086600" cy="5025073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From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4.38/15=.292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Calculation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11.33-10.87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Sqrt(.292+.323)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.46/.78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15+15-2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(.05, 28 df) 2 tail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2.05&gt;.59,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n.s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15" name="Object 63"/>
          <p:cNvGraphicFramePr>
            <a:graphicFrameLocks noChangeAspect="1"/>
          </p:cNvGraphicFramePr>
          <p:nvPr/>
        </p:nvGraphicFramePr>
        <p:xfrm>
          <a:off x="4267200" y="381000"/>
          <a:ext cx="190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"/>
                        <a:ext cx="190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/>
          <p:cNvGraphicFramePr>
            <a:graphicFrameLocks noChangeAspect="1"/>
          </p:cNvGraphicFramePr>
          <p:nvPr/>
        </p:nvGraphicFramePr>
        <p:xfrm>
          <a:off x="1600200" y="3352800"/>
          <a:ext cx="40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0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1676400" y="4191000"/>
          <a:ext cx="914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9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914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1524000" y="45720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Equation" r:id="rId9" imgW="419040" imgH="253800" progId="Equation.3">
                  <p:embed/>
                </p:oleObj>
              </mc:Choice>
              <mc:Fallback>
                <p:oleObj name="Equation" r:id="rId9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30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135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Random sample of 50 students</a:t>
            </a:r>
          </a:p>
          <a:p>
            <a:pPr marL="0" indent="0">
              <a:buNone/>
            </a:pPr>
            <a:r>
              <a:rPr lang="en-US" dirty="0" smtClean="0"/>
              <a:t>Mean height of sample: 63.05</a:t>
            </a:r>
          </a:p>
          <a:p>
            <a:pPr marL="0" indent="0">
              <a:buNone/>
            </a:pPr>
            <a:r>
              <a:rPr lang="en-US" dirty="0" smtClean="0"/>
              <a:t>Question: Could the true mean be 68 </a:t>
            </a:r>
            <a:br>
              <a:rPr lang="en-US" dirty="0" smtClean="0"/>
            </a:br>
            <a:r>
              <a:rPr lang="en-US" dirty="0" smtClean="0"/>
              <a:t>			  (given this sample)?</a:t>
            </a:r>
          </a:p>
          <a:p>
            <a:pPr marL="0" indent="0">
              <a:buNone/>
            </a:pPr>
            <a:r>
              <a:rPr lang="en-US" dirty="0" smtClean="0"/>
              <a:t>Answer: Calculated using a </a:t>
            </a:r>
            <a:r>
              <a:rPr lang="en-US" i="1" dirty="0" smtClean="0"/>
              <a:t>significance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291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0040" y="4191000"/>
            <a:ext cx="1878116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47095" y="5166782"/>
            <a:ext cx="3792189" cy="1588203"/>
          </a:xfrm>
          <a:prstGeom prst="borderCallout1">
            <a:avLst>
              <a:gd name="adj1" fmla="val 18750"/>
              <a:gd name="adj2" fmla="val -2381"/>
              <a:gd name="adj3" fmla="val -15489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Erroneously detect a difference (false positive).  Directly affected by </a:t>
            </a:r>
            <a:r>
              <a:rPr lang="en-US" dirty="0" smtClean="0">
                <a:sym typeface="Symbol" charset="0"/>
              </a:rPr>
              <a:t>: If we set it to .05 we make a Type I error 5 out of 100 tries. .01 reduces this error to 1 out of 100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71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256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12748" y="3303189"/>
            <a:ext cx="2013233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452420" y="4910094"/>
            <a:ext cx="3564306" cy="1427468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Fail to detect a </a:t>
            </a:r>
            <a:r>
              <a:rPr lang="en-US" dirty="0"/>
              <a:t>t</a:t>
            </a:r>
            <a:r>
              <a:rPr lang="en-US" dirty="0" smtClean="0"/>
              <a:t>rue difference (false negative) Indirectly affected by </a:t>
            </a:r>
            <a:r>
              <a:rPr lang="en-US" dirty="0" smtClean="0">
                <a:sym typeface="Symbol" charset="0"/>
              </a:rPr>
              <a:t>: Depends on the size of the mean difference </a:t>
            </a:r>
            <a:r>
              <a:rPr lang="en-US" i="1" dirty="0" smtClean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the sample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Error Tradeoffs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</a:t>
            </a:r>
            <a:r>
              <a:rPr lang="fi-FI" sz="2400" dirty="0" smtClean="0"/>
              <a:t>(H</a:t>
            </a:r>
            <a:r>
              <a:rPr lang="fi-FI" sz="2400" baseline="-25000" dirty="0" smtClean="0"/>
              <a:t>0</a:t>
            </a:r>
            <a:r>
              <a:rPr lang="fi-FI" sz="2400" dirty="0" smtClean="0"/>
              <a:t> is </a:t>
            </a:r>
            <a:r>
              <a:rPr lang="fi-FI" sz="2400" dirty="0" err="1" smtClean="0"/>
              <a:t>that</a:t>
            </a:r>
            <a:r>
              <a:rPr lang="fi-FI" sz="2400" dirty="0" smtClean="0"/>
              <a:t> the person is </a:t>
            </a:r>
            <a:r>
              <a:rPr lang="fi-FI" sz="2400" dirty="0" err="1" smtClean="0"/>
              <a:t>disease</a:t>
            </a:r>
            <a:r>
              <a:rPr lang="fi-FI" sz="2400" dirty="0" smtClean="0"/>
              <a:t> </a:t>
            </a:r>
            <a:r>
              <a:rPr lang="fi-FI" sz="2400" dirty="0" err="1" smtClean="0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become</a:t>
            </a:r>
            <a:r>
              <a:rPr lang="fi-FI" sz="2400" dirty="0"/>
              <a:t> </a:t>
            </a:r>
            <a:r>
              <a:rPr lang="fi-FI" sz="2400" dirty="0" err="1"/>
              <a:t>severely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disabled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>
                <a:solidFill>
                  <a:srgbClr val="0511F9"/>
                </a:solidFill>
              </a:rPr>
              <a:t>no </a:t>
            </a:r>
            <a:r>
              <a:rPr lang="fi-FI" sz="2400" dirty="0" err="1"/>
              <a:t>physical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damage</a:t>
            </a:r>
            <a:r>
              <a:rPr lang="fi-FI" sz="2400" dirty="0"/>
              <a:t> is </a:t>
            </a:r>
            <a:r>
              <a:rPr lang="fi-FI" sz="2400" dirty="0" err="1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8037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72576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but not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563359" cy="8586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 treated; irreparable damage is done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II error, increase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.01 to .05)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	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II (</a:t>
            </a:r>
            <a:r>
              <a:rPr lang="fi-FI" sz="2400" i="1" dirty="0">
                <a:solidFill>
                  <a:srgbClr val="FF0000"/>
                </a:solidFill>
                <a:sym typeface="Symbol" charset="0"/>
              </a:rPr>
              <a:t>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increasing</a:t>
            </a:r>
            <a:r>
              <a:rPr lang="fi-FI" sz="2400" dirty="0" smtClean="0"/>
              <a:t> </a:t>
            </a:r>
            <a:r>
              <a:rPr lang="fi-FI" sz="2400" dirty="0"/>
              <a:t>the </a:t>
            </a:r>
            <a:r>
              <a:rPr lang="fi-FI" sz="2400" dirty="0" err="1"/>
              <a:t>level</a:t>
            </a:r>
            <a:r>
              <a:rPr lang="fi-FI" sz="2400" dirty="0"/>
              <a:t> of </a:t>
            </a:r>
            <a:r>
              <a:rPr lang="fi-FI" sz="2400" dirty="0" err="1" smtClean="0"/>
              <a:t>significance</a:t>
            </a:r>
            <a:r>
              <a:rPr lang="fi-FI" sz="2400" dirty="0" smtClean="0"/>
              <a:t> (</a:t>
            </a:r>
            <a:r>
              <a:rPr lang="fi-FI" sz="2400" i="1" dirty="0" smtClean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 smtClean="0"/>
              <a:t>.</a:t>
            </a:r>
            <a:endParaRPr lang="en-US" sz="2400" dirty="0"/>
          </a:p>
        </p:txBody>
      </p:sp>
      <p:sp>
        <p:nvSpPr>
          <p:cNvPr id="447495" name="AutoShape 7"/>
          <p:cNvSpPr>
            <a:spLocks noChangeArrowheads="1"/>
          </p:cNvSpPr>
          <p:nvPr/>
        </p:nvSpPr>
        <p:spPr bwMode="auto">
          <a:xfrm>
            <a:off x="4419600" y="2895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1066800" y="3429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>
                <a:latin typeface="Times New Roman" charset="0"/>
              </a:rPr>
              <a:t>	it will increase the chance of a Type I error</a:t>
            </a: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5" grpId="0" animBg="1"/>
      <p:bldP spid="4474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of 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Type I and Type II </a:t>
            </a:r>
            <a:r>
              <a:rPr lang="en-US" sz="2800" dirty="0" smtClean="0">
                <a:solidFill>
                  <a:srgbClr val="FF0000"/>
                </a:solidFill>
              </a:rPr>
              <a:t>Errors: </a:t>
            </a:r>
            <a:r>
              <a:rPr lang="en-US" sz="2800" dirty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(H</a:t>
            </a:r>
            <a:r>
              <a:rPr lang="fi-FI" sz="2400" baseline="-25000" dirty="0"/>
              <a:t>0</a:t>
            </a:r>
            <a:r>
              <a:rPr lang="fi-FI" sz="2400" dirty="0"/>
              <a:t> is </a:t>
            </a:r>
            <a:r>
              <a:rPr lang="fi-FI" sz="2400" dirty="0" err="1"/>
              <a:t>that</a:t>
            </a:r>
            <a:r>
              <a:rPr lang="fi-FI" sz="2400" dirty="0"/>
              <a:t> the person is </a:t>
            </a:r>
            <a:r>
              <a:rPr lang="fi-FI" sz="2400" dirty="0" err="1"/>
              <a:t>disease</a:t>
            </a:r>
            <a:r>
              <a:rPr lang="fi-FI" sz="2400" dirty="0"/>
              <a:t> </a:t>
            </a:r>
            <a:r>
              <a:rPr lang="fi-FI" sz="2400" dirty="0" err="1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 smtClean="0"/>
              <a:t>will</a:t>
            </a:r>
            <a:r>
              <a:rPr lang="fi-FI" sz="2400" dirty="0" smtClean="0"/>
              <a:t> </a:t>
            </a:r>
            <a:r>
              <a:rPr lang="fi-FI" sz="2400" dirty="0" err="1" smtClean="0"/>
              <a:t>eventually</a:t>
            </a:r>
            <a:r>
              <a:rPr lang="fi-FI" sz="2400" dirty="0" smtClean="0"/>
              <a:t> </a:t>
            </a:r>
            <a:r>
              <a:rPr lang="fi-FI" sz="2400" dirty="0" err="1" smtClean="0"/>
              <a:t>heal</a:t>
            </a:r>
            <a:r>
              <a:rPr lang="fi-FI" sz="2400" dirty="0" smtClean="0"/>
              <a:t>, </a:t>
            </a:r>
            <a:r>
              <a:rPr lang="fi-FI" sz="2400" dirty="0" err="1" smtClean="0"/>
              <a:t>but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lose</a:t>
            </a:r>
            <a:r>
              <a:rPr lang="fi-FI" sz="2400" dirty="0" smtClean="0"/>
              <a:t> </a:t>
            </a:r>
            <a:r>
              <a:rPr lang="fi-FI" sz="2400" dirty="0" err="1" smtClean="0"/>
              <a:t>some</a:t>
            </a:r>
            <a:r>
              <a:rPr lang="fi-FI" sz="2400" dirty="0" smtClean="0"/>
              <a:t> </a:t>
            </a:r>
            <a:r>
              <a:rPr lang="fi-FI" sz="2400" dirty="0" err="1" smtClean="0"/>
              <a:t>work</a:t>
            </a:r>
            <a:r>
              <a:rPr lang="fi-FI" sz="2400" dirty="0" smtClean="0"/>
              <a:t> </a:t>
            </a:r>
            <a:r>
              <a:rPr lang="fi-FI" sz="2400" dirty="0" err="1" smtClean="0"/>
              <a:t>days</a:t>
            </a:r>
            <a:endParaRPr lang="fi-FI" sz="2400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 err="1" smtClean="0">
                <a:solidFill>
                  <a:srgbClr val="0511F9"/>
                </a:solidFill>
              </a:rPr>
              <a:t>serious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damage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be</a:t>
            </a:r>
            <a:r>
              <a:rPr lang="fi-FI" sz="2400" dirty="0" smtClean="0"/>
              <a:t> </a:t>
            </a:r>
            <a:r>
              <a:rPr lang="fi-FI" sz="2400" dirty="0" err="1" smtClean="0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24700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414731" cy="7062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Minor loss of work days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 error, decrease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.05 to .01)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64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 (</a:t>
            </a:r>
            <a:r>
              <a:rPr lang="fi-FI" sz="2400" i="1" dirty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further</a:t>
            </a:r>
            <a:r>
              <a:rPr lang="fi-FI" sz="2400" dirty="0" smtClean="0"/>
              <a:t> </a:t>
            </a:r>
            <a:r>
              <a:rPr lang="fi-FI" sz="2400" dirty="0" err="1" smtClean="0"/>
              <a:t>reducing</a:t>
            </a:r>
            <a:r>
              <a:rPr lang="fi-FI" sz="2400" dirty="0" smtClean="0"/>
              <a:t> </a:t>
            </a:r>
            <a:r>
              <a:rPr lang="fi-FI" sz="2400" i="1" dirty="0">
                <a:solidFill>
                  <a:srgbClr val="FF0000"/>
                </a:solidFill>
                <a:latin typeface="Times New Roman" charset="0"/>
              </a:rPr>
              <a:t>α</a:t>
            </a:r>
            <a:endParaRPr lang="en-US" sz="2400" dirty="0"/>
          </a:p>
        </p:txBody>
      </p:sp>
      <p:sp>
        <p:nvSpPr>
          <p:cNvPr id="446475" name="AutoShape 11"/>
          <p:cNvSpPr>
            <a:spLocks noChangeArrowheads="1"/>
          </p:cNvSpPr>
          <p:nvPr/>
        </p:nvSpPr>
        <p:spPr bwMode="auto">
          <a:xfrm>
            <a:off x="2438400" y="22098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rgbClr val="0511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>
              <a:solidFill>
                <a:srgbClr val="0511F9"/>
              </a:solidFill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021392" y="2093070"/>
            <a:ext cx="145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i-FI" sz="2800" i="1" dirty="0">
                <a:solidFill>
                  <a:srgbClr val="FF0000"/>
                </a:solidFill>
                <a:latin typeface="Times New Roman" charset="0"/>
              </a:rPr>
              <a:t>α </a:t>
            </a:r>
            <a:r>
              <a:rPr lang="fi-FI" sz="2800" i="1" dirty="0">
                <a:latin typeface="Times New Roman" charset="0"/>
              </a:rPr>
              <a:t>=0.05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3200400" y="1754188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400">
                <a:latin typeface="Times New Roman" charset="0"/>
              </a:rPr>
              <a:t>there is only 5 chance in 100 that the result termed "significant" could occur by chance alone</a:t>
            </a:r>
            <a:endParaRPr lang="en-US" sz="2400">
              <a:latin typeface="Times New Roman" charset="0"/>
            </a:endParaRPr>
          </a:p>
        </p:txBody>
      </p:sp>
      <p:sp>
        <p:nvSpPr>
          <p:cNvPr id="446479" name="AutoShape 15"/>
          <p:cNvSpPr>
            <a:spLocks noChangeArrowheads="1"/>
          </p:cNvSpPr>
          <p:nvPr/>
        </p:nvSpPr>
        <p:spPr bwMode="auto">
          <a:xfrm>
            <a:off x="4419600" y="4038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Rectangle 16"/>
          <p:cNvSpPr>
            <a:spLocks noChangeArrowheads="1"/>
          </p:cNvSpPr>
          <p:nvPr/>
        </p:nvSpPr>
        <p:spPr bwMode="auto">
          <a:xfrm>
            <a:off x="914400" y="46482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</a:t>
            </a:r>
            <a:r>
              <a:rPr lang="fi-FI" sz="2400" dirty="0" err="1">
                <a:latin typeface="Times New Roman" charset="0"/>
              </a:rPr>
              <a:t>it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more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difficult</a:t>
            </a:r>
            <a:r>
              <a:rPr lang="fi-FI" sz="2400" dirty="0">
                <a:latin typeface="Times New Roman" charset="0"/>
              </a:rPr>
              <a:t> to </a:t>
            </a:r>
            <a:r>
              <a:rPr lang="fi-FI" sz="2400" dirty="0" err="1">
                <a:latin typeface="Times New Roman" charset="0"/>
              </a:rPr>
              <a:t>find</a:t>
            </a:r>
            <a:r>
              <a:rPr lang="fi-FI" sz="2400" dirty="0">
                <a:latin typeface="Times New Roman" charset="0"/>
              </a:rPr>
              <a:t> a </a:t>
            </a:r>
            <a:r>
              <a:rPr lang="fi-FI" sz="2400" dirty="0" err="1">
                <a:latin typeface="Times New Roman" charset="0"/>
              </a:rPr>
              <a:t>significant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result</a:t>
            </a:r>
            <a:endParaRPr lang="en-US" sz="3200" dirty="0">
              <a:latin typeface="Courier New" charset="0"/>
            </a:endParaRPr>
          </a:p>
        </p:txBody>
      </p:sp>
      <p:sp>
        <p:nvSpPr>
          <p:cNvPr id="446481" name="AutoShape 17"/>
          <p:cNvSpPr>
            <a:spLocks noChangeArrowheads="1"/>
          </p:cNvSpPr>
          <p:nvPr/>
        </p:nvSpPr>
        <p:spPr bwMode="auto">
          <a:xfrm>
            <a:off x="4419600" y="5181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1295400" y="5647450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power</a:t>
            </a:r>
            <a:r>
              <a:rPr lang="fi-FI" sz="2400" dirty="0">
                <a:latin typeface="Times New Roman" charset="0"/>
              </a:rPr>
              <a:t> of the </a:t>
            </a:r>
            <a:r>
              <a:rPr lang="fi-FI" sz="2400" dirty="0" err="1">
                <a:latin typeface="Times New Roman" charset="0"/>
              </a:rPr>
              <a:t>test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decreased</a:t>
            </a:r>
            <a:r>
              <a:rPr lang="fi-FI" sz="2400" dirty="0">
                <a:latin typeface="Times New Roman" charset="0"/>
              </a:rPr>
              <a:t> </a:t>
            </a:r>
          </a:p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risk</a:t>
            </a:r>
            <a:r>
              <a:rPr lang="fi-FI" sz="2400" dirty="0">
                <a:latin typeface="Times New Roman" charset="0"/>
              </a:rPr>
              <a:t> of a </a:t>
            </a:r>
            <a:r>
              <a:rPr lang="fi-FI" sz="2400" dirty="0" err="1">
                <a:latin typeface="Times New Roman" charset="0"/>
              </a:rPr>
              <a:t>Type</a:t>
            </a:r>
            <a:r>
              <a:rPr lang="fi-FI" sz="2400" dirty="0">
                <a:latin typeface="Times New Roman" charset="0"/>
              </a:rPr>
              <a:t> II </a:t>
            </a:r>
            <a:r>
              <a:rPr lang="fi-FI" sz="2400" dirty="0" err="1">
                <a:latin typeface="Times New Roman" charset="0"/>
              </a:rPr>
              <a:t>error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increased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build="p" autoUpdateAnimBg="0"/>
      <p:bldP spid="446479" grpId="0" animBg="1"/>
      <p:bldP spid="446480" grpId="0" autoUpdateAnimBg="0"/>
      <p:bldP spid="446481" grpId="0" animBg="1"/>
      <p:bldP spid="4464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What if we have more than two groups?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Multiple t-tests are needed</a:t>
            </a:r>
          </a:p>
          <a:p>
            <a:pP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rgbClr val="000000"/>
                </a:solidFill>
              </a:rPr>
              <a:t>Inherently flawed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Probability of making a Type I error increases</a:t>
            </a:r>
            <a:r>
              <a:rPr lang="en-US" altLang="zh-CN" i="1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ANOVA helps to account for this (outside of scope for today)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</a:t>
            </a:r>
            <a:r>
              <a:rPr lang="en-US" dirty="0" smtClean="0"/>
              <a:t>theorem (again)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Draw many random independent samples</a:t>
            </a:r>
          </a:p>
          <a:p>
            <a:pPr indent="0">
              <a:buNone/>
            </a:pPr>
            <a:r>
              <a:rPr lang="en-US" dirty="0" smtClean="0"/>
              <a:t>The sample means form a normal distribution </a:t>
            </a:r>
          </a:p>
          <a:p>
            <a:pPr lvl="1" indent="0">
              <a:buNone/>
            </a:pPr>
            <a:r>
              <a:rPr lang="en-US" dirty="0" smtClean="0"/>
              <a:t>(even if the original population is skewed!)</a:t>
            </a:r>
          </a:p>
          <a:p>
            <a:pPr indent="0">
              <a:buNone/>
            </a:pPr>
            <a:r>
              <a:rPr lang="en-US" dirty="0" smtClean="0"/>
              <a:t>Normally we have only one sample though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2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Summary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536423"/>
            <a:ext cx="7423923" cy="4379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one-sample t-test tells us whether the mean of a normally distributed population has a value specified in a null hypothesis.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two sample t-test tells us whether the means of two normally distributed populations are equal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An ANOVA lets us compare multiple groups </a:t>
            </a:r>
            <a:r>
              <a:rPr lang="en-US" altLang="zh-CN" i="1" dirty="0" smtClean="0">
                <a:solidFill>
                  <a:schemeClr val="tx1"/>
                </a:solidFill>
              </a:rPr>
              <a:t>correctly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</a:t>
            </a:r>
            <a:r>
              <a:rPr lang="en-US" dirty="0" smtClean="0"/>
              <a:t>variance</a:t>
            </a:r>
          </a:p>
          <a:p>
            <a:pPr marL="0" indent="0">
              <a:buNone/>
            </a:pPr>
            <a:r>
              <a:rPr lang="en-US" dirty="0" smtClean="0"/>
              <a:t>Can only reject hypotheses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  <a:p>
            <a:pPr lvl="1"/>
            <a:r>
              <a:rPr lang="en-US" dirty="0" smtClean="0"/>
              <a:t>Use a </a:t>
            </a:r>
            <a:r>
              <a:rPr lang="en-US" i="1" dirty="0" smtClean="0"/>
              <a:t>non-parametric </a:t>
            </a:r>
            <a:r>
              <a:rPr lang="en-US" dirty="0" smtClean="0"/>
              <a:t>test (no assumptions about the distribution of the sample; but may have </a:t>
            </a:r>
            <a:r>
              <a:rPr lang="en-US" i="1" dirty="0" smtClean="0"/>
              <a:t>other </a:t>
            </a:r>
            <a:r>
              <a:rPr lang="en-US" dirty="0" smtClean="0"/>
              <a:t>assumptions)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your test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96853"/>
              </p:ext>
            </p:extLst>
          </p:nvPr>
        </p:nvGraphicFramePr>
        <p:xfrm>
          <a:off x="1101689" y="1469570"/>
          <a:ext cx="7680876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9"/>
                <a:gridCol w="1920219"/>
                <a:gridCol w="1920219"/>
                <a:gridCol w="19202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Ordinal,</a:t>
                      </a:r>
                      <a:r>
                        <a:rPr lang="en-US" baseline="0" dirty="0" smtClean="0"/>
                        <a:t> Interval or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 goodness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unrelated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rank sum test, Mann-Whitney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McNemar’s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unrelated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Kruskall-wallis</a:t>
                      </a:r>
                      <a:r>
                        <a:rPr lang="en-US" dirty="0" smtClean="0"/>
                        <a:t> one way 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Friedman matched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 with repeated measurement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3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9938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91634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3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5801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44208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1155"/>
              </p:ext>
            </p:extLst>
          </p:nvPr>
        </p:nvGraphicFramePr>
        <p:xfrm>
          <a:off x="5799138" y="2854325"/>
          <a:ext cx="30368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7" imgW="1549400" imgH="546100" progId="Equation.3">
                  <p:embed/>
                </p:oleObj>
              </mc:Choice>
              <mc:Fallback>
                <p:oleObj name="Equation" r:id="rId7" imgW="1549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2854325"/>
                        <a:ext cx="30368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8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983339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Z-score	 “standard score”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Provides </a:t>
            </a:r>
            <a:r>
              <a:rPr lang="en-US" sz="2400" dirty="0">
                <a:latin typeface="Arial" charset="0"/>
              </a:rPr>
              <a:t>a measure of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well a sample mean approximates the population mean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much difference between </a:t>
            </a:r>
            <a:r>
              <a:rPr lang="en-US" sz="2000" dirty="0" smtClean="0">
                <a:latin typeface="Arial" charset="0"/>
              </a:rPr>
              <a:t>     and </a:t>
            </a:r>
            <a:r>
              <a:rPr lang="el-GR" sz="2000" dirty="0">
                <a:latin typeface="Arial" charset="0"/>
                <a:cs typeface="Arial" charset="0"/>
              </a:rPr>
              <a:t>μ</a:t>
            </a:r>
            <a:r>
              <a:rPr lang="en-US" sz="2000" dirty="0">
                <a:latin typeface="Arial" charset="0"/>
              </a:rPr>
              <a:t> is reasonable to expect just by </a:t>
            </a:r>
            <a:r>
              <a:rPr lang="en-US" sz="2000" dirty="0" smtClean="0">
                <a:latin typeface="Arial" charset="0"/>
              </a:rPr>
              <a:t>chance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Requires knowledge of population (</a:t>
            </a:r>
            <a:r>
              <a:rPr lang="el-GR" sz="2400" dirty="0" smtClean="0">
                <a:latin typeface="Arial" charset="0"/>
                <a:cs typeface="Arial" charset="0"/>
              </a:rPr>
              <a:t>μ </a:t>
            </a:r>
            <a:r>
              <a:rPr lang="en-US" sz="2600" dirty="0" smtClean="0">
                <a:latin typeface="Arial" charset="0"/>
              </a:rPr>
              <a:t>&amp;	 )</a:t>
            </a:r>
            <a:endParaRPr lang="en-US" sz="26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</p:txBody>
      </p:sp>
      <p:graphicFrame>
        <p:nvGraphicFramePr>
          <p:cNvPr id="12298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3291885"/>
              </p:ext>
            </p:extLst>
          </p:nvPr>
        </p:nvGraphicFramePr>
        <p:xfrm>
          <a:off x="5081524" y="1703062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7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24" y="1703062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80453"/>
              </p:ext>
            </p:extLst>
          </p:nvPr>
        </p:nvGraphicFramePr>
        <p:xfrm>
          <a:off x="4964633" y="3542799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8" name="Equation" r:id="rId5" imgW="165100" imgH="177800" progId="Equation.3">
                  <p:embed/>
                </p:oleObj>
              </mc:Choice>
              <mc:Fallback>
                <p:oleObj name="Equation" r:id="rId5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633" y="3542799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28100"/>
              </p:ext>
            </p:extLst>
          </p:nvPr>
        </p:nvGraphicFramePr>
        <p:xfrm>
          <a:off x="6755182" y="4344491"/>
          <a:ext cx="3413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9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182" y="4344491"/>
                        <a:ext cx="341312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94167"/>
              </p:ext>
            </p:extLst>
          </p:nvPr>
        </p:nvGraphicFramePr>
        <p:xfrm>
          <a:off x="7170800" y="5073216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0" name="Equation" r:id="rId9" imgW="165100" imgH="177800" progId="Equation.3">
                  <p:embed/>
                </p:oleObj>
              </mc:Choice>
              <mc:Fallback>
                <p:oleObj name="Equation" r:id="rId9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800" y="5073216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15615</TotalTime>
  <Words>2615</Words>
  <Application>Microsoft Macintosh PowerPoint</Application>
  <PresentationFormat>On-screen Show (4:3)</PresentationFormat>
  <Paragraphs>648</Paragraphs>
  <Slides>64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MS Org Chart</vt:lpstr>
      <vt:lpstr>Equation</vt:lpstr>
      <vt:lpstr>PowerPoint Presentation</vt:lpstr>
      <vt:lpstr>PowerPoint Presentation</vt:lpstr>
      <vt:lpstr>PowerPoint Presentation</vt:lpstr>
      <vt:lpstr>PowerPoint Presentation</vt:lpstr>
      <vt:lpstr>Testing a Hypothesis</vt:lpstr>
      <vt:lpstr>Central limit theorem (again)</vt:lpstr>
      <vt:lpstr>Z-score quantifies how good your sample is</vt:lpstr>
      <vt:lpstr>Z-score quantifies how good your sample is</vt:lpstr>
      <vt:lpstr>Z-score quantifies how good your sample is</vt:lpstr>
      <vt:lpstr>t statistic</vt:lpstr>
      <vt:lpstr>One sample t-test</vt:lpstr>
      <vt:lpstr>One sample t-test</vt:lpstr>
      <vt:lpstr>One sample t-test</vt:lpstr>
      <vt:lpstr>One sample t-test</vt:lpstr>
      <vt:lpstr>One sample t-test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Two-sample t-test</vt:lpstr>
      <vt:lpstr>Two-sample t-test</vt:lpstr>
      <vt:lpstr>Two-sample t-test</vt:lpstr>
      <vt:lpstr>Two-sample t-test</vt:lpstr>
      <vt:lpstr># Months in Kennel Scores </vt:lpstr>
      <vt:lpstr># Months</vt:lpstr>
      <vt:lpstr>Could our Estimate Be Wrong? </vt:lpstr>
      <vt:lpstr>Could our Estimate Be Wrong? </vt:lpstr>
      <vt:lpstr>Could our Estimate Be Wrong? </vt:lpstr>
      <vt:lpstr>Type I and Type II Error Tradeoffs</vt:lpstr>
      <vt:lpstr>Could our Estimate Be Wrong? </vt:lpstr>
      <vt:lpstr>Could our Estimate Be Wrong? </vt:lpstr>
      <vt:lpstr>Testing of hypotheses Type I and Type II Errors</vt:lpstr>
      <vt:lpstr>Testing of hypotheses Type I and Type II Errors: Example</vt:lpstr>
      <vt:lpstr>Could our Estimate Be Wrong? </vt:lpstr>
      <vt:lpstr>Testing of hypotheses Type I and Type II Errors</vt:lpstr>
      <vt:lpstr>What if we have more than two groups?</vt:lpstr>
      <vt:lpstr>Summary</vt:lpstr>
      <vt:lpstr>Important to note</vt:lpstr>
      <vt:lpstr>Important to note</vt:lpstr>
      <vt:lpstr>Important to note</vt:lpstr>
      <vt:lpstr>How to choose your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345</cp:revision>
  <cp:lastPrinted>2014-02-18T19:49:30Z</cp:lastPrinted>
  <dcterms:created xsi:type="dcterms:W3CDTF">2013-10-07T16:54:34Z</dcterms:created>
  <dcterms:modified xsi:type="dcterms:W3CDTF">2014-02-20T19:52:34Z</dcterms:modified>
</cp:coreProperties>
</file>