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66" r:id="rId4"/>
    <p:sldId id="267" r:id="rId5"/>
    <p:sldId id="301" r:id="rId6"/>
    <p:sldId id="30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3" r:id="rId18"/>
    <p:sldId id="284" r:id="rId19"/>
    <p:sldId id="260" r:id="rId20"/>
    <p:sldId id="261" r:id="rId21"/>
    <p:sldId id="262" r:id="rId22"/>
    <p:sldId id="263" r:id="rId23"/>
    <p:sldId id="277" r:id="rId24"/>
    <p:sldId id="264" r:id="rId25"/>
    <p:sldId id="257" r:id="rId26"/>
    <p:sldId id="302" r:id="rId27"/>
    <p:sldId id="303" r:id="rId28"/>
    <p:sldId id="286" r:id="rId29"/>
    <p:sldId id="29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75" d="100"/>
          <a:sy n="75" d="100"/>
        </p:scale>
        <p:origin x="-1200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349144"/>
        <c:axId val="-2133826024"/>
      </c:radarChart>
      <c:catAx>
        <c:axId val="210434914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33826024"/>
        <c:crosses val="autoZero"/>
        <c:auto val="1"/>
        <c:lblAlgn val="ctr"/>
        <c:lblOffset val="100"/>
        <c:noMultiLvlLbl val="0"/>
      </c:catAx>
      <c:valAx>
        <c:axId val="-2133826024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210434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CMU's profile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Business</c:v>
                </c:pt>
                <c:pt idx="1">
                  <c:v>Policy</c:v>
                </c:pt>
                <c:pt idx="2">
                  <c:v>Information Systems</c:v>
                </c:pt>
                <c:pt idx="3">
                  <c:v>Computer Science</c:v>
                </c:pt>
                <c:pt idx="4">
                  <c:v>Machine Learning &amp; LTI</c:v>
                </c:pt>
                <c:pt idx="5">
                  <c:v>Statistics</c:v>
                </c:pt>
                <c:pt idx="6">
                  <c:v>HCI</c:v>
                </c:pt>
                <c:pt idx="7">
                  <c:v>Engineering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3.0</c:v>
                </c:pt>
                <c:pt idx="3">
                  <c:v>7.0</c:v>
                </c:pt>
                <c:pt idx="4">
                  <c:v>3.0</c:v>
                </c:pt>
                <c:pt idx="5">
                  <c:v>6.0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402104"/>
        <c:axId val="-2133431352"/>
      </c:radarChart>
      <c:catAx>
        <c:axId val="-213340210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33431352"/>
        <c:crosses val="autoZero"/>
        <c:auto val="1"/>
        <c:lblAlgn val="ctr"/>
        <c:lblOffset val="100"/>
        <c:noMultiLvlLbl val="0"/>
      </c:catAx>
      <c:valAx>
        <c:axId val="-2133431352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33402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(1/14/14 09:55) -----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743764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37649" y="2160075"/>
            <a:ext cx="176383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70525" r="-70525"/>
          <a:stretch>
            <a:fillRect/>
          </a:stretch>
        </p:blipFill>
        <p:spPr>
          <a:xfrm>
            <a:off x="-649057" y="2188301"/>
            <a:ext cx="7048804" cy="43799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34" y="2188301"/>
            <a:ext cx="3207813" cy="42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books to consider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2202887"/>
            <a:ext cx="3810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83" y="876717"/>
            <a:ext cx="3302000" cy="43307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30466" r="-30466"/>
          <a:stretch>
            <a:fillRect/>
          </a:stretch>
        </p:blipFill>
        <p:spPr>
          <a:xfrm>
            <a:off x="954132" y="2202887"/>
            <a:ext cx="7048804" cy="4379976"/>
          </a:xfrm>
        </p:spPr>
      </p:pic>
    </p:spTree>
    <p:extLst>
      <p:ext uri="{BB962C8B-B14F-4D97-AF65-F5344CB8AC3E}">
        <p14:creationId xmlns:p14="http://schemas.microsoft.com/office/powerpoint/2010/main" val="32845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Blackboard</a:t>
            </a:r>
          </a:p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jmankoff</a:t>
            </a:r>
            <a:r>
              <a:rPr lang="en-US" dirty="0"/>
              <a:t>/data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Slides &amp;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Version control is your </a:t>
            </a:r>
            <a:r>
              <a:rPr lang="en-US" i="1" dirty="0" smtClean="0"/>
              <a:t>friend!!! </a:t>
            </a:r>
            <a:r>
              <a:rPr lang="en-US" dirty="0" smtClean="0"/>
              <a:t>You should consider joining </a:t>
            </a:r>
            <a:r>
              <a:rPr lang="en-US" dirty="0" err="1" smtClean="0"/>
              <a:t>github</a:t>
            </a:r>
            <a:r>
              <a:rPr lang="en-US" dirty="0" smtClean="0"/>
              <a:t> now, you will be required to use it for the bigger projects.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Newell </a:t>
            </a:r>
            <a:r>
              <a:rPr lang="en-US" dirty="0"/>
              <a:t>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</a:t>
            </a:r>
            <a:r>
              <a:rPr lang="en-US" dirty="0" smtClean="0"/>
              <a:t>please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405847" y="1313246"/>
            <a:ext cx="49876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/>
              <a:t>11675 Big </a:t>
            </a:r>
            <a:r>
              <a:rPr lang="en-US" sz="1300" dirty="0"/>
              <a:t>Data Systems for Biotechnology </a:t>
            </a:r>
            <a:r>
              <a:rPr lang="en-US" sz="1300" dirty="0" smtClean="0"/>
              <a:t>( [</a:t>
            </a:r>
            <a:r>
              <a:rPr lang="en-US" sz="1300" dirty="0"/>
              <a:t>S14], Vu [F13]; LTI)</a:t>
            </a:r>
          </a:p>
          <a:p>
            <a:pPr marL="0" indent="0">
              <a:buNone/>
            </a:pPr>
            <a:r>
              <a:rPr lang="en-US" sz="1300" dirty="0" smtClean="0"/>
              <a:t>10605 Machine </a:t>
            </a:r>
            <a:r>
              <a:rPr lang="en-US" sz="1300" dirty="0"/>
              <a:t>Learning with Large Datasets </a:t>
            </a:r>
            <a:r>
              <a:rPr lang="en-US" sz="1300" dirty="0" smtClean="0"/>
              <a:t>( [</a:t>
            </a:r>
            <a:r>
              <a:rPr lang="en-US" sz="1300" dirty="0"/>
              <a:t>S14]; Machine Learning)</a:t>
            </a:r>
          </a:p>
          <a:p>
            <a:pPr marL="0" indent="0">
              <a:buNone/>
            </a:pPr>
            <a:r>
              <a:rPr lang="en-US" sz="1300" dirty="0" smtClean="0"/>
              <a:t>91801 Data </a:t>
            </a:r>
            <a:r>
              <a:rPr lang="en-US" sz="1300" dirty="0"/>
              <a:t>Analysis for Managers </a:t>
            </a:r>
            <a:r>
              <a:rPr lang="en-US" sz="1300" dirty="0" smtClean="0"/>
              <a:t>( [</a:t>
            </a:r>
            <a:r>
              <a:rPr lang="en-US" sz="1300" dirty="0"/>
              <a:t>S14</a:t>
            </a:r>
            <a:r>
              <a:rPr lang="en-US" sz="1300" dirty="0" smtClean="0"/>
              <a:t>][</a:t>
            </a:r>
            <a:r>
              <a:rPr lang="en-US" sz="1300" dirty="0"/>
              <a:t>F13]; Public Management)</a:t>
            </a:r>
          </a:p>
          <a:p>
            <a:pPr marL="0" indent="0">
              <a:buNone/>
            </a:pPr>
            <a:r>
              <a:rPr lang="en-US" sz="1300" dirty="0" smtClean="0"/>
              <a:t>90866 Large </a:t>
            </a:r>
            <a:r>
              <a:rPr lang="en-US" sz="1300" dirty="0"/>
              <a:t>Scale Data Analysis for Public Policy </a:t>
            </a:r>
            <a:r>
              <a:rPr lang="en-US" sz="1300" dirty="0" smtClean="0"/>
              <a:t>( [</a:t>
            </a:r>
            <a:r>
              <a:rPr lang="en-US" sz="1300" dirty="0"/>
              <a:t>S14]; Public Policy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36402/</a:t>
            </a:r>
            <a:r>
              <a:rPr lang="en-US" sz="1300" dirty="0" smtClean="0"/>
              <a:t>36608 Advanced </a:t>
            </a:r>
            <a:r>
              <a:rPr lang="en-US" sz="1300" dirty="0"/>
              <a:t>Methods for Data Analysis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36601 Perspectives </a:t>
            </a:r>
            <a:r>
              <a:rPr lang="en-US" sz="1300" dirty="0"/>
              <a:t>in Data Science 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36602 Perspectives </a:t>
            </a:r>
            <a:r>
              <a:rPr lang="en-US" sz="1300" dirty="0"/>
              <a:t>in Data Science II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36618 Topic </a:t>
            </a:r>
            <a:r>
              <a:rPr lang="en-US" sz="1300" dirty="0"/>
              <a:t>in Data Analysis </a:t>
            </a:r>
            <a:r>
              <a:rPr lang="en-US" sz="1300" dirty="0" smtClean="0"/>
              <a:t> 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36757 Advanced </a:t>
            </a:r>
            <a:r>
              <a:rPr lang="en-US" sz="1300" dirty="0"/>
              <a:t>Data Analysis 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36758 Advanced </a:t>
            </a:r>
            <a:r>
              <a:rPr lang="en-US" sz="1300" dirty="0"/>
              <a:t>Data Analysis II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45851 Data </a:t>
            </a:r>
            <a:r>
              <a:rPr lang="en-US" sz="1300" dirty="0"/>
              <a:t>Mining </a:t>
            </a:r>
            <a:r>
              <a:rPr lang="en-US" sz="1300" dirty="0" smtClean="0"/>
              <a:t>([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45980	Big Data </a:t>
            </a:r>
            <a:r>
              <a:rPr lang="en-US" sz="1300" dirty="0" smtClean="0"/>
              <a:t>( 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05434	Machine Learning in Practice </a:t>
            </a:r>
            <a:r>
              <a:rPr lang="en-US" sz="1300" dirty="0" smtClean="0"/>
              <a:t>( [</a:t>
            </a:r>
            <a:r>
              <a:rPr lang="en-US" sz="1300" dirty="0"/>
              <a:t>S14 &amp; F13]; HCI)</a:t>
            </a:r>
          </a:p>
          <a:p>
            <a:pPr marL="0" indent="0">
              <a:buNone/>
            </a:pPr>
            <a:r>
              <a:rPr lang="en-US" sz="1300" dirty="0"/>
              <a:t>05839	The Data Pipeline: Collecting and Using Data for Interactive Systems </a:t>
            </a:r>
            <a:r>
              <a:rPr lang="en-US" sz="1300" dirty="0" smtClean="0"/>
              <a:t>([</a:t>
            </a:r>
            <a:r>
              <a:rPr lang="en-US" sz="1300" dirty="0"/>
              <a:t>S14]; HCI)</a:t>
            </a:r>
          </a:p>
          <a:p>
            <a:pPr marL="0" indent="0">
              <a:buNone/>
            </a:pPr>
            <a:r>
              <a:rPr lang="en-US" sz="1300" dirty="0"/>
              <a:t>12740	Data Acquisition </a:t>
            </a:r>
            <a:r>
              <a:rPr lang="en-US" sz="1300" dirty="0" smtClean="0"/>
              <a:t>([</a:t>
            </a:r>
            <a:r>
              <a:rPr lang="en-US" sz="1300" dirty="0"/>
              <a:t>F13]; CEE)</a:t>
            </a:r>
          </a:p>
          <a:p>
            <a:pPr marL="0" indent="0">
              <a:buNone/>
            </a:pPr>
            <a:r>
              <a:rPr lang="en-US" sz="1300" dirty="0"/>
              <a:t>12741	Data Management </a:t>
            </a:r>
            <a:r>
              <a:rPr lang="en-US" sz="1300" dirty="0" smtClean="0"/>
              <a:t>( [</a:t>
            </a:r>
            <a:r>
              <a:rPr lang="en-US" sz="1300" dirty="0"/>
              <a:t>F13]; CEE)</a:t>
            </a:r>
          </a:p>
          <a:p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81419" y="1333397"/>
            <a:ext cx="4056478" cy="5413967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70455	Modern Data Management </a:t>
            </a:r>
            <a:r>
              <a:rPr lang="en-US" sz="1300" dirty="0" smtClean="0"/>
              <a:t>([</a:t>
            </a:r>
            <a:r>
              <a:rPr lang="en-US" sz="1300" dirty="0"/>
              <a:t>S14]; Business Administration)</a:t>
            </a:r>
          </a:p>
          <a:p>
            <a:pPr marL="0" indent="0">
              <a:buNone/>
            </a:pPr>
            <a:r>
              <a:rPr lang="en-US" sz="1300" dirty="0"/>
              <a:t>19704	Applied Data Analysis </a:t>
            </a:r>
            <a:r>
              <a:rPr lang="en-US" sz="1300" dirty="0" smtClean="0"/>
              <a:t>( [</a:t>
            </a:r>
            <a:r>
              <a:rPr lang="en-US" sz="1300" dirty="0"/>
              <a:t>S14]; EPP)</a:t>
            </a:r>
          </a:p>
          <a:p>
            <a:pPr marL="0" indent="0">
              <a:buNone/>
            </a:pPr>
            <a:r>
              <a:rPr lang="en-US" sz="1300" dirty="0"/>
              <a:t>67362	Big Data Analytics </a:t>
            </a:r>
            <a:r>
              <a:rPr lang="en-US" sz="1300" dirty="0" smtClean="0"/>
              <a:t>([</a:t>
            </a:r>
            <a:r>
              <a:rPr lang="en-US" sz="1300" dirty="0"/>
              <a:t>S14]; H&amp;SS Information Systems)</a:t>
            </a:r>
          </a:p>
          <a:p>
            <a:pPr marL="0" indent="0">
              <a:buNone/>
            </a:pPr>
            <a:r>
              <a:rPr lang="en-US" sz="1300" dirty="0"/>
              <a:t>95791	Data Mining </a:t>
            </a:r>
            <a:r>
              <a:rPr lang="en-US" sz="1300" dirty="0" smtClean="0"/>
              <a:t>([</a:t>
            </a:r>
            <a:r>
              <a:rPr lang="en-US" sz="1300" dirty="0"/>
              <a:t>F13 &amp; 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95868	Exploring and Visualizing Data </a:t>
            </a:r>
            <a:r>
              <a:rPr lang="en-US" sz="1300" dirty="0" smtClean="0"/>
              <a:t>([</a:t>
            </a:r>
            <a:r>
              <a:rPr lang="en-US" sz="1300" dirty="0"/>
              <a:t>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08741	Seminar in Data Science </a:t>
            </a:r>
            <a:r>
              <a:rPr lang="en-US" sz="1300" dirty="0" smtClean="0"/>
              <a:t>( 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08711	Data Mining, CRM </a:t>
            </a:r>
            <a:r>
              <a:rPr lang="en-US" sz="1300" dirty="0" smtClean="0"/>
              <a:t>([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08749	Data Science Systems Capstone </a:t>
            </a:r>
            <a:r>
              <a:rPr lang="en-US" sz="1300" dirty="0" smtClean="0"/>
              <a:t>([</a:t>
            </a:r>
            <a:r>
              <a:rPr lang="en-US" sz="1300" dirty="0"/>
              <a:t>F13]; Institute for Software Research)</a:t>
            </a:r>
          </a:p>
          <a:p>
            <a:pPr marL="0" indent="0">
              <a:buNone/>
            </a:pPr>
            <a:r>
              <a:rPr lang="en-US" sz="1300" dirty="0"/>
              <a:t>15648	Studio in Big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/>
              <a:t>15649	Seminar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 smtClean="0"/>
              <a:t>15826	Multimedia </a:t>
            </a:r>
            <a:r>
              <a:rPr lang="en-US" sz="1300" dirty="0"/>
              <a:t>Databases and </a:t>
            </a:r>
            <a:r>
              <a:rPr lang="en-US" sz="1300" dirty="0" err="1"/>
              <a:t>Datamining</a:t>
            </a:r>
            <a:r>
              <a:rPr lang="en-US" sz="1300" dirty="0"/>
              <a:t> </a:t>
            </a:r>
            <a:r>
              <a:rPr lang="en-US" sz="1300" dirty="0" smtClean="0"/>
              <a:t>([</a:t>
            </a:r>
            <a:r>
              <a:rPr lang="en-US" sz="1300" dirty="0"/>
              <a:t>F13]; Computer Science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/>
              <a:t>94832 Business Intelligence &amp; Data Mining SAS ([S14] &amp; Li [F13]; Heinz [S])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of courses at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Profile?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41011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02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1560</Words>
  <Application>Microsoft Macintosh PowerPoint</Application>
  <PresentationFormat>On-screen Show (4:3)</PresentationFormat>
  <Paragraphs>389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Sampling of courses at CMU</vt:lpstr>
      <vt:lpstr>An Alternative Profile?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Recommended Texts</vt:lpstr>
      <vt:lpstr>More books to consider</vt:lpstr>
      <vt:lpstr>Where to find the class</vt:lpstr>
      <vt:lpstr>Where to find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184</cp:revision>
  <dcterms:created xsi:type="dcterms:W3CDTF">2013-10-07T16:54:34Z</dcterms:created>
  <dcterms:modified xsi:type="dcterms:W3CDTF">2014-01-14T17:54:41Z</dcterms:modified>
</cp:coreProperties>
</file>