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412" r:id="rId3"/>
    <p:sldId id="413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 autoAdjust="0"/>
    <p:restoredTop sz="89189" autoAdjust="0"/>
  </p:normalViewPr>
  <p:slideViewPr>
    <p:cSldViewPr snapToGrid="0" snapToObjects="1">
      <p:cViewPr varScale="1">
        <p:scale>
          <a:sx n="72" d="100"/>
          <a:sy n="72" d="100"/>
        </p:scale>
        <p:origin x="-1632" y="-104"/>
      </p:cViewPr>
      <p:guideLst>
        <p:guide orient="horz" pos="2160"/>
        <p:guide pos="583"/>
      </p:guideLst>
    </p:cSldViewPr>
  </p:slideViewPr>
  <p:outlineViewPr>
    <p:cViewPr>
      <p:scale>
        <a:sx n="33" d="100"/>
        <a:sy n="33" d="100"/>
      </p:scale>
      <p:origin x="0" y="1267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AB66F-B1B7-D045-B4E8-4F60236F228D}" type="datetimeFigureOut">
              <a:rPr lang="en-US" smtClean="0"/>
              <a:t>1/10/14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4789D-9866-5E4A-88FF-2ACAF392B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557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F8E76-06A6-164E-A6FA-EC32C13EB232}" type="datetimeFigureOut">
              <a:rPr lang="en-US" smtClean="0"/>
              <a:t>1/10/14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6F34B-9C4D-8640-BB34-4C24A79C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766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25513" y="3518487"/>
            <a:ext cx="7250696" cy="104087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2600"/>
              </a:lnSpc>
              <a:buNone/>
              <a:defRPr sz="2400" b="0" i="0">
                <a:ln>
                  <a:noFill/>
                </a:ln>
                <a:solidFill>
                  <a:srgbClr val="61809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25513" y="3344039"/>
            <a:ext cx="7250695" cy="33867"/>
            <a:chOff x="1168400" y="4166292"/>
            <a:chExt cx="7250695" cy="33867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25513" y="5170488"/>
            <a:ext cx="7250112" cy="3022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600" b="1" baseline="0">
                <a:solidFill>
                  <a:srgbClr val="850205"/>
                </a:solidFill>
              </a:defRPr>
            </a:lvl1pPr>
            <a:lvl2pPr marL="228600" indent="0">
              <a:buNone/>
              <a:defRPr sz="1600" b="1">
                <a:solidFill>
                  <a:srgbClr val="850205"/>
                </a:solidFill>
              </a:defRPr>
            </a:lvl2pPr>
            <a:lvl3pPr marL="457200" indent="0">
              <a:buNone/>
              <a:defRPr sz="1600" b="1">
                <a:solidFill>
                  <a:srgbClr val="850205"/>
                </a:solidFill>
              </a:defRPr>
            </a:lvl3pPr>
            <a:lvl4pPr marL="685800" indent="0">
              <a:buNone/>
              <a:defRPr sz="1600" b="1">
                <a:solidFill>
                  <a:srgbClr val="850205"/>
                </a:solidFill>
              </a:defRPr>
            </a:lvl4pPr>
            <a:lvl5pPr marL="914400" indent="0">
              <a:buNone/>
              <a:defRPr sz="1600" b="1">
                <a:solidFill>
                  <a:srgbClr val="850205"/>
                </a:solidFill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925513" y="5453841"/>
            <a:ext cx="7250112" cy="539750"/>
          </a:xfrm>
        </p:spPr>
        <p:txBody>
          <a:bodyPr/>
          <a:lstStyle>
            <a:lvl1pPr marL="0" indent="0">
              <a:buNone/>
              <a:defRPr sz="1600" i="1" baseline="0">
                <a:solidFill>
                  <a:srgbClr val="B5B5B5"/>
                </a:solidFill>
              </a:defRPr>
            </a:lvl1pPr>
            <a:lvl2pPr marL="228600" indent="0">
              <a:buNone/>
              <a:defRPr sz="1600" i="1">
                <a:solidFill>
                  <a:srgbClr val="B5B5B5"/>
                </a:solidFill>
              </a:defRPr>
            </a:lvl2pPr>
            <a:lvl3pPr marL="457200" indent="0">
              <a:buNone/>
              <a:defRPr sz="1600" i="1">
                <a:solidFill>
                  <a:srgbClr val="B5B5B5"/>
                </a:solidFill>
              </a:defRPr>
            </a:lvl3pPr>
            <a:lvl4pPr marL="685800" indent="0">
              <a:buNone/>
              <a:defRPr sz="1600" i="1">
                <a:solidFill>
                  <a:srgbClr val="B5B5B5"/>
                </a:solidFill>
              </a:defRPr>
            </a:lvl4pPr>
            <a:lvl5pPr marL="914400" indent="0">
              <a:buNone/>
              <a:defRPr sz="1600" i="1">
                <a:solidFill>
                  <a:srgbClr val="B5B5B5"/>
                </a:solidFill>
              </a:defRPr>
            </a:lvl5pPr>
          </a:lstStyle>
          <a:p>
            <a:pPr lvl="0"/>
            <a:r>
              <a:rPr lang="en-US" dirty="0" smtClean="0"/>
              <a:t>Author Affiliation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17118"/>
            <a:ext cx="990599" cy="28113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25513" y="1735071"/>
            <a:ext cx="7250695" cy="1362743"/>
          </a:xfrm>
          <a:ln>
            <a:noFill/>
          </a:ln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3400"/>
              </a:lnSpc>
              <a:defRPr sz="3200" b="0" i="0">
                <a:ln>
                  <a:noFill/>
                </a:ln>
                <a:solidFill>
                  <a:schemeClr val="accent3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1/10/14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3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rgbClr val="53535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8339-A875-5E45-AB3F-AAABD270346A}" type="datetime1">
              <a:rPr lang="en-US" smtClean="0"/>
              <a:t>1/10/14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85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1/10/14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61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5847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05847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672F-A5FB-5745-934A-1BF51CA5539C}" type="datetime1">
              <a:rPr lang="en-US" smtClean="0"/>
              <a:t>1/10/14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64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oom fo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1/10/14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08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5847" y="1852566"/>
            <a:ext cx="3784820" cy="4372695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6A63-5EBE-3E48-B0AE-DF655A1ECE76}" type="datetime1">
              <a:rPr lang="en-US" smtClean="0"/>
              <a:t>1/10/14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745" y="310163"/>
            <a:ext cx="7646054" cy="990106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996" y="1852566"/>
            <a:ext cx="3771900" cy="4372695"/>
          </a:xfrm>
        </p:spPr>
        <p:txBody>
          <a:bodyPr anchor="t" anchorCtr="0">
            <a:noAutofit/>
          </a:bodyPr>
          <a:lstStyle>
            <a:lvl1pPr marL="0" indent="0">
              <a:lnSpc>
                <a:spcPts val="2600"/>
              </a:lnSpc>
              <a:buNone/>
              <a:defRPr sz="2400">
                <a:solidFill>
                  <a:srgbClr val="61809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054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5997" y="6012887"/>
            <a:ext cx="7719644" cy="212373"/>
          </a:xfrm>
        </p:spPr>
        <p:txBody>
          <a:bodyPr anchor="t" anchorCtr="0"/>
          <a:lstStyle>
            <a:lvl1pPr marL="0" indent="0" algn="ctr">
              <a:buNone/>
              <a:defRPr sz="800" i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9F0C-9D18-B54A-9AC9-18AA74EDB034}" type="datetime1">
              <a:rPr lang="en-US" smtClean="0"/>
              <a:t>1/10/14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5997" y="1849098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65997" y="5899372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997" y="1849098"/>
            <a:ext cx="7719644" cy="40502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825" y="310162"/>
            <a:ext cx="7698974" cy="990107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25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Horizont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1/10/14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66984" y="1602129"/>
            <a:ext cx="7708699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466984" y="1611265"/>
            <a:ext cx="7710763" cy="48626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28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Vertic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t>1/10/14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75153" y="1600315"/>
            <a:ext cx="4157625" cy="487680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3067812" y="1600199"/>
            <a:ext cx="7341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7223895" y="1600199"/>
            <a:ext cx="8882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8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3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1/10/14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19720" y="1847153"/>
            <a:ext cx="7110947" cy="4379976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2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4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186" y="310162"/>
            <a:ext cx="6264387" cy="99010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1/10/14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0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1/10/14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285750" indent="-28575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Arial"/>
              <a:buChar char="•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5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5512" y="3230762"/>
            <a:ext cx="7250696" cy="1362075"/>
          </a:xfrm>
        </p:spPr>
        <p:txBody>
          <a:bodyPr anchor="t">
            <a:noAutofit/>
          </a:bodyPr>
          <a:lstStyle>
            <a:lvl1pPr algn="l">
              <a:defRPr sz="3200" b="0" cap="none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512" y="1730575"/>
            <a:ext cx="7250695" cy="1169457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F3B-ABF2-AA4E-9E24-0C6256942674}" type="datetime1">
              <a:rPr lang="en-US" smtClean="0"/>
              <a:t>1/10/14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25512" y="2953439"/>
            <a:ext cx="7250695" cy="33867"/>
            <a:chOff x="1168400" y="4166292"/>
            <a:chExt cx="7250695" cy="33867"/>
          </a:xfrm>
        </p:grpSpPr>
        <p:cxnSp>
          <p:nvCxnSpPr>
            <p:cNvPr id="32" name="Straight Connector 31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591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1/10/14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40584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0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1/10/14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2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1/10/14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37151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9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png"/><Relationship Id="rId2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631620"/>
            <a:ext cx="9144000" cy="48748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"/>
            <a:ext cx="9144000" cy="64771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954132" y="310162"/>
            <a:ext cx="6280441" cy="990107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8348677" y="6012887"/>
            <a:ext cx="667406" cy="2023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 b="0" i="0">
                <a:solidFill>
                  <a:srgbClr val="618091"/>
                </a:solidFill>
                <a:latin typeface="Helvetica"/>
                <a:cs typeface="Helvetica"/>
              </a:defRPr>
            </a:lvl1pPr>
          </a:lstStyle>
          <a:p>
            <a:fld id="{FA3C144B-2939-9A49-B014-915EC3E81866}" type="datetime1">
              <a:rPr lang="en-US" smtClean="0"/>
              <a:pPr/>
              <a:t>1/10/14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465996" y="6588598"/>
            <a:ext cx="7711751" cy="172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 b="0" i="1">
                <a:solidFill>
                  <a:schemeClr val="accent2"/>
                </a:solidFill>
                <a:latin typeface="Helvetica"/>
                <a:cs typeface="Helvetic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348677" y="5635665"/>
            <a:ext cx="667406" cy="51426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4000" b="0" i="0" kern="1200" spc="-500">
                <a:solidFill>
                  <a:schemeClr val="accent5"/>
                </a:solidFill>
                <a:latin typeface="Helvetica"/>
                <a:cs typeface="Helvetica"/>
              </a:defRPr>
            </a:lvl1pPr>
          </a:lstStyle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7225778" cy="1024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HCII-logo.png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461" y="102485"/>
            <a:ext cx="1149887" cy="5847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83959" y="102485"/>
            <a:ext cx="764074" cy="857741"/>
          </a:xfrm>
          <a:prstGeom prst="rect">
            <a:avLst/>
          </a:prstGeom>
        </p:spPr>
      </p:pic>
      <p:sp>
        <p:nvSpPr>
          <p:cNvPr id="15" name="Trapezoid 64"/>
          <p:cNvSpPr>
            <a:spLocks/>
          </p:cNvSpPr>
          <p:nvPr userDrawn="1"/>
        </p:nvSpPr>
        <p:spPr bwMode="auto">
          <a:xfrm>
            <a:off x="609600" y="990600"/>
            <a:ext cx="344532" cy="1796703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-35282"/>
            <a:ext cx="9296400" cy="15239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0" r:id="rId4"/>
    <p:sldLayoutId id="2147483663" r:id="rId5"/>
    <p:sldLayoutId id="2147483651" r:id="rId6"/>
    <p:sldLayoutId id="2147483662" r:id="rId7"/>
    <p:sldLayoutId id="2147483666" r:id="rId8"/>
    <p:sldLayoutId id="2147483659" r:id="rId9"/>
    <p:sldLayoutId id="2147483667" r:id="rId10"/>
    <p:sldLayoutId id="2147483652" r:id="rId11"/>
    <p:sldLayoutId id="2147483665" r:id="rId12"/>
    <p:sldLayoutId id="2147483653" r:id="rId13"/>
    <p:sldLayoutId id="2147483664" r:id="rId14"/>
    <p:sldLayoutId id="2147483656" r:id="rId15"/>
    <p:sldLayoutId id="2147483657" r:id="rId16"/>
    <p:sldLayoutId id="2147483661" r:id="rId17"/>
    <p:sldLayoutId id="2147483658" r:id="rId18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ts val="3400"/>
        </a:lnSpc>
        <a:spcBef>
          <a:spcPts val="0"/>
        </a:spcBef>
        <a:buNone/>
        <a:defRPr sz="3200" b="0" i="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3"/>
        </a:buClr>
        <a:buFont typeface="Arial"/>
        <a:buChar char="•"/>
        <a:defRPr sz="28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1pPr>
      <a:lvl2pPr marL="4572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2"/>
        </a:buClr>
        <a:buSzPct val="115000"/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2pPr>
      <a:lvl3pPr marL="6858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3pPr>
      <a:lvl4pPr marL="9144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4pPr>
      <a:lvl5pPr marL="11430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8197" y="3518487"/>
            <a:ext cx="5248012" cy="1040870"/>
          </a:xfrm>
        </p:spPr>
        <p:txBody>
          <a:bodyPr/>
          <a:lstStyle/>
          <a:p>
            <a:r>
              <a:rPr lang="en-US" dirty="0" smtClean="0"/>
              <a:t>Data Storage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Jennifer </a:t>
            </a:r>
            <a:r>
              <a:rPr lang="en-US" dirty="0"/>
              <a:t>M</a:t>
            </a:r>
            <a:r>
              <a:rPr lang="en-US" dirty="0" smtClean="0"/>
              <a:t>ankoff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The Data Pipeline; HCII; Spring 2014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26" y="2182260"/>
            <a:ext cx="764074" cy="85774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13391" y="1361665"/>
            <a:ext cx="47179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spc="200" dirty="0" smtClean="0">
                <a:latin typeface="Copperplate"/>
                <a:cs typeface="Copperplate"/>
              </a:rPr>
              <a:t>P</a:t>
            </a:r>
            <a:r>
              <a:rPr lang="en-US" sz="9600" b="1" spc="200" dirty="0" smtClean="0">
                <a:latin typeface="Copperplate"/>
                <a:cs typeface="Copperplate"/>
              </a:rPr>
              <a:t> </a:t>
            </a:r>
            <a:r>
              <a:rPr lang="en-US" sz="7200" b="1" spc="200" dirty="0" smtClean="0">
                <a:latin typeface="Copperplate"/>
                <a:cs typeface="Copperplate"/>
              </a:rPr>
              <a:t>peline</a:t>
            </a:r>
            <a:endParaRPr lang="en-US" sz="7200" spc="200" dirty="0">
              <a:latin typeface="Copperplate"/>
              <a:cs typeface="Copperplat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45000" y="1424168"/>
            <a:ext cx="4717973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00" b="1" dirty="0" smtClean="0"/>
              <a:t> </a:t>
            </a:r>
            <a:r>
              <a:rPr lang="en-US" sz="4900" b="1" dirty="0" smtClean="0">
                <a:latin typeface="Copperplate"/>
                <a:cs typeface="Copperplate"/>
              </a:rPr>
              <a:t>The Data</a:t>
            </a:r>
            <a:endParaRPr lang="en-US" sz="4900" dirty="0">
              <a:latin typeface="Copperplate"/>
              <a:cs typeface="Copperplate"/>
            </a:endParaRPr>
          </a:p>
        </p:txBody>
      </p:sp>
      <p:sp>
        <p:nvSpPr>
          <p:cNvPr id="11" name="Trapezoid 64"/>
          <p:cNvSpPr>
            <a:spLocks/>
          </p:cNvSpPr>
          <p:nvPr/>
        </p:nvSpPr>
        <p:spPr bwMode="auto">
          <a:xfrm>
            <a:off x="2245000" y="3040001"/>
            <a:ext cx="344532" cy="3399022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59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Byte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jmankoff-byte2.appspot.com</a:t>
            </a:r>
          </a:p>
          <a:p>
            <a:pPr marL="0" indent="0">
              <a:buNone/>
            </a:pPr>
            <a:r>
              <a:rPr lang="en-US" dirty="0" smtClean="0"/>
              <a:t>Use data </a:t>
            </a:r>
            <a:r>
              <a:rPr lang="en-US" dirty="0"/>
              <a:t>from Google Fusion </a:t>
            </a:r>
            <a:r>
              <a:rPr lang="en-US" dirty="0" smtClean="0"/>
              <a:t>Tables </a:t>
            </a:r>
            <a:br>
              <a:rPr lang="en-US" dirty="0" smtClean="0"/>
            </a:br>
            <a:r>
              <a:rPr lang="en-US" dirty="0" smtClean="0"/>
              <a:t>(&amp; SQL)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Use </a:t>
            </a:r>
            <a:r>
              <a:rPr lang="en-US" dirty="0"/>
              <a:t>a key to access an API</a:t>
            </a:r>
          </a:p>
          <a:p>
            <a:pPr marL="0" indent="0">
              <a:buNone/>
            </a:pPr>
            <a:r>
              <a:rPr lang="en-US" dirty="0" smtClean="0"/>
              <a:t>Using CSV and </a:t>
            </a:r>
            <a:r>
              <a:rPr lang="en-US" dirty="0"/>
              <a:t>JSON</a:t>
            </a:r>
          </a:p>
          <a:p>
            <a:pPr marL="0" indent="0">
              <a:buNone/>
            </a:pPr>
            <a:r>
              <a:rPr lang="en-US" dirty="0" smtClean="0"/>
              <a:t>Read and write </a:t>
            </a:r>
            <a:r>
              <a:rPr lang="en-US" dirty="0"/>
              <a:t>from files</a:t>
            </a:r>
          </a:p>
          <a:p>
            <a:pPr marL="0" indent="0">
              <a:buNone/>
            </a:pPr>
            <a:r>
              <a:rPr lang="en-US" i="1" dirty="0"/>
              <a:t>Conducting exploratory data analysis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40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847153"/>
            <a:ext cx="7726206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http://</a:t>
            </a:r>
            <a:r>
              <a:rPr lang="en-US" dirty="0" err="1"/>
              <a:t>portal.louisvilleky.gov</a:t>
            </a:r>
            <a:r>
              <a:rPr lang="en-US" dirty="0"/>
              <a:t>/dataset/animal-services-outcomes-</a:t>
            </a:r>
            <a:r>
              <a:rPr lang="en-US" dirty="0" smtClean="0"/>
              <a:t>data</a:t>
            </a:r>
          </a:p>
          <a:p>
            <a:pPr marL="0" indent="0">
              <a:buNone/>
            </a:pPr>
            <a:r>
              <a:rPr lang="en-US" i="1" dirty="0" smtClean="0"/>
              <a:t>Or</a:t>
            </a:r>
          </a:p>
          <a:p>
            <a:pPr marL="0" indent="0">
              <a:buNone/>
            </a:pPr>
            <a:r>
              <a:rPr lang="en-US" i="1" dirty="0"/>
              <a:t>https://</a:t>
            </a:r>
            <a:r>
              <a:rPr lang="en-US" i="1" dirty="0" err="1"/>
              <a:t>www.google.com</a:t>
            </a:r>
            <a:r>
              <a:rPr lang="en-US" i="1" dirty="0"/>
              <a:t>/</a:t>
            </a:r>
            <a:r>
              <a:rPr lang="en-US" i="1" dirty="0" err="1"/>
              <a:t>fusiontables</a:t>
            </a:r>
            <a:r>
              <a:rPr lang="en-US" i="1" dirty="0"/>
              <a:t>/</a:t>
            </a:r>
            <a:r>
              <a:rPr lang="en-US" i="1" dirty="0" err="1"/>
              <a:t>DataSource?docid</a:t>
            </a:r>
            <a:r>
              <a:rPr lang="en-US" i="1" dirty="0"/>
              <a:t>=1xXFu8T2xycJprygAzGjhIjhMt9dKY-1Nacq2SjQ#rows:id=1</a:t>
            </a:r>
            <a:endParaRPr lang="en-US" i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Lots can be done </a:t>
            </a:r>
            <a:r>
              <a:rPr lang="en-US" i="1" dirty="0" smtClean="0"/>
              <a:t>just </a:t>
            </a:r>
            <a:r>
              <a:rPr lang="en-US" smtClean="0"/>
              <a:t>with this…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230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arnegie">
      <a:dk1>
        <a:srgbClr val="000000"/>
      </a:dk1>
      <a:lt1>
        <a:sysClr val="window" lastClr="FFFFFF"/>
      </a:lt1>
      <a:dk2>
        <a:srgbClr val="363636"/>
      </a:dk2>
      <a:lt2>
        <a:srgbClr val="F4F4F4"/>
      </a:lt2>
      <a:accent1>
        <a:srgbClr val="850205"/>
      </a:accent1>
      <a:accent2>
        <a:srgbClr val="618091"/>
      </a:accent2>
      <a:accent3>
        <a:srgbClr val="535353"/>
      </a:accent3>
      <a:accent4>
        <a:srgbClr val="B5B5B5"/>
      </a:accent4>
      <a:accent5>
        <a:srgbClr val="CACACA"/>
      </a:accent5>
      <a:accent6>
        <a:srgbClr val="F4F4F4"/>
      </a:accent6>
      <a:hlink>
        <a:srgbClr val="363636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3758</TotalTime>
  <Words>81</Words>
  <Application>Microsoft Macintosh PowerPoint</Application>
  <PresentationFormat>On-screen Show (4:3)</PresentationFormat>
  <Paragraphs>22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Introducing Byte 2</vt:lpstr>
      <vt:lpstr>Data Set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yohoo</dc:creator>
  <cp:lastModifiedBy>Jen Mankoff</cp:lastModifiedBy>
  <cp:revision>205</cp:revision>
  <dcterms:created xsi:type="dcterms:W3CDTF">2013-10-07T16:54:34Z</dcterms:created>
  <dcterms:modified xsi:type="dcterms:W3CDTF">2014-01-10T20:58:04Z</dcterms:modified>
</cp:coreProperties>
</file>