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464" r:id="rId3"/>
    <p:sldId id="465" r:id="rId4"/>
    <p:sldId id="466" r:id="rId5"/>
    <p:sldId id="467" r:id="rId6"/>
    <p:sldId id="480" r:id="rId7"/>
    <p:sldId id="483" r:id="rId8"/>
    <p:sldId id="484" r:id="rId9"/>
    <p:sldId id="485" r:id="rId10"/>
    <p:sldId id="489" r:id="rId11"/>
    <p:sldId id="490" r:id="rId12"/>
    <p:sldId id="491" r:id="rId13"/>
    <p:sldId id="492" r:id="rId14"/>
    <p:sldId id="481" r:id="rId15"/>
    <p:sldId id="486" r:id="rId16"/>
    <p:sldId id="487" r:id="rId17"/>
    <p:sldId id="488" r:id="rId18"/>
    <p:sldId id="469" r:id="rId19"/>
    <p:sldId id="473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14" r:id="rId30"/>
    <p:sldId id="526" r:id="rId31"/>
    <p:sldId id="515" r:id="rId32"/>
    <p:sldId id="516" r:id="rId33"/>
    <p:sldId id="517" r:id="rId34"/>
    <p:sldId id="518" r:id="rId35"/>
    <p:sldId id="519" r:id="rId36"/>
    <p:sldId id="522" r:id="rId37"/>
    <p:sldId id="520" r:id="rId38"/>
    <p:sldId id="523" r:id="rId39"/>
    <p:sldId id="524" r:id="rId40"/>
    <p:sldId id="525" r:id="rId41"/>
    <p:sldId id="511" r:id="rId42"/>
    <p:sldId id="512" r:id="rId43"/>
    <p:sldId id="527" r:id="rId44"/>
    <p:sldId id="528" r:id="rId45"/>
    <p:sldId id="513" r:id="rId46"/>
    <p:sldId id="423" r:id="rId47"/>
    <p:sldId id="424" r:id="rId48"/>
    <p:sldId id="425" r:id="rId49"/>
    <p:sldId id="431" r:id="rId50"/>
    <p:sldId id="426" r:id="rId51"/>
    <p:sldId id="428" r:id="rId52"/>
    <p:sldId id="447" r:id="rId53"/>
    <p:sldId id="448" r:id="rId54"/>
    <p:sldId id="449" r:id="rId55"/>
    <p:sldId id="450" r:id="rId56"/>
    <p:sldId id="451" r:id="rId57"/>
    <p:sldId id="453" r:id="rId58"/>
    <p:sldId id="454" r:id="rId59"/>
    <p:sldId id="455" r:id="rId60"/>
    <p:sldId id="456" r:id="rId61"/>
    <p:sldId id="457" r:id="rId62"/>
    <p:sldId id="441" r:id="rId63"/>
    <p:sldId id="442" r:id="rId64"/>
    <p:sldId id="443" r:id="rId65"/>
    <p:sldId id="444" r:id="rId66"/>
    <p:sldId id="458" r:id="rId67"/>
    <p:sldId id="459" r:id="rId68"/>
    <p:sldId id="460" r:id="rId69"/>
    <p:sldId id="461" r:id="rId70"/>
    <p:sldId id="462" r:id="rId71"/>
    <p:sldId id="463" r:id="rId72"/>
    <p:sldId id="418" r:id="rId73"/>
    <p:sldId id="419" r:id="rId74"/>
    <p:sldId id="510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59104" autoAdjust="0"/>
  </p:normalViewPr>
  <p:slideViewPr>
    <p:cSldViewPr snapToGrid="0" snapToObjects="1">
      <p:cViewPr varScale="1">
        <p:scale>
          <a:sx n="58" d="100"/>
          <a:sy n="58" d="100"/>
        </p:scale>
        <p:origin x="-1664" y="-120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handoutMaster" Target="handoutMasters/handout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gets us to what we did with bootstrap in the first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76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 examples of chaining here…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5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(2/6/14 09:50) -----</a:t>
            </a:r>
          </a:p>
          <a:p>
            <a:r>
              <a:rPr lang="en-US"/>
              <a:t>change d.x to d.y in the second case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94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7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// we add a new array (</a:t>
            </a:r>
            <a:r>
              <a:rPr lang="en-US" dirty="0" err="1" smtClean="0"/>
              <a:t>d.outcomes</a:t>
            </a:r>
            <a:r>
              <a:rPr lang="en-US" dirty="0" smtClean="0"/>
              <a:t>) with information about every sub-bar's </a:t>
            </a:r>
          </a:p>
          <a:p>
            <a:pPr marL="0" indent="0">
              <a:buNone/>
            </a:pPr>
            <a:r>
              <a:rPr lang="en-US" sz="1200" dirty="0" smtClean="0"/>
              <a:t>// y0 and y1 position for that age; and a new value (</a:t>
            </a:r>
            <a:r>
              <a:rPr lang="en-US" sz="1200" dirty="0" err="1" smtClean="0"/>
              <a:t>d.total</a:t>
            </a:r>
            <a:r>
              <a:rPr lang="en-US" sz="1200" dirty="0" smtClean="0"/>
              <a:t>) with </a:t>
            </a:r>
          </a:p>
          <a:p>
            <a:pPr marL="0" indent="0">
              <a:buNone/>
            </a:pPr>
            <a:r>
              <a:rPr lang="en-US" sz="1200" dirty="0" smtClean="0"/>
              <a:t>       // information about the total height of the stacked bar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// y labels. This runs function(name) once for each y label (name is the current label)</a:t>
            </a:r>
          </a:p>
          <a:p>
            <a:pPr marL="0" indent="0">
              <a:buNone/>
            </a:pPr>
            <a:r>
              <a:rPr lang="en-US" sz="1200" dirty="0" smtClean="0"/>
              <a:t>         // and stores each resulting dictionary in the array </a:t>
            </a:r>
            <a:r>
              <a:rPr lang="en-US" sz="1200" smtClean="0"/>
              <a:t>d.outcomes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Needed for D3.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4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Needed for D3.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4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Critical for styling</a:t>
            </a:r>
            <a:r>
              <a:rPr lang="en-US" baseline="0" dirty="0" smtClean="0"/>
              <a:t> or positioning a group of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9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Parses to things in the dom..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2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 return?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4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2/16/16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slides.com/over-2000-d3-js-examples-and-demos/" TargetMode="External"/><Relationship Id="rId3" Type="http://schemas.openxmlformats.org/officeDocument/2006/relationships/hyperlink" Target="http://bl.ocks.org/mbostock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Visualization in Practice: D3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2038" y="6130287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Cribbed extensively from Chad </a:t>
            </a:r>
            <a:r>
              <a:rPr lang="en-US" dirty="0" err="1" smtClean="0"/>
              <a:t>Stolper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662694" cy="4379976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800" dirty="0" smtClean="0">
                <a:solidFill>
                  <a:schemeClr val="accent4"/>
                </a:solidFill>
              </a:rPr>
              <a:t>&lt;</a:t>
            </a:r>
            <a:r>
              <a:rPr lang="en-US" sz="2800" dirty="0" err="1" smtClean="0">
                <a:solidFill>
                  <a:schemeClr val="accent4"/>
                </a:solidFill>
              </a:rPr>
              <a:t>rect</a:t>
            </a:r>
            <a:r>
              <a:rPr lang="en-US" sz="2800" dirty="0" smtClean="0">
                <a:solidFill>
                  <a:schemeClr val="accent4"/>
                </a:solidFill>
              </a:rPr>
              <a:t>&gt; &lt;circle&gt; &lt;path&gt;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 smtClean="0"/>
              <a:t>&lt;g&gt;</a:t>
            </a:r>
            <a:endParaRPr lang="en-US" sz="2800" dirty="0"/>
          </a:p>
          <a:p>
            <a:pPr marL="228600" lvl="1" indent="0">
              <a:buNone/>
            </a:pPr>
            <a:r>
              <a:rPr lang="en-US" sz="2800" dirty="0"/>
              <a:t>SVG (vector graphics for the web) 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1600" dirty="0"/>
              <a:t>&lt;!DOCTYPE html&gt;</a:t>
            </a:r>
            <a:br>
              <a:rPr lang="en-US" sz="1600" dirty="0"/>
            </a:br>
            <a:r>
              <a:rPr lang="en-US" sz="1600" dirty="0"/>
              <a:t>&lt;meta charset="utf-8”&gt;</a:t>
            </a:r>
            <a:br>
              <a:rPr lang="en-US" sz="1600" dirty="0"/>
            </a:br>
            <a:r>
              <a:rPr lang="en-US" sz="1600" dirty="0"/>
              <a:t>&lt;body&gt;</a:t>
            </a:r>
          </a:p>
          <a:p>
            <a:pPr marL="2286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width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960</a:t>
            </a:r>
            <a:r>
              <a:rPr lang="en-US" sz="1600" b="1" dirty="0"/>
              <a:t>" </a:t>
            </a:r>
            <a:r>
              <a:rPr lang="en-US" sz="1600" b="1" dirty="0">
                <a:solidFill>
                  <a:schemeClr val="accent1"/>
                </a:solidFill>
              </a:rPr>
              <a:t>height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500</a:t>
            </a:r>
            <a:r>
              <a:rPr lang="en-US" sz="1600" b="1" dirty="0"/>
              <a:t>”&gt;</a:t>
            </a:r>
            <a:br>
              <a:rPr lang="en-US" sz="1600" b="1" dirty="0"/>
            </a:br>
            <a:r>
              <a:rPr lang="en-US" sz="1600" b="1" dirty="0"/>
              <a:t> </a:t>
            </a:r>
            <a:r>
              <a:rPr lang="en-US" sz="1600" b="1" dirty="0" smtClean="0"/>
              <a:t>    &lt;circle </a:t>
            </a:r>
            <a:r>
              <a:rPr lang="en-US" sz="1600" b="1" dirty="0" smtClean="0">
                <a:solidFill>
                  <a:schemeClr val="accent1"/>
                </a:solidFill>
              </a:rPr>
              <a:t>y</a:t>
            </a:r>
            <a:r>
              <a:rPr lang="en-US" sz="1600" b="1" dirty="0"/>
              <a:t>=</a:t>
            </a:r>
            <a:r>
              <a:rPr lang="en-US" sz="1600" b="1" dirty="0" smtClean="0">
                <a:solidFill>
                  <a:schemeClr val="accent2"/>
                </a:solidFill>
              </a:rPr>
              <a:t>12 </a:t>
            </a:r>
            <a:r>
              <a:rPr lang="en-US" sz="1600" b="1" dirty="0" smtClean="0">
                <a:solidFill>
                  <a:schemeClr val="accent1"/>
                </a:solidFill>
              </a:rPr>
              <a:t>radius</a:t>
            </a:r>
            <a:r>
              <a:rPr lang="en-US" sz="1600" b="1" dirty="0" smtClean="0"/>
              <a:t>=</a:t>
            </a:r>
            <a:r>
              <a:rPr lang="en-US" sz="1600" b="1" dirty="0" smtClean="0">
                <a:solidFill>
                  <a:schemeClr val="accent2"/>
                </a:solidFill>
              </a:rPr>
              <a:t>5 </a:t>
            </a:r>
            <a:r>
              <a:rPr lang="en-US" sz="1600" b="1" dirty="0" smtClean="0">
                <a:solidFill>
                  <a:schemeClr val="accent1"/>
                </a:solidFill>
              </a:rPr>
              <a:t>fill</a:t>
            </a:r>
            <a:r>
              <a:rPr lang="en-US" sz="1600" b="1" dirty="0" smtClean="0">
                <a:solidFill>
                  <a:schemeClr val="accent2"/>
                </a:solidFill>
              </a:rPr>
              <a:t>=green</a:t>
            </a:r>
            <a:r>
              <a:rPr lang="en-US" sz="1600" b="1" dirty="0" smtClean="0"/>
              <a:t>&gt;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     &lt;/circle&gt;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&lt;</a:t>
            </a:r>
            <a:r>
              <a:rPr lang="en-US" sz="1600" b="1" dirty="0"/>
              <a:t>/</a:t>
            </a:r>
            <a:r>
              <a:rPr lang="en-US" sz="1600" b="1" dirty="0" err="1"/>
              <a:t>svg</a:t>
            </a:r>
            <a:r>
              <a:rPr lang="en-US" sz="1600" b="1" dirty="0"/>
              <a:t>&gt;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98262" y="4563859"/>
            <a:ext cx="2163021" cy="1284021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35561" y="415911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1283" y="505234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8215" y="3250701"/>
            <a:ext cx="2996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https://www.w3.org/TR/SVG/</a:t>
            </a:r>
          </a:p>
        </p:txBody>
      </p:sp>
      <p:sp>
        <p:nvSpPr>
          <p:cNvPr id="12" name="Oval 11"/>
          <p:cNvSpPr/>
          <p:nvPr/>
        </p:nvSpPr>
        <p:spPr>
          <a:xfrm>
            <a:off x="5609902" y="5052345"/>
            <a:ext cx="181414" cy="177826"/>
          </a:xfrm>
          <a:prstGeom prst="ellipse">
            <a:avLst/>
          </a:prstGeom>
          <a:solidFill>
            <a:srgbClr val="008000"/>
          </a:solidFill>
          <a:ln w="57150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!DOCTYPE html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en-US" sz="1800" dirty="0" smtClean="0"/>
              <a:t>&lt;</a:t>
            </a:r>
            <a:r>
              <a:rPr lang="en-US" sz="1800" dirty="0"/>
              <a:t>meta charset="utf-</a:t>
            </a:r>
            <a:r>
              <a:rPr lang="en-US" sz="1800" dirty="0" smtClean="0"/>
              <a:t>8”&gt;</a:t>
            </a:r>
          </a:p>
          <a:p>
            <a:pPr marL="228600" lvl="1" indent="0">
              <a:buNone/>
            </a:pPr>
            <a:r>
              <a:rPr lang="en-US" sz="1800" b="1" dirty="0"/>
              <a:t>&lt;style</a:t>
            </a:r>
            <a:r>
              <a:rPr lang="en-US" sz="1800" b="1" dirty="0" smtClean="0"/>
              <a:t>&gt;</a:t>
            </a:r>
            <a:br>
              <a:rPr lang="en-US" sz="1800" b="1" dirty="0" smtClean="0"/>
            </a:br>
            <a:r>
              <a:rPr lang="en-US" sz="1800" b="1" dirty="0" smtClean="0"/>
              <a:t>body </a:t>
            </a:r>
            <a:r>
              <a:rPr lang="en-US" sz="1800" b="1" dirty="0"/>
              <a:t>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</a:t>
            </a:r>
            <a:r>
              <a:rPr lang="en-US" sz="1800" b="1" dirty="0" smtClean="0"/>
              <a:t>}</a:t>
            </a:r>
            <a:br>
              <a:rPr lang="en-US" sz="1800" b="1" dirty="0" smtClean="0"/>
            </a:br>
            <a:r>
              <a:rPr lang="en-US" sz="1800" b="1" dirty="0" smtClean="0"/>
              <a:t>&lt;</a:t>
            </a:r>
            <a:r>
              <a:rPr lang="en-US" sz="1800" b="1" dirty="0"/>
              <a:t>/style&gt;</a:t>
            </a:r>
            <a:endParaRPr lang="en-US" sz="1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0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5143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Body is a reference to part of your html</a:t>
            </a:r>
          </a:p>
          <a:p>
            <a:pPr marL="0" lvl="1" indent="0">
              <a:buClr>
                <a:schemeClr val="accent3"/>
              </a:buClr>
              <a:buSzTx/>
              <a:buNone/>
            </a:pPr>
            <a:r>
              <a:rPr lang="en-US" sz="1800" b="1" dirty="0"/>
              <a:t>body 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}</a:t>
            </a:r>
          </a:p>
          <a:p>
            <a:pPr marL="0" indent="0">
              <a:buNone/>
            </a:pPr>
            <a:r>
              <a:rPr lang="en-US" dirty="0" smtClean="0"/>
              <a:t>You can use other options</a:t>
            </a:r>
          </a:p>
          <a:p>
            <a:pPr marL="0" indent="0">
              <a:buNone/>
            </a:pPr>
            <a:r>
              <a:rPr lang="en-US" sz="2400" dirty="0" smtClean="0"/>
              <a:t>#</a:t>
            </a:r>
            <a:r>
              <a:rPr lang="en-US" sz="2400" dirty="0" err="1" smtClean="0"/>
              <a:t>rect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.</a:t>
            </a: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[color=red]</a:t>
            </a:r>
          </a:p>
          <a:p>
            <a:pPr marL="0" indent="0">
              <a:buNone/>
            </a:pPr>
            <a:r>
              <a:rPr lang="en-US" sz="2400" dirty="0" smtClean="0"/>
              <a:t>color red</a:t>
            </a:r>
          </a:p>
          <a:p>
            <a:pPr marL="0" indent="0">
              <a:buNone/>
            </a:pPr>
            <a:r>
              <a:rPr lang="en-US" sz="2400" dirty="0" err="1" smtClean="0"/>
              <a:t>rect.rounded</a:t>
            </a:r>
            <a:r>
              <a:rPr lang="en-US" sz="2400" dirty="0" smtClean="0"/>
              <a:t> 		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rect#rounded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79207" y="2009303"/>
            <a:ext cx="3550940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smtClean="0"/>
              <a:t>&lt;any id=“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class=“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color=“red”&gt;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&lt;color&gt;&lt;red&gt;&lt;/color&gt;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rect</a:t>
            </a:r>
            <a:r>
              <a:rPr lang="en-US" sz="2400" dirty="0"/>
              <a:t> class=“rounded”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 id=“rounded”&gt;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18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rect:hover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660066"/>
                </a:solidFill>
              </a:rPr>
              <a:t>fill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0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http://techslides.com/over-2000-d3-js-examples-and-demos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http://bl.ocks.org/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mbostock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Written in 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3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+ SVG </a:t>
            </a:r>
            <a:r>
              <a:rPr lang="en-US" i="1" dirty="0" smtClean="0"/>
              <a:t>for content</a:t>
            </a:r>
          </a:p>
          <a:p>
            <a:pPr lvl="1"/>
            <a:r>
              <a:rPr lang="en-US" dirty="0" smtClean="0"/>
              <a:t>CSS </a:t>
            </a:r>
            <a:r>
              <a:rPr lang="en-US" i="1" dirty="0" smtClean="0"/>
              <a:t>for aesthetics</a:t>
            </a:r>
            <a:endParaRPr lang="en-US" dirty="0" smtClean="0"/>
          </a:p>
          <a:p>
            <a:pPr lvl="1"/>
            <a:r>
              <a:rPr lang="en-US" dirty="0" smtClean="0"/>
              <a:t>JavaScript </a:t>
            </a:r>
            <a:r>
              <a:rPr lang="en-US" i="1" dirty="0" smtClean="0"/>
              <a:t>for interaction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Interoperate seamlessly through manipulating the </a:t>
            </a:r>
            <a:r>
              <a:rPr lang="en-US" i="1" dirty="0" smtClean="0"/>
              <a:t>Document Object Model</a:t>
            </a:r>
          </a:p>
          <a:p>
            <a:pPr marL="0" indent="0">
              <a:buNone/>
            </a:pPr>
            <a:r>
              <a:rPr lang="en-US" dirty="0" smtClean="0"/>
              <a:t>Great debugging support in browsers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6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63478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&lt;!DOCTYPE html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meta </a:t>
            </a:r>
            <a:r>
              <a:rPr lang="en-US" dirty="0">
                <a:solidFill>
                  <a:schemeClr val="accent1"/>
                </a:solidFill>
              </a:rPr>
              <a:t>charset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utf-</a:t>
            </a:r>
            <a:r>
              <a:rPr lang="en-US" dirty="0" smtClean="0">
                <a:solidFill>
                  <a:srgbClr val="618091"/>
                </a:solidFill>
              </a:rPr>
              <a:t>8</a:t>
            </a:r>
            <a:r>
              <a:rPr lang="en-US" dirty="0" smtClean="0"/>
              <a:t>”&gt;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style&gt;</a:t>
            </a:r>
            <a:r>
              <a:rPr lang="en-US" dirty="0">
                <a:solidFill>
                  <a:srgbClr val="660066"/>
                </a:solidFill>
              </a:rPr>
              <a:t>/* CSS */</a:t>
            </a: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d3.v2.</a:t>
            </a:r>
            <a:r>
              <a:rPr lang="en-US" dirty="0" smtClean="0">
                <a:solidFill>
                  <a:srgbClr val="618091"/>
                </a:solidFill>
              </a:rPr>
              <a:t>js</a:t>
            </a:r>
            <a:r>
              <a:rPr lang="en-US" dirty="0"/>
              <a:t>”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charset=‘utf-8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’</a:t>
            </a:r>
            <a:r>
              <a:rPr lang="en-US" dirty="0" smtClean="0"/>
              <a:t>&gt;</a:t>
            </a:r>
            <a:r>
              <a:rPr lang="en-US" dirty="0"/>
              <a:t>&lt;/script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script&gt;</a:t>
            </a:r>
            <a:r>
              <a:rPr lang="en-US" dirty="0">
                <a:solidFill>
                  <a:srgbClr val="660066"/>
                </a:solidFill>
              </a:rPr>
              <a:t>/* JavaScript */</a:t>
            </a:r>
            <a:r>
              <a:rPr lang="en-US" dirty="0"/>
              <a:t>&lt;/script&gt;</a:t>
            </a:r>
            <a:br>
              <a:rPr lang="en-US" dirty="0"/>
            </a:br>
            <a:r>
              <a:rPr lang="en-US" dirty="0">
                <a:solidFill>
                  <a:srgbClr val="FC2126"/>
                </a:solidFill>
              </a:rPr>
              <a:t>&lt;div id=“</a:t>
            </a:r>
            <a:r>
              <a:rPr lang="en-US" dirty="0" err="1">
                <a:solidFill>
                  <a:srgbClr val="FC2126"/>
                </a:solidFill>
              </a:rPr>
              <a:t>vis</a:t>
            </a:r>
            <a:r>
              <a:rPr lang="en-US" dirty="0">
                <a:solidFill>
                  <a:srgbClr val="FC2126"/>
                </a:solidFill>
              </a:rPr>
              <a:t>”&gt;&lt;/div&gt;</a:t>
            </a:r>
            <a:endParaRPr lang="en-US" dirty="0" smtClean="0">
              <a:solidFill>
                <a:srgbClr val="FC2126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9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script&gt;</a:t>
            </a:r>
            <a:r>
              <a:rPr lang="en-US" dirty="0">
                <a:solidFill>
                  <a:srgbClr val="660066"/>
                </a:solidFill>
              </a:rPr>
              <a:t>/* JavaScript *</a:t>
            </a:r>
            <a:r>
              <a:rPr lang="en-US" dirty="0" smtClean="0">
                <a:solidFill>
                  <a:srgbClr val="660066"/>
                </a:solidFill>
              </a:rPr>
              <a:t>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d3.select(“#</a:t>
            </a:r>
            <a:r>
              <a:rPr lang="en-US" sz="2400" dirty="0" err="1">
                <a:solidFill>
                  <a:srgbClr val="660066"/>
                </a:solidFill>
                <a:latin typeface="Courier"/>
                <a:cs typeface="Courier"/>
              </a:rPr>
              <a:t>vis</a:t>
            </a:r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”).append(“</a:t>
            </a:r>
            <a:r>
              <a:rPr lang="en-US" sz="2400" dirty="0" err="1">
                <a:solidFill>
                  <a:srgbClr val="660066"/>
                </a:solidFill>
                <a:latin typeface="Courier"/>
                <a:cs typeface="Courier"/>
              </a:rPr>
              <a:t>svg:svg</a:t>
            </a:r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”)</a:t>
            </a:r>
            <a:endParaRPr lang="en-US" sz="2400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/script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 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&lt;div id=“</a:t>
            </a:r>
            <a:r>
              <a:rPr lang="en-US" dirty="0" err="1"/>
              <a:t>vis</a:t>
            </a:r>
            <a:r>
              <a:rPr lang="en-US" dirty="0"/>
              <a:t>”&gt;</a:t>
            </a:r>
            <a:r>
              <a:rPr lang="en-US" dirty="0">
                <a:solidFill>
                  <a:srgbClr val="FC2126"/>
                </a:solidFill>
              </a:rPr>
              <a:t>&lt;</a:t>
            </a:r>
            <a:r>
              <a:rPr lang="en-US" dirty="0" err="1">
                <a:solidFill>
                  <a:srgbClr val="FC2126"/>
                </a:solidFill>
              </a:rPr>
              <a:t>svg</a:t>
            </a:r>
            <a:r>
              <a:rPr lang="en-US" dirty="0">
                <a:solidFill>
                  <a:srgbClr val="FC2126"/>
                </a:solidFill>
              </a:rPr>
              <a:t>&gt;&lt;/</a:t>
            </a:r>
            <a:r>
              <a:rPr lang="en-US" dirty="0" err="1">
                <a:solidFill>
                  <a:srgbClr val="FC2126"/>
                </a:solidFill>
              </a:rPr>
              <a:t>svg</a:t>
            </a:r>
            <a:r>
              <a:rPr lang="en-US" dirty="0">
                <a:solidFill>
                  <a:srgbClr val="FC2126"/>
                </a:solidFill>
              </a:rPr>
              <a:t>&gt;</a:t>
            </a: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0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84271"/>
            <a:ext cx="7048804" cy="4379976"/>
          </a:xfrm>
        </p:spPr>
        <p:txBody>
          <a:bodyPr/>
          <a:lstStyle/>
          <a:p>
            <a:r>
              <a:rPr lang="en-US" dirty="0" smtClean="0"/>
              <a:t>Scripting language, similar to python</a:t>
            </a:r>
          </a:p>
          <a:p>
            <a:r>
              <a:rPr lang="en-US" dirty="0" smtClean="0"/>
              <a:t>All variables global</a:t>
            </a:r>
          </a:p>
          <a:p>
            <a:r>
              <a:rPr lang="en-US" dirty="0" smtClean="0"/>
              <a:t>Semicolons optional</a:t>
            </a:r>
          </a:p>
          <a:p>
            <a:r>
              <a:rPr lang="en-US" dirty="0" smtClean="0"/>
              <a:t>Arrays and objects almost same as python’s lists and </a:t>
            </a:r>
            <a:r>
              <a:rPr lang="en-US" dirty="0" err="1" smtClean="0"/>
              <a:t>dicts</a:t>
            </a:r>
            <a:r>
              <a:rPr lang="en-US" dirty="0" smtClean="0"/>
              <a:t> (useful when passing data back and forth)</a:t>
            </a:r>
          </a:p>
          <a:p>
            <a:r>
              <a:rPr lang="en-US" dirty="0" err="1" smtClean="0"/>
              <a:t>object.key</a:t>
            </a:r>
            <a:r>
              <a:rPr lang="en-US" dirty="0" smtClean="0"/>
              <a:t> same as object[‘key’]</a:t>
            </a:r>
          </a:p>
          <a:p>
            <a:r>
              <a:rPr lang="en-US" dirty="0" smtClean="0"/>
              <a:t>Print to console using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Reference: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/>
              <a:t>“&lt;command&gt; </a:t>
            </a:r>
            <a:r>
              <a:rPr lang="en-US" dirty="0" err="1"/>
              <a:t>mdn</a:t>
            </a:r>
            <a:r>
              <a:rPr lang="en-US" dirty="0"/>
              <a:t>”</a:t>
            </a:r>
            <a:br>
              <a:rPr lang="en-US" dirty="0"/>
            </a:br>
            <a:r>
              <a:rPr lang="en-US" sz="1800" dirty="0"/>
              <a:t>https://</a:t>
            </a:r>
            <a:r>
              <a:rPr lang="en-US" sz="1800" dirty="0" err="1"/>
              <a:t>developer.mozilla.org</a:t>
            </a:r>
            <a:r>
              <a:rPr lang="en-US" sz="1800" dirty="0"/>
              <a:t>/en-US</a:t>
            </a:r>
            <a:r>
              <a:rPr lang="en-US" sz="1800" dirty="0" smtClean="0"/>
              <a:t>/docs</a:t>
            </a:r>
            <a:r>
              <a:rPr lang="en-US" sz="1800" dirty="0"/>
              <a:t>/Web/JavaScript/Reference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Thanks to Chad </a:t>
            </a:r>
            <a:r>
              <a:rPr lang="en-US" dirty="0" err="1" smtClean="0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1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102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4115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supports </a:t>
            </a:r>
            <a:r>
              <a:rPr lang="en-US" i="1" dirty="0" smtClean="0"/>
              <a:t>method chaining</a:t>
            </a:r>
            <a:endParaRPr lang="en-US" dirty="0" smtClean="0"/>
          </a:p>
          <a:p>
            <a:pPr lvl="1"/>
            <a:r>
              <a:rPr lang="en-US" dirty="0" smtClean="0"/>
              <a:t>Each method returns the object it was called on</a:t>
            </a:r>
          </a:p>
          <a:p>
            <a:pPr marL="228600" lvl="1" indent="0">
              <a:buNone/>
            </a:pPr>
            <a:r>
              <a:rPr lang="en-US" sz="2000" dirty="0" err="1">
                <a:latin typeface="Courier"/>
                <a:cs typeface="Courier"/>
              </a:rPr>
              <a:t>group.attr</a:t>
            </a:r>
            <a:r>
              <a:rPr lang="en-US" sz="2000" dirty="0">
                <a:latin typeface="Courier"/>
                <a:cs typeface="Courier"/>
              </a:rPr>
              <a:t>(“x”,5).</a:t>
            </a:r>
            <a:r>
              <a:rPr lang="en-US" sz="2000" dirty="0" err="1">
                <a:latin typeface="Courier"/>
                <a:cs typeface="Courier"/>
              </a:rPr>
              <a:t>attr</a:t>
            </a:r>
            <a:r>
              <a:rPr lang="en-US" sz="2000" dirty="0">
                <a:latin typeface="Courier"/>
                <a:cs typeface="Courier"/>
              </a:rPr>
              <a:t>(“y”,5) //returns group</a:t>
            </a:r>
          </a:p>
          <a:p>
            <a:pPr marL="228600" lvl="1" indent="0">
              <a:buNone/>
            </a:pPr>
            <a:r>
              <a:rPr lang="en-US" dirty="0"/>
              <a:t>is the same as</a:t>
            </a:r>
          </a:p>
          <a:p>
            <a:pPr marL="228600" lvl="1" indent="0">
              <a:buNone/>
            </a:pPr>
            <a:r>
              <a:rPr lang="en-US" sz="2000" dirty="0" err="1">
                <a:latin typeface="Courier"/>
                <a:cs typeface="Courier"/>
              </a:rPr>
              <a:t>group.attr</a:t>
            </a:r>
            <a:r>
              <a:rPr lang="en-US" sz="2000" dirty="0">
                <a:latin typeface="Courier"/>
                <a:cs typeface="Courier"/>
              </a:rPr>
              <a:t>(“x”,5) //returns group</a:t>
            </a:r>
          </a:p>
          <a:p>
            <a:pPr marL="228600" lvl="1" indent="0">
              <a:buNone/>
            </a:pPr>
            <a:r>
              <a:rPr lang="en-US" sz="2000" dirty="0" err="1">
                <a:latin typeface="Courier"/>
                <a:cs typeface="Courier"/>
              </a:rPr>
              <a:t>group.attr</a:t>
            </a:r>
            <a:r>
              <a:rPr lang="en-US" sz="2000" dirty="0">
                <a:latin typeface="Courier"/>
                <a:cs typeface="Courier"/>
              </a:rPr>
              <a:t>(“y”,5) //returns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Thanks to Chad </a:t>
            </a:r>
            <a:r>
              <a:rPr lang="en-US" dirty="0" err="1" smtClean="0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9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practice so far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9903" y="1912075"/>
            <a:ext cx="1702508" cy="907189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running in </a:t>
            </a:r>
            <a:r>
              <a:rPr lang="en-US" dirty="0" err="1" smtClean="0"/>
              <a:t>Appspot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269903" y="3712497"/>
            <a:ext cx="809389" cy="1200280"/>
          </a:xfrm>
          <a:prstGeom prst="can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2"/>
            <a:endCxn id="8" idx="1"/>
          </p:cNvCxnSpPr>
          <p:nvPr/>
        </p:nvCxnSpPr>
        <p:spPr>
          <a:xfrm flipH="1">
            <a:off x="1674598" y="2819264"/>
            <a:ext cx="446559" cy="8932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4132" y="4922413"/>
            <a:ext cx="144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Cloud </a:t>
            </a:r>
            <a:br>
              <a:rPr lang="en-US" dirty="0" smtClean="0"/>
            </a:br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12" name="Collate 11"/>
          <p:cNvSpPr/>
          <p:nvPr/>
        </p:nvSpPr>
        <p:spPr>
          <a:xfrm>
            <a:off x="2721221" y="3712497"/>
            <a:ext cx="544244" cy="1074670"/>
          </a:xfrm>
          <a:prstGeom prst="flowChartCollat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  <a:endCxn id="12" idx="0"/>
          </p:cNvCxnSpPr>
          <p:nvPr/>
        </p:nvCxnSpPr>
        <p:spPr>
          <a:xfrm>
            <a:off x="2121157" y="2819264"/>
            <a:ext cx="872186" cy="89323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8687" y="4922413"/>
            <a:ext cx="98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232865" y="1898585"/>
            <a:ext cx="0" cy="3259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36696" y="5965260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35976" y="5965260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SIDE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76848" y="143754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Various Python Libraries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67046" y="390466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roject/</a:t>
            </a:r>
            <a:r>
              <a:rPr lang="en-US" dirty="0" err="1" smtClean="0">
                <a:solidFill>
                  <a:srgbClr val="000000"/>
                </a:solidFill>
              </a:rPr>
              <a:t>main.py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project/lib/*/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8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102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B5B5B5"/>
                </a:solidFill>
              </a:rPr>
              <a:t>Javascript</a:t>
            </a:r>
            <a:r>
              <a:rPr lang="en-US" dirty="0">
                <a:solidFill>
                  <a:srgbClr val="B5B5B5"/>
                </a:solidFill>
              </a:rPr>
              <a:t> supports </a:t>
            </a:r>
            <a:r>
              <a:rPr lang="en-US" i="1" dirty="0">
                <a:solidFill>
                  <a:srgbClr val="B5B5B5"/>
                </a:solidFill>
              </a:rPr>
              <a:t>method chaining</a:t>
            </a:r>
            <a:endParaRPr lang="en-US" dirty="0">
              <a:solidFill>
                <a:srgbClr val="B5B5B5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is a </a:t>
            </a:r>
            <a:r>
              <a:rPr lang="en-US" i="1" dirty="0" smtClean="0"/>
              <a:t>functional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Functions can be stored as variables</a:t>
            </a:r>
          </a:p>
          <a:p>
            <a:pPr lvl="1"/>
            <a:r>
              <a:rPr lang="en-US" dirty="0" smtClean="0"/>
              <a:t>Functions can be passed as parameters</a:t>
            </a:r>
          </a:p>
          <a:p>
            <a:pPr marL="0" indent="0">
              <a:buNone/>
            </a:pPr>
            <a:r>
              <a:rPr lang="en-US" dirty="0" smtClean="0"/>
              <a:t>D3 uses these abilities extensively!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Thanks to Chad </a:t>
            </a:r>
            <a:r>
              <a:rPr lang="en-US" dirty="0" err="1" smtClean="0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4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function as parameter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Thanks to Chad </a:t>
            </a:r>
            <a:r>
              <a:rPr lang="en-US" dirty="0" err="1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28942" y="1540099"/>
            <a:ext cx="8015057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Array.map</a:t>
            </a:r>
            <a:r>
              <a:rPr lang="en-US" sz="2400" dirty="0">
                <a:latin typeface="Courier"/>
                <a:cs typeface="Courier"/>
              </a:rPr>
              <a:t>()</a:t>
            </a:r>
            <a:r>
              <a:rPr lang="en-US" dirty="0">
                <a:latin typeface="Courier"/>
                <a:cs typeface="Courier"/>
              </a:rPr>
              <a:t>: 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/>
              <a:t>Applies a function to each element of Array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x = [{val:1},{val:2},{val:3},{val:4}]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a = </a:t>
            </a:r>
            <a:r>
              <a:rPr lang="en-US" sz="2400" dirty="0" err="1">
                <a:latin typeface="Courier"/>
                <a:cs typeface="Courier"/>
              </a:rPr>
              <a:t>x.map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  <a:t>function(d)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  <a:t>       return </a:t>
            </a:r>
            <a:r>
              <a:rPr lang="en-US" sz="2400" dirty="0" err="1">
                <a:solidFill>
                  <a:srgbClr val="850205"/>
                </a:solidFill>
                <a:latin typeface="Courier"/>
                <a:cs typeface="Courier"/>
              </a:rPr>
              <a:t>d.val</a:t>
            </a:r>
            <a: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  <a:t>;</a:t>
            </a:r>
            <a:b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  <a:t>}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739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function as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40099"/>
            <a:ext cx="757896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Array.map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: 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/>
              <a:t>Applies a function to each element of Array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x = [{val:1},{val:2},{val:3},{val:4}</a:t>
            </a:r>
            <a:r>
              <a:rPr lang="en-US" sz="24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a = </a:t>
            </a:r>
            <a:r>
              <a:rPr lang="en-US" sz="2400" dirty="0" err="1">
                <a:latin typeface="Courier"/>
                <a:cs typeface="Courier"/>
              </a:rPr>
              <a:t>x.map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850205"/>
                </a:solidFill>
                <a:latin typeface="Courier"/>
                <a:cs typeface="Courier"/>
              </a:rPr>
              <a:t>function</a:t>
            </a:r>
            <a: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  <a:t>(d</a:t>
            </a:r>
            <a:r>
              <a:rPr lang="en-US" sz="2400" dirty="0" smtClean="0">
                <a:solidFill>
                  <a:srgbClr val="850205"/>
                </a:solidFill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850205"/>
                </a:solidFill>
                <a:latin typeface="Courier"/>
                <a:cs typeface="Courier"/>
              </a:rPr>
              <a:t>      return </a:t>
            </a:r>
            <a:r>
              <a:rPr lang="en-US" sz="2400" dirty="0" err="1">
                <a:solidFill>
                  <a:srgbClr val="850205"/>
                </a:solidFill>
                <a:latin typeface="Courier"/>
                <a:cs typeface="Courier"/>
              </a:rPr>
              <a:t>d.val</a:t>
            </a:r>
            <a:r>
              <a:rPr lang="en-US" sz="2400" dirty="0" smtClean="0">
                <a:solidFill>
                  <a:srgbClr val="850205"/>
                </a:solidFill>
                <a:latin typeface="Courier"/>
                <a:cs typeface="Courier"/>
              </a:rPr>
              <a:t>;</a:t>
            </a:r>
            <a:br>
              <a:rPr lang="en-US" sz="2400" dirty="0" smtClean="0">
                <a:solidFill>
                  <a:srgbClr val="850205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rgbClr val="850205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850205"/>
                </a:solidFill>
              </a:rPr>
              <a:t>function </a:t>
            </a:r>
            <a:r>
              <a:rPr lang="en-US" dirty="0" smtClean="0">
                <a:solidFill>
                  <a:schemeClr val="tx1"/>
                </a:solidFill>
              </a:rPr>
              <a:t>has no name!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It is automatically called, and passed the values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results are collected into an array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 : [1, 2, 3, 4] 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Thanks to Chad </a:t>
            </a:r>
            <a:r>
              <a:rPr lang="en-US" dirty="0" err="1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…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really powerful for loop</a:t>
            </a:r>
            <a:br>
              <a:rPr lang="en-US" dirty="0" smtClean="0"/>
            </a:br>
            <a:r>
              <a:rPr lang="en-US" dirty="0" smtClean="0"/>
              <a:t>with useful helper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Draws data using SVG</a:t>
            </a:r>
          </a:p>
          <a:p>
            <a:pPr marL="0" indent="0">
              <a:buNone/>
            </a:pPr>
            <a:r>
              <a:rPr lang="en-US" dirty="0" smtClean="0"/>
              <a:t>Adds dynamic using SVG features like &lt;transform&gt; and &lt;translate&gt;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Thanks to Chad </a:t>
            </a:r>
            <a:r>
              <a:rPr lang="en-US" dirty="0" err="1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4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testing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</a:t>
            </a:r>
            <a:r>
              <a:rPr lang="en-US" sz="2400" dirty="0" err="1" smtClean="0">
                <a:latin typeface="Courier"/>
                <a:cs typeface="Courier"/>
              </a:rPr>
              <a:t>ar</a:t>
            </a:r>
            <a:r>
              <a:rPr lang="en-US" sz="2400" dirty="0" smtClean="0">
                <a:latin typeface="Courier"/>
                <a:cs typeface="Courier"/>
              </a:rPr>
              <a:t> data = d3</a:t>
            </a:r>
            <a:r>
              <a:rPr lang="en-US" sz="2400" dirty="0">
                <a:latin typeface="Courier"/>
                <a:cs typeface="Courier"/>
              </a:rPr>
              <a:t>.csv(</a:t>
            </a:r>
            <a:r>
              <a:rPr lang="en-US" sz="2400" dirty="0" err="1">
                <a:latin typeface="Courier"/>
                <a:cs typeface="Courier"/>
              </a:rPr>
              <a:t>fileloc,callback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+mn-lt"/>
                <a:cs typeface="Courier"/>
              </a:rPr>
              <a:t>Or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</a:t>
            </a:r>
            <a:r>
              <a:rPr lang="en-US" sz="2400" dirty="0" err="1" smtClean="0">
                <a:latin typeface="Courier"/>
                <a:cs typeface="Courier"/>
              </a:rPr>
              <a:t>ar</a:t>
            </a:r>
            <a:r>
              <a:rPr lang="en-US" sz="2400" dirty="0" smtClean="0">
                <a:latin typeface="Courier"/>
                <a:cs typeface="Courier"/>
              </a:rPr>
              <a:t> data = d3</a:t>
            </a:r>
            <a:r>
              <a:rPr lang="en-US" sz="2400" dirty="0">
                <a:latin typeface="Courier"/>
                <a:cs typeface="Courier"/>
              </a:rPr>
              <a:t>.json(</a:t>
            </a:r>
            <a:r>
              <a:rPr lang="en-US" sz="2400" dirty="0" err="1">
                <a:latin typeface="Courier"/>
                <a:cs typeface="Courier"/>
              </a:rPr>
              <a:t>fileloc,callback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For real (Jinja2 from python)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data = {{data}}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data = {{</a:t>
            </a:r>
            <a:r>
              <a:rPr lang="en-US" sz="2400" dirty="0" err="1" smtClean="0">
                <a:latin typeface="Courier"/>
                <a:cs typeface="Courier"/>
              </a:rPr>
              <a:t>data|safe</a:t>
            </a:r>
            <a:r>
              <a:rPr lang="en-US" sz="2400" dirty="0" smtClean="0">
                <a:latin typeface="Courier"/>
                <a:cs typeface="Courier"/>
              </a:rPr>
              <a:t>}</a:t>
            </a:r>
            <a:r>
              <a:rPr lang="en-US" sz="24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Thanks to Chad </a:t>
            </a:r>
            <a:r>
              <a:rPr lang="en-US" dirty="0" err="1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9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testing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</a:t>
            </a:r>
            <a:r>
              <a:rPr lang="en-US" sz="2400" dirty="0" err="1" smtClean="0">
                <a:latin typeface="Courier"/>
                <a:cs typeface="Courier"/>
              </a:rPr>
              <a:t>ar</a:t>
            </a:r>
            <a:r>
              <a:rPr lang="en-US" sz="2400" dirty="0" smtClean="0">
                <a:latin typeface="Courier"/>
                <a:cs typeface="Courier"/>
              </a:rPr>
              <a:t> data = d3</a:t>
            </a:r>
            <a:r>
              <a:rPr lang="en-US" sz="2400" dirty="0">
                <a:latin typeface="Courier"/>
                <a:cs typeface="Courier"/>
              </a:rPr>
              <a:t>.csv(</a:t>
            </a:r>
            <a:r>
              <a:rPr lang="en-US" sz="2400" dirty="0" err="1">
                <a:latin typeface="Courier"/>
                <a:cs typeface="Courier"/>
              </a:rPr>
              <a:t>fileloc,callback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+mn-lt"/>
                <a:cs typeface="Courier"/>
              </a:rPr>
              <a:t>Or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</a:t>
            </a:r>
            <a:r>
              <a:rPr lang="en-US" sz="2400" dirty="0" err="1" smtClean="0">
                <a:latin typeface="Courier"/>
                <a:cs typeface="Courier"/>
              </a:rPr>
              <a:t>ar</a:t>
            </a:r>
            <a:r>
              <a:rPr lang="en-US" sz="2400" dirty="0" smtClean="0">
                <a:latin typeface="Courier"/>
                <a:cs typeface="Courier"/>
              </a:rPr>
              <a:t> data = d3</a:t>
            </a:r>
            <a:r>
              <a:rPr lang="en-US" sz="2400" dirty="0">
                <a:latin typeface="Courier"/>
                <a:cs typeface="Courier"/>
              </a:rPr>
              <a:t>.json(</a:t>
            </a:r>
            <a:r>
              <a:rPr lang="en-US" sz="2400" dirty="0" err="1">
                <a:latin typeface="Courier"/>
                <a:cs typeface="Courier"/>
              </a:rPr>
              <a:t>fileloc,callback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For real (Jinja2 from python)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data = {{data}}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data = {{</a:t>
            </a:r>
            <a:r>
              <a:rPr lang="en-US" sz="2400" dirty="0" err="1" smtClean="0">
                <a:latin typeface="Courier"/>
                <a:cs typeface="Courier"/>
              </a:rPr>
              <a:t>data|safe</a:t>
            </a:r>
            <a:r>
              <a:rPr lang="en-US" sz="2400" dirty="0" smtClean="0">
                <a:latin typeface="Courier"/>
                <a:cs typeface="Courier"/>
              </a:rPr>
              <a:t>}</a:t>
            </a:r>
            <a:r>
              <a:rPr lang="en-US" sz="24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92894" y="5293944"/>
            <a:ext cx="1033342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061310" y="4569011"/>
            <a:ext cx="2658704" cy="1801120"/>
          </a:xfrm>
          <a:prstGeom prst="borderCallout1">
            <a:avLst>
              <a:gd name="adj1" fmla="val 18750"/>
              <a:gd name="adj2" fmla="val -8333"/>
              <a:gd name="adj3" fmla="val 37240"/>
              <a:gd name="adj4" fmla="val -4155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Tells </a:t>
            </a:r>
            <a:r>
              <a:rPr lang="en-US" sz="2000" dirty="0" err="1"/>
              <a:t>J</a:t>
            </a:r>
            <a:r>
              <a:rPr lang="en-US" sz="2000" dirty="0" err="1" smtClean="0"/>
              <a:t>avascript</a:t>
            </a:r>
            <a:r>
              <a:rPr lang="en-US" sz="2000" dirty="0" smtClean="0"/>
              <a:t> not to escape any characters (the data is already ‘safe’)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8841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callback</a:t>
            </a:r>
            <a:r>
              <a:rPr lang="en-US" sz="2400" dirty="0">
                <a:latin typeface="Courier"/>
                <a:cs typeface="Courier"/>
              </a:rPr>
              <a:t>: function(</a:t>
            </a:r>
            <a:r>
              <a:rPr lang="en-US" sz="2400" dirty="0" err="1">
                <a:latin typeface="Courier"/>
                <a:cs typeface="Courier"/>
              </a:rPr>
              <a:t>rawdata</a:t>
            </a:r>
            <a:r>
              <a:rPr lang="en-US" sz="2400" dirty="0">
                <a:latin typeface="Courier"/>
                <a:cs typeface="Courier"/>
              </a:rPr>
              <a:t>){ 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//convert strings to numbers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//any other setup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21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Enter-Update-Exit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Critical Concept in D3</a:t>
            </a:r>
          </a:p>
          <a:p>
            <a:pPr marL="0" indent="0">
              <a:buNone/>
            </a:pPr>
            <a:r>
              <a:rPr lang="en-US" dirty="0" smtClean="0"/>
              <a:t>Select a group of DOM (SVG?) elements </a:t>
            </a:r>
          </a:p>
          <a:p>
            <a:pPr marL="0" indent="0">
              <a:buNone/>
            </a:pPr>
            <a:r>
              <a:rPr lang="en-US" dirty="0" smtClean="0"/>
              <a:t>Assign data to the group</a:t>
            </a:r>
          </a:p>
          <a:p>
            <a:pPr marL="0" indent="0">
              <a:buNone/>
            </a:pPr>
            <a:r>
              <a:rPr lang="en-US" b="1" dirty="0" smtClean="0"/>
              <a:t>Enter</a:t>
            </a:r>
            <a:r>
              <a:rPr lang="en-US" dirty="0" smtClean="0"/>
              <a:t>: Create new elements for new data points </a:t>
            </a:r>
            <a:br>
              <a:rPr lang="en-US" dirty="0" smtClean="0"/>
            </a:br>
            <a:r>
              <a:rPr lang="en-US" b="1" dirty="0" smtClean="0"/>
              <a:t>Update</a:t>
            </a:r>
            <a:r>
              <a:rPr lang="en-US" dirty="0" smtClean="0"/>
              <a:t>: Set attributes on all elements</a:t>
            </a:r>
          </a:p>
          <a:p>
            <a:pPr marL="0" indent="0">
              <a:buNone/>
            </a:pPr>
            <a:r>
              <a:rPr lang="en-US" b="1" dirty="0" smtClean="0"/>
              <a:t>Exit</a:t>
            </a:r>
            <a:r>
              <a:rPr lang="en-US" dirty="0" smtClean="0"/>
              <a:t>: Remove elements that no longer have associated data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Thanks to Chad </a:t>
            </a:r>
            <a:r>
              <a:rPr lang="en-US" dirty="0" err="1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31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Enter-Update-Exit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Critical Concept in D3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2126"/>
                </a:solidFill>
              </a:rPr>
              <a:t>Select a group of DOM (SVG?) elements </a:t>
            </a:r>
          </a:p>
          <a:p>
            <a:pPr marL="0" indent="0">
              <a:buNone/>
            </a:pPr>
            <a:r>
              <a:rPr lang="en-US" dirty="0" smtClean="0"/>
              <a:t>Assign data to the group</a:t>
            </a:r>
          </a:p>
          <a:p>
            <a:pPr marL="0" indent="0">
              <a:buNone/>
            </a:pPr>
            <a:r>
              <a:rPr lang="en-US" b="1" dirty="0" smtClean="0"/>
              <a:t>Enter</a:t>
            </a:r>
            <a:r>
              <a:rPr lang="en-US" dirty="0" smtClean="0"/>
              <a:t>: Create new elements for new data points </a:t>
            </a:r>
            <a:br>
              <a:rPr lang="en-US" dirty="0" smtClean="0"/>
            </a:br>
            <a:r>
              <a:rPr lang="en-US" b="1" dirty="0" smtClean="0"/>
              <a:t>Update</a:t>
            </a:r>
            <a:r>
              <a:rPr lang="en-US" dirty="0" smtClean="0"/>
              <a:t>: Set attributes on all elements</a:t>
            </a:r>
          </a:p>
          <a:p>
            <a:pPr marL="0" indent="0">
              <a:buNone/>
            </a:pPr>
            <a:r>
              <a:rPr lang="en-US" b="1" dirty="0" smtClean="0"/>
              <a:t>Exit</a:t>
            </a:r>
            <a:r>
              <a:rPr lang="en-US" dirty="0" smtClean="0"/>
              <a:t>: Remove elements that no longer have associated data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Thanks to Chad </a:t>
            </a:r>
            <a:r>
              <a:rPr lang="en-US" dirty="0" err="1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97332" y="2363025"/>
            <a:ext cx="5323386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917192" y="3820189"/>
            <a:ext cx="2658704" cy="1801120"/>
          </a:xfrm>
          <a:prstGeom prst="borderCallout1">
            <a:avLst>
              <a:gd name="adj1" fmla="val 18750"/>
              <a:gd name="adj2" fmla="val -8333"/>
              <a:gd name="adj3" fmla="val -53294"/>
              <a:gd name="adj4" fmla="val 24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These don’t have to exist yet!!!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367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data = [</a:t>
            </a:r>
          </a:p>
          <a:p>
            <a:pPr marL="0" indent="0">
              <a:buNone/>
            </a:pPr>
            <a:r>
              <a:rPr lang="en-US" dirty="0"/>
              <a:t>  {x: 10.0, y: 9.14},</a:t>
            </a:r>
          </a:p>
          <a:p>
            <a:pPr marL="0" indent="0">
              <a:buNone/>
            </a:pPr>
            <a:r>
              <a:rPr lang="en-US" dirty="0"/>
              <a:t>  {x:  8.0, y: 8.14},</a:t>
            </a:r>
          </a:p>
          <a:p>
            <a:pPr marL="0" indent="0">
              <a:buNone/>
            </a:pPr>
            <a:r>
              <a:rPr lang="en-US" dirty="0"/>
              <a:t>  {x: 13.0, y: 8.74},</a:t>
            </a:r>
          </a:p>
          <a:p>
            <a:pPr marL="0" indent="0">
              <a:buNone/>
            </a:pPr>
            <a:r>
              <a:rPr lang="en-US" dirty="0"/>
              <a:t>  {x:  9.0, y: 8.77},</a:t>
            </a:r>
          </a:p>
          <a:p>
            <a:pPr marL="0" indent="0">
              <a:buNone/>
            </a:pPr>
            <a:r>
              <a:rPr lang="en-US" dirty="0"/>
              <a:t>  {x: 11.0, y: 9.26}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75759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practice so far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9903" y="1912075"/>
            <a:ext cx="1702508" cy="907189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running in </a:t>
            </a:r>
            <a:r>
              <a:rPr lang="en-US" dirty="0" err="1" smtClean="0"/>
              <a:t>Appspot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269903" y="3712497"/>
            <a:ext cx="809389" cy="1200280"/>
          </a:xfrm>
          <a:prstGeom prst="can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2"/>
            <a:endCxn id="8" idx="1"/>
          </p:cNvCxnSpPr>
          <p:nvPr/>
        </p:nvCxnSpPr>
        <p:spPr>
          <a:xfrm flipH="1">
            <a:off x="1674598" y="2819264"/>
            <a:ext cx="446559" cy="8932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4132" y="4922413"/>
            <a:ext cx="144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Cloud </a:t>
            </a:r>
            <a:br>
              <a:rPr lang="en-US" dirty="0" smtClean="0"/>
            </a:br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12" name="Collate 11"/>
          <p:cNvSpPr/>
          <p:nvPr/>
        </p:nvSpPr>
        <p:spPr>
          <a:xfrm>
            <a:off x="2721221" y="3712497"/>
            <a:ext cx="544244" cy="1074670"/>
          </a:xfrm>
          <a:prstGeom prst="flowChartCollat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  <a:endCxn id="12" idx="0"/>
          </p:cNvCxnSpPr>
          <p:nvPr/>
        </p:nvCxnSpPr>
        <p:spPr>
          <a:xfrm>
            <a:off x="2121157" y="2819264"/>
            <a:ext cx="872186" cy="89323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8687" y="4922413"/>
            <a:ext cx="98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15" name="Collate 14"/>
          <p:cNvSpPr/>
          <p:nvPr/>
        </p:nvSpPr>
        <p:spPr>
          <a:xfrm rot="16200000">
            <a:off x="3955199" y="1828335"/>
            <a:ext cx="544244" cy="1074670"/>
          </a:xfrm>
          <a:prstGeom prst="flowChartCollat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" idx="3"/>
            <a:endCxn id="15" idx="0"/>
          </p:cNvCxnSpPr>
          <p:nvPr/>
        </p:nvCxnSpPr>
        <p:spPr>
          <a:xfrm>
            <a:off x="2972411" y="2365670"/>
            <a:ext cx="7175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11650" y="1468687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Jinja2</a:t>
            </a:r>
            <a:endParaRPr lang="en-US" dirty="0"/>
          </a:p>
        </p:txBody>
      </p:sp>
      <p:sp>
        <p:nvSpPr>
          <p:cNvPr id="24" name="Internal Storage 23"/>
          <p:cNvSpPr/>
          <p:nvPr/>
        </p:nvSpPr>
        <p:spPr>
          <a:xfrm>
            <a:off x="4856332" y="1702690"/>
            <a:ext cx="1130353" cy="935102"/>
          </a:xfrm>
          <a:prstGeom prst="flowChartInternalStorag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55020" y="1300269"/>
            <a:ext cx="11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232865" y="1898585"/>
            <a:ext cx="0" cy="3259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6696" y="5965260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35976" y="5965260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SIDE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6848" y="143754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Various Python Libraries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52005" y="2647428"/>
            <a:ext cx="156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Dynamically</a:t>
            </a:r>
            <a:br>
              <a:rPr lang="en-US" dirty="0" smtClean="0"/>
            </a:br>
            <a:r>
              <a:rPr lang="en-US" dirty="0" smtClean="0"/>
              <a:t>generated info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59488" y="4417835"/>
            <a:ext cx="258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project/templates/*.html</a:t>
            </a:r>
            <a:br>
              <a:rPr lang="en-US" dirty="0" smtClean="0"/>
            </a:br>
            <a:r>
              <a:rPr lang="en-US" dirty="0"/>
              <a:t>project/</a:t>
            </a:r>
            <a:r>
              <a:rPr lang="en-US" dirty="0" err="1"/>
              <a:t>js</a:t>
            </a:r>
            <a:r>
              <a:rPr lang="en-US" dirty="0" smtClean="0"/>
              <a:t>/</a:t>
            </a:r>
            <a:r>
              <a:rPr lang="en-US" dirty="0" err="1" smtClean="0"/>
              <a:t>bootstrap.js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67046" y="390466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roject/</a:t>
            </a:r>
            <a:r>
              <a:rPr lang="en-US" dirty="0" err="1" smtClean="0">
                <a:solidFill>
                  <a:srgbClr val="000000"/>
                </a:solidFill>
              </a:rPr>
              <a:t>main.py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project/lib/*/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3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262" y="1847153"/>
            <a:ext cx="9061530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/>
              <a:t>/ </a:t>
            </a:r>
            <a:r>
              <a:rPr lang="en-US" dirty="0" smtClean="0"/>
              <a:t>create the drawing area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svg</a:t>
            </a:r>
            <a:r>
              <a:rPr lang="en-US" dirty="0"/>
              <a:t> = d3.select</a:t>
            </a:r>
            <a:r>
              <a:rPr lang="en-US" dirty="0" smtClean="0"/>
              <a:t>(”</a:t>
            </a:r>
            <a:r>
              <a:rPr lang="en-US" dirty="0" err="1" smtClean="0"/>
              <a:t>viz</a:t>
            </a:r>
            <a:r>
              <a:rPr lang="en-US" dirty="0" smtClean="0"/>
              <a:t>"</a:t>
            </a:r>
            <a:r>
              <a:rPr lang="en-US" dirty="0"/>
              <a:t>).append("</a:t>
            </a:r>
            <a:r>
              <a:rPr lang="en-US" dirty="0" err="1" smtClean="0"/>
              <a:t>svg</a:t>
            </a:r>
            <a:r>
              <a:rPr lang="en-US" dirty="0" smtClean="0"/>
              <a:t>”)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/>
              <a:t>/ </a:t>
            </a:r>
            <a:r>
              <a:rPr lang="en-US" dirty="0" smtClean="0"/>
              <a:t>we </a:t>
            </a:r>
            <a:r>
              <a:rPr lang="en-US" dirty="0"/>
              <a:t>need to </a:t>
            </a:r>
            <a:r>
              <a:rPr lang="en-US" dirty="0" smtClean="0"/>
              <a:t>account </a:t>
            </a:r>
            <a:r>
              <a:rPr lang="en-US" dirty="0"/>
              <a:t>for margins 'by hand'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.</a:t>
            </a:r>
            <a:r>
              <a:rPr lang="en-US" dirty="0" err="1"/>
              <a:t>attr</a:t>
            </a:r>
            <a:r>
              <a:rPr lang="en-US" dirty="0"/>
              <a:t>("width", width + </a:t>
            </a:r>
            <a:r>
              <a:rPr lang="en-US" dirty="0" err="1"/>
              <a:t>margin.left</a:t>
            </a:r>
            <a:r>
              <a:rPr lang="en-US" dirty="0"/>
              <a:t> + </a:t>
            </a:r>
            <a:r>
              <a:rPr lang="en-US" dirty="0" err="1"/>
              <a:t>margin.right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.</a:t>
            </a:r>
            <a:r>
              <a:rPr lang="en-US" dirty="0" err="1"/>
              <a:t>attr</a:t>
            </a:r>
            <a:r>
              <a:rPr lang="en-US" dirty="0"/>
              <a:t>("height", height + </a:t>
            </a:r>
            <a:r>
              <a:rPr lang="en-US" dirty="0" err="1"/>
              <a:t>margin.top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margin.bottom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&lt;div id=“</a:t>
            </a:r>
            <a:r>
              <a:rPr lang="en-US" dirty="0" err="1" smtClean="0"/>
              <a:t>viz</a:t>
            </a:r>
            <a:r>
              <a:rPr lang="en-US" dirty="0" smtClean="0"/>
              <a:t>”&gt;&lt;/div&gt;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2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Data to DOM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</a:t>
            </a:r>
            <a:r>
              <a:rPr lang="en-US" dirty="0" smtClean="0"/>
              <a:t>function x(d) {return </a:t>
            </a:r>
            <a:r>
              <a:rPr lang="en-US" dirty="0" err="1" smtClean="0"/>
              <a:t>d.x</a:t>
            </a:r>
            <a:r>
              <a:rPr lang="en-US" dirty="0" smtClean="0"/>
              <a:t>;})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 smtClean="0"/>
              <a:t>d.y</a:t>
            </a:r>
            <a:r>
              <a:rPr lang="en-US" dirty="0" smtClean="0"/>
              <a:t>;</a:t>
            </a:r>
            <a:r>
              <a:rPr lang="en-US" dirty="0"/>
              <a:t>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8711" y="2125898"/>
            <a:ext cx="1726417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4080137" y="3890897"/>
            <a:ext cx="2039920" cy="813381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Must be an Array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370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69698" y="1504203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use of </a:t>
            </a:r>
            <a:r>
              <a:rPr lang="en-US" sz="2000" dirty="0" err="1" smtClean="0"/>
              <a:t>selectAll</a:t>
            </a:r>
            <a:r>
              <a:rPr lang="en-US" sz="2000" dirty="0" smtClean="0"/>
              <a:t> specifies that the contents of data should map onto any circles in 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1599793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69698" y="1504203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/>
              <a:t>BUT!!!! The circles don’t exist yet. You’re just telling d3 that when they do they should correspond to data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61961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8944" y="2866225"/>
            <a:ext cx="2290026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-2819"/>
              <a:gd name="adj4" fmla="val -6301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(for each data point; implicitly)</a:t>
            </a:r>
          </a:p>
          <a:p>
            <a:r>
              <a:rPr lang="en-US" sz="2000" dirty="0" smtClean="0"/>
              <a:t>enter() creates the missing circle and returns it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305447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0299" y="2891317"/>
            <a:ext cx="2557581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3166"/>
              <a:gd name="adj4" fmla="val -357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tells enter() what to create. enter() adds it to the parent node (the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in this case) 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142523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28942" y="3496453"/>
            <a:ext cx="6105631" cy="1698455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4263620" y="835288"/>
            <a:ext cx="4409773" cy="2023729"/>
          </a:xfrm>
          <a:prstGeom prst="borderCallout1">
            <a:avLst>
              <a:gd name="adj1" fmla="val 18750"/>
              <a:gd name="adj2" fmla="val -8333"/>
              <a:gd name="adj3" fmla="val 128991"/>
              <a:gd name="adj4" fmla="val -3395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Lets you set attributes such as size, position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e.g., .</a:t>
            </a:r>
            <a:r>
              <a:rPr lang="en-US" dirty="0" err="1" smtClean="0"/>
              <a:t>attr</a:t>
            </a:r>
            <a:r>
              <a:rPr lang="en-US" dirty="0" smtClean="0"/>
              <a:t>(“x”,5) will set x position to 5: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rect</a:t>
            </a:r>
            <a:r>
              <a:rPr lang="en-US" dirty="0" smtClean="0"/>
              <a:t> x=5&gt;&lt;/</a:t>
            </a:r>
            <a:r>
              <a:rPr lang="en-US" dirty="0" err="1" smtClean="0"/>
              <a:t>rect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5649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 smtClean="0"/>
              <a:t>d.y</a:t>
            </a:r>
            <a:r>
              <a:rPr lang="en-US" dirty="0" smtClean="0"/>
              <a:t>;</a:t>
            </a:r>
            <a:r>
              <a:rPr lang="en-US" dirty="0"/>
              <a:t>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3428999"/>
            <a:ext cx="4262773" cy="1004889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6" y="145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122865"/>
              <a:gd name="adj4" fmla="val -363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That implicit for loop binds ‘d’ to the current piece of data. Here we retrieve d’s x value and y value.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345686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28942" y="3496453"/>
            <a:ext cx="6105631" cy="1698455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4263620" y="835288"/>
            <a:ext cx="4409773" cy="2023729"/>
          </a:xfrm>
          <a:prstGeom prst="borderCallout1">
            <a:avLst>
              <a:gd name="adj1" fmla="val 18750"/>
              <a:gd name="adj2" fmla="val -8333"/>
              <a:gd name="adj3" fmla="val 128991"/>
              <a:gd name="adj4" fmla="val -3395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[ </a:t>
            </a:r>
            <a:r>
              <a:rPr lang="en-US" dirty="0"/>
              <a:t>{x: 10.0, y: 9.14}</a:t>
            </a:r>
            <a:r>
              <a:rPr lang="en-US" dirty="0" smtClean="0"/>
              <a:t>, </a:t>
            </a:r>
            <a:r>
              <a:rPr lang="en-US" dirty="0"/>
              <a:t>{x:  8.0, y: 8.14}</a:t>
            </a:r>
            <a:r>
              <a:rPr lang="en-US" dirty="0" smtClean="0"/>
              <a:t>, ..]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&lt;circle cx=</a:t>
            </a:r>
            <a:r>
              <a:rPr lang="en-US" dirty="0"/>
              <a:t>“</a:t>
            </a:r>
            <a:r>
              <a:rPr lang="en-US" dirty="0" smtClean="0"/>
              <a:t>10.0” cy=“9.15” r=“2.5”</a:t>
            </a:r>
            <a:r>
              <a:rPr lang="en-US" dirty="0"/>
              <a:t>&gt;&lt;</a:t>
            </a:r>
            <a:r>
              <a:rPr lang="en-US" dirty="0" smtClean="0"/>
              <a:t>/circle&gt;</a:t>
            </a:r>
          </a:p>
          <a:p>
            <a:r>
              <a:rPr lang="en-US" dirty="0"/>
              <a:t>&lt;circle cx=</a:t>
            </a:r>
            <a:r>
              <a:rPr lang="en-US" dirty="0" smtClean="0"/>
              <a:t>“</a:t>
            </a:r>
            <a:r>
              <a:rPr lang="en-US" dirty="0"/>
              <a:t>8</a:t>
            </a:r>
            <a:r>
              <a:rPr lang="en-US" dirty="0" smtClean="0"/>
              <a:t>.0</a:t>
            </a:r>
            <a:r>
              <a:rPr lang="en-US" dirty="0"/>
              <a:t>” cy=</a:t>
            </a:r>
            <a:r>
              <a:rPr lang="en-US" dirty="0" smtClean="0"/>
              <a:t>“8.14” </a:t>
            </a:r>
            <a:r>
              <a:rPr lang="en-US" dirty="0"/>
              <a:t>r=“2.5”&gt;&lt;/circle&gt;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8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group.transition</a:t>
            </a:r>
            <a:r>
              <a:rPr lang="en-US" dirty="0" smtClean="0"/>
              <a:t>() // UPDATE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.</a:t>
            </a:r>
            <a:r>
              <a:rPr lang="en-US" dirty="0" err="1" smtClean="0"/>
              <a:t>attr</a:t>
            </a:r>
            <a:r>
              <a:rPr lang="en-US" dirty="0" smtClean="0"/>
              <a:t>(…)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116078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practice so far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9903" y="1912075"/>
            <a:ext cx="1702508" cy="907189"/>
          </a:xfrm>
          <a:prstGeom prst="rect">
            <a:avLst/>
          </a:prstGeom>
          <a:noFill/>
          <a:ln w="571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Python running in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Appspot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1269903" y="3712497"/>
            <a:ext cx="809389" cy="1200280"/>
          </a:xfrm>
          <a:prstGeom prst="can">
            <a:avLst/>
          </a:prstGeom>
          <a:noFill/>
          <a:ln w="571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2"/>
            <a:endCxn id="8" idx="1"/>
          </p:cNvCxnSpPr>
          <p:nvPr/>
        </p:nvCxnSpPr>
        <p:spPr>
          <a:xfrm flipH="1">
            <a:off x="1674598" y="2819264"/>
            <a:ext cx="446559" cy="893233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4132" y="4922413"/>
            <a:ext cx="144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Google Cloud </a:t>
            </a:r>
            <a:b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Store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Collate 11"/>
          <p:cNvSpPr/>
          <p:nvPr/>
        </p:nvSpPr>
        <p:spPr>
          <a:xfrm>
            <a:off x="2721221" y="3712497"/>
            <a:ext cx="544244" cy="1074670"/>
          </a:xfrm>
          <a:prstGeom prst="flowChartCollate">
            <a:avLst/>
          </a:prstGeom>
          <a:noFill/>
          <a:ln w="571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  <a:endCxn id="12" idx="0"/>
          </p:cNvCxnSpPr>
          <p:nvPr/>
        </p:nvCxnSpPr>
        <p:spPr>
          <a:xfrm>
            <a:off x="2121157" y="2819264"/>
            <a:ext cx="872186" cy="893233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8687" y="4922413"/>
            <a:ext cx="98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Web API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Collate 14"/>
          <p:cNvSpPr/>
          <p:nvPr/>
        </p:nvSpPr>
        <p:spPr>
          <a:xfrm rot="16200000">
            <a:off x="3955199" y="1828335"/>
            <a:ext cx="544244" cy="1074670"/>
          </a:xfrm>
          <a:prstGeom prst="flowChartCollat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2005" y="2647428"/>
            <a:ext cx="156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Dynamically</a:t>
            </a:r>
            <a:br>
              <a:rPr lang="en-US" dirty="0" smtClean="0"/>
            </a:br>
            <a:r>
              <a:rPr lang="en-US" dirty="0" smtClean="0"/>
              <a:t>generated info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3"/>
            <a:endCxn id="15" idx="0"/>
          </p:cNvCxnSpPr>
          <p:nvPr/>
        </p:nvCxnSpPr>
        <p:spPr>
          <a:xfrm>
            <a:off x="2972411" y="2365670"/>
            <a:ext cx="717575" cy="0"/>
          </a:xfrm>
          <a:prstGeom prst="straightConnector1">
            <a:avLst/>
          </a:prstGeom>
          <a:ln>
            <a:solidFill>
              <a:srgbClr val="FEB5B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nternal Storage 23"/>
          <p:cNvSpPr/>
          <p:nvPr/>
        </p:nvSpPr>
        <p:spPr>
          <a:xfrm>
            <a:off x="4856332" y="1702690"/>
            <a:ext cx="1130353" cy="935102"/>
          </a:xfrm>
          <a:prstGeom prst="flowChartInternalStorag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55020" y="1300269"/>
            <a:ext cx="11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7383615" y="1683557"/>
            <a:ext cx="907074" cy="1018843"/>
          </a:xfrm>
          <a:prstGeom prst="snip2Diag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5" idx="1"/>
            <a:endCxn id="9" idx="0"/>
          </p:cNvCxnSpPr>
          <p:nvPr/>
        </p:nvCxnSpPr>
        <p:spPr>
          <a:xfrm>
            <a:off x="4227321" y="2365670"/>
            <a:ext cx="8387" cy="28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2"/>
            <a:endCxn id="24" idx="3"/>
          </p:cNvCxnSpPr>
          <p:nvPr/>
        </p:nvCxnSpPr>
        <p:spPr>
          <a:xfrm flipH="1" flipV="1">
            <a:off x="5986685" y="2170241"/>
            <a:ext cx="1396930" cy="22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50301" y="2192979"/>
            <a:ext cx="6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21477" y="193998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9" idx="3"/>
            <a:endCxn id="24" idx="2"/>
          </p:cNvCxnSpPr>
          <p:nvPr/>
        </p:nvCxnSpPr>
        <p:spPr>
          <a:xfrm flipV="1">
            <a:off x="5019411" y="2637792"/>
            <a:ext cx="402098" cy="332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36696" y="5965260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35976" y="5965260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SIDE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11650" y="1468687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EB5B7"/>
                </a:solidFill>
              </a:rPr>
              <a:t>Jinja2</a:t>
            </a:r>
            <a:endParaRPr lang="en-US" dirty="0">
              <a:solidFill>
                <a:srgbClr val="FEB5B7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6848" y="143754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EB5B7"/>
                </a:solidFill>
              </a:rPr>
              <a:t>Various Python Libraries</a:t>
            </a:r>
            <a:endParaRPr lang="en-US" dirty="0">
              <a:solidFill>
                <a:srgbClr val="FEB5B7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59488" y="4417835"/>
            <a:ext cx="258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project/templates/*.html</a:t>
            </a:r>
            <a:br>
              <a:rPr lang="en-US" dirty="0" smtClean="0"/>
            </a:br>
            <a:r>
              <a:rPr lang="en-US" dirty="0" smtClean="0"/>
              <a:t>project/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bootstrap.js</a:t>
            </a:r>
            <a:endParaRPr lang="en-US" dirty="0" smtClean="0"/>
          </a:p>
          <a:p>
            <a:r>
              <a:rPr lang="en-US" dirty="0" smtClean="0"/>
              <a:t>project/</a:t>
            </a:r>
            <a:r>
              <a:rPr lang="en-US" dirty="0" err="1" smtClean="0"/>
              <a:t>css</a:t>
            </a:r>
            <a:r>
              <a:rPr lang="en-US" dirty="0" smtClean="0"/>
              <a:t>/*.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67046" y="390466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B5B7"/>
                </a:solidFill>
              </a:rPr>
              <a:t>p</a:t>
            </a:r>
            <a:r>
              <a:rPr lang="en-US" dirty="0" smtClean="0">
                <a:solidFill>
                  <a:srgbClr val="FEB5B7"/>
                </a:solidFill>
              </a:rPr>
              <a:t>roject/</a:t>
            </a:r>
            <a:r>
              <a:rPr lang="en-US" dirty="0" err="1" smtClean="0">
                <a:solidFill>
                  <a:srgbClr val="FEB5B7"/>
                </a:solidFill>
              </a:rPr>
              <a:t>main.py</a:t>
            </a:r>
            <a:r>
              <a:rPr lang="en-US" dirty="0" smtClean="0">
                <a:solidFill>
                  <a:srgbClr val="FEB5B7"/>
                </a:solidFill>
              </a:rPr>
              <a:t/>
            </a:r>
            <a:br>
              <a:rPr lang="en-US" dirty="0" smtClean="0">
                <a:solidFill>
                  <a:srgbClr val="FEB5B7"/>
                </a:solidFill>
              </a:rPr>
            </a:br>
            <a:r>
              <a:rPr lang="en-US" dirty="0" smtClean="0">
                <a:solidFill>
                  <a:srgbClr val="FEB5B7"/>
                </a:solidFill>
              </a:rPr>
              <a:t>project/lib/*/</a:t>
            </a:r>
            <a:endParaRPr lang="en-US" dirty="0">
              <a:solidFill>
                <a:srgbClr val="FEB5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group.transition</a:t>
            </a:r>
            <a:r>
              <a:rPr lang="en-US" dirty="0" smtClean="0"/>
              <a:t>() // UPDATE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.</a:t>
            </a:r>
            <a:r>
              <a:rPr lang="en-US" dirty="0" err="1" smtClean="0"/>
              <a:t>attr</a:t>
            </a:r>
            <a:r>
              <a:rPr lang="en-US" dirty="0" smtClean="0"/>
              <a:t>(…)</a:t>
            </a:r>
          </a:p>
          <a:p>
            <a:pPr marL="0" indent="0">
              <a:buNone/>
            </a:pPr>
            <a:r>
              <a:rPr lang="en-US" dirty="0" err="1" smtClean="0"/>
              <a:t>group.remove</a:t>
            </a:r>
            <a:r>
              <a:rPr lang="en-US" dirty="0" smtClean="0"/>
              <a:t>() // REMOVE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…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41129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helps to facilitate the use of ‘scales’ to map data points into X or Y positions, color, </a:t>
            </a:r>
            <a:r>
              <a:rPr lang="en-US" i="1" dirty="0" smtClean="0"/>
              <a:t>etc.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99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ordinal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1423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x_scale</a:t>
            </a:r>
            <a:r>
              <a:rPr lang="en-US" dirty="0"/>
              <a:t> = d3.scale.ordinal()</a:t>
            </a:r>
          </a:p>
          <a:p>
            <a:pPr marL="0" indent="0">
              <a:buNone/>
            </a:pPr>
            <a:r>
              <a:rPr lang="en-US" dirty="0"/>
              <a:t>              .</a:t>
            </a:r>
            <a:r>
              <a:rPr lang="en-US" dirty="0" err="1"/>
              <a:t>rangeRoundBands</a:t>
            </a:r>
            <a:r>
              <a:rPr lang="en-US" dirty="0"/>
              <a:t>([0, width], .1)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8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ordinal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1423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x_scale</a:t>
            </a:r>
            <a:r>
              <a:rPr lang="en-US" dirty="0"/>
              <a:t> = d3.scale.ordinal()</a:t>
            </a:r>
          </a:p>
          <a:p>
            <a:pPr marL="0" indent="0">
              <a:buNone/>
            </a:pPr>
            <a:r>
              <a:rPr lang="en-US" dirty="0"/>
              <a:t>              .</a:t>
            </a:r>
            <a:r>
              <a:rPr lang="en-US" dirty="0" err="1"/>
              <a:t>rangeRoundBands</a:t>
            </a:r>
            <a:r>
              <a:rPr lang="en-US" dirty="0"/>
              <a:t>([0, width], .1)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2794" y="1971497"/>
            <a:ext cx="5757091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36902" y="3320613"/>
            <a:ext cx="3358361" cy="1949815"/>
          </a:xfrm>
          <a:prstGeom prst="borderCallout1">
            <a:avLst>
              <a:gd name="adj1" fmla="val 34225"/>
              <a:gd name="adj2" fmla="val -7051"/>
              <a:gd name="adj3" fmla="val -32134"/>
              <a:gd name="adj4" fmla="val -3548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Range is the range of the axis in </a:t>
            </a:r>
            <a:r>
              <a:rPr lang="en-US" sz="2000" dirty="0" err="1" smtClean="0"/>
              <a:t>svg</a:t>
            </a:r>
            <a:r>
              <a:rPr lang="en-US" sz="2000" dirty="0" smtClean="0"/>
              <a:t> coordinates </a:t>
            </a:r>
            <a:r>
              <a:rPr lang="en-US" sz="2000" dirty="0" err="1" smtClean="0"/>
              <a:t>rangeRoundBands</a:t>
            </a:r>
            <a:r>
              <a:rPr lang="en-US" sz="2000" dirty="0" smtClean="0"/>
              <a:t> </a:t>
            </a:r>
            <a:r>
              <a:rPr lang="en-US" sz="2000" dirty="0"/>
              <a:t>sets up the bar width with no </a:t>
            </a:r>
            <a:r>
              <a:rPr lang="en-US" sz="2000" dirty="0" smtClean="0"/>
              <a:t>fractional </a:t>
            </a:r>
            <a:r>
              <a:rPr lang="en-US" sz="2000" dirty="0"/>
              <a:t>pixels, and the .1 is </a:t>
            </a:r>
            <a:r>
              <a:rPr lang="en-US" sz="2000" dirty="0" smtClean="0"/>
              <a:t>the distance </a:t>
            </a:r>
            <a:r>
              <a:rPr lang="en-US" sz="2000" dirty="0"/>
              <a:t>between bars</a:t>
            </a:r>
          </a:p>
        </p:txBody>
      </p:sp>
    </p:spTree>
    <p:extLst>
      <p:ext uri="{BB962C8B-B14F-4D97-AF65-F5344CB8AC3E}">
        <p14:creationId xmlns:p14="http://schemas.microsoft.com/office/powerpoint/2010/main" val="155144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1423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x_scale</a:t>
            </a:r>
            <a:r>
              <a:rPr lang="en-US" dirty="0"/>
              <a:t> = d3.</a:t>
            </a:r>
            <a:r>
              <a:rPr lang="en-US" dirty="0" smtClean="0"/>
              <a:t>scale.linear()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.domain([min, max])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.</a:t>
            </a:r>
            <a:r>
              <a:rPr lang="en-US" dirty="0" smtClean="0"/>
              <a:t>range([</a:t>
            </a:r>
            <a:r>
              <a:rPr lang="en-US" dirty="0" err="1" smtClean="0"/>
              <a:t>minOut</a:t>
            </a:r>
            <a:r>
              <a:rPr lang="en-US" dirty="0" smtClean="0"/>
              <a:t>, </a:t>
            </a:r>
            <a:r>
              <a:rPr lang="en-US" dirty="0" err="1" smtClean="0"/>
              <a:t>maxOut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79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1423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d3.min([]) -&gt; number</a:t>
            </a:r>
          </a:p>
          <a:p>
            <a:pPr marL="0" indent="0">
              <a:buNone/>
            </a:pPr>
            <a:r>
              <a:rPr lang="en-US" dirty="0"/>
              <a:t>d3.max([]) -&gt; number</a:t>
            </a:r>
            <a:br>
              <a:rPr lang="en-US" dirty="0"/>
            </a:br>
            <a:r>
              <a:rPr lang="en-US" dirty="0"/>
              <a:t>d3.extent([]) -&gt; [number, number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3.min(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data.map</a:t>
            </a:r>
            <a:r>
              <a:rPr lang="en-US" dirty="0" smtClean="0"/>
              <a:t>(function (d) {return </a:t>
            </a:r>
            <a:r>
              <a:rPr lang="en-US" dirty="0" err="1" smtClean="0"/>
              <a:t>d.age</a:t>
            </a:r>
            <a:r>
              <a:rPr lang="en-US" dirty="0" smtClean="0"/>
              <a:t>;})</a:t>
            </a:r>
          </a:p>
          <a:p>
            <a:pPr marL="0" indent="0">
              <a:buNone/>
            </a:pPr>
            <a:r>
              <a:rPr lang="en-US" dirty="0" smtClean="0"/>
              <a:t>) // returns the minimum 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774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// collect data from Python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x_labels</a:t>
            </a:r>
            <a:r>
              <a:rPr lang="en-US" sz="2400" dirty="0"/>
              <a:t> = {{</a:t>
            </a:r>
            <a:r>
              <a:rPr lang="en-US" sz="2400" dirty="0" err="1"/>
              <a:t>x_labels|safe</a:t>
            </a:r>
            <a:r>
              <a:rPr lang="en-US" sz="2400" dirty="0"/>
              <a:t>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9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associate the axis with the labels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x_scale.domain</a:t>
            </a:r>
            <a:r>
              <a:rPr lang="en-US" sz="2400" dirty="0"/>
              <a:t>(</a:t>
            </a:r>
            <a:r>
              <a:rPr lang="en-US" sz="2400" dirty="0" err="1"/>
              <a:t>x_labels</a:t>
            </a:r>
            <a:r>
              <a:rPr lang="en-US" sz="24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4170" y="4577693"/>
            <a:ext cx="3851681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340112" y="4937698"/>
            <a:ext cx="3358361" cy="1217997"/>
          </a:xfrm>
          <a:prstGeom prst="borderCallout1">
            <a:avLst>
              <a:gd name="adj1" fmla="val 34225"/>
              <a:gd name="adj2" fmla="val -7051"/>
              <a:gd name="adj3" fmla="val -13247"/>
              <a:gd name="adj4" fmla="val -1539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Domain is the stuff that has to be mapped onto the range (</a:t>
            </a:r>
            <a:r>
              <a:rPr lang="en-US" sz="2000" dirty="0" err="1" smtClean="0"/>
              <a:t>x_labels</a:t>
            </a:r>
            <a:r>
              <a:rPr lang="en-US" sz="2000" dirty="0" smtClean="0"/>
              <a:t> in this case)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377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practice so far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9903" y="1912075"/>
            <a:ext cx="1702508" cy="907189"/>
          </a:xfrm>
          <a:prstGeom prst="rect">
            <a:avLst/>
          </a:prstGeom>
          <a:noFill/>
          <a:ln w="571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Python running in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Appspot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1269903" y="3712497"/>
            <a:ext cx="809389" cy="1200280"/>
          </a:xfrm>
          <a:prstGeom prst="can">
            <a:avLst/>
          </a:prstGeom>
          <a:noFill/>
          <a:ln w="571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2"/>
            <a:endCxn id="8" idx="1"/>
          </p:cNvCxnSpPr>
          <p:nvPr/>
        </p:nvCxnSpPr>
        <p:spPr>
          <a:xfrm flipH="1">
            <a:off x="1674598" y="2819264"/>
            <a:ext cx="446559" cy="893233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4132" y="4922413"/>
            <a:ext cx="144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Google Cloud </a:t>
            </a:r>
            <a:b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Store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Collate 11"/>
          <p:cNvSpPr/>
          <p:nvPr/>
        </p:nvSpPr>
        <p:spPr>
          <a:xfrm>
            <a:off x="2721221" y="3712497"/>
            <a:ext cx="544244" cy="1074670"/>
          </a:xfrm>
          <a:prstGeom prst="flowChartCollate">
            <a:avLst/>
          </a:prstGeom>
          <a:noFill/>
          <a:ln w="571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  <a:endCxn id="12" idx="0"/>
          </p:cNvCxnSpPr>
          <p:nvPr/>
        </p:nvCxnSpPr>
        <p:spPr>
          <a:xfrm>
            <a:off x="2121157" y="2819264"/>
            <a:ext cx="872186" cy="893233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8687" y="4922413"/>
            <a:ext cx="98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Web API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Collate 14"/>
          <p:cNvSpPr/>
          <p:nvPr/>
        </p:nvSpPr>
        <p:spPr>
          <a:xfrm rot="16200000">
            <a:off x="3955199" y="1828335"/>
            <a:ext cx="544244" cy="1074670"/>
          </a:xfrm>
          <a:prstGeom prst="flowChartCollat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2005" y="2647428"/>
            <a:ext cx="156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Dynamically</a:t>
            </a:r>
            <a:br>
              <a:rPr lang="en-US" dirty="0" smtClean="0"/>
            </a:br>
            <a:r>
              <a:rPr lang="en-US" dirty="0" smtClean="0"/>
              <a:t>generated info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3"/>
            <a:endCxn id="15" idx="0"/>
          </p:cNvCxnSpPr>
          <p:nvPr/>
        </p:nvCxnSpPr>
        <p:spPr>
          <a:xfrm>
            <a:off x="2972411" y="2365670"/>
            <a:ext cx="717575" cy="0"/>
          </a:xfrm>
          <a:prstGeom prst="straightConnector1">
            <a:avLst/>
          </a:prstGeom>
          <a:ln>
            <a:solidFill>
              <a:srgbClr val="FEB5B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nternal Storage 23"/>
          <p:cNvSpPr/>
          <p:nvPr/>
        </p:nvSpPr>
        <p:spPr>
          <a:xfrm>
            <a:off x="4856332" y="1702690"/>
            <a:ext cx="1130353" cy="935102"/>
          </a:xfrm>
          <a:prstGeom prst="flowChartInternalStorag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55020" y="1300269"/>
            <a:ext cx="11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7383615" y="1683557"/>
            <a:ext cx="907074" cy="1018843"/>
          </a:xfrm>
          <a:prstGeom prst="snip2Diag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</a:t>
            </a:r>
            <a:endParaRPr lang="en-US" dirty="0"/>
          </a:p>
        </p:txBody>
      </p:sp>
      <p:sp>
        <p:nvSpPr>
          <p:cNvPr id="21" name="Snip Diagonal Corner Rectangle 20"/>
          <p:cNvSpPr/>
          <p:nvPr/>
        </p:nvSpPr>
        <p:spPr>
          <a:xfrm>
            <a:off x="4978438" y="3614800"/>
            <a:ext cx="886142" cy="101884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br>
              <a:rPr lang="en-US" dirty="0" smtClean="0"/>
            </a:br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5" idx="1"/>
            <a:endCxn id="9" idx="0"/>
          </p:cNvCxnSpPr>
          <p:nvPr/>
        </p:nvCxnSpPr>
        <p:spPr>
          <a:xfrm>
            <a:off x="4227321" y="2365670"/>
            <a:ext cx="8387" cy="28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21" idx="2"/>
          </p:cNvCxnSpPr>
          <p:nvPr/>
        </p:nvCxnSpPr>
        <p:spPr>
          <a:xfrm>
            <a:off x="4235708" y="3293759"/>
            <a:ext cx="742730" cy="830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24" idx="2"/>
          </p:cNvCxnSpPr>
          <p:nvPr/>
        </p:nvCxnSpPr>
        <p:spPr>
          <a:xfrm flipV="1">
            <a:off x="5421509" y="2637792"/>
            <a:ext cx="0" cy="97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02201" y="4669008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 &amp;</a:t>
            </a:r>
            <a:br>
              <a:rPr lang="en-US" dirty="0" smtClean="0"/>
            </a:br>
            <a:r>
              <a:rPr lang="en-US" dirty="0" smtClean="0"/>
              <a:t>Interactivity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" idx="2"/>
            <a:endCxn id="24" idx="3"/>
          </p:cNvCxnSpPr>
          <p:nvPr/>
        </p:nvCxnSpPr>
        <p:spPr>
          <a:xfrm flipH="1" flipV="1">
            <a:off x="5986685" y="2170241"/>
            <a:ext cx="1396930" cy="22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21477" y="193998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9" idx="3"/>
            <a:endCxn id="24" idx="2"/>
          </p:cNvCxnSpPr>
          <p:nvPr/>
        </p:nvCxnSpPr>
        <p:spPr>
          <a:xfrm flipV="1">
            <a:off x="5019411" y="2637792"/>
            <a:ext cx="402098" cy="332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36696" y="5965260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35976" y="5965260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SIDE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11650" y="1468687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EB5B7"/>
                </a:solidFill>
              </a:rPr>
              <a:t>Jinja2</a:t>
            </a:r>
            <a:endParaRPr lang="en-US" dirty="0">
              <a:solidFill>
                <a:srgbClr val="FEB5B7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6848" y="143754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EB5B7"/>
                </a:solidFill>
              </a:rPr>
              <a:t>Various Python Libraries</a:t>
            </a:r>
            <a:endParaRPr lang="en-US" dirty="0">
              <a:solidFill>
                <a:srgbClr val="FEB5B7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50301" y="2192979"/>
            <a:ext cx="6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67046" y="390466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B5B7"/>
                </a:solidFill>
              </a:rPr>
              <a:t>p</a:t>
            </a:r>
            <a:r>
              <a:rPr lang="en-US" dirty="0" smtClean="0">
                <a:solidFill>
                  <a:srgbClr val="FEB5B7"/>
                </a:solidFill>
              </a:rPr>
              <a:t>roject/</a:t>
            </a:r>
            <a:r>
              <a:rPr lang="en-US" dirty="0" err="1" smtClean="0">
                <a:solidFill>
                  <a:srgbClr val="FEB5B7"/>
                </a:solidFill>
              </a:rPr>
              <a:t>main.py</a:t>
            </a:r>
            <a:r>
              <a:rPr lang="en-US" dirty="0" smtClean="0">
                <a:solidFill>
                  <a:srgbClr val="FEB5B7"/>
                </a:solidFill>
              </a:rPr>
              <a:t/>
            </a:r>
            <a:br>
              <a:rPr lang="en-US" dirty="0" smtClean="0">
                <a:solidFill>
                  <a:srgbClr val="FEB5B7"/>
                </a:solidFill>
              </a:rPr>
            </a:br>
            <a:r>
              <a:rPr lang="en-US" dirty="0" smtClean="0">
                <a:solidFill>
                  <a:srgbClr val="FEB5B7"/>
                </a:solidFill>
              </a:rPr>
              <a:t>project/lib/*/</a:t>
            </a:r>
            <a:endParaRPr lang="en-US" dirty="0">
              <a:solidFill>
                <a:srgbClr val="FEB5B7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9488" y="4417835"/>
            <a:ext cx="258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project/templates/*.html</a:t>
            </a:r>
            <a:br>
              <a:rPr lang="en-US" dirty="0" smtClean="0"/>
            </a:br>
            <a:r>
              <a:rPr lang="en-US" dirty="0"/>
              <a:t>project/</a:t>
            </a:r>
            <a:r>
              <a:rPr lang="en-US" dirty="0" err="1"/>
              <a:t>js</a:t>
            </a:r>
            <a:r>
              <a:rPr lang="en-US" dirty="0"/>
              <a:t>/*.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smtClean="0"/>
              <a:t>project/</a:t>
            </a:r>
            <a:r>
              <a:rPr lang="en-US" dirty="0" err="1" smtClean="0"/>
              <a:t>css</a:t>
            </a:r>
            <a:r>
              <a:rPr lang="en-US" dirty="0" smtClean="0"/>
              <a:t>/*.</a:t>
            </a:r>
            <a:r>
              <a:rPr lang="en-US" dirty="0" err="1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8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4059" y="2719788"/>
            <a:ext cx="2357526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3065133"/>
            <a:ext cx="3358361" cy="1217997"/>
          </a:xfrm>
          <a:prstGeom prst="borderCallout1">
            <a:avLst>
              <a:gd name="adj1" fmla="val 34225"/>
              <a:gd name="adj2" fmla="val -7051"/>
              <a:gd name="adj3" fmla="val -12202"/>
              <a:gd name="adj4" fmla="val -398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Now we can pass that axis to d3’s axis drawing 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88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draw the x axis (D3 handles the details in '.call')</a:t>
            </a:r>
          </a:p>
          <a:p>
            <a:pPr marL="0" indent="0">
              <a:buNone/>
            </a:pPr>
            <a:r>
              <a:rPr lang="en-US" sz="2400" dirty="0" err="1" smtClean="0"/>
              <a:t>svg.append</a:t>
            </a:r>
            <a:r>
              <a:rPr lang="en-US" sz="2400" dirty="0"/>
              <a:t>("g")</a:t>
            </a:r>
          </a:p>
          <a:p>
            <a:pPr marL="0" indent="0">
              <a:buNone/>
            </a:pPr>
            <a:r>
              <a:rPr lang="en-US" sz="2400" dirty="0"/>
              <a:t>         .</a:t>
            </a:r>
            <a:r>
              <a:rPr lang="en-US" sz="2400" dirty="0" err="1"/>
              <a:t>attr</a:t>
            </a:r>
            <a:r>
              <a:rPr lang="en-US" sz="2400" dirty="0"/>
              <a:t>("class", "x axis")</a:t>
            </a:r>
          </a:p>
          <a:p>
            <a:pPr marL="0" indent="0">
              <a:buNone/>
            </a:pPr>
            <a:r>
              <a:rPr lang="en-US" sz="2400" dirty="0"/>
              <a:t>         .</a:t>
            </a:r>
            <a:r>
              <a:rPr lang="en-US" sz="2400" dirty="0" err="1"/>
              <a:t>attr</a:t>
            </a:r>
            <a:r>
              <a:rPr lang="en-US" sz="2400" dirty="0"/>
              <a:t>("transform", "translate(0," + height + ")")</a:t>
            </a:r>
          </a:p>
          <a:p>
            <a:pPr marL="0" indent="0">
              <a:buNone/>
            </a:pPr>
            <a:r>
              <a:rPr lang="en-US" sz="2400" dirty="0"/>
              <a:t>         .call(</a:t>
            </a:r>
            <a:r>
              <a:rPr lang="en-US" sz="2400" dirty="0" err="1"/>
              <a:t>xAxis</a:t>
            </a:r>
            <a:r>
              <a:rPr lang="en-US" sz="2400" dirty="0"/>
              <a:t>)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4059" y="3223596"/>
            <a:ext cx="6323688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4990316" y="4832973"/>
            <a:ext cx="3358361" cy="1382286"/>
          </a:xfrm>
          <a:prstGeom prst="borderCallout1">
            <a:avLst>
              <a:gd name="adj1" fmla="val 34225"/>
              <a:gd name="adj2" fmla="val -7051"/>
              <a:gd name="adj3" fmla="val -71403"/>
              <a:gd name="adj4" fmla="val -296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ensures that everything that’s drawn by </a:t>
            </a:r>
            <a:r>
              <a:rPr lang="en-US" sz="2000" dirty="0" err="1" smtClean="0"/>
              <a:t>xAxis</a:t>
            </a:r>
            <a:r>
              <a:rPr lang="en-US" sz="2000" dirty="0" smtClean="0"/>
              <a:t> is translated to the bottom of the </a:t>
            </a:r>
            <a:r>
              <a:rPr lang="en-US" sz="2000" dirty="0" err="1" smtClean="0"/>
              <a:t>svg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84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Coming from Python: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[{'Foster': 0, </a:t>
            </a:r>
            <a:br>
              <a:rPr lang="en-US" sz="1800" dirty="0"/>
            </a:br>
            <a:r>
              <a:rPr lang="en-US" sz="1800" dirty="0" smtClean="0"/>
              <a:t>  '</a:t>
            </a:r>
            <a:r>
              <a:rPr lang="en-US" sz="1800" dirty="0"/>
              <a:t>Returned to Owner':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   '</a:t>
            </a:r>
            <a:r>
              <a:rPr lang="en-US" sz="1800" b="1" dirty="0"/>
              <a:t>Age': '&lt;6mo', </a:t>
            </a:r>
            <a:br>
              <a:rPr lang="en-US" sz="1800" b="1" dirty="0"/>
            </a:br>
            <a:r>
              <a:rPr lang="en-US" sz="1800" dirty="0" smtClean="0"/>
              <a:t>   '</a:t>
            </a:r>
            <a:r>
              <a:rPr lang="en-US" sz="1800" dirty="0"/>
              <a:t>Adopted':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'</a:t>
            </a:r>
            <a:r>
              <a:rPr lang="en-US" sz="1800" dirty="0"/>
              <a:t>Euthanized':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'</a:t>
            </a:r>
            <a:r>
              <a:rPr lang="en-US" sz="1800" dirty="0"/>
              <a:t>Other':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  </a:t>
            </a:r>
            <a:r>
              <a:rPr lang="en-US" sz="1800" dirty="0"/>
              <a:t>'Transferred to Rescue Group': 0},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{</a:t>
            </a:r>
            <a:r>
              <a:rPr lang="en-US" sz="1800" dirty="0"/>
              <a:t>'Foster':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'</a:t>
            </a:r>
            <a:r>
              <a:rPr lang="en-US" sz="1800" dirty="0"/>
              <a:t>Returned to Owner':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b="1" dirty="0" smtClean="0"/>
              <a:t>'</a:t>
            </a:r>
            <a:r>
              <a:rPr lang="en-US" sz="1800" b="1" dirty="0"/>
              <a:t>Age': '6mo-1yr',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'</a:t>
            </a:r>
            <a:r>
              <a:rPr lang="en-US" sz="1800" dirty="0"/>
              <a:t>Adopted':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'Euthanized':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'Other':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'Transferred to Rescue Group': 0</a:t>
            </a:r>
            <a:r>
              <a:rPr lang="en-US" sz="1800" dirty="0" smtClean="0"/>
              <a:t>}</a:t>
            </a:r>
            <a:br>
              <a:rPr lang="en-US" sz="1800" dirty="0" smtClean="0"/>
            </a:br>
            <a:r>
              <a:rPr lang="en-US" sz="1800" dirty="0" smtClean="0"/>
              <a:t> ,…]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7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442696" y="168625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Loops through each age in the array passed over from python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54131" y="1451963"/>
            <a:ext cx="3480627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175625" y="2779034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y0 position for the first bar for this age is 0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150470" y="2033104"/>
            <a:ext cx="3480627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56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396175" y="3876745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 through all of the possible outcome names (which are stored in </a:t>
            </a:r>
            <a:r>
              <a:rPr lang="en-US" sz="2000" dirty="0" err="1" smtClean="0"/>
              <a:t>y_labels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982718" y="3056370"/>
            <a:ext cx="4251855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736646" y="4736784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4011"/>
              <a:gd name="adj4" fmla="val -436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Create a dictionary containing the name, y0 and y1 position of the outcome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7152" y="4111033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1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736646" y="4736784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-4011"/>
              <a:gd name="adj4" fmla="val -436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y0 is already ‘known’, y1 is y0 </a:t>
            </a:r>
            <a:r>
              <a:rPr lang="en-US" sz="2000" i="1" dirty="0" smtClean="0"/>
              <a:t>plus </a:t>
            </a:r>
            <a:r>
              <a:rPr lang="en-US" sz="2000" dirty="0" smtClean="0"/>
              <a:t>the number of dogs for this outcome (d[name])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7152" y="4111033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59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907576" y="2562887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113382"/>
              <a:gd name="adj4" fmla="val -692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Here we update y0 so that it will be correct on the next iteration of the loop.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541524" y="4736784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practice so far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52005" y="2647428"/>
            <a:ext cx="156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Dynamically</a:t>
            </a:r>
            <a:br>
              <a:rPr lang="en-US" dirty="0" smtClean="0"/>
            </a:br>
            <a:r>
              <a:rPr lang="en-US" dirty="0" smtClean="0"/>
              <a:t>generated info</a:t>
            </a:r>
            <a:endParaRPr lang="en-US" dirty="0"/>
          </a:p>
        </p:txBody>
      </p:sp>
      <p:sp>
        <p:nvSpPr>
          <p:cNvPr id="24" name="Internal Storage 23"/>
          <p:cNvSpPr/>
          <p:nvPr/>
        </p:nvSpPr>
        <p:spPr>
          <a:xfrm>
            <a:off x="4856332" y="1702690"/>
            <a:ext cx="1130353" cy="935102"/>
          </a:xfrm>
          <a:prstGeom prst="flowChartInternalStorag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55020" y="1300269"/>
            <a:ext cx="11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7383615" y="1683557"/>
            <a:ext cx="907074" cy="1018843"/>
          </a:xfrm>
          <a:prstGeom prst="snip2Diag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" idx="2"/>
            <a:endCxn id="24" idx="3"/>
          </p:cNvCxnSpPr>
          <p:nvPr/>
        </p:nvCxnSpPr>
        <p:spPr>
          <a:xfrm flipH="1" flipV="1">
            <a:off x="5986685" y="2170241"/>
            <a:ext cx="1396930" cy="22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21477" y="193998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9" idx="3"/>
            <a:endCxn id="24" idx="2"/>
          </p:cNvCxnSpPr>
          <p:nvPr/>
        </p:nvCxnSpPr>
        <p:spPr>
          <a:xfrm flipV="1">
            <a:off x="5019411" y="2637792"/>
            <a:ext cx="402098" cy="332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35976" y="5965260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SIDE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50301" y="2192979"/>
            <a:ext cx="6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67046" y="390466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B5B7"/>
                </a:solidFill>
              </a:rPr>
              <a:t>p</a:t>
            </a:r>
            <a:r>
              <a:rPr lang="en-US" dirty="0" smtClean="0">
                <a:solidFill>
                  <a:srgbClr val="FEB5B7"/>
                </a:solidFill>
              </a:rPr>
              <a:t>roject/</a:t>
            </a:r>
            <a:r>
              <a:rPr lang="en-US" dirty="0" err="1" smtClean="0">
                <a:solidFill>
                  <a:srgbClr val="FEB5B7"/>
                </a:solidFill>
              </a:rPr>
              <a:t>main.py</a:t>
            </a:r>
            <a:r>
              <a:rPr lang="en-US" dirty="0" smtClean="0">
                <a:solidFill>
                  <a:srgbClr val="FEB5B7"/>
                </a:solidFill>
              </a:rPr>
              <a:t/>
            </a:r>
            <a:br>
              <a:rPr lang="en-US" dirty="0" smtClean="0">
                <a:solidFill>
                  <a:srgbClr val="FEB5B7"/>
                </a:solidFill>
              </a:rPr>
            </a:br>
            <a:r>
              <a:rPr lang="en-US" dirty="0" smtClean="0">
                <a:solidFill>
                  <a:srgbClr val="FEB5B7"/>
                </a:solidFill>
              </a:rPr>
              <a:t>project/lib/*/</a:t>
            </a:r>
            <a:endParaRPr lang="en-US" dirty="0">
              <a:solidFill>
                <a:srgbClr val="FEB5B7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9488" y="4417835"/>
            <a:ext cx="258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project/templates/*.html</a:t>
            </a:r>
            <a:br>
              <a:rPr lang="en-US" dirty="0" smtClean="0"/>
            </a:br>
            <a:r>
              <a:rPr lang="en-US" dirty="0"/>
              <a:t>project/</a:t>
            </a:r>
            <a:r>
              <a:rPr lang="en-US" dirty="0" err="1"/>
              <a:t>js</a:t>
            </a:r>
            <a:r>
              <a:rPr lang="en-US" dirty="0" smtClean="0"/>
              <a:t>/</a:t>
            </a:r>
            <a:r>
              <a:rPr lang="en-US" dirty="0" err="1" smtClean="0"/>
              <a:t>bootstrap.js</a:t>
            </a:r>
            <a:endParaRPr lang="en-US" dirty="0"/>
          </a:p>
          <a:p>
            <a:r>
              <a:rPr lang="en-US" dirty="0" smtClean="0"/>
              <a:t>project/</a:t>
            </a:r>
            <a:r>
              <a:rPr lang="en-US" dirty="0" err="1" smtClean="0"/>
              <a:t>css</a:t>
            </a:r>
            <a:r>
              <a:rPr lang="en-US" dirty="0" smtClean="0"/>
              <a:t>/*.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1283946" y="2895600"/>
            <a:ext cx="685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74346" y="3581400"/>
            <a:ext cx="685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664946" y="3581400"/>
            <a:ext cx="685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655546" y="3581400"/>
            <a:ext cx="685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37" idx="2"/>
            <a:endCxn id="39" idx="0"/>
          </p:cNvCxnSpPr>
          <p:nvPr/>
        </p:nvCxnSpPr>
        <p:spPr>
          <a:xfrm flipH="1">
            <a:off x="1017246" y="3352800"/>
            <a:ext cx="6096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2"/>
            <a:endCxn id="40" idx="0"/>
          </p:cNvCxnSpPr>
          <p:nvPr/>
        </p:nvCxnSpPr>
        <p:spPr>
          <a:xfrm>
            <a:off x="1626846" y="3352800"/>
            <a:ext cx="381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9" idx="2"/>
            <a:endCxn id="50" idx="0"/>
          </p:cNvCxnSpPr>
          <p:nvPr/>
        </p:nvCxnSpPr>
        <p:spPr>
          <a:xfrm>
            <a:off x="1017246" y="4038600"/>
            <a:ext cx="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50546" y="43434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37" idx="2"/>
            <a:endCxn id="46" idx="0"/>
          </p:cNvCxnSpPr>
          <p:nvPr/>
        </p:nvCxnSpPr>
        <p:spPr>
          <a:xfrm>
            <a:off x="1626846" y="3352800"/>
            <a:ext cx="13716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109" y="5080255"/>
            <a:ext cx="3719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stored internally</a:t>
            </a:r>
            <a:br>
              <a:rPr lang="en-US" dirty="0" smtClean="0"/>
            </a:br>
            <a:r>
              <a:rPr lang="en-US" dirty="0" smtClean="0"/>
              <a:t>as a DOM (document object</a:t>
            </a:r>
            <a:br>
              <a:rPr lang="en-US" dirty="0" smtClean="0"/>
            </a:br>
            <a:r>
              <a:rPr lang="en-US" dirty="0" smtClean="0"/>
              <a:t>model): A hierarchical set of </a:t>
            </a:r>
            <a:br>
              <a:rPr lang="en-US" dirty="0" smtClean="0"/>
            </a:br>
            <a:r>
              <a:rPr lang="en-US" dirty="0" smtClean="0"/>
              <a:t>objects (</a:t>
            </a:r>
            <a:r>
              <a:rPr lang="en-US" i="1" dirty="0" smtClean="0"/>
              <a:t>e.g. </a:t>
            </a:r>
            <a:r>
              <a:rPr lang="en-US" dirty="0" smtClean="0"/>
              <a:t>&lt;div&gt;&lt;p&gt;text&lt;/p&gt;&lt;/div&gt;)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9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60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907576" y="3488794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113382"/>
              <a:gd name="adj4" fmla="val -692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final step copies the y1 from the very last bar into 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(the total height of  this age’s bar)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245498" y="5607867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3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result:</a:t>
            </a:r>
            <a:endParaRPr lang="en-US" dirty="0"/>
          </a:p>
        </p:txBody>
      </p:sp>
      <p:pic>
        <p:nvPicPr>
          <p:cNvPr id="7" name="Content Placeholder 6" descr="Screen Shot 2014-02-03 at 3.32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0" r="819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7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Creating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42" y="1847153"/>
            <a:ext cx="8581957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err="1" smtClean="0"/>
              <a:t>age.enter</a:t>
            </a:r>
            <a:r>
              <a:rPr lang="en-US" sz="2400" dirty="0"/>
              <a:t>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5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323958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err="1" smtClean="0"/>
              <a:t>age.enter</a:t>
            </a:r>
            <a:r>
              <a:rPr lang="en-US" sz="2400" dirty="0"/>
              <a:t>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48973" y="3164727"/>
            <a:ext cx="2169136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836989" y="243218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54221"/>
              <a:gd name="adj4" fmla="val -542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We want to create a group (“g”) for each age  (since it will hold multiple bars)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285941" y="2197893"/>
            <a:ext cx="2169136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59292" y="4068724"/>
            <a:ext cx="3440871" cy="58040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718201" y="243218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02857"/>
              <a:gd name="adj4" fmla="val -2560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And our x axis mapper can calculate the x position of this group</a:t>
            </a:r>
            <a:endParaRPr lang="en-US" sz="2000" dirty="0"/>
          </a:p>
        </p:txBody>
      </p:sp>
      <p:pic>
        <p:nvPicPr>
          <p:cNvPr id="9" name="Content Placeholder 6" descr="Screen Shot 2014-02-03 at 3.32.0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" r="59905"/>
          <a:stretch/>
        </p:blipFill>
        <p:spPr>
          <a:xfrm>
            <a:off x="190408" y="0"/>
            <a:ext cx="2689413" cy="43799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-43075" y="1556951"/>
            <a:ext cx="2922896" cy="58040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err="1" smtClean="0"/>
              <a:t>age.enter</a:t>
            </a:r>
            <a:r>
              <a:rPr lang="en-US" sz="2400" dirty="0"/>
              <a:t>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394545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7825" y="4649127"/>
            <a:ext cx="7988258" cy="98653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383424" y="2432182"/>
            <a:ext cx="2869061" cy="1478475"/>
          </a:xfrm>
          <a:prstGeom prst="borderCallout1">
            <a:avLst>
              <a:gd name="adj1" fmla="val 58987"/>
              <a:gd name="adj2" fmla="val -5940"/>
              <a:gd name="adj3" fmla="val 138658"/>
              <a:gd name="adj4" fmla="val -7367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Which we stored in the previous line, and use to move this group to x, 0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855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697955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group = </a:t>
            </a: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err="1" smtClean="0"/>
              <a:t>group.enter</a:t>
            </a:r>
            <a:r>
              <a:rPr lang="en-US" sz="2400" dirty="0" smtClean="0"/>
              <a:t>(</a:t>
            </a:r>
            <a:r>
              <a:rPr lang="en-US" sz="2400" dirty="0"/>
              <a:t>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 smtClean="0"/>
              <a:t>x_scale.rangeBand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d.y1); }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d.y0) </a:t>
            </a:r>
            <a:r>
              <a:rPr lang="en-US" sz="2400" dirty="0" smtClean="0"/>
              <a:t>– 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0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125801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group = </a:t>
            </a: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err="1" smtClean="0"/>
              <a:t>group.enter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2" y="1847153"/>
            <a:ext cx="7394545" cy="2144606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3022002" y="4896427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57700"/>
              <a:gd name="adj4" fmla="val -5510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Creates a rectangle within the age group for each item in </a:t>
            </a:r>
            <a:r>
              <a:rPr lang="en-US" sz="2000" dirty="0" err="1" smtClean="0"/>
              <a:t>d.outcomes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776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684000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group = </a:t>
            </a: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err="1" smtClean="0"/>
              <a:t>group.enter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3855676"/>
            <a:ext cx="4376423" cy="398212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745360" y="5110123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57700"/>
              <a:gd name="adj4" fmla="val -5510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width of each rectangle is identical (and provided by the x scale)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722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8189868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group = </a:t>
            </a: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err="1" smtClean="0"/>
              <a:t>group.enter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4253888"/>
            <a:ext cx="6077105" cy="398212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36646" y="2903097"/>
            <a:ext cx="2441101" cy="952579"/>
          </a:xfrm>
          <a:prstGeom prst="borderCallout1">
            <a:avLst>
              <a:gd name="adj1" fmla="val 58987"/>
              <a:gd name="adj2" fmla="val -5940"/>
              <a:gd name="adj3" fmla="val 118715"/>
              <a:gd name="adj4" fmla="val -6624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top of the bar is at d.y1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687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web ‘standard’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endParaRPr lang="en-US" sz="2800" dirty="0" smtClean="0"/>
          </a:p>
          <a:p>
            <a:pPr marL="228600" lvl="1" indent="0">
              <a:buNone/>
            </a:pPr>
            <a:endParaRPr lang="en-US" sz="2800" dirty="0" smtClean="0"/>
          </a:p>
          <a:p>
            <a:pPr marL="228600" lvl="1" indent="0">
              <a:buNone/>
            </a:pPr>
            <a:r>
              <a:rPr lang="en-US" sz="2800" dirty="0" smtClean="0"/>
              <a:t>SVG (vector graphics for the web)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!DOCTYPE html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</a:t>
            </a:r>
            <a:r>
              <a:rPr lang="en-US" sz="1600" dirty="0"/>
              <a:t>meta charset="utf-</a:t>
            </a:r>
            <a:r>
              <a:rPr lang="en-US" sz="1600" dirty="0" smtClean="0"/>
              <a:t>8”&gt;</a:t>
            </a:r>
            <a:br>
              <a:rPr lang="en-US" sz="1600" dirty="0" smtClean="0"/>
            </a:br>
            <a:r>
              <a:rPr lang="en-US" sz="1600" dirty="0" smtClean="0"/>
              <a:t>&lt;body&gt;</a:t>
            </a:r>
            <a:endParaRPr lang="en-US" sz="1600" dirty="0"/>
          </a:p>
          <a:p>
            <a:pPr marL="2286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width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960</a:t>
            </a:r>
            <a:r>
              <a:rPr lang="en-US" sz="1600" b="1" dirty="0"/>
              <a:t>" </a:t>
            </a:r>
            <a:r>
              <a:rPr lang="en-US" sz="1600" b="1" dirty="0">
                <a:solidFill>
                  <a:schemeClr val="accent1"/>
                </a:solidFill>
              </a:rPr>
              <a:t>height</a:t>
            </a:r>
            <a:r>
              <a:rPr lang="en-US" sz="1600" b="1" dirty="0"/>
              <a:t>="</a:t>
            </a:r>
            <a:r>
              <a:rPr lang="en-US" sz="1600" b="1" dirty="0" smtClean="0">
                <a:solidFill>
                  <a:schemeClr val="accent2"/>
                </a:solidFill>
              </a:rPr>
              <a:t>500</a:t>
            </a:r>
            <a:r>
              <a:rPr lang="en-US" sz="1600" b="1" dirty="0" smtClean="0"/>
              <a:t>”&gt;</a:t>
            </a:r>
            <a:br>
              <a:rPr lang="en-US" sz="1600" b="1" dirty="0" smtClean="0"/>
            </a:br>
            <a:r>
              <a:rPr lang="en-US" sz="1600" b="1" dirty="0" smtClean="0"/>
              <a:t> </a:t>
            </a:r>
          </a:p>
          <a:p>
            <a:pPr marL="228600" lvl="1" indent="0">
              <a:buNone/>
            </a:pPr>
            <a:endParaRPr lang="en-US" sz="1600" b="1" dirty="0"/>
          </a:p>
          <a:p>
            <a:pPr marL="228600" lvl="1" indent="0">
              <a:buNone/>
            </a:pPr>
            <a:r>
              <a:rPr lang="en-US" sz="1600" b="1" dirty="0" smtClean="0"/>
              <a:t>&lt;</a:t>
            </a:r>
            <a:r>
              <a:rPr lang="en-US" sz="1600" b="1" dirty="0"/>
              <a:t>/</a:t>
            </a:r>
            <a:r>
              <a:rPr lang="en-US" sz="1600" b="1" dirty="0" err="1"/>
              <a:t>svg</a:t>
            </a:r>
            <a:r>
              <a:rPr lang="en-US" sz="1600" b="1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&lt;/body&gt;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98262" y="4563859"/>
            <a:ext cx="2163021" cy="1284021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35561" y="415911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1283" y="505234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8262" y="4563859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30930" y="4563859"/>
            <a:ext cx="0" cy="488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82060" y="4591772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53985" y="542167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98262" y="5421677"/>
            <a:ext cx="616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38215" y="3250701"/>
            <a:ext cx="2996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https://www.w3.org/TR/SVG/</a:t>
            </a:r>
          </a:p>
        </p:txBody>
      </p:sp>
    </p:spTree>
    <p:extLst>
      <p:ext uri="{BB962C8B-B14F-4D97-AF65-F5344CB8AC3E}">
        <p14:creationId xmlns:p14="http://schemas.microsoft.com/office/powerpoint/2010/main" val="324484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586315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group = </a:t>
            </a: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err="1" smtClean="0"/>
              <a:t>group.enter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4652099"/>
            <a:ext cx="7375292" cy="76432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36646" y="2698974"/>
            <a:ext cx="2441101" cy="1746394"/>
          </a:xfrm>
          <a:prstGeom prst="borderCallout1">
            <a:avLst>
              <a:gd name="adj1" fmla="val 58987"/>
              <a:gd name="adj2" fmla="val -5940"/>
              <a:gd name="adj3" fmla="val 102353"/>
              <a:gd name="adj4" fmla="val -755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And we calculate the height (could we have saved ourselves the effort and just stored height?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381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group = </a:t>
            </a: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err="1" smtClean="0"/>
              <a:t>group.enter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5360675"/>
            <a:ext cx="7375292" cy="1074325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060614" y="4318910"/>
            <a:ext cx="2441101" cy="657733"/>
          </a:xfrm>
          <a:prstGeom prst="borderCallout1">
            <a:avLst>
              <a:gd name="adj1" fmla="val 58987"/>
              <a:gd name="adj2" fmla="val -5940"/>
              <a:gd name="adj3" fmla="val 159361"/>
              <a:gd name="adj4" fmla="val -727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Color is provided by the color scale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678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4132" y="13002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Option-Command-I  : Developer Tools in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Option-Command J  : JavaScript Console</a:t>
            </a:r>
            <a:endParaRPr lang="en-US" dirty="0"/>
          </a:p>
        </p:txBody>
      </p:sp>
      <p:pic>
        <p:nvPicPr>
          <p:cNvPr id="7" name="Content Placeholder 6" descr="Screen Shot 2014-02-03 at 3.40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5" b="12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562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4132" y="13002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Option-Command-I  : Developer Tools in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Option-Command J  : JavaScript Console</a:t>
            </a:r>
            <a:endParaRPr lang="en-US" dirty="0"/>
          </a:p>
        </p:txBody>
      </p:sp>
      <p:pic>
        <p:nvPicPr>
          <p:cNvPr id="11" name="Content Placeholder 10" descr="Screen Shot 2014-02-03 at 3.40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4" b="97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393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to get learn more</a:t>
            </a:r>
            <a:r>
              <a:rPr lang="en-US" dirty="0" smtClean="0"/>
              <a:t>… http</a:t>
            </a:r>
            <a:r>
              <a:rPr lang="en-US" dirty="0"/>
              <a:t>://d3js.org/</a:t>
            </a:r>
          </a:p>
          <a:p>
            <a:pPr marL="0" indent="0">
              <a:buNone/>
            </a:pPr>
            <a:r>
              <a:rPr lang="en-US" dirty="0"/>
              <a:t>• Tons of examples and </a:t>
            </a:r>
            <a:r>
              <a:rPr lang="en-US" dirty="0" smtClean="0"/>
              <a:t>basics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mbostock</a:t>
            </a:r>
            <a:r>
              <a:rPr lang="en-US" dirty="0"/>
              <a:t>/d3/wiki/</a:t>
            </a:r>
            <a:r>
              <a:rPr lang="en-US" dirty="0" err="1"/>
              <a:t>APIReference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Official D3 documentation. Extremely well </a:t>
            </a:r>
            <a:r>
              <a:rPr lang="en-US" dirty="0" smtClean="0"/>
              <a:t>done.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mbostock</a:t>
            </a:r>
            <a:r>
              <a:rPr lang="en-US" dirty="0"/>
              <a:t>/d3/wiki/Tutorials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List of seemingly ALL the tutorials </a:t>
            </a:r>
            <a:r>
              <a:rPr lang="en-US" dirty="0" smtClean="0"/>
              <a:t>online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Google/</a:t>
            </a:r>
            <a:r>
              <a:rPr lang="en-US" dirty="0" err="1"/>
              <a:t>StackOverflow</a:t>
            </a:r>
            <a:r>
              <a:rPr lang="en-US" dirty="0"/>
              <a:t> combination</a:t>
            </a:r>
          </a:p>
          <a:p>
            <a:pPr marL="0" indent="0">
              <a:buNone/>
            </a:pPr>
            <a:r>
              <a:rPr lang="en-US" dirty="0"/>
              <a:t>• (my personal favorite)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7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endParaRPr lang="en-US" sz="2800" dirty="0"/>
          </a:p>
          <a:p>
            <a:pPr marL="228600" lvl="1" indent="0">
              <a:buNone/>
            </a:pPr>
            <a:endParaRPr lang="en-US" sz="2800" dirty="0"/>
          </a:p>
          <a:p>
            <a:pPr marL="228600" lvl="1" indent="0">
              <a:buNone/>
            </a:pPr>
            <a:r>
              <a:rPr lang="en-US" sz="2800" dirty="0"/>
              <a:t>SVG (vector graphics for the web) 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1600" dirty="0"/>
              <a:t>&lt;!DOCTYPE html&gt;</a:t>
            </a:r>
            <a:br>
              <a:rPr lang="en-US" sz="1600" dirty="0"/>
            </a:br>
            <a:r>
              <a:rPr lang="en-US" sz="1600" dirty="0"/>
              <a:t>&lt;meta charset="utf-8”&gt;</a:t>
            </a:r>
            <a:br>
              <a:rPr lang="en-US" sz="1600" dirty="0"/>
            </a:br>
            <a:r>
              <a:rPr lang="en-US" sz="1600" dirty="0"/>
              <a:t>&lt;body&gt;</a:t>
            </a:r>
          </a:p>
          <a:p>
            <a:pPr marL="2286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width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960</a:t>
            </a:r>
            <a:r>
              <a:rPr lang="en-US" sz="1600" b="1" dirty="0"/>
              <a:t>" </a:t>
            </a:r>
            <a:r>
              <a:rPr lang="en-US" sz="1600" b="1" dirty="0">
                <a:solidFill>
                  <a:schemeClr val="accent1"/>
                </a:solidFill>
              </a:rPr>
              <a:t>height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500</a:t>
            </a:r>
            <a:r>
              <a:rPr lang="en-US" sz="1600" b="1" dirty="0"/>
              <a:t>”&gt;</a:t>
            </a:r>
            <a:br>
              <a:rPr lang="en-US" sz="1600" b="1" dirty="0"/>
            </a:br>
            <a:r>
              <a:rPr lang="en-US" sz="1600" b="1" dirty="0" smtClean="0"/>
              <a:t>     &lt;text </a:t>
            </a:r>
            <a:r>
              <a:rPr lang="en-US" sz="1600" b="1" dirty="0" smtClean="0">
                <a:solidFill>
                  <a:schemeClr val="accent1"/>
                </a:solidFill>
              </a:rPr>
              <a:t>y</a:t>
            </a:r>
            <a:r>
              <a:rPr lang="en-US" sz="1600" b="1" dirty="0" smtClean="0"/>
              <a:t>=</a:t>
            </a:r>
            <a:r>
              <a:rPr lang="en-US" sz="1600" b="1" dirty="0" smtClean="0">
                <a:solidFill>
                  <a:schemeClr val="accent2"/>
                </a:solidFill>
              </a:rPr>
              <a:t>12</a:t>
            </a:r>
            <a:r>
              <a:rPr lang="en-US" sz="1600" b="1" dirty="0" smtClean="0"/>
              <a:t>&gt;</a:t>
            </a:r>
            <a:br>
              <a:rPr lang="en-US" sz="1600" b="1" dirty="0" smtClean="0"/>
            </a:br>
            <a:r>
              <a:rPr lang="en-US" sz="1600" b="1" dirty="0" smtClean="0"/>
              <a:t>        </a:t>
            </a:r>
            <a:r>
              <a:rPr lang="en-US" sz="1600" b="1" dirty="0" smtClean="0">
                <a:solidFill>
                  <a:srgbClr val="008000"/>
                </a:solidFill>
              </a:rPr>
              <a:t>Hello World</a:t>
            </a:r>
            <a:br>
              <a:rPr lang="en-US" sz="1600" b="1" dirty="0" smtClean="0">
                <a:solidFill>
                  <a:srgbClr val="008000"/>
                </a:solidFill>
              </a:rPr>
            </a:br>
            <a:r>
              <a:rPr lang="en-US" sz="1600" b="1" dirty="0" smtClean="0"/>
              <a:t>      &lt;/text&gt;</a:t>
            </a:r>
            <a:br>
              <a:rPr lang="en-US" sz="1600" b="1" dirty="0" smtClean="0"/>
            </a:br>
            <a:r>
              <a:rPr lang="en-US" sz="1600" b="1" dirty="0" smtClean="0"/>
              <a:t>&lt;</a:t>
            </a:r>
            <a:r>
              <a:rPr lang="en-US" sz="1600" b="1" dirty="0"/>
              <a:t>/</a:t>
            </a:r>
            <a:r>
              <a:rPr lang="en-US" sz="1600" b="1" dirty="0" err="1"/>
              <a:t>svg</a:t>
            </a:r>
            <a:r>
              <a:rPr lang="en-US" sz="1600" b="1" dirty="0"/>
              <a:t>&gt;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98262" y="4563859"/>
            <a:ext cx="2163021" cy="1284021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35561" y="415911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1283" y="505234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7008" y="4912777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(0,12)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8215" y="3250701"/>
            <a:ext cx="2996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https://www.w3.org/TR/SVG/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8262" y="4912777"/>
            <a:ext cx="139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6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rect</a:t>
            </a:r>
            <a:r>
              <a:rPr lang="en-US" sz="2800" dirty="0" smtClean="0"/>
              <a:t>&gt; &lt;circle&gt; &lt;path&gt;</a:t>
            </a:r>
            <a:br>
              <a:rPr lang="en-US" sz="2800" dirty="0" smtClean="0"/>
            </a:br>
            <a:endParaRPr lang="en-US" sz="2800" dirty="0"/>
          </a:p>
          <a:p>
            <a:pPr marL="228600" lvl="1" indent="0">
              <a:buNone/>
            </a:pPr>
            <a:r>
              <a:rPr lang="en-US" sz="2800" dirty="0"/>
              <a:t>SVG (vector graphics for the web) 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1600" dirty="0"/>
              <a:t>&lt;!DOCTYPE html&gt;</a:t>
            </a:r>
            <a:br>
              <a:rPr lang="en-US" sz="1600" dirty="0"/>
            </a:br>
            <a:r>
              <a:rPr lang="en-US" sz="1600" dirty="0"/>
              <a:t>&lt;meta charset="utf-8”&gt;</a:t>
            </a:r>
            <a:br>
              <a:rPr lang="en-US" sz="1600" dirty="0"/>
            </a:br>
            <a:r>
              <a:rPr lang="en-US" sz="1600" dirty="0"/>
              <a:t>&lt;body&gt;</a:t>
            </a:r>
          </a:p>
          <a:p>
            <a:pPr marL="2286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width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960</a:t>
            </a:r>
            <a:r>
              <a:rPr lang="en-US" sz="1600" b="1" dirty="0"/>
              <a:t>" </a:t>
            </a:r>
            <a:r>
              <a:rPr lang="en-US" sz="1600" b="1" dirty="0">
                <a:solidFill>
                  <a:schemeClr val="accent1"/>
                </a:solidFill>
              </a:rPr>
              <a:t>height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500</a:t>
            </a:r>
            <a:r>
              <a:rPr lang="en-US" sz="1600" b="1" dirty="0"/>
              <a:t>”&gt;</a:t>
            </a:r>
            <a:br>
              <a:rPr lang="en-US" sz="1600" b="1" dirty="0"/>
            </a:br>
            <a:r>
              <a:rPr lang="en-US" sz="1600" b="1" dirty="0"/>
              <a:t> </a:t>
            </a:r>
            <a:r>
              <a:rPr lang="en-US" sz="1600" b="1" dirty="0" smtClean="0"/>
              <a:t>    &lt;circle </a:t>
            </a:r>
            <a:r>
              <a:rPr lang="en-US" sz="1600" b="1" dirty="0" smtClean="0">
                <a:solidFill>
                  <a:schemeClr val="accent1"/>
                </a:solidFill>
              </a:rPr>
              <a:t>y</a:t>
            </a:r>
            <a:r>
              <a:rPr lang="en-US" sz="1600" b="1" dirty="0"/>
              <a:t>=</a:t>
            </a:r>
            <a:r>
              <a:rPr lang="en-US" sz="1600" b="1" dirty="0" smtClean="0">
                <a:solidFill>
                  <a:schemeClr val="accent2"/>
                </a:solidFill>
              </a:rPr>
              <a:t>12 </a:t>
            </a:r>
            <a:r>
              <a:rPr lang="en-US" sz="1600" b="1" dirty="0" smtClean="0">
                <a:solidFill>
                  <a:schemeClr val="accent1"/>
                </a:solidFill>
              </a:rPr>
              <a:t>radius</a:t>
            </a:r>
            <a:r>
              <a:rPr lang="en-US" sz="1600" b="1" dirty="0" smtClean="0"/>
              <a:t>=</a:t>
            </a:r>
            <a:r>
              <a:rPr lang="en-US" sz="1600" b="1" dirty="0" smtClean="0">
                <a:solidFill>
                  <a:schemeClr val="accent2"/>
                </a:solidFill>
              </a:rPr>
              <a:t>5 </a:t>
            </a:r>
            <a:r>
              <a:rPr lang="en-US" sz="1600" b="1" dirty="0" smtClean="0">
                <a:solidFill>
                  <a:schemeClr val="accent1"/>
                </a:solidFill>
              </a:rPr>
              <a:t>fill</a:t>
            </a:r>
            <a:r>
              <a:rPr lang="en-US" sz="1600" b="1" dirty="0" smtClean="0">
                <a:solidFill>
                  <a:schemeClr val="accent2"/>
                </a:solidFill>
              </a:rPr>
              <a:t>=green</a:t>
            </a:r>
            <a:r>
              <a:rPr lang="en-US" sz="1600" b="1" dirty="0" smtClean="0"/>
              <a:t>&gt;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     &lt;/circle&gt;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&lt;</a:t>
            </a:r>
            <a:r>
              <a:rPr lang="en-US" sz="1600" b="1" dirty="0"/>
              <a:t>/</a:t>
            </a:r>
            <a:r>
              <a:rPr lang="en-US" sz="1600" b="1" dirty="0" err="1"/>
              <a:t>svg</a:t>
            </a:r>
            <a:r>
              <a:rPr lang="en-US" sz="1600" b="1" dirty="0"/>
              <a:t>&gt;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98262" y="4563859"/>
            <a:ext cx="2163021" cy="1284021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35561" y="415911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1283" y="505234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8215" y="3250701"/>
            <a:ext cx="2996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https://www.w3.org/TR/SVG/</a:t>
            </a:r>
          </a:p>
        </p:txBody>
      </p:sp>
      <p:sp>
        <p:nvSpPr>
          <p:cNvPr id="12" name="Oval 11"/>
          <p:cNvSpPr/>
          <p:nvPr/>
        </p:nvSpPr>
        <p:spPr>
          <a:xfrm>
            <a:off x="5609902" y="5052345"/>
            <a:ext cx="181414" cy="177826"/>
          </a:xfrm>
          <a:prstGeom prst="ellipse">
            <a:avLst/>
          </a:prstGeom>
          <a:solidFill>
            <a:srgbClr val="008000"/>
          </a:solidFill>
          <a:ln w="57150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1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7586</TotalTime>
  <Words>3929</Words>
  <Application>Microsoft Macintosh PowerPoint</Application>
  <PresentationFormat>On-screen Show (4:3)</PresentationFormat>
  <Paragraphs>786</Paragraphs>
  <Slides>74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PowerPoint Presentation</vt:lpstr>
      <vt:lpstr>Summary of practice so far</vt:lpstr>
      <vt:lpstr>Summary of practice so far</vt:lpstr>
      <vt:lpstr>Summary of practice so far</vt:lpstr>
      <vt:lpstr>Summary of practice so far</vt:lpstr>
      <vt:lpstr>Summary of practice so far</vt:lpstr>
      <vt:lpstr>One last web ‘standard’</vt:lpstr>
      <vt:lpstr>Using SVG</vt:lpstr>
      <vt:lpstr>Using SVG</vt:lpstr>
      <vt:lpstr>Using SVG</vt:lpstr>
      <vt:lpstr>Using CSS</vt:lpstr>
      <vt:lpstr>CSS Selections</vt:lpstr>
      <vt:lpstr>Example use of CSS</vt:lpstr>
      <vt:lpstr>What is D3?</vt:lpstr>
      <vt:lpstr>D3 Uses Web Standards</vt:lpstr>
      <vt:lpstr>Using D3</vt:lpstr>
      <vt:lpstr>Using D3</vt:lpstr>
      <vt:lpstr>Javascript 101</vt:lpstr>
      <vt:lpstr>Javascript 102</vt:lpstr>
      <vt:lpstr>Javascript 102</vt:lpstr>
      <vt:lpstr>Example of function as parameter</vt:lpstr>
      <vt:lpstr>Example of function as parameter</vt:lpstr>
      <vt:lpstr>And now … D3</vt:lpstr>
      <vt:lpstr>Loading Data</vt:lpstr>
      <vt:lpstr>Loading Data</vt:lpstr>
      <vt:lpstr>Cleaning</vt:lpstr>
      <vt:lpstr>Enter-Update-Exit</vt:lpstr>
      <vt:lpstr>Enter-Update-Exit</vt:lpstr>
      <vt:lpstr>Simple Example: Scatterplot</vt:lpstr>
      <vt:lpstr>Setting up a visualization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Scales</vt:lpstr>
      <vt:lpstr>Example: ordinal</vt:lpstr>
      <vt:lpstr>Example: ordinal</vt:lpstr>
      <vt:lpstr>Example: linear</vt:lpstr>
      <vt:lpstr>Finding Bounds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What data do we need?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The result:</vt:lpstr>
      <vt:lpstr>Creating Stacked Bars</vt:lpstr>
      <vt:lpstr>Example from viz Byte: Stacked Bars</vt:lpstr>
      <vt:lpstr>Example from viz Byte: Stacked Bars</vt:lpstr>
      <vt:lpstr>Example from viz Byte: Stacked Bars</vt:lpstr>
      <vt:lpstr>Example from viz Byte: Stacked Bars</vt:lpstr>
      <vt:lpstr>Example from viz Byte: Stacked Bars</vt:lpstr>
      <vt:lpstr>Example from viz Byte: Stacked Bars</vt:lpstr>
      <vt:lpstr>Example from viz Byte: Stacked Bars</vt:lpstr>
      <vt:lpstr>Example from viz Byte: Stacked Bars</vt:lpstr>
      <vt:lpstr>Example from Byte3: Stacked Bars</vt:lpstr>
      <vt:lpstr>Debugging</vt:lpstr>
      <vt:lpstr>Debugging</vt:lpstr>
      <vt:lpstr>More info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477</cp:revision>
  <dcterms:created xsi:type="dcterms:W3CDTF">2013-10-07T16:54:34Z</dcterms:created>
  <dcterms:modified xsi:type="dcterms:W3CDTF">2016-02-16T15:38:51Z</dcterms:modified>
</cp:coreProperties>
</file>