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12" r:id="rId3"/>
    <p:sldId id="413" r:id="rId4"/>
    <p:sldId id="414" r:id="rId5"/>
    <p:sldId id="415" r:id="rId6"/>
    <p:sldId id="421" r:id="rId7"/>
    <p:sldId id="422" r:id="rId8"/>
    <p:sldId id="416" r:id="rId9"/>
    <p:sldId id="417" r:id="rId10"/>
    <p:sldId id="423" r:id="rId11"/>
    <p:sldId id="429" r:id="rId12"/>
    <p:sldId id="424" r:id="rId13"/>
    <p:sldId id="430" r:id="rId14"/>
    <p:sldId id="425" r:id="rId15"/>
    <p:sldId id="431" r:id="rId16"/>
    <p:sldId id="426" r:id="rId17"/>
    <p:sldId id="427" r:id="rId18"/>
    <p:sldId id="432" r:id="rId19"/>
    <p:sldId id="433" r:id="rId20"/>
    <p:sldId id="428" r:id="rId21"/>
    <p:sldId id="436" r:id="rId22"/>
    <p:sldId id="434" r:id="rId23"/>
    <p:sldId id="435" r:id="rId24"/>
    <p:sldId id="437" r:id="rId25"/>
    <p:sldId id="438" r:id="rId26"/>
    <p:sldId id="439" r:id="rId27"/>
    <p:sldId id="440" r:id="rId28"/>
    <p:sldId id="447" r:id="rId29"/>
    <p:sldId id="448" r:id="rId30"/>
    <p:sldId id="449" r:id="rId31"/>
    <p:sldId id="450" r:id="rId32"/>
    <p:sldId id="451" r:id="rId33"/>
    <p:sldId id="453" r:id="rId34"/>
    <p:sldId id="454" r:id="rId35"/>
    <p:sldId id="455" r:id="rId36"/>
    <p:sldId id="456" r:id="rId37"/>
    <p:sldId id="457" r:id="rId38"/>
    <p:sldId id="441" r:id="rId39"/>
    <p:sldId id="442" r:id="rId40"/>
    <p:sldId id="443" r:id="rId41"/>
    <p:sldId id="444" r:id="rId42"/>
    <p:sldId id="458" r:id="rId43"/>
    <p:sldId id="459" r:id="rId44"/>
    <p:sldId id="460" r:id="rId45"/>
    <p:sldId id="461" r:id="rId46"/>
    <p:sldId id="462" r:id="rId47"/>
    <p:sldId id="463" r:id="rId48"/>
    <p:sldId id="418" r:id="rId49"/>
    <p:sldId id="41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65" d="100"/>
          <a:sy n="65" d="100"/>
        </p:scale>
        <p:origin x="-1464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d.x to d.y in the second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// we add a new array (</a:t>
            </a:r>
            <a:r>
              <a:rPr lang="en-US" dirty="0" err="1" smtClean="0"/>
              <a:t>d.outcomes</a:t>
            </a:r>
            <a:r>
              <a:rPr lang="en-US" dirty="0" smtClean="0"/>
              <a:t>) with information about every sub-bar's </a:t>
            </a:r>
          </a:p>
          <a:p>
            <a:pPr marL="0" indent="0">
              <a:buNone/>
            </a:pPr>
            <a:r>
              <a:rPr lang="en-US" sz="1200" dirty="0" smtClean="0"/>
              <a:t>// y0 and y1 position for that age; and a new value (</a:t>
            </a:r>
            <a:r>
              <a:rPr lang="en-US" sz="1200" dirty="0" err="1" smtClean="0"/>
              <a:t>d.total</a:t>
            </a:r>
            <a:r>
              <a:rPr lang="en-US" sz="1200" dirty="0" smtClean="0"/>
              <a:t>) with </a:t>
            </a:r>
          </a:p>
          <a:p>
            <a:pPr marL="0" indent="0">
              <a:buNone/>
            </a:pPr>
            <a:r>
              <a:rPr lang="en-US" sz="1200" dirty="0" smtClean="0"/>
              <a:t>       // information about the total height of the stacked bar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// y labels. This runs function(name) once for each y label (name is the current label)</a:t>
            </a:r>
          </a:p>
          <a:p>
            <a:pPr marL="0" indent="0">
              <a:buNone/>
            </a:pPr>
            <a:r>
              <a:rPr lang="en-US" sz="1200" dirty="0" smtClean="0"/>
              <a:t>         // and stores each resulting dictionary in the array </a:t>
            </a:r>
            <a:r>
              <a:rPr lang="en-US" sz="1200" smtClean="0"/>
              <a:t>d.outcomes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4759" y="2259992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103175" y="153505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37240"/>
              <a:gd name="adj4" fmla="val -415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15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3587589"/>
            <a:ext cx="5081779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1300269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112923"/>
              <a:gd name="adj4" fmla="val -3032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 </a:t>
            </a:r>
            <a:r>
              <a:rPr lang="en-US" sz="2000" dirty="0" err="1" smtClean="0"/>
              <a:t>rangeRoundBands</a:t>
            </a:r>
            <a:r>
              <a:rPr lang="en-US" sz="2000" dirty="0" smtClean="0"/>
              <a:t> </a:t>
            </a:r>
            <a:r>
              <a:rPr lang="en-US" sz="2000" dirty="0"/>
              <a:t>sets up the bar width with no </a:t>
            </a:r>
            <a:r>
              <a:rPr lang="en-US" sz="2000" dirty="0" smtClean="0"/>
              <a:t>fractional </a:t>
            </a:r>
            <a:r>
              <a:rPr lang="en-US" sz="2000" dirty="0"/>
              <a:t>pixels, and the .1 is </a:t>
            </a:r>
            <a:r>
              <a:rPr lang="en-US" sz="2000" dirty="0" smtClean="0"/>
              <a:t>the distance </a:t>
            </a:r>
            <a:r>
              <a:rPr lang="en-US" sz="2000" dirty="0"/>
              <a:t>between bars</a:t>
            </a:r>
          </a:p>
        </p:txBody>
      </p:sp>
    </p:spTree>
    <p:extLst>
      <p:ext uri="{BB962C8B-B14F-4D97-AF65-F5344CB8AC3E}">
        <p14:creationId xmlns:p14="http://schemas.microsoft.com/office/powerpoint/2010/main" val="264375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associate the axis with the labels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x_scale.domain</a:t>
            </a:r>
            <a:r>
              <a:rPr lang="en-US" sz="2400" dirty="0"/>
              <a:t>(</a:t>
            </a:r>
            <a:r>
              <a:rPr lang="en-US" sz="2400" dirty="0" err="1"/>
              <a:t>x_labels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170" y="4577693"/>
            <a:ext cx="385168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40112" y="4937698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3247"/>
              <a:gd name="adj4" fmla="val -1539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Domain is the stuff that has to be mapped onto the range (</a:t>
            </a:r>
            <a:r>
              <a:rPr lang="en-US" sz="2000" dirty="0" err="1" smtClean="0"/>
              <a:t>x_labels</a:t>
            </a:r>
            <a:r>
              <a:rPr lang="en-US" sz="2000" dirty="0" smtClean="0"/>
              <a:t> in this case)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7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2719788"/>
            <a:ext cx="235752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3065133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2202"/>
              <a:gd name="adj4" fmla="val -398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Now we can pass that axis to d3’s axis drawing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88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8075" y="4046462"/>
            <a:ext cx="4563927" cy="66211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85639" y="1291421"/>
            <a:ext cx="3358361" cy="1872568"/>
          </a:xfrm>
          <a:prstGeom prst="borderCallout1">
            <a:avLst>
              <a:gd name="adj1" fmla="val 104911"/>
              <a:gd name="adj2" fmla="val 12180"/>
              <a:gd name="adj3" fmla="val 145419"/>
              <a:gd name="adj4" fmla="val -21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Append adds something to a selection (you could add an ‘h1’ (to body), a ‘circle’ (to an </a:t>
            </a:r>
            <a:r>
              <a:rPr lang="en-US" sz="2000" dirty="0" err="1" smtClean="0"/>
              <a:t>svg</a:t>
            </a:r>
            <a:r>
              <a:rPr lang="en-US" sz="2000" dirty="0" smtClean="0"/>
              <a:t>), and so on. </a:t>
            </a:r>
            <a:r>
              <a:rPr lang="en-US" sz="2000" i="1" dirty="0" smtClean="0"/>
              <a:t>append </a:t>
            </a:r>
            <a:r>
              <a:rPr lang="en-US" sz="2000" dirty="0" smtClean="0"/>
              <a:t>returns a new selection!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// </a:t>
            </a:r>
            <a:r>
              <a:rPr lang="en-US" sz="2400" dirty="0" smtClean="0"/>
              <a:t>create the drawing area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svg</a:t>
            </a:r>
            <a:r>
              <a:rPr lang="en-US" sz="2400" dirty="0"/>
              <a:t> = d3.select("body").append("</a:t>
            </a:r>
            <a:r>
              <a:rPr lang="en-US" sz="2400" dirty="0" err="1" smtClean="0"/>
              <a:t>svg</a:t>
            </a:r>
            <a:r>
              <a:rPr lang="en-US" sz="2400" dirty="0" smtClean="0"/>
              <a:t>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we </a:t>
            </a:r>
            <a:r>
              <a:rPr lang="en-US" sz="2400" dirty="0"/>
              <a:t>need to </a:t>
            </a:r>
            <a:r>
              <a:rPr lang="en-US" sz="2400" dirty="0" smtClean="0"/>
              <a:t>account </a:t>
            </a:r>
            <a:r>
              <a:rPr lang="en-US" sz="2400" dirty="0"/>
              <a:t>for margins 'by hand'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("width", width + </a:t>
            </a:r>
            <a:r>
              <a:rPr lang="en-US" sz="2400" dirty="0" err="1"/>
              <a:t>margin.left</a:t>
            </a:r>
            <a:r>
              <a:rPr lang="en-US" sz="2400" dirty="0"/>
              <a:t> + </a:t>
            </a:r>
            <a:r>
              <a:rPr lang="en-US" sz="2400" dirty="0" err="1"/>
              <a:t>margin.right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.</a:t>
            </a:r>
            <a:r>
              <a:rPr lang="en-US" sz="2400" dirty="0" err="1"/>
              <a:t>attr</a:t>
            </a:r>
            <a:r>
              <a:rPr lang="en-US" sz="2400" dirty="0"/>
              <a:t>("height", height + </a:t>
            </a:r>
            <a:r>
              <a:rPr lang="en-US" sz="2400" dirty="0" err="1"/>
              <a:t>margin.top</a:t>
            </a:r>
            <a:r>
              <a:rPr lang="en-US" sz="2400" dirty="0"/>
              <a:t> + </a:t>
            </a:r>
            <a:r>
              <a:rPr lang="en-US" sz="2400" dirty="0" err="1"/>
              <a:t>margin.bottom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5044352"/>
            <a:ext cx="7162024" cy="11709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2324563"/>
            <a:ext cx="3358361" cy="1958567"/>
          </a:xfrm>
          <a:prstGeom prst="borderCallout1">
            <a:avLst>
              <a:gd name="adj1" fmla="val 34225"/>
              <a:gd name="adj2" fmla="val -7051"/>
              <a:gd name="adj3" fmla="val 130295"/>
              <a:gd name="adj4" fmla="val -7904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D3 uses chained function calls e.g. to apply attributes to the current selection (which is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returned by append)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36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jmankoff-byte3.appspot.com</a:t>
            </a:r>
          </a:p>
          <a:p>
            <a:pPr marL="0" indent="0">
              <a:buNone/>
            </a:pPr>
            <a:r>
              <a:rPr lang="en-US" dirty="0" smtClean="0"/>
              <a:t>Same data set as Byte 2 </a:t>
            </a:r>
            <a:br>
              <a:rPr lang="en-US" dirty="0" smtClean="0"/>
            </a:br>
            <a:r>
              <a:rPr lang="en-US" dirty="0" smtClean="0"/>
              <a:t>	[even if it’s your own]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a </a:t>
            </a:r>
            <a:r>
              <a:rPr lang="en-US" dirty="0" smtClean="0"/>
              <a:t>JavaScript </a:t>
            </a:r>
            <a:r>
              <a:rPr lang="en-US" dirty="0"/>
              <a:t>visualization </a:t>
            </a:r>
            <a:r>
              <a:rPr lang="en-US" dirty="0" smtClean="0"/>
              <a:t>library</a:t>
            </a:r>
          </a:p>
          <a:p>
            <a:pPr marL="0" indent="0">
              <a:buNone/>
            </a:pPr>
            <a:r>
              <a:rPr lang="en-US" dirty="0"/>
              <a:t>Passing data from your python code to </a:t>
            </a:r>
            <a:r>
              <a:rPr lang="en-US" dirty="0" smtClean="0"/>
              <a:t>JavaScript </a:t>
            </a:r>
            <a:r>
              <a:rPr lang="en-US" dirty="0"/>
              <a:t>running in the user's browser</a:t>
            </a:r>
          </a:p>
          <a:p>
            <a:pPr marL="0" indent="0">
              <a:buNone/>
            </a:pPr>
            <a:r>
              <a:rPr lang="en-US" dirty="0"/>
              <a:t>Designing a visualization of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draw the x axis (D3 handles the details in '.call')</a:t>
            </a:r>
          </a:p>
          <a:p>
            <a:pPr marL="0" indent="0">
              <a:buNone/>
            </a:pPr>
            <a:r>
              <a:rPr lang="en-US" sz="2400" dirty="0" err="1" smtClean="0"/>
              <a:t>svg.append</a:t>
            </a:r>
            <a:r>
              <a:rPr lang="en-US" sz="2400" dirty="0"/>
              <a:t>("g")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("class", "x axis")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"translate(0," + height + ")")</a:t>
            </a:r>
          </a:p>
          <a:p>
            <a:pPr marL="0" indent="0">
              <a:buNone/>
            </a:pPr>
            <a:r>
              <a:rPr lang="en-US" sz="2400" dirty="0"/>
              <a:t>         .call(</a:t>
            </a:r>
            <a:r>
              <a:rPr lang="en-US" sz="2400" dirty="0" err="1"/>
              <a:t>xAxis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059" y="3223596"/>
            <a:ext cx="6323688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90316" y="4832973"/>
            <a:ext cx="3358361" cy="1382286"/>
          </a:xfrm>
          <a:prstGeom prst="borderCallout1">
            <a:avLst>
              <a:gd name="adj1" fmla="val 34225"/>
              <a:gd name="adj2" fmla="val -7051"/>
              <a:gd name="adj3" fmla="val -71403"/>
              <a:gd name="adj4" fmla="val -296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ensures that everything that’s drawn by </a:t>
            </a:r>
            <a:r>
              <a:rPr lang="en-US" sz="2000" dirty="0" err="1" smtClean="0"/>
              <a:t>xAxis</a:t>
            </a:r>
            <a:r>
              <a:rPr lang="en-US" sz="2000" dirty="0" smtClean="0"/>
              <a:t> is translated to the bottom of the </a:t>
            </a:r>
            <a:r>
              <a:rPr lang="en-US" sz="2000" dirty="0" err="1" smtClean="0"/>
              <a:t>svg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8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{x: 10.0, y: 9.14},</a:t>
            </a:r>
          </a:p>
          <a:p>
            <a:pPr marL="0" indent="0">
              <a:buNone/>
            </a:pPr>
            <a:r>
              <a:rPr lang="en-US" dirty="0"/>
              <a:t>  {x:  8.0, y: 8.14},</a:t>
            </a:r>
          </a:p>
          <a:p>
            <a:pPr marL="0" indent="0">
              <a:buNone/>
            </a:pPr>
            <a:r>
              <a:rPr lang="en-US" dirty="0"/>
              <a:t>  {x: 13.0, y: 8.74},</a:t>
            </a:r>
          </a:p>
          <a:p>
            <a:pPr marL="0" indent="0">
              <a:buNone/>
            </a:pPr>
            <a:r>
              <a:rPr lang="en-US" dirty="0"/>
              <a:t>  {x:  9.0, y: 8.77},</a:t>
            </a:r>
          </a:p>
          <a:p>
            <a:pPr marL="0" indent="0">
              <a:buNone/>
            </a:pPr>
            <a:r>
              <a:rPr lang="en-US" dirty="0"/>
              <a:t>  {x: 11.0, y: 9.26}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29931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to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</a:t>
            </a:r>
            <a:r>
              <a:rPr lang="en-US" dirty="0" smtClean="0"/>
              <a:t>function x(d) {return </a:t>
            </a:r>
            <a:r>
              <a:rPr lang="en-US" dirty="0" err="1" smtClean="0"/>
              <a:t>d.x</a:t>
            </a:r>
            <a:r>
              <a:rPr lang="en-US" dirty="0" smtClean="0"/>
              <a:t>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1313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circles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762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885" y="1879392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BUT!!!! The circles don’t exist yet. You’re just telling d3 that when they do they should correspond to data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66235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944" y="2866225"/>
            <a:ext cx="1454412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-2819"/>
              <a:gd name="adj4" fmla="val -630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circle and returns it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202456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3355" y="2891317"/>
            <a:ext cx="2557581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3166"/>
              <a:gd name="adj4" fmla="val -357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tells enter() what to create. enter() adds it to the parent node 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in this case)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12229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 .enter().append("circle")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28999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6" y="145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d’s x value and y value.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59997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[{'Foster': 0, </a:t>
            </a:r>
            <a:br>
              <a:rPr lang="en-US" sz="1800" dirty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  '</a:t>
            </a:r>
            <a:r>
              <a:rPr lang="en-US" sz="1800" b="1" dirty="0"/>
              <a:t>Age': '&lt;6mo', </a:t>
            </a:r>
            <a:br>
              <a:rPr lang="en-US" sz="1800" b="1" dirty="0"/>
            </a:br>
            <a:r>
              <a:rPr lang="en-US" sz="1800" dirty="0" smtClean="0"/>
              <a:t>   '</a:t>
            </a:r>
            <a:r>
              <a:rPr lang="en-US" sz="1800" dirty="0"/>
              <a:t>Adopted':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Euthanized':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/>
              <a:t>'Transferred to Rescue Group': 0},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</a:t>
            </a:r>
            <a:r>
              <a:rPr lang="en-US" sz="1800" dirty="0"/>
              <a:t>'Foster':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b="1" dirty="0" smtClean="0"/>
              <a:t>'</a:t>
            </a:r>
            <a:r>
              <a:rPr lang="en-US" sz="1800" b="1" dirty="0"/>
              <a:t>Age': '6mo-1yr',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Adopted':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'Euthanized':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'Transferred to Rescue Group': 0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442696" y="168625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Loops through each age in the array passed over from python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54131" y="1451963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75625" y="277903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y0 position for the first bar for this age is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0470" y="2033104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 a dictionary containing the name, y0 and y1 position of the outcome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y0 is already ‘known’, y1 is y0 </a:t>
            </a:r>
            <a:r>
              <a:rPr lang="en-US" sz="2000" i="1" dirty="0" smtClean="0"/>
              <a:t>plus </a:t>
            </a:r>
            <a:r>
              <a:rPr lang="en-US" sz="2000" dirty="0" smtClean="0"/>
              <a:t>the number of dogs for this outcome (d[name])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2562887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Here we update y0 so that it will be correct on the next iteration of the loop.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41524" y="4736784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348879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final step copies the y1 from the very last bar into 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(the total height of  this age’s bar)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45498" y="5607867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pic>
        <p:nvPicPr>
          <p:cNvPr id="7" name="Content Placeholder 6" descr="Screen Shot 2014-02-03 at 3.3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81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Creating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42" y="1847153"/>
            <a:ext cx="8581957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48973" y="3164727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836989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54221"/>
              <a:gd name="adj4" fmla="val -542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We want to create a group (“g”) for each age  (since it will hold multiple bars)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85941" y="2197893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(sometimes) +</a:t>
            </a:r>
            <a:r>
              <a:rPr lang="en-US" dirty="0"/>
              <a:t> </a:t>
            </a:r>
            <a:r>
              <a:rPr lang="en-US" dirty="0" smtClean="0"/>
              <a:t>SVG (vector graphics for the web) </a:t>
            </a:r>
            <a:r>
              <a:rPr lang="en-US" i="1" dirty="0" smtClean="0"/>
              <a:t>for content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600" dirty="0"/>
              <a:t>&lt;!DOCTYPE 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dirty="0"/>
              <a:t>meta charset="utf-</a:t>
            </a:r>
            <a:r>
              <a:rPr lang="en-US" sz="1600" dirty="0" smtClean="0"/>
              <a:t>8”&gt;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500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</a:t>
            </a:r>
            <a:r>
              <a:rPr lang="en-US" sz="1600" b="1" dirty="0"/>
              <a:t>&lt;text </a:t>
            </a:r>
            <a:r>
              <a:rPr lang="en-US" sz="1600" b="1" dirty="0">
                <a:solidFill>
                  <a:srgbClr val="850205"/>
                </a:solidFill>
              </a:rPr>
              <a:t>y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12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  </a:t>
            </a:r>
            <a:r>
              <a:rPr lang="en-US" sz="1600" b="1" dirty="0" smtClean="0">
                <a:solidFill>
                  <a:srgbClr val="008000"/>
                </a:solidFill>
              </a:rPr>
              <a:t> </a:t>
            </a:r>
            <a:r>
              <a:rPr lang="en-US" sz="1600" b="1" dirty="0">
                <a:solidFill>
                  <a:srgbClr val="008000"/>
                </a:solidFill>
              </a:rPr>
              <a:t>Hello, world</a:t>
            </a:r>
            <a:r>
              <a:rPr lang="en-US" sz="1600" b="1" dirty="0" smtClean="0">
                <a:solidFill>
                  <a:srgbClr val="008000"/>
                </a:solidFill>
              </a:rPr>
              <a:t>!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/>
              <a:t>  </a:t>
            </a:r>
            <a:r>
              <a:rPr lang="en-US" sz="1600" b="1" dirty="0"/>
              <a:t>&lt;/text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 smtClean="0"/>
              <a:t>&gt;</a:t>
            </a:r>
          </a:p>
          <a:p>
            <a:pPr marL="228600" lvl="1" indent="0">
              <a:buNone/>
            </a:pPr>
            <a:r>
              <a:rPr lang="en-US" sz="1600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9292" y="4068724"/>
            <a:ext cx="3440871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18201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02857"/>
              <a:gd name="adj4" fmla="val -2560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our x axis mapper can calculate the x position of this group</a:t>
            </a:r>
            <a:endParaRPr lang="en-US" sz="2000" dirty="0"/>
          </a:p>
        </p:txBody>
      </p:sp>
      <p:pic>
        <p:nvPicPr>
          <p:cNvPr id="9" name="Content Placeholder 6" descr="Screen Shot 2014-02-03 at 3.3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59905"/>
          <a:stretch/>
        </p:blipFill>
        <p:spPr>
          <a:xfrm>
            <a:off x="190408" y="0"/>
            <a:ext cx="2689413" cy="4379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43075" y="1556951"/>
            <a:ext cx="2922896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825" y="4649127"/>
            <a:ext cx="7988258" cy="98653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83424" y="2432182"/>
            <a:ext cx="2869061" cy="1478475"/>
          </a:xfrm>
          <a:prstGeom prst="borderCallout1">
            <a:avLst>
              <a:gd name="adj1" fmla="val 58987"/>
              <a:gd name="adj2" fmla="val -5940"/>
              <a:gd name="adj3" fmla="val 138658"/>
              <a:gd name="adj4" fmla="val -736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Which we stored in the previous line, and use to move this group to x, 0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 smtClean="0"/>
              <a:t>x_scale.rangeBand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d.y0) </a:t>
            </a:r>
            <a:r>
              <a:rPr lang="en-US" sz="2400" dirty="0" smtClean="0"/>
              <a:t>– 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847153"/>
            <a:ext cx="7394545" cy="2144606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22002" y="4896427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Creates a rectangle within the age group for each item in </a:t>
            </a:r>
            <a:r>
              <a:rPr lang="en-US" sz="2000" dirty="0" err="1" smtClean="0"/>
              <a:t>d.outcomes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7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3855676"/>
            <a:ext cx="4376423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745360" y="5110123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width of each rectangle is identical (and provided by the x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253888"/>
            <a:ext cx="6077105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903097"/>
            <a:ext cx="2441101" cy="952579"/>
          </a:xfrm>
          <a:prstGeom prst="borderCallout1">
            <a:avLst>
              <a:gd name="adj1" fmla="val 58987"/>
              <a:gd name="adj2" fmla="val -5940"/>
              <a:gd name="adj3" fmla="val 118715"/>
              <a:gd name="adj4" fmla="val -6624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top of the bar is at d.y1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8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652099"/>
            <a:ext cx="7375292" cy="76432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698974"/>
            <a:ext cx="2441101" cy="1746394"/>
          </a:xfrm>
          <a:prstGeom prst="borderCallout1">
            <a:avLst>
              <a:gd name="adj1" fmla="val 58987"/>
              <a:gd name="adj2" fmla="val -5940"/>
              <a:gd name="adj3" fmla="val 102353"/>
              <a:gd name="adj4" fmla="val -755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we calculate the height (could we have saved ourselves the effort and just stored height?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8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smtClean="0"/>
              <a:t>	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5360675"/>
            <a:ext cx="7375292" cy="107432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0614" y="4318910"/>
            <a:ext cx="2441101" cy="657733"/>
          </a:xfrm>
          <a:prstGeom prst="borderCallout1">
            <a:avLst>
              <a:gd name="adj1" fmla="val 58987"/>
              <a:gd name="adj2" fmla="val -5940"/>
              <a:gd name="adj3" fmla="val 159361"/>
              <a:gd name="adj4" fmla="val -72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Color is provided by the color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78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7" name="Content Placeholder 6" descr="Screen Shot 2014-02-03 at 3.40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b="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11" name="Content Placeholder 10" descr="Screen Shot 2014-02-03 at 3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b="9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9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sz="1800" dirty="0" smtClean="0"/>
          </a:p>
          <a:p>
            <a:pPr marL="228600" lvl="1" indent="0">
              <a:buNone/>
            </a:pPr>
            <a:r>
              <a:rPr lang="en-US" sz="1800" dirty="0"/>
              <a:t>&lt;!DOCTYPE html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/>
              <a:t>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</a:t>
            </a:r>
            <a:r>
              <a:rPr lang="en-US" sz="1800" b="1" dirty="0" smtClean="0"/>
              <a:t>&gt;</a:t>
            </a:r>
            <a:br>
              <a:rPr lang="en-US" sz="1800" b="1" dirty="0" smtClean="0"/>
            </a:br>
            <a:r>
              <a:rPr lang="en-US" sz="1800" b="1" dirty="0" smtClean="0"/>
              <a:t>body </a:t>
            </a:r>
            <a:r>
              <a:rPr lang="en-US" sz="1800" b="1" dirty="0"/>
              <a:t>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</a:t>
            </a:r>
            <a:r>
              <a:rPr lang="en-US" sz="1800" b="1" dirty="0" smtClean="0"/>
              <a:t>}</a:t>
            </a:r>
            <a:br>
              <a:rPr lang="en-US" sz="1800" b="1" dirty="0" smtClean="0"/>
            </a:br>
            <a:r>
              <a:rPr lang="en-US" sz="1800" b="1" dirty="0" smtClean="0"/>
              <a:t>&lt;</a:t>
            </a:r>
            <a:r>
              <a:rPr lang="en-US" sz="1800" b="1" dirty="0"/>
              <a:t>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14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parts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00930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069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 in Byte3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</a:t>
            </a:r>
            <a:r>
              <a:rPr lang="en-US" dirty="0" smtClean="0">
                <a:solidFill>
                  <a:srgbClr val="618091"/>
                </a:solidFill>
              </a:rPr>
              <a:t>8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8285</TotalTime>
  <Words>2427</Words>
  <Application>Microsoft Macintosh PowerPoint</Application>
  <PresentationFormat>On-screen Show (4:3)</PresentationFormat>
  <Paragraphs>484</Paragraphs>
  <Slides>49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Introducing Byte 3</vt:lpstr>
      <vt:lpstr>What is D3?</vt:lpstr>
      <vt:lpstr>D3 Uses Web Standards</vt:lpstr>
      <vt:lpstr>D3 Uses Web Standards</vt:lpstr>
      <vt:lpstr>CSS Selections</vt:lpstr>
      <vt:lpstr>Example use of CSS in Byte3</vt:lpstr>
      <vt:lpstr>D3 Uses Web Standards</vt:lpstr>
      <vt:lpstr>Using D3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Simple Example: Scatterplot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What data do we need?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The result:</vt:lpstr>
      <vt:lpstr>Creating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Example from Byte3: Stacked Bars</vt:lpstr>
      <vt:lpstr>Debugging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303</cp:revision>
  <dcterms:created xsi:type="dcterms:W3CDTF">2013-10-07T16:54:34Z</dcterms:created>
  <dcterms:modified xsi:type="dcterms:W3CDTF">2016-02-15T17:07:49Z</dcterms:modified>
</cp:coreProperties>
</file>