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455" r:id="rId3"/>
    <p:sldId id="301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502" r:id="rId31"/>
    <p:sldId id="519" r:id="rId32"/>
    <p:sldId id="509" r:id="rId33"/>
    <p:sldId id="310" r:id="rId34"/>
    <p:sldId id="311" r:id="rId35"/>
    <p:sldId id="511" r:id="rId36"/>
    <p:sldId id="510" r:id="rId37"/>
    <p:sldId id="314" r:id="rId38"/>
    <p:sldId id="315" r:id="rId39"/>
    <p:sldId id="316" r:id="rId40"/>
    <p:sldId id="317" r:id="rId41"/>
    <p:sldId id="437" r:id="rId42"/>
    <p:sldId id="438" r:id="rId43"/>
    <p:sldId id="439" r:id="rId44"/>
    <p:sldId id="440" r:id="rId45"/>
    <p:sldId id="322" r:id="rId46"/>
    <p:sldId id="512" r:id="rId47"/>
    <p:sldId id="513" r:id="rId48"/>
    <p:sldId id="324" r:id="rId49"/>
    <p:sldId id="325" r:id="rId50"/>
    <p:sldId id="331" r:id="rId51"/>
    <p:sldId id="514" r:id="rId52"/>
    <p:sldId id="469" r:id="rId53"/>
    <p:sldId id="520" r:id="rId54"/>
    <p:sldId id="515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07" autoAdjust="0"/>
    <p:restoredTop sz="73305" autoAdjust="0"/>
  </p:normalViewPr>
  <p:slideViewPr>
    <p:cSldViewPr snapToGrid="0" snapToObjects="1">
      <p:cViewPr varScale="1">
        <p:scale>
          <a:sx n="54" d="100"/>
          <a:sy n="54" d="100"/>
        </p:scale>
        <p:origin x="-1304" y="-96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466AD6A-0C79-6B45-BD81-96C0113D7540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4C5EFA-181E-C64C-889B-8F18EB0AB88C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32F28B9-7A81-024B-8CC3-38DD23C2D67A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BB6639-10BE-CA40-8F38-635D459AAF02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65D613D-8F1A-5D41-93CB-2107B92E4F17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ED14299-E9D2-9644-B6AD-61CE579B344C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C2C91D2-70B9-6047-BB13-4D52627D2896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DA2CF0-24EB-E949-B390-BC054DE71E85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DA2CF0-24EB-E949-B390-BC054DE71E85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DA2CF0-24EB-E949-B390-BC054DE71E85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 (Note: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standard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825EA9-94E6-2E42-BD57-0CF72E222F01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314732-F58C-5642-83DD-84B8460976C6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23E6C2-C91D-E74C-BFCC-1ED7DFE97190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A817C3-7AEF-3F4C-956B-5B476C99AEDB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AA478E-1D00-5942-A304-921C2E58D819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Similar principle to computing confidence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Lowering the confidence value causes more pruning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We use the estimate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pessimistically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by using the upper confidence limit on the error estimate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6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We use the estimate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pessimistically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by using the upper confidence limit on the error estimate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6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Similar principle to computing confidence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Lowering the confidence value causes more pruning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We use the estimate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pessimistically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by using the upper confidence limit on the error estimate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6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difference is big enough then we feel it is worth the risk of additional complexity/</a:t>
            </a:r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Otherwise we cannot conclude that the difference in accuracy is real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4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360D8D-F729-3C4F-97D1-A3FA85B1348D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3843085-C127-AB49-AEF8-959CA7F10BD8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AF4C62F-1AA2-D048-B9E4-59F1195B6196}" type="slidenum">
              <a:rPr lang="en-US" sz="1200"/>
              <a:pPr/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C795C93-EB27-8542-94AC-68C3B251210C}" type="slidenum">
              <a:rPr lang="en-US" sz="1200"/>
              <a:pPr/>
              <a:t>32</a:t>
            </a:fld>
            <a:endParaRPr 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32335CD-B321-3B44-AAA5-7F5A9A8AA537}" type="slidenum">
              <a:rPr lang="en-US" sz="1200"/>
              <a:pPr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34</a:t>
            </a:fld>
            <a:endParaRPr 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36</a:t>
            </a:fld>
            <a:endParaRPr 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9187489-F65C-8147-8ECD-50D4A1D09F7C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7C557C-8A91-894F-9A91-46452B6A5D98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CFF9885-1641-C041-A79B-4B6FE8035280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Uses simple nested conditional structure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Tree structured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each interior node we look at one feature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Value of this feature selects a sub-tree for making the rest of the decision </a:t>
            </a:r>
            <a:r>
              <a:rPr lang="en-US" sz="2000" dirty="0" smtClean="0">
                <a:latin typeface="Arial" charset="0"/>
              </a:rPr>
              <a:t>(so edges are labeled with feature values)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leaves we make a classification (assign the class)</a:t>
            </a:r>
          </a:p>
          <a:p>
            <a:pPr lvl="1" eaLnBrk="1" hangingPunct="1"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798AC4-2F23-3D4A-A799-2E16510E92B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958A87A-0384-2747-95A6-216779FFD183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958A87A-0384-2747-95A6-216779FFD183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958A87A-0384-2747-95A6-216779FFD183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6E31F1-3F6E-1343-ABE2-8AA5045EDAD7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E8DD81C-4668-2C48-91CF-32855F7CD63B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29D63A-B2A7-C848-8A1D-73D63113BD7B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Uses simple nested conditional structure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Tree structured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each interior node we look at one feature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Value of this feature selects a sub-tree for making the rest of the decision </a:t>
            </a:r>
            <a:r>
              <a:rPr lang="en-US" sz="2000" dirty="0" smtClean="0">
                <a:latin typeface="Arial" charset="0"/>
              </a:rPr>
              <a:t>(so edges are labeled with feature values)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leaves we make a classification (assign the class)</a:t>
            </a:r>
          </a:p>
          <a:p>
            <a:pPr lvl="1" eaLnBrk="1" hangingPunct="1"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798AC4-2F23-3D4A-A799-2E16510E92B0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1"/>
            <a:r>
              <a:rPr lang="en-US" dirty="0" smtClean="0">
                <a:latin typeface="Arial" charset="0"/>
              </a:rPr>
              <a:t>In practice statistical approach </a:t>
            </a:r>
            <a:r>
              <a:rPr lang="en-US" dirty="0" err="1" smtClean="0">
                <a:latin typeface="Arial" charset="0"/>
              </a:rPr>
              <a:t>doesn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t work better than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ad-hoc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methods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B2EED5-9D73-204C-BCD0-404BDD278E84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360D8D-F729-3C4F-97D1-A3FA85B1348D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4D1B00-FFE3-1440-8A72-B672AC7ABAE9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Uses simple nested conditional structure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Tree structured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each interior node we look at one feature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Value of this feature selects a sub-tree for making the rest of the decision </a:t>
            </a:r>
            <a:r>
              <a:rPr lang="en-US" sz="2000" dirty="0" smtClean="0">
                <a:latin typeface="Arial" charset="0"/>
              </a:rPr>
              <a:t>(so edges are labeled with feature values)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leaves we make a classification (assign the class)</a:t>
            </a:r>
          </a:p>
          <a:p>
            <a:pPr lvl="1" eaLnBrk="1" hangingPunct="1"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798AC4-2F23-3D4A-A799-2E16510E92B0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Uses simple nested conditional structure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Tree structured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each interior node we look at one feature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Value of this feature selects a sub-tree for making the rest of the decision </a:t>
            </a:r>
            <a:r>
              <a:rPr lang="en-US" sz="2000" dirty="0" smtClean="0">
                <a:latin typeface="Arial" charset="0"/>
              </a:rPr>
              <a:t>(so edges are labeled with feature values)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leaves we make a classification (assign the class)</a:t>
            </a:r>
          </a:p>
          <a:p>
            <a:pPr lvl="1" eaLnBrk="1" hangingPunct="1"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798AC4-2F23-3D4A-A799-2E16510E92B0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DA2CF0-24EB-E949-B390-BC054DE71E85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2300611-428A-5A40-B86F-BE6E0369CAFF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Intuitively would like the features with the most information in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Turns out there is a nice information theoretic way to estimate this: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Information Gain</a:t>
            </a:r>
            <a:r>
              <a:rPr lang="ja-JP" altLang="en-US" dirty="0" smtClean="0">
                <a:latin typeface="Arial" charset="0"/>
              </a:rPr>
              <a:t>”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… will need a short trip into information theory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3/18/14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3/18/14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ayes'_theorem" TargetMode="External"/><Relationship Id="rId4" Type="http://schemas.openxmlformats.org/officeDocument/2006/relationships/hyperlink" Target="http://yudkowsky.net/rational/bayes" TargetMode="External"/><Relationship Id="rId5" Type="http://schemas.openxmlformats.org/officeDocument/2006/relationships/hyperlink" Target="http://oscarbonilla.com/2009/05/visualizing-bayes-theorem/" TargetMode="External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 smtClean="0"/>
              <a:t>Machine Learning II: </a:t>
            </a:r>
            <a:br>
              <a:rPr lang="en-US" dirty="0" smtClean="0"/>
            </a:br>
            <a:r>
              <a:rPr lang="en-US" smtClean="0"/>
              <a:t>Decision Trees &amp; Naïve </a:t>
            </a:r>
            <a:r>
              <a:rPr lang="en-US" dirty="0" smtClean="0"/>
              <a:t>Bayes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(AKA </a:t>
            </a:r>
            <a:r>
              <a:rPr lang="en-US" i="1" dirty="0">
                <a:latin typeface="Arial" charset="0"/>
              </a:rPr>
              <a:t>Shannon Entropy</a:t>
            </a:r>
            <a:r>
              <a:rPr lang="en-US" dirty="0" smtClean="0">
                <a:latin typeface="Arial" charset="0"/>
              </a:rPr>
              <a:t>): 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 measure </a:t>
            </a:r>
            <a:r>
              <a:rPr lang="en-US" dirty="0">
                <a:latin typeface="Arial" charset="0"/>
              </a:rPr>
              <a:t>of uncertainty </a:t>
            </a:r>
            <a:endParaRPr lang="en-US" sz="1600" dirty="0">
              <a:latin typeface="Arial" charset="0"/>
            </a:endParaRPr>
          </a:p>
          <a:p>
            <a:pPr lvl="1" eaLnBrk="1" hangingPunct="1"/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Less </a:t>
            </a:r>
            <a:r>
              <a:rPr lang="en-US" dirty="0">
                <a:latin typeface="Arial" charset="0"/>
              </a:rPr>
              <a:t>uncertainty (less entropy)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</a:t>
            </a:r>
            <a:r>
              <a:rPr lang="en-US" dirty="0">
                <a:latin typeface="Arial" charset="0"/>
                <a:sym typeface="Wingdings" charset="0"/>
              </a:rPr>
              <a:t> more predictable  less </a:t>
            </a:r>
            <a:r>
              <a:rPr lang="en-US" dirty="0" smtClean="0">
                <a:latin typeface="Arial" charset="0"/>
                <a:sym typeface="Wingdings" charset="0"/>
              </a:rPr>
              <a:t>information</a:t>
            </a:r>
            <a:endParaRPr lang="en-US" sz="2000" dirty="0">
              <a:latin typeface="Arial" charset="0"/>
              <a:sym typeface="Wingdings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Provides </a:t>
            </a:r>
            <a:r>
              <a:rPr lang="en-US" dirty="0">
                <a:latin typeface="Arial" charset="0"/>
              </a:rPr>
              <a:t>a lower bound on the average number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of bits needed to encode / transmit something</a:t>
            </a:r>
          </a:p>
          <a:p>
            <a:pPr lvl="1"/>
            <a:r>
              <a:rPr lang="en-US" dirty="0" smtClean="0">
                <a:latin typeface="Arial" charset="0"/>
              </a:rPr>
              <a:t>Intuitively: proportional </a:t>
            </a:r>
            <a:r>
              <a:rPr lang="en-US" dirty="0">
                <a:latin typeface="Arial" charset="0"/>
              </a:rPr>
              <a:t>to how much information is in the thing to be transmitted</a:t>
            </a:r>
          </a:p>
        </p:txBody>
      </p:sp>
      <p:grpSp>
        <p:nvGrpSpPr>
          <p:cNvPr id="54276" name="Group 6"/>
          <p:cNvGrpSpPr>
            <a:grpSpLocks/>
          </p:cNvGrpSpPr>
          <p:nvPr/>
        </p:nvGrpSpPr>
        <p:grpSpPr bwMode="auto">
          <a:xfrm>
            <a:off x="6804025" y="228600"/>
            <a:ext cx="2438400" cy="2590800"/>
            <a:chOff x="4224" y="672"/>
            <a:chExt cx="1536" cy="1632"/>
          </a:xfrm>
        </p:grpSpPr>
        <p:pic>
          <p:nvPicPr>
            <p:cNvPr id="54277" name="Picture 4" descr="225px-Shann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225"/>
            <a:stretch>
              <a:fillRect/>
            </a:stretch>
          </p:blipFill>
          <p:spPr bwMode="auto">
            <a:xfrm>
              <a:off x="4348" y="672"/>
              <a:ext cx="1289" cy="1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78" name="Text Box 5"/>
            <p:cNvSpPr txBox="1">
              <a:spLocks noChangeArrowheads="1"/>
            </p:cNvSpPr>
            <p:nvPr/>
          </p:nvSpPr>
          <p:spPr bwMode="auto">
            <a:xfrm>
              <a:off x="4224" y="2016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</a:rPr>
                <a:t>Claude Shannon (1916-2001) </a:t>
              </a:r>
              <a:br>
                <a:rPr lang="en-US" sz="1200">
                  <a:solidFill>
                    <a:srgbClr val="000000"/>
                  </a:solidFill>
                </a:rPr>
              </a:br>
              <a:r>
                <a:rPr lang="en-US" sz="1200">
                  <a:solidFill>
                    <a:srgbClr val="000000"/>
                  </a:solidFill>
                </a:rPr>
                <a:t>The father of information theory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19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Arial" charset="0"/>
              </a:rPr>
              <a:t>Assume a discrete random variable X w/ values {x</a:t>
            </a:r>
            <a:r>
              <a:rPr lang="en-US" sz="2400" baseline="-250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,x</a:t>
            </a:r>
            <a:r>
              <a:rPr lang="en-US" sz="2400" baseline="-25000" dirty="0">
                <a:latin typeface="Arial" charset="0"/>
              </a:rPr>
              <a:t>2</a:t>
            </a:r>
            <a:r>
              <a:rPr lang="en-US" sz="2400" dirty="0">
                <a:latin typeface="Arial" charset="0"/>
              </a:rPr>
              <a:t>…,</a:t>
            </a:r>
            <a:r>
              <a:rPr lang="en-US" sz="2400" dirty="0" err="1">
                <a:latin typeface="Arial" charset="0"/>
              </a:rPr>
              <a:t>x</a:t>
            </a:r>
            <a:r>
              <a:rPr lang="en-US" sz="2400" baseline="-25000" dirty="0" err="1">
                <a:latin typeface="Arial" charset="0"/>
              </a:rPr>
              <a:t>n</a:t>
            </a:r>
            <a:r>
              <a:rPr lang="en-US" sz="2400" dirty="0">
                <a:latin typeface="Arial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 dirty="0">
                <a:latin typeface="Arial" charset="0"/>
              </a:rPr>
              <a:t>Uncertainty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u</a:t>
            </a:r>
            <a:r>
              <a:rPr lang="en-US" sz="2400" baseline="-250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 associated with x</a:t>
            </a:r>
            <a:r>
              <a:rPr lang="en-US" sz="2400" baseline="-25000" dirty="0">
                <a:latin typeface="Arial" charset="0"/>
              </a:rPr>
              <a:t>i </a:t>
            </a:r>
            <a:r>
              <a:rPr lang="en-US" sz="2400" dirty="0">
                <a:latin typeface="Arial" charset="0"/>
              </a:rPr>
              <a:t>(the number of bits needed to designate  x</a:t>
            </a:r>
            <a:r>
              <a:rPr lang="en-US" sz="2400" baseline="-25000" dirty="0">
                <a:latin typeface="Arial" charset="0"/>
              </a:rPr>
              <a:t>i  </a:t>
            </a:r>
            <a:r>
              <a:rPr lang="en-US" sz="2400" dirty="0">
                <a:latin typeface="Arial" charset="0"/>
              </a:rPr>
              <a:t>in a message) defined as 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</a:rPr>
              <a:t>If X was uniformly distributed [P(x</a:t>
            </a:r>
            <a:r>
              <a:rPr lang="en-US" sz="2000" baseline="-25000" dirty="0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) = 1/n]: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Arial" charset="0"/>
              </a:rPr>
              <a:t>u</a:t>
            </a:r>
            <a:r>
              <a:rPr lang="en-US" sz="2000" baseline="-25000" dirty="0" err="1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 = log</a:t>
            </a:r>
            <a:r>
              <a:rPr lang="en-US" sz="2000" baseline="-25000" dirty="0">
                <a:latin typeface="Arial" charset="0"/>
              </a:rPr>
              <a:t>2 </a:t>
            </a:r>
            <a:r>
              <a:rPr lang="en-US" sz="2000" dirty="0">
                <a:latin typeface="Arial" charset="0"/>
              </a:rPr>
              <a:t>n</a:t>
            </a:r>
            <a:endParaRPr lang="en-US" sz="2000" dirty="0">
              <a:solidFill>
                <a:schemeClr val="tx1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For arbitrary non-uniform distribution: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Arial" charset="0"/>
              </a:rPr>
              <a:t>u</a:t>
            </a:r>
            <a:r>
              <a:rPr lang="en-US" sz="2000" baseline="-25000" dirty="0" err="1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 = log</a:t>
            </a:r>
            <a:r>
              <a:rPr lang="en-US" sz="2000" baseline="-25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(1/P(x</a:t>
            </a:r>
            <a:r>
              <a:rPr lang="en-US" sz="2000" baseline="-25000" dirty="0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))  = </a:t>
            </a: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-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 log</a:t>
            </a:r>
            <a:r>
              <a:rPr lang="en-US" sz="2000" baseline="-25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P(x</a:t>
            </a:r>
            <a:r>
              <a:rPr lang="en-US" sz="2000" baseline="-25000" dirty="0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 dirty="0">
              <a:solidFill>
                <a:schemeClr val="tx2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 dirty="0">
                <a:solidFill>
                  <a:schemeClr val="tx2"/>
                </a:solidFill>
                <a:latin typeface="Arial" charset="0"/>
              </a:rPr>
              <a:t>Entropy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 gives the average number of bits to encode a message of symbols drawn from X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	Entropy(X) = H(X) = P(x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) u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+ P(x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) u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2 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+…+ P(</a:t>
            </a:r>
            <a:r>
              <a:rPr lang="en-US" sz="2400" dirty="0" err="1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sz="2400" baseline="-25000" dirty="0" err="1">
                <a:solidFill>
                  <a:schemeClr val="tx2"/>
                </a:solidFill>
                <a:latin typeface="Arial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) u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n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>
              <a:solidFill>
                <a:schemeClr val="tx2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		   	        = </a:t>
            </a:r>
            <a:r>
              <a:rPr lang="en-US" b="1" dirty="0">
                <a:solidFill>
                  <a:schemeClr val="tx2"/>
                </a:solidFill>
                <a:latin typeface="Arial" charset="0"/>
              </a:rPr>
              <a:t>-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Arial" charset="0"/>
                <a:sym typeface="Symbol" charset="0"/>
              </a:rPr>
              <a:t></a:t>
            </a:r>
            <a:r>
              <a:rPr lang="en-US" sz="2400" baseline="-25000" dirty="0" err="1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=1..n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 P(x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) log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2 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P(x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4175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Assume a discrete random variable X w/ values {x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,x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…,x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Uncertainty</a:t>
            </a:r>
            <a:r>
              <a:rPr lang="en-US" sz="2400">
                <a:latin typeface="Arial" charset="0"/>
              </a:rPr>
              <a:t> u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 associated with x</a:t>
            </a:r>
            <a:r>
              <a:rPr lang="en-US" sz="2400" baseline="-25000">
                <a:latin typeface="Arial" charset="0"/>
              </a:rPr>
              <a:t>i </a:t>
            </a:r>
            <a:r>
              <a:rPr lang="en-US" sz="2400">
                <a:latin typeface="Arial" charset="0"/>
              </a:rPr>
              <a:t>(the number of bits needed to designate  x</a:t>
            </a:r>
            <a:r>
              <a:rPr lang="en-US" sz="2400" baseline="-25000">
                <a:latin typeface="Arial" charset="0"/>
              </a:rPr>
              <a:t>i  </a:t>
            </a:r>
            <a:r>
              <a:rPr lang="en-US" sz="2400">
                <a:latin typeface="Arial" charset="0"/>
              </a:rPr>
              <a:t>in a message) defined as 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If X was uniformly distributed [P(x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) = 1/n]: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	u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 = log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2 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For arbitrary non-uniform distribution: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u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 =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(1/P(x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))  = </a:t>
            </a:r>
            <a:r>
              <a:rPr lang="en-US" sz="2000" b="1">
                <a:latin typeface="Arial" charset="0"/>
              </a:rPr>
              <a:t>-</a:t>
            </a:r>
            <a:r>
              <a:rPr lang="en-US" sz="2000">
                <a:latin typeface="Arial" charset="0"/>
              </a:rPr>
              <a:t>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solidFill>
                  <a:schemeClr val="bg1"/>
                </a:solidFill>
                <a:latin typeface="Arial" charset="0"/>
              </a:rPr>
              <a:t>Entropy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gives the average number of bits to encode a message of symbols drawn from X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chemeClr val="bg1"/>
                </a:solidFill>
                <a:latin typeface="Arial" charset="0"/>
              </a:rPr>
              <a:t>	Entropy(X) = H(X) =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u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+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u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2 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+…+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n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u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n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solidFill>
                <a:schemeClr val="bg1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chemeClr val="bg1"/>
                </a:solidFill>
                <a:latin typeface="Arial" charset="0"/>
              </a:rPr>
              <a:t>		   	        = </a:t>
            </a:r>
            <a:r>
              <a:rPr lang="en-US" b="1">
                <a:solidFill>
                  <a:schemeClr val="bg1"/>
                </a:solidFill>
                <a:latin typeface="Arial" charset="0"/>
              </a:rPr>
              <a:t>-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Arial" charset="0"/>
                <a:sym typeface="Symbol" charset="0"/>
              </a:rPr>
              <a:t>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i=1..n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log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2 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9929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Assume a discrete random variable X w/ values {x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,x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…,x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Uncertainty</a:t>
            </a:r>
            <a:r>
              <a:rPr lang="en-US" sz="2400">
                <a:latin typeface="Arial" charset="0"/>
              </a:rPr>
              <a:t> u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 associated with x</a:t>
            </a:r>
            <a:r>
              <a:rPr lang="en-US" sz="2400" baseline="-25000">
                <a:latin typeface="Arial" charset="0"/>
              </a:rPr>
              <a:t>i </a:t>
            </a:r>
            <a:r>
              <a:rPr lang="en-US" sz="2400">
                <a:latin typeface="Arial" charset="0"/>
              </a:rPr>
              <a:t>(the number of bits needed to designate  x</a:t>
            </a:r>
            <a:r>
              <a:rPr lang="en-US" sz="2400" baseline="-25000">
                <a:latin typeface="Arial" charset="0"/>
              </a:rPr>
              <a:t>i  </a:t>
            </a:r>
            <a:r>
              <a:rPr lang="en-US" sz="2400">
                <a:latin typeface="Arial" charset="0"/>
              </a:rPr>
              <a:t>in a message) defined as 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If X was uniformly distributed [P(x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) = 1/n]: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	u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 = log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2 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For arbitrary non-uniform distribution: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u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 =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(1/P(x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))  = </a:t>
            </a:r>
            <a:r>
              <a:rPr lang="en-US" sz="2000" b="1">
                <a:latin typeface="Arial" charset="0"/>
              </a:rPr>
              <a:t>-</a:t>
            </a:r>
            <a:r>
              <a:rPr lang="en-US" sz="2000">
                <a:latin typeface="Arial" charset="0"/>
              </a:rPr>
              <a:t>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Entropy</a:t>
            </a:r>
            <a:r>
              <a:rPr lang="en-US" sz="2400">
                <a:latin typeface="Arial" charset="0"/>
              </a:rPr>
              <a:t> gives the average number of bits to encode a message of symbols drawn from X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	Entropy(X) = H(X) = P(x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+ P(x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2 </a:t>
            </a:r>
            <a:r>
              <a:rPr lang="en-US" sz="2400">
                <a:latin typeface="Arial" charset="0"/>
              </a:rPr>
              <a:t>+…+ P(x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n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		   	        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= </a:t>
            </a:r>
            <a:r>
              <a:rPr lang="en-US" b="1">
                <a:solidFill>
                  <a:schemeClr val="bg1"/>
                </a:solidFill>
                <a:latin typeface="Arial" charset="0"/>
              </a:rPr>
              <a:t>-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Arial" charset="0"/>
                <a:sym typeface="Symbol" charset="0"/>
              </a:rPr>
              <a:t>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i=1..n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log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2 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08505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333291" y="5557741"/>
            <a:ext cx="2971800" cy="762000"/>
          </a:xfrm>
          <a:prstGeom prst="rect">
            <a:avLst/>
          </a:prstGeom>
          <a:solidFill>
            <a:srgbClr val="F2F7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Assume a discrete random variable X w/ values {x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,x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…,x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Uncertainty</a:t>
            </a:r>
            <a:r>
              <a:rPr lang="en-US" sz="2400">
                <a:latin typeface="Arial" charset="0"/>
              </a:rPr>
              <a:t> u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 associated with x</a:t>
            </a:r>
            <a:r>
              <a:rPr lang="en-US" sz="2400" baseline="-25000">
                <a:latin typeface="Arial" charset="0"/>
              </a:rPr>
              <a:t>i </a:t>
            </a:r>
            <a:r>
              <a:rPr lang="en-US" sz="2400">
                <a:latin typeface="Arial" charset="0"/>
              </a:rPr>
              <a:t>(the number of bits needed to designate  x</a:t>
            </a:r>
            <a:r>
              <a:rPr lang="en-US" sz="2400" baseline="-25000">
                <a:latin typeface="Arial" charset="0"/>
              </a:rPr>
              <a:t>i  </a:t>
            </a:r>
            <a:r>
              <a:rPr lang="en-US" sz="2400">
                <a:latin typeface="Arial" charset="0"/>
              </a:rPr>
              <a:t>in a message) defined as 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If X was uniformly distributed [P(x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) = 1/n]: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	u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 = log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2 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For arbitrary non-uniform distribution: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u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 =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(1/P(x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))  = </a:t>
            </a:r>
            <a:r>
              <a:rPr lang="en-US" sz="2000" b="1">
                <a:latin typeface="Arial" charset="0"/>
              </a:rPr>
              <a:t>-</a:t>
            </a:r>
            <a:r>
              <a:rPr lang="en-US" sz="2000">
                <a:latin typeface="Arial" charset="0"/>
              </a:rPr>
              <a:t>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Entropy</a:t>
            </a:r>
            <a:r>
              <a:rPr lang="en-US" sz="2400">
                <a:latin typeface="Arial" charset="0"/>
              </a:rPr>
              <a:t> gives the average number of bits to encode a message of symbols drawn from X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	Entropy(X) = H(X) = P(x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+ P(x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2 </a:t>
            </a:r>
            <a:r>
              <a:rPr lang="en-US" sz="2400">
                <a:latin typeface="Arial" charset="0"/>
              </a:rPr>
              <a:t>+…+ P(x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n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		   	        = </a:t>
            </a:r>
            <a:r>
              <a:rPr lang="en-US" b="1">
                <a:latin typeface="Arial" charset="0"/>
              </a:rPr>
              <a:t>-</a:t>
            </a:r>
            <a:r>
              <a:rPr lang="en-US" sz="2400">
                <a:latin typeface="Arial" charset="0"/>
              </a:rPr>
              <a:t> </a:t>
            </a:r>
            <a:r>
              <a:rPr lang="en-US" sz="2400">
                <a:latin typeface="Arial" charset="0"/>
                <a:sym typeface="Symbol" charset="0"/>
              </a:rPr>
              <a:t></a:t>
            </a:r>
            <a:r>
              <a:rPr lang="en-US" sz="2400" baseline="-25000">
                <a:latin typeface="Arial" charset="0"/>
              </a:rPr>
              <a:t>i=1..n</a:t>
            </a:r>
            <a:r>
              <a:rPr lang="en-US" sz="2400">
                <a:latin typeface="Arial" charset="0"/>
              </a:rPr>
              <a:t> P(x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) log</a:t>
            </a:r>
            <a:r>
              <a:rPr lang="en-US" sz="2400" baseline="-25000">
                <a:latin typeface="Arial" charset="0"/>
              </a:rPr>
              <a:t>2 </a:t>
            </a:r>
            <a:r>
              <a:rPr lang="en-US" sz="2400">
                <a:latin typeface="Arial" charset="0"/>
              </a:rPr>
              <a:t>P(x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841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Entropy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847153"/>
            <a:ext cx="8015057" cy="437997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latin typeface="Arial" charset="0"/>
              </a:rPr>
              <a:t>Specific Conditional Entropy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Entropy(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 | 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 = x</a:t>
            </a:r>
            <a:r>
              <a:rPr lang="en-US" baseline="-25000" dirty="0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)	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Entropy of feature 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 among instances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in which feature 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 = x</a:t>
            </a:r>
            <a:r>
              <a:rPr lang="en-US" baseline="-25000" dirty="0">
                <a:latin typeface="Arial" charset="0"/>
              </a:rPr>
              <a:t>i</a:t>
            </a:r>
            <a:endParaRPr lang="en-US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6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latin typeface="Arial" charset="0"/>
              </a:rPr>
              <a:t>Conditional Entropy</a:t>
            </a:r>
            <a:r>
              <a:rPr lang="en-US" dirty="0">
                <a:latin typeface="Arial" charset="0"/>
              </a:rPr>
              <a:t> across the full training set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Entropy(Y | X): average specific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conditional </a:t>
            </a:r>
            <a:r>
              <a:rPr lang="en-US" dirty="0">
                <a:latin typeface="Arial" charset="0"/>
              </a:rPr>
              <a:t>entropy of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Entropy in Y if X is 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Also expected number of bits to transmit Y if both sides already know the value of X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  Entropy(Y | X) = </a:t>
            </a:r>
            <a:r>
              <a:rPr lang="en-US" dirty="0">
                <a:latin typeface="Arial" charset="0"/>
                <a:sym typeface="Symbol" charset="0"/>
              </a:rPr>
              <a:t></a:t>
            </a:r>
            <a:r>
              <a:rPr lang="en-US" baseline="-25000" dirty="0" err="1">
                <a:latin typeface="Arial" charset="0"/>
              </a:rPr>
              <a:t>i</a:t>
            </a:r>
            <a:r>
              <a:rPr lang="en-US" baseline="-25000" dirty="0">
                <a:latin typeface="Arial" charset="0"/>
              </a:rPr>
              <a:t>=1..n</a:t>
            </a:r>
            <a:r>
              <a:rPr lang="en-US" dirty="0">
                <a:latin typeface="Arial" charset="0"/>
              </a:rPr>
              <a:t> P(X= x</a:t>
            </a:r>
            <a:r>
              <a:rPr lang="en-US" baseline="-25000" dirty="0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) Entropy(Y | X = x</a:t>
            </a:r>
            <a:r>
              <a:rPr lang="en-US" baseline="-25000" dirty="0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3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805215"/>
            <a:ext cx="6280441" cy="990107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Information Gain </a:t>
            </a:r>
            <a:br>
              <a:rPr lang="en-US" sz="32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(AKA Mutual Information or </a:t>
            </a:r>
            <a:r>
              <a:rPr lang="en-US" sz="2000" dirty="0" err="1">
                <a:latin typeface="Arial" charset="0"/>
              </a:rPr>
              <a:t>Kullback-Leibler</a:t>
            </a:r>
            <a:r>
              <a:rPr lang="en-US" sz="2000" dirty="0">
                <a:latin typeface="Arial" charset="0"/>
              </a:rPr>
              <a:t> divergence)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954773"/>
            <a:ext cx="7048804" cy="437997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IG(Y | X)  = Entropy(Y) – Entropy(Y | X)  </a:t>
            </a:r>
            <a:br>
              <a:rPr lang="en-US" dirty="0">
                <a:latin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</a:rPr>
              <a:t>			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also given as IG(Y, X) and I(Y;X)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Reduction in entropy of Y (uncertainty about Y) by knowing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If I need to transmit Y, how many bits on average would it save me if both sides already new X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à"/>
            </a:pPr>
            <a:r>
              <a:rPr lang="en-US" dirty="0">
                <a:latin typeface="Arial" charset="0"/>
              </a:rPr>
              <a:t>If I am predicting Y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 how much information does X provide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à"/>
            </a:pPr>
            <a:endParaRPr lang="en-US" sz="14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Case we are interested in:  IG(Label | Feature)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Higher IG for a feature indicates more information about the label is in that feature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     – Very useful for feature selection!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Impact on Decision </a:t>
            </a:r>
            <a:r>
              <a:rPr lang="en-US" dirty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rees…</a:t>
            </a:r>
            <a:endParaRPr lang="en-US" dirty="0"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533140"/>
            <a:ext cx="8015057" cy="43799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base case                                               … (more base cases later)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If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only has one label on all instances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Return new Leaf(</a:t>
            </a:r>
            <a:r>
              <a:rPr lang="en-US" sz="2000" dirty="0" err="1">
                <a:latin typeface="Arial" charset="0"/>
              </a:rPr>
              <a:t>trainingSet.label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recursive case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Pick a feature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 we haven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t split with before      // … how?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result = new </a:t>
            </a:r>
            <a:r>
              <a:rPr lang="en-US" sz="2000" dirty="0" err="1">
                <a:latin typeface="Arial" charset="0"/>
              </a:rPr>
              <a:t>SplitNode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For each value unique value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 of feature </a:t>
            </a:r>
            <a:r>
              <a:rPr lang="en-US" sz="2000" dirty="0" err="1">
                <a:latin typeface="Arial" charset="0"/>
              </a:rPr>
              <a:t>Fn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= subset of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with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r</a:t>
            </a:r>
            <a:r>
              <a:rPr lang="en-US" sz="2000" dirty="0" err="1" smtClean="0">
                <a:latin typeface="Arial" charset="0"/>
              </a:rPr>
              <a:t>esult.addChild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Return 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21814"/>
            <a:ext cx="591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 (Note: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standard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Impact on Decision </a:t>
            </a:r>
            <a:r>
              <a:rPr lang="en-US" dirty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rees…</a:t>
            </a:r>
            <a:endParaRPr lang="en-US" dirty="0"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533140"/>
            <a:ext cx="8015057" cy="43799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base case                                               … (more base cases later)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If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only has one label on all instances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Return new Leaf(</a:t>
            </a:r>
            <a:r>
              <a:rPr lang="en-US" sz="2000" dirty="0" err="1">
                <a:latin typeface="Arial" charset="0"/>
              </a:rPr>
              <a:t>trainingSet.label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recursive case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Pick a feature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 we haven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t split with before      // … how?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result = new </a:t>
            </a:r>
            <a:r>
              <a:rPr lang="en-US" sz="2000" dirty="0" err="1">
                <a:latin typeface="Arial" charset="0"/>
              </a:rPr>
              <a:t>SplitNode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For each value unique value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 of feature </a:t>
            </a:r>
            <a:r>
              <a:rPr lang="en-US" sz="2000" dirty="0" err="1">
                <a:latin typeface="Arial" charset="0"/>
              </a:rPr>
              <a:t>Fn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= subset of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with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r</a:t>
            </a:r>
            <a:r>
              <a:rPr lang="en-US" sz="2000" dirty="0" err="1" smtClean="0">
                <a:latin typeface="Arial" charset="0"/>
              </a:rPr>
              <a:t>esult.addChild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Return 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9467" y="4024938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4343803" y="2324563"/>
            <a:ext cx="2286807" cy="1606506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with feature having the largest IG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21814"/>
            <a:ext cx="591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 (Note: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standard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8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Impact on Decision </a:t>
            </a:r>
            <a:r>
              <a:rPr lang="en-US" dirty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rees…</a:t>
            </a:r>
            <a:endParaRPr lang="en-US" dirty="0"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533140"/>
            <a:ext cx="8015057" cy="43799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trainingSet</a:t>
            </a:r>
            <a:r>
              <a:rPr lang="en-US" sz="2000" dirty="0" smtClean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// base case                                               … (more base cases later)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If </a:t>
            </a:r>
            <a:r>
              <a:rPr lang="en-US" sz="2000" dirty="0" err="1" smtClean="0">
                <a:latin typeface="Arial" charset="0"/>
              </a:rPr>
              <a:t>trainingSet</a:t>
            </a:r>
            <a:r>
              <a:rPr lang="en-US" sz="2000" dirty="0" smtClean="0">
                <a:latin typeface="Arial" charset="0"/>
              </a:rPr>
              <a:t> only has one label on all instances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	Return new Leaf(</a:t>
            </a:r>
            <a:r>
              <a:rPr lang="en-US" sz="2000" dirty="0" err="1" smtClean="0">
                <a:latin typeface="Arial" charset="0"/>
              </a:rPr>
              <a:t>trainingSet.label</a:t>
            </a:r>
            <a:r>
              <a:rPr lang="en-US" sz="2000" dirty="0" smtClean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// recursive case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Pick a feature </a:t>
            </a:r>
            <a:r>
              <a:rPr lang="en-US" sz="2000" dirty="0" err="1" smtClean="0">
                <a:latin typeface="Arial" charset="0"/>
              </a:rPr>
              <a:t>Fn</a:t>
            </a:r>
            <a:r>
              <a:rPr lang="en-US" sz="2000" dirty="0" smtClean="0">
                <a:latin typeface="Arial" charset="0"/>
              </a:rPr>
              <a:t> we haven</a:t>
            </a:r>
            <a:r>
              <a:rPr lang="ja-JP" altLang="en-US" sz="2000" dirty="0" smtClean="0">
                <a:latin typeface="Arial" charset="0"/>
              </a:rPr>
              <a:t>’</a:t>
            </a:r>
            <a:r>
              <a:rPr lang="en-US" sz="2000" dirty="0" smtClean="0">
                <a:latin typeface="Arial" charset="0"/>
              </a:rPr>
              <a:t>t split with before      // … how?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result = new </a:t>
            </a:r>
            <a:r>
              <a:rPr lang="en-US" sz="2000" dirty="0" err="1" smtClean="0">
                <a:latin typeface="Arial" charset="0"/>
              </a:rPr>
              <a:t>SplitNode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Fn</a:t>
            </a:r>
            <a:r>
              <a:rPr lang="en-US" sz="2000" dirty="0" smtClean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For each value unique value </a:t>
            </a:r>
            <a:r>
              <a:rPr lang="en-US" sz="2000" i="1" dirty="0" smtClean="0">
                <a:latin typeface="Arial" charset="0"/>
              </a:rPr>
              <a:t>f</a:t>
            </a:r>
            <a:r>
              <a:rPr lang="en-US" sz="2000" i="1" baseline="-25000" dirty="0" smtClean="0">
                <a:latin typeface="Arial" charset="0"/>
              </a:rPr>
              <a:t>i</a:t>
            </a:r>
            <a:r>
              <a:rPr lang="en-US" sz="2000" dirty="0" smtClean="0">
                <a:latin typeface="Arial" charset="0"/>
              </a:rPr>
              <a:t> of feature </a:t>
            </a:r>
            <a:r>
              <a:rPr lang="en-US" sz="2000" dirty="0" err="1" smtClean="0">
                <a:latin typeface="Arial" charset="0"/>
              </a:rPr>
              <a:t>Fn</a:t>
            </a:r>
            <a:endParaRPr lang="en-US" sz="20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trainSubset</a:t>
            </a:r>
            <a:r>
              <a:rPr lang="en-US" sz="2000" dirty="0" smtClean="0">
                <a:latin typeface="Arial" charset="0"/>
              </a:rPr>
              <a:t>= subset of </a:t>
            </a:r>
            <a:r>
              <a:rPr lang="en-US" sz="2000" dirty="0" err="1" smtClean="0">
                <a:latin typeface="Arial" charset="0"/>
              </a:rPr>
              <a:t>trainingSet</a:t>
            </a:r>
            <a:r>
              <a:rPr lang="en-US" sz="2000" dirty="0" smtClean="0">
                <a:latin typeface="Arial" charset="0"/>
              </a:rPr>
              <a:t> with </a:t>
            </a:r>
            <a:r>
              <a:rPr lang="en-US" sz="2000" dirty="0" err="1" smtClean="0">
                <a:latin typeface="Arial" charset="0"/>
              </a:rPr>
              <a:t>Fn</a:t>
            </a:r>
            <a:r>
              <a:rPr lang="en-US" sz="2000" dirty="0" smtClean="0">
                <a:latin typeface="Arial" charset="0"/>
              </a:rPr>
              <a:t>= </a:t>
            </a:r>
            <a:r>
              <a:rPr lang="en-US" sz="2000" i="1" dirty="0" smtClean="0">
                <a:latin typeface="Arial" charset="0"/>
              </a:rPr>
              <a:t>f</a:t>
            </a:r>
            <a:r>
              <a:rPr lang="en-US" sz="2000" i="1" baseline="-25000" dirty="0" smtClean="0">
                <a:latin typeface="Arial" charset="0"/>
              </a:rPr>
              <a:t>i</a:t>
            </a:r>
            <a:endParaRPr lang="en-US" sz="20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result.addChild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trainSubset</a:t>
            </a:r>
            <a:r>
              <a:rPr lang="en-US" sz="2000" dirty="0" smtClean="0">
                <a:latin typeface="Arial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Return result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9467" y="4024938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4343803" y="2324563"/>
            <a:ext cx="2286807" cy="1606506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with feature having the largest IG</a:t>
            </a:r>
          </a:p>
          <a:p>
            <a:pPr algn="ctr"/>
            <a:r>
              <a:rPr lang="en-US" dirty="0" smtClean="0"/>
              <a:t>… Stop when gain is small to avoid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521814"/>
            <a:ext cx="591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 (Note: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standard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0" y="152400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145890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Decision Trees – </a:t>
            </a:r>
            <a:r>
              <a:rPr lang="en-US" dirty="0" err="1">
                <a:latin typeface="Arial" charset="0"/>
              </a:rPr>
              <a:t>Overfitting</a:t>
            </a:r>
            <a:endParaRPr lang="en-US" dirty="0">
              <a:latin typeface="Arial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506953"/>
            <a:ext cx="7048804" cy="4379976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800" dirty="0" smtClean="0">
                <a:latin typeface="Arial" charset="0"/>
              </a:rPr>
              <a:t>Algorithm will </a:t>
            </a:r>
            <a:r>
              <a:rPr lang="en-US" sz="2800" dirty="0">
                <a:latin typeface="Arial" charset="0"/>
              </a:rPr>
              <a:t>subdivide all the way down to single training instances to exactly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fit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training </a:t>
            </a:r>
            <a:r>
              <a:rPr lang="en-US" sz="2800" dirty="0" smtClean="0">
                <a:latin typeface="Arial" charset="0"/>
              </a:rPr>
              <a:t>data</a:t>
            </a:r>
          </a:p>
          <a:p>
            <a:pPr lvl="1" eaLnBrk="1" hangingPunct="1"/>
            <a:r>
              <a:rPr lang="en-US" sz="2400" dirty="0" smtClean="0">
                <a:latin typeface="Arial" charset="0"/>
              </a:rPr>
              <a:t>But doing well on training data doesn’t 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guarantee doing well on new data</a:t>
            </a:r>
          </a:p>
          <a:p>
            <a:pPr lvl="1" eaLnBrk="1" hangingPunct="1"/>
            <a:r>
              <a:rPr lang="en-US" sz="2400" dirty="0" smtClean="0">
                <a:latin typeface="Arial" charset="0"/>
              </a:rPr>
              <a:t>Small numbers of training instances 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don’t generalize well (“noisy”)</a:t>
            </a:r>
            <a:endParaRPr lang="en-US" sz="2400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sz="2800" dirty="0" smtClean="0">
                <a:latin typeface="Arial" charset="0"/>
                <a:sym typeface="Wingdings" charset="0"/>
              </a:rPr>
              <a:t>Decision </a:t>
            </a:r>
            <a:r>
              <a:rPr lang="en-US" sz="2800" dirty="0">
                <a:latin typeface="Arial" charset="0"/>
                <a:sym typeface="Wingdings" charset="0"/>
              </a:rPr>
              <a:t>trees are particularly prone to </a:t>
            </a:r>
            <a:r>
              <a:rPr lang="en-US" sz="2800" dirty="0" err="1" smtClean="0">
                <a:latin typeface="Arial" charset="0"/>
                <a:sym typeface="Wingdings" charset="0"/>
              </a:rPr>
              <a:t>overfitting</a:t>
            </a:r>
            <a:endParaRPr lang="en-US" sz="2800" dirty="0" smtClean="0">
              <a:latin typeface="Arial" charset="0"/>
              <a:sym typeface="Wingdings" charset="0"/>
            </a:endParaRPr>
          </a:p>
          <a:p>
            <a:pPr marL="0" indent="0" eaLnBrk="1" hangingPunct="1">
              <a:buNone/>
            </a:pPr>
            <a:r>
              <a:rPr lang="en-US" sz="2800" dirty="0" smtClean="0">
                <a:latin typeface="Arial" charset="0"/>
                <a:sym typeface="Wingdings" charset="0"/>
              </a:rPr>
              <a:t>“Pruning” can help (typically done after tree construction)</a:t>
            </a:r>
          </a:p>
          <a:p>
            <a:pPr marL="0" indent="0" eaLnBrk="1" hangingPunct="1">
              <a:buNone/>
            </a:pPr>
            <a:endParaRPr lang="en-US" sz="2000" dirty="0">
              <a:latin typeface="Arial" charset="0"/>
            </a:endParaRPr>
          </a:p>
          <a:p>
            <a:pPr lvl="1" eaLnBrk="1" hangingPunct="1"/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Minimum description length principle</a:t>
            </a:r>
            <a:endParaRPr lang="en-US" sz="2800" dirty="0">
              <a:latin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he </a:t>
            </a:r>
            <a:r>
              <a:rPr lang="en-US" dirty="0">
                <a:latin typeface="Arial" charset="0"/>
              </a:rPr>
              <a:t>simplest model that fits your data will generalize better</a:t>
            </a:r>
          </a:p>
          <a:p>
            <a:pPr lvl="1" eaLnBrk="1" hangingPunct="1"/>
            <a:r>
              <a:rPr lang="en-US" dirty="0">
                <a:latin typeface="Arial" charset="0"/>
              </a:rPr>
              <a:t>Complex models are more likely to over-fit</a:t>
            </a:r>
          </a:p>
          <a:p>
            <a:pPr lvl="1" eaLnBrk="1" hangingPunct="1"/>
            <a:r>
              <a:rPr lang="en-US" dirty="0">
                <a:latin typeface="Arial" charset="0"/>
              </a:rPr>
              <a:t>Decision trees can become complex when you try to optimize performance on training </a:t>
            </a:r>
            <a:r>
              <a:rPr lang="en-US" dirty="0" smtClean="0">
                <a:latin typeface="Arial" charset="0"/>
              </a:rPr>
              <a:t>data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Sometimes 0R/1R are best!</a:t>
            </a:r>
          </a:p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The best algorithm for your data will give you exactly the power you need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1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Prepruning versus Postpruning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err="1">
                <a:latin typeface="Arial" charset="0"/>
              </a:rPr>
              <a:t>Prepruning</a:t>
            </a:r>
            <a:r>
              <a:rPr lang="en-US" dirty="0">
                <a:latin typeface="Arial" charset="0"/>
              </a:rPr>
              <a:t>: knowing when to stop growing a tree</a:t>
            </a:r>
          </a:p>
          <a:p>
            <a:pPr lvl="1" eaLnBrk="1" hangingPunct="1"/>
            <a:r>
              <a:rPr lang="en-US" dirty="0">
                <a:latin typeface="Arial" charset="0"/>
              </a:rPr>
              <a:t>Hard to do because sometimes the value of a feature </a:t>
            </a:r>
            <a:r>
              <a:rPr lang="en-US" dirty="0" err="1">
                <a:latin typeface="Arial" charset="0"/>
              </a:rPr>
              <a:t>doesn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t become clear until lower down on the tree</a:t>
            </a:r>
          </a:p>
          <a:p>
            <a:pPr lvl="2" eaLnBrk="1" hangingPunct="1"/>
            <a:r>
              <a:rPr lang="en-US" dirty="0">
                <a:latin typeface="Arial" charset="0"/>
              </a:rPr>
              <a:t>Interactions between features</a:t>
            </a:r>
          </a:p>
          <a:p>
            <a:pPr lvl="1" eaLnBrk="1" hangingPunct="1"/>
            <a:r>
              <a:rPr lang="en-US" dirty="0">
                <a:latin typeface="Arial" charset="0"/>
              </a:rPr>
              <a:t>You always have to have a stopping criterion, so in some sense you are doing </a:t>
            </a:r>
            <a:r>
              <a:rPr lang="en-US" dirty="0" err="1">
                <a:latin typeface="Arial" charset="0"/>
              </a:rPr>
              <a:t>prepruning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But in practice you over-shoot and then do post-pruning</a:t>
            </a:r>
          </a:p>
        </p:txBody>
      </p:sp>
    </p:spTree>
    <p:extLst>
      <p:ext uri="{BB962C8B-B14F-4D97-AF65-F5344CB8AC3E}">
        <p14:creationId xmlns:p14="http://schemas.microsoft.com/office/powerpoint/2010/main" val="250533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Prepruning versus Postpruning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err="1">
                <a:latin typeface="Arial" charset="0"/>
              </a:rPr>
              <a:t>Postpruning</a:t>
            </a:r>
            <a:r>
              <a:rPr lang="en-US" dirty="0">
                <a:latin typeface="Arial" charset="0"/>
              </a:rPr>
              <a:t>: simplifying a tree after it is built</a:t>
            </a:r>
          </a:p>
          <a:p>
            <a:pPr lvl="1" eaLnBrk="1" hangingPunct="1"/>
            <a:r>
              <a:rPr lang="en-US" dirty="0">
                <a:latin typeface="Arial" charset="0"/>
              </a:rPr>
              <a:t>Easier because hindsight is 20/20</a:t>
            </a:r>
          </a:p>
          <a:p>
            <a:pPr lvl="1" eaLnBrk="1" hangingPunct="1"/>
            <a:r>
              <a:rPr lang="en-US" dirty="0">
                <a:latin typeface="Arial" charset="0"/>
              </a:rPr>
              <a:t>Less efficient because you might have done a lot of work that you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re going to throw away now</a:t>
            </a:r>
          </a:p>
        </p:txBody>
      </p:sp>
    </p:spTree>
    <p:extLst>
      <p:ext uri="{BB962C8B-B14F-4D97-AF65-F5344CB8AC3E}">
        <p14:creationId xmlns:p14="http://schemas.microsoft.com/office/powerpoint/2010/main" val="333841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Reduced Error Pruning</a:t>
            </a:r>
            <a:endParaRPr lang="en-US" sz="4000" dirty="0">
              <a:latin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588865"/>
            <a:ext cx="7048804" cy="437997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i="1" dirty="0" smtClean="0">
                <a:latin typeface="Arial" charset="0"/>
              </a:rPr>
              <a:t>Estimate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>
                <a:latin typeface="Arial" charset="0"/>
              </a:rPr>
              <a:t>the error rate at each node of both the original and resulting tree (after pruning</a:t>
            </a:r>
            <a:r>
              <a:rPr lang="en-US" sz="2800" dirty="0" smtClean="0">
                <a:latin typeface="Arial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i="1" dirty="0" smtClean="0">
                <a:latin typeface="Arial" charset="0"/>
              </a:rPr>
              <a:t>Prune </a:t>
            </a:r>
            <a:r>
              <a:rPr lang="en-US" dirty="0" smtClean="0">
                <a:latin typeface="Arial" charset="0"/>
              </a:rPr>
              <a:t>when the error goes up </a:t>
            </a:r>
            <a:r>
              <a:rPr lang="en-US" i="1" dirty="0" smtClean="0">
                <a:latin typeface="Arial" charset="0"/>
              </a:rPr>
              <a:t>on an optimization set</a:t>
            </a:r>
            <a:endParaRPr lang="en-US" sz="2800" dirty="0" smtClean="0">
              <a:latin typeface="Arial" charset="0"/>
            </a:endParaRP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Won</a:t>
            </a:r>
            <a:r>
              <a:rPr lang="ja-JP" altLang="en-US" sz="2400" dirty="0" smtClean="0">
                <a:latin typeface="Arial" charset="0"/>
              </a:rPr>
              <a:t>’</a:t>
            </a:r>
            <a:r>
              <a:rPr lang="en-US" sz="2400" dirty="0" smtClean="0">
                <a:latin typeface="Arial" charset="0"/>
              </a:rPr>
              <a:t>t </a:t>
            </a:r>
            <a:r>
              <a:rPr lang="en-US" sz="2400" dirty="0">
                <a:latin typeface="Arial" charset="0"/>
              </a:rPr>
              <a:t>work to use the training set to </a:t>
            </a:r>
            <a:r>
              <a:rPr lang="en-US" sz="2400" i="1" dirty="0">
                <a:latin typeface="Arial" charset="0"/>
              </a:rPr>
              <a:t>compute</a:t>
            </a:r>
            <a:r>
              <a:rPr lang="en-US" sz="2400" dirty="0">
                <a:latin typeface="Arial" charset="0"/>
              </a:rPr>
              <a:t> the error rate because the original tree was optimized over this set already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</a:rPr>
              <a:t>You can hold back some of the training data for </a:t>
            </a:r>
            <a:r>
              <a:rPr lang="en-US" sz="2400" dirty="0" smtClean="0">
                <a:latin typeface="Arial" charset="0"/>
              </a:rPr>
              <a:t>an optimization set </a:t>
            </a:r>
            <a:r>
              <a:rPr lang="en-US" sz="2400" dirty="0">
                <a:latin typeface="Arial" charset="0"/>
              </a:rPr>
              <a:t>to use for </a:t>
            </a:r>
            <a:r>
              <a:rPr lang="en-US" sz="2400" dirty="0" smtClean="0">
                <a:latin typeface="Arial" charset="0"/>
              </a:rPr>
              <a:t>pruning</a:t>
            </a:r>
          </a:p>
        </p:txBody>
      </p:sp>
    </p:spTree>
    <p:extLst>
      <p:ext uri="{BB962C8B-B14F-4D97-AF65-F5344CB8AC3E}">
        <p14:creationId xmlns:p14="http://schemas.microsoft.com/office/powerpoint/2010/main" val="246963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589974"/>
            <a:ext cx="6280441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Using Confidence Factors to </a:t>
            </a:r>
            <a:r>
              <a:rPr lang="en-US" sz="4000" i="1" dirty="0">
                <a:latin typeface="Arial" charset="0"/>
              </a:rPr>
              <a:t>E</a:t>
            </a:r>
            <a:r>
              <a:rPr lang="en-US" sz="4000" i="1" dirty="0" smtClean="0">
                <a:latin typeface="Arial" charset="0"/>
              </a:rPr>
              <a:t>stimate </a:t>
            </a:r>
            <a:r>
              <a:rPr lang="en-US" sz="4000" dirty="0">
                <a:latin typeface="Arial" charset="0"/>
              </a:rPr>
              <a:t>E</a:t>
            </a:r>
            <a:r>
              <a:rPr lang="en-US" sz="4000" dirty="0" smtClean="0">
                <a:latin typeface="Arial" charset="0"/>
              </a:rPr>
              <a:t>rror </a:t>
            </a:r>
            <a:endParaRPr lang="en-US" sz="4000" dirty="0">
              <a:latin typeface="Arial" charset="0"/>
            </a:endParaRP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447800" y="29718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2" name="Group 8"/>
          <p:cNvGrpSpPr>
            <a:grpSpLocks/>
          </p:cNvGrpSpPr>
          <p:nvPr/>
        </p:nvGrpSpPr>
        <p:grpSpPr bwMode="auto">
          <a:xfrm>
            <a:off x="3200400" y="2667000"/>
            <a:ext cx="2165350" cy="641350"/>
            <a:chOff x="2016" y="1680"/>
            <a:chExt cx="1364" cy="404"/>
          </a:xfrm>
        </p:grpSpPr>
        <p:sp>
          <p:nvSpPr>
            <p:cNvPr id="36875" name="Oval 9"/>
            <p:cNvSpPr>
              <a:spLocks noChangeArrowheads="1"/>
            </p:cNvSpPr>
            <p:nvPr/>
          </p:nvSpPr>
          <p:spPr bwMode="auto">
            <a:xfrm>
              <a:off x="2640" y="1786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Text Box 10"/>
            <p:cNvSpPr txBox="1">
              <a:spLocks noChangeArrowheads="1"/>
            </p:cNvSpPr>
            <p:nvPr/>
          </p:nvSpPr>
          <p:spPr bwMode="auto">
            <a:xfrm>
              <a:off x="2016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(</a:t>
              </a:r>
            </a:p>
          </p:txBody>
        </p:sp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3168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)</a:t>
              </a:r>
            </a:p>
          </p:txBody>
        </p:sp>
      </p:grpSp>
      <p:sp>
        <p:nvSpPr>
          <p:cNvPr id="36873" name="Text Box 12"/>
          <p:cNvSpPr txBox="1">
            <a:spLocks noChangeArrowheads="1"/>
          </p:cNvSpPr>
          <p:nvPr/>
        </p:nvSpPr>
        <p:spPr bwMode="auto">
          <a:xfrm>
            <a:off x="1371600" y="1981200"/>
            <a:ext cx="622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Confidence factor = .25</a:t>
            </a:r>
          </a:p>
          <a:p>
            <a:r>
              <a:rPr lang="en-US"/>
              <a:t>Means you are 75% sure the error rate is within the interval.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788178"/>
            <a:ext cx="6414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Estimate error based on training data</a:t>
            </a:r>
          </a:p>
          <a:p>
            <a:endParaRPr lang="en-US" sz="3200" dirty="0"/>
          </a:p>
          <a:p>
            <a:r>
              <a:rPr lang="en-US" sz="3200" dirty="0" smtClean="0"/>
              <a:t>If it is within the interval, prune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8386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589974"/>
            <a:ext cx="6280441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Using Confidence Factors to </a:t>
            </a:r>
            <a:r>
              <a:rPr lang="en-US" sz="4000" i="1" dirty="0">
                <a:latin typeface="Arial" charset="0"/>
              </a:rPr>
              <a:t>E</a:t>
            </a:r>
            <a:r>
              <a:rPr lang="en-US" sz="4000" i="1" dirty="0" smtClean="0">
                <a:latin typeface="Arial" charset="0"/>
              </a:rPr>
              <a:t>stimate </a:t>
            </a:r>
            <a:r>
              <a:rPr lang="en-US" sz="4000" dirty="0">
                <a:latin typeface="Arial" charset="0"/>
              </a:rPr>
              <a:t>E</a:t>
            </a:r>
            <a:r>
              <a:rPr lang="en-US" sz="4000" dirty="0" smtClean="0">
                <a:latin typeface="Arial" charset="0"/>
              </a:rPr>
              <a:t>rror </a:t>
            </a:r>
            <a:endParaRPr lang="en-US" sz="4000" dirty="0">
              <a:latin typeface="Arial" charset="0"/>
            </a:endParaRP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447800" y="29718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2" name="Group 8"/>
          <p:cNvGrpSpPr>
            <a:grpSpLocks/>
          </p:cNvGrpSpPr>
          <p:nvPr/>
        </p:nvGrpSpPr>
        <p:grpSpPr bwMode="auto">
          <a:xfrm>
            <a:off x="3200400" y="2667000"/>
            <a:ext cx="2165350" cy="641350"/>
            <a:chOff x="2016" y="1680"/>
            <a:chExt cx="1364" cy="404"/>
          </a:xfrm>
        </p:grpSpPr>
        <p:sp>
          <p:nvSpPr>
            <p:cNvPr id="36875" name="Oval 9"/>
            <p:cNvSpPr>
              <a:spLocks noChangeArrowheads="1"/>
            </p:cNvSpPr>
            <p:nvPr/>
          </p:nvSpPr>
          <p:spPr bwMode="auto">
            <a:xfrm>
              <a:off x="2640" y="1786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Text Box 10"/>
            <p:cNvSpPr txBox="1">
              <a:spLocks noChangeArrowheads="1"/>
            </p:cNvSpPr>
            <p:nvPr/>
          </p:nvSpPr>
          <p:spPr bwMode="auto">
            <a:xfrm>
              <a:off x="2016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(</a:t>
              </a:r>
            </a:p>
          </p:txBody>
        </p:sp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3168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)</a:t>
              </a:r>
            </a:p>
          </p:txBody>
        </p:sp>
      </p:grpSp>
      <p:sp>
        <p:nvSpPr>
          <p:cNvPr id="36873" name="Text Box 12"/>
          <p:cNvSpPr txBox="1">
            <a:spLocks noChangeArrowheads="1"/>
          </p:cNvSpPr>
          <p:nvPr/>
        </p:nvSpPr>
        <p:spPr bwMode="auto">
          <a:xfrm>
            <a:off x="1371600" y="1981200"/>
            <a:ext cx="622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Confidence factor = .25</a:t>
            </a:r>
          </a:p>
          <a:p>
            <a:r>
              <a:rPr lang="en-US"/>
              <a:t>Means you are 75% sure the error rate is within the interval.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788178"/>
            <a:ext cx="6414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Estimate error based on training data</a:t>
            </a:r>
          </a:p>
          <a:p>
            <a:endParaRPr lang="en-US" sz="3200" dirty="0"/>
          </a:p>
          <a:p>
            <a:r>
              <a:rPr lang="en-US" sz="3200" dirty="0" smtClean="0"/>
              <a:t>If it is within the interval, prune</a:t>
            </a:r>
          </a:p>
        </p:txBody>
      </p:sp>
    </p:spTree>
    <p:extLst>
      <p:ext uri="{BB962C8B-B14F-4D97-AF65-F5344CB8AC3E}">
        <p14:creationId xmlns:p14="http://schemas.microsoft.com/office/powerpoint/2010/main" val="425748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611498"/>
            <a:ext cx="6646818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Lowering confidence causes more pruning</a:t>
            </a:r>
            <a:endParaRPr lang="en-US" sz="4000" dirty="0">
              <a:latin typeface="Arial" charset="0"/>
            </a:endParaRP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447800" y="29718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1447800" y="48006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4168775" y="462597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828800" y="44577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/>
              <a:t>(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553200" y="4457700"/>
            <a:ext cx="39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b="1"/>
              <a:t>)</a:t>
            </a:r>
          </a:p>
        </p:txBody>
      </p:sp>
      <p:grpSp>
        <p:nvGrpSpPr>
          <p:cNvPr id="36872" name="Group 8"/>
          <p:cNvGrpSpPr>
            <a:grpSpLocks/>
          </p:cNvGrpSpPr>
          <p:nvPr/>
        </p:nvGrpSpPr>
        <p:grpSpPr bwMode="auto">
          <a:xfrm>
            <a:off x="3200400" y="2667000"/>
            <a:ext cx="2165350" cy="641350"/>
            <a:chOff x="2016" y="1680"/>
            <a:chExt cx="1364" cy="404"/>
          </a:xfrm>
        </p:grpSpPr>
        <p:sp>
          <p:nvSpPr>
            <p:cNvPr id="36875" name="Oval 9"/>
            <p:cNvSpPr>
              <a:spLocks noChangeArrowheads="1"/>
            </p:cNvSpPr>
            <p:nvPr/>
          </p:nvSpPr>
          <p:spPr bwMode="auto">
            <a:xfrm>
              <a:off x="2640" y="1786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Text Box 10"/>
            <p:cNvSpPr txBox="1">
              <a:spLocks noChangeArrowheads="1"/>
            </p:cNvSpPr>
            <p:nvPr/>
          </p:nvSpPr>
          <p:spPr bwMode="auto">
            <a:xfrm>
              <a:off x="2016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(</a:t>
              </a:r>
            </a:p>
          </p:txBody>
        </p:sp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3168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)</a:t>
              </a:r>
            </a:p>
          </p:txBody>
        </p:sp>
      </p:grpSp>
      <p:sp>
        <p:nvSpPr>
          <p:cNvPr id="36873" name="Text Box 12"/>
          <p:cNvSpPr txBox="1">
            <a:spLocks noChangeArrowheads="1"/>
          </p:cNvSpPr>
          <p:nvPr/>
        </p:nvSpPr>
        <p:spPr bwMode="auto">
          <a:xfrm>
            <a:off x="1371600" y="1981200"/>
            <a:ext cx="622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Confidence factor = .25</a:t>
            </a:r>
          </a:p>
          <a:p>
            <a:r>
              <a:rPr lang="en-US" dirty="0"/>
              <a:t>Means you are 75% sure the error rate is within the interval.</a:t>
            </a:r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1371600" y="3778250"/>
            <a:ext cx="693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Confidence factor = .10</a:t>
            </a:r>
          </a:p>
          <a:p>
            <a:r>
              <a:rPr lang="en-US" dirty="0"/>
              <a:t>Means you are 90% sure the error rate is within the interval.</a:t>
            </a:r>
          </a:p>
        </p:txBody>
      </p:sp>
      <p:sp>
        <p:nvSpPr>
          <p:cNvPr id="2" name="Rectangle 1"/>
          <p:cNvSpPr/>
          <p:nvPr/>
        </p:nvSpPr>
        <p:spPr>
          <a:xfrm>
            <a:off x="904565" y="5391217"/>
            <a:ext cx="6153150" cy="986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dirty="0">
                <a:latin typeface="Arial" charset="0"/>
              </a:rPr>
              <a:t>Lowering the confidence value causes more pruning</a:t>
            </a:r>
          </a:p>
        </p:txBody>
      </p:sp>
    </p:spTree>
    <p:extLst>
      <p:ext uri="{BB962C8B-B14F-4D97-AF65-F5344CB8AC3E}">
        <p14:creationId xmlns:p14="http://schemas.microsoft.com/office/powerpoint/2010/main" val="339678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Arial" charset="0"/>
              </a:rPr>
              <a:t>Thinking about the Confidence Factor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76200" y="1941513"/>
            <a:ext cx="4060825" cy="2798762"/>
            <a:chOff x="1388" y="1223"/>
            <a:chExt cx="2994" cy="1972"/>
          </a:xfrm>
        </p:grpSpPr>
        <p:sp>
          <p:nvSpPr>
            <p:cNvPr id="35845" name="Oval 4"/>
            <p:cNvSpPr>
              <a:spLocks noChangeArrowheads="1"/>
            </p:cNvSpPr>
            <p:nvPr/>
          </p:nvSpPr>
          <p:spPr bwMode="auto">
            <a:xfrm>
              <a:off x="3800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Oval 5"/>
            <p:cNvSpPr>
              <a:spLocks noChangeArrowheads="1"/>
            </p:cNvSpPr>
            <p:nvPr/>
          </p:nvSpPr>
          <p:spPr bwMode="auto">
            <a:xfrm>
              <a:off x="2600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Oval 6"/>
            <p:cNvSpPr>
              <a:spLocks noChangeArrowheads="1"/>
            </p:cNvSpPr>
            <p:nvPr/>
          </p:nvSpPr>
          <p:spPr bwMode="auto">
            <a:xfrm>
              <a:off x="3176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Oval 7"/>
            <p:cNvSpPr>
              <a:spLocks noChangeArrowheads="1"/>
            </p:cNvSpPr>
            <p:nvPr/>
          </p:nvSpPr>
          <p:spPr bwMode="auto">
            <a:xfrm>
              <a:off x="2072" y="17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Oval 8"/>
            <p:cNvSpPr>
              <a:spLocks noChangeArrowheads="1"/>
            </p:cNvSpPr>
            <p:nvPr/>
          </p:nvSpPr>
          <p:spPr bwMode="auto">
            <a:xfrm>
              <a:off x="2648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Text Box 9"/>
            <p:cNvSpPr txBox="1">
              <a:spLocks noChangeArrowheads="1"/>
            </p:cNvSpPr>
            <p:nvPr/>
          </p:nvSpPr>
          <p:spPr bwMode="auto">
            <a:xfrm>
              <a:off x="2974" y="1223"/>
              <a:ext cx="92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[10A, 10B]</a:t>
              </a:r>
            </a:p>
          </p:txBody>
        </p:sp>
        <p:sp>
          <p:nvSpPr>
            <p:cNvPr id="35851" name="Text Box 10"/>
            <p:cNvSpPr txBox="1">
              <a:spLocks noChangeArrowheads="1"/>
            </p:cNvSpPr>
            <p:nvPr/>
          </p:nvSpPr>
          <p:spPr bwMode="auto">
            <a:xfrm>
              <a:off x="1388" y="1738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[5A,1B]</a:t>
              </a: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2349" y="2889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[5A,2B]</a:t>
              </a:r>
            </a:p>
          </p:txBody>
        </p:sp>
        <p:sp>
          <p:nvSpPr>
            <p:cNvPr id="35853" name="Text Box 12"/>
            <p:cNvSpPr txBox="1">
              <a:spLocks noChangeArrowheads="1"/>
            </p:cNvSpPr>
            <p:nvPr/>
          </p:nvSpPr>
          <p:spPr bwMode="auto">
            <a:xfrm>
              <a:off x="3694" y="2937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[0A,7B]</a:t>
              </a:r>
            </a:p>
          </p:txBody>
        </p:sp>
        <p:sp>
          <p:nvSpPr>
            <p:cNvPr id="35854" name="Text Box 13"/>
            <p:cNvSpPr txBox="1">
              <a:spLocks noChangeArrowheads="1"/>
            </p:cNvSpPr>
            <p:nvPr/>
          </p:nvSpPr>
          <p:spPr bwMode="auto">
            <a:xfrm>
              <a:off x="3462" y="1777"/>
              <a:ext cx="78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[5A,10B]</a:t>
              </a:r>
            </a:p>
          </p:txBody>
        </p:sp>
        <p:sp>
          <p:nvSpPr>
            <p:cNvPr id="35855" name="Line 14"/>
            <p:cNvSpPr>
              <a:spLocks noChangeShapeType="1"/>
            </p:cNvSpPr>
            <p:nvPr/>
          </p:nvSpPr>
          <p:spPr bwMode="auto">
            <a:xfrm flipH="1">
              <a:off x="2312" y="148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15"/>
            <p:cNvSpPr>
              <a:spLocks noChangeShapeType="1"/>
            </p:cNvSpPr>
            <p:nvPr/>
          </p:nvSpPr>
          <p:spPr bwMode="auto">
            <a:xfrm>
              <a:off x="2888" y="148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6"/>
            <p:cNvSpPr>
              <a:spLocks noChangeShapeType="1"/>
            </p:cNvSpPr>
            <p:nvPr/>
          </p:nvSpPr>
          <p:spPr bwMode="auto">
            <a:xfrm flipH="1">
              <a:off x="2792" y="2016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7"/>
            <p:cNvSpPr>
              <a:spLocks noChangeShapeType="1"/>
            </p:cNvSpPr>
            <p:nvPr/>
          </p:nvSpPr>
          <p:spPr bwMode="auto">
            <a:xfrm>
              <a:off x="3368" y="201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76200" y="5984405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2797175" y="580978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457200" y="564150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/>
              <a:t>(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181600" y="5641505"/>
            <a:ext cx="39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b="1"/>
              <a:t>)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6488668"/>
            <a:ext cx="8062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Confidence factor = .</a:t>
            </a:r>
            <a:r>
              <a:rPr lang="en-US" dirty="0" smtClean="0"/>
              <a:t>10: You </a:t>
            </a:r>
            <a:r>
              <a:rPr lang="en-US" dirty="0"/>
              <a:t>are 90% sure the error rate is within the interval.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37529" y="1976994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1 24"/>
          <p:cNvSpPr/>
          <p:nvPr/>
        </p:nvSpPr>
        <p:spPr>
          <a:xfrm>
            <a:off x="4800196" y="1065921"/>
            <a:ext cx="2286807" cy="1606506"/>
          </a:xfrm>
          <a:prstGeom prst="borderCallout1">
            <a:avLst>
              <a:gd name="adj1" fmla="val 18750"/>
              <a:gd name="adj2" fmla="val -8333"/>
              <a:gd name="adj3" fmla="val 53549"/>
              <a:gd name="adj4" fmla="val -44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error expected: We’ve only used one feature to at this point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9929" y="2701075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Callout 1 26"/>
          <p:cNvSpPr/>
          <p:nvPr/>
        </p:nvSpPr>
        <p:spPr>
          <a:xfrm>
            <a:off x="4800196" y="3570855"/>
            <a:ext cx="2286807" cy="1606506"/>
          </a:xfrm>
          <a:prstGeom prst="borderCallout1">
            <a:avLst>
              <a:gd name="adj1" fmla="val 18750"/>
              <a:gd name="adj2" fmla="val -8333"/>
              <a:gd name="adj3" fmla="val -28178"/>
              <a:gd name="adj4" fmla="val -43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 error expected: We have used more information to make a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8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Arial" charset="0"/>
              </a:rPr>
              <a:t>Thinking about the Confidence Factor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76200" y="1941513"/>
            <a:ext cx="4060825" cy="2798762"/>
            <a:chOff x="1388" y="1223"/>
            <a:chExt cx="2994" cy="1972"/>
          </a:xfrm>
        </p:grpSpPr>
        <p:sp>
          <p:nvSpPr>
            <p:cNvPr id="35845" name="Oval 4"/>
            <p:cNvSpPr>
              <a:spLocks noChangeArrowheads="1"/>
            </p:cNvSpPr>
            <p:nvPr/>
          </p:nvSpPr>
          <p:spPr bwMode="auto">
            <a:xfrm>
              <a:off x="3800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Oval 5"/>
            <p:cNvSpPr>
              <a:spLocks noChangeArrowheads="1"/>
            </p:cNvSpPr>
            <p:nvPr/>
          </p:nvSpPr>
          <p:spPr bwMode="auto">
            <a:xfrm>
              <a:off x="2600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Oval 6"/>
            <p:cNvSpPr>
              <a:spLocks noChangeArrowheads="1"/>
            </p:cNvSpPr>
            <p:nvPr/>
          </p:nvSpPr>
          <p:spPr bwMode="auto">
            <a:xfrm>
              <a:off x="3176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Oval 7"/>
            <p:cNvSpPr>
              <a:spLocks noChangeArrowheads="1"/>
            </p:cNvSpPr>
            <p:nvPr/>
          </p:nvSpPr>
          <p:spPr bwMode="auto">
            <a:xfrm>
              <a:off x="2072" y="17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Oval 8"/>
            <p:cNvSpPr>
              <a:spLocks noChangeArrowheads="1"/>
            </p:cNvSpPr>
            <p:nvPr/>
          </p:nvSpPr>
          <p:spPr bwMode="auto">
            <a:xfrm>
              <a:off x="2648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Text Box 9"/>
            <p:cNvSpPr txBox="1">
              <a:spLocks noChangeArrowheads="1"/>
            </p:cNvSpPr>
            <p:nvPr/>
          </p:nvSpPr>
          <p:spPr bwMode="auto">
            <a:xfrm>
              <a:off x="2974" y="1223"/>
              <a:ext cx="92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[10A, 10B]</a:t>
              </a:r>
            </a:p>
          </p:txBody>
        </p:sp>
        <p:sp>
          <p:nvSpPr>
            <p:cNvPr id="35851" name="Text Box 10"/>
            <p:cNvSpPr txBox="1">
              <a:spLocks noChangeArrowheads="1"/>
            </p:cNvSpPr>
            <p:nvPr/>
          </p:nvSpPr>
          <p:spPr bwMode="auto">
            <a:xfrm>
              <a:off x="1388" y="1738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[5A,1B]</a:t>
              </a: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2349" y="2889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[5A,2B]</a:t>
              </a:r>
            </a:p>
          </p:txBody>
        </p:sp>
        <p:sp>
          <p:nvSpPr>
            <p:cNvPr id="35853" name="Text Box 12"/>
            <p:cNvSpPr txBox="1">
              <a:spLocks noChangeArrowheads="1"/>
            </p:cNvSpPr>
            <p:nvPr/>
          </p:nvSpPr>
          <p:spPr bwMode="auto">
            <a:xfrm>
              <a:off x="3694" y="2937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[0A,7B]</a:t>
              </a:r>
            </a:p>
          </p:txBody>
        </p:sp>
        <p:sp>
          <p:nvSpPr>
            <p:cNvPr id="35854" name="Text Box 13"/>
            <p:cNvSpPr txBox="1">
              <a:spLocks noChangeArrowheads="1"/>
            </p:cNvSpPr>
            <p:nvPr/>
          </p:nvSpPr>
          <p:spPr bwMode="auto">
            <a:xfrm>
              <a:off x="3462" y="1777"/>
              <a:ext cx="78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[5A,10B]</a:t>
              </a:r>
            </a:p>
          </p:txBody>
        </p:sp>
        <p:sp>
          <p:nvSpPr>
            <p:cNvPr id="35855" name="Line 14"/>
            <p:cNvSpPr>
              <a:spLocks noChangeShapeType="1"/>
            </p:cNvSpPr>
            <p:nvPr/>
          </p:nvSpPr>
          <p:spPr bwMode="auto">
            <a:xfrm flipH="1">
              <a:off x="2312" y="148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15"/>
            <p:cNvSpPr>
              <a:spLocks noChangeShapeType="1"/>
            </p:cNvSpPr>
            <p:nvPr/>
          </p:nvSpPr>
          <p:spPr bwMode="auto">
            <a:xfrm>
              <a:off x="2888" y="148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6"/>
            <p:cNvSpPr>
              <a:spLocks noChangeShapeType="1"/>
            </p:cNvSpPr>
            <p:nvPr/>
          </p:nvSpPr>
          <p:spPr bwMode="auto">
            <a:xfrm flipH="1">
              <a:off x="2792" y="2016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7"/>
            <p:cNvSpPr>
              <a:spLocks noChangeShapeType="1"/>
            </p:cNvSpPr>
            <p:nvPr/>
          </p:nvSpPr>
          <p:spPr bwMode="auto">
            <a:xfrm>
              <a:off x="3368" y="201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76200" y="5984405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2797175" y="580978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457200" y="564150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/>
              <a:t>(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181600" y="5641505"/>
            <a:ext cx="39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b="1"/>
              <a:t>)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6488668"/>
            <a:ext cx="8062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Confidence factor = .</a:t>
            </a:r>
            <a:r>
              <a:rPr lang="en-US" dirty="0" smtClean="0"/>
              <a:t>10: You </a:t>
            </a:r>
            <a:r>
              <a:rPr lang="en-US" dirty="0"/>
              <a:t>are 90% sure the error rate is within the interval.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37529" y="1976994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1 24"/>
          <p:cNvSpPr/>
          <p:nvPr/>
        </p:nvSpPr>
        <p:spPr>
          <a:xfrm>
            <a:off x="4800196" y="1065921"/>
            <a:ext cx="2286807" cy="1606506"/>
          </a:xfrm>
          <a:prstGeom prst="borderCallout1">
            <a:avLst>
              <a:gd name="adj1" fmla="val 18750"/>
              <a:gd name="adj2" fmla="val -8333"/>
              <a:gd name="adj3" fmla="val 53549"/>
              <a:gd name="adj4" fmla="val -44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error expected: We’ve only used one feature to at this point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9929" y="2701075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Callout 1 26"/>
          <p:cNvSpPr/>
          <p:nvPr/>
        </p:nvSpPr>
        <p:spPr>
          <a:xfrm>
            <a:off x="4800196" y="3570855"/>
            <a:ext cx="2286807" cy="1606506"/>
          </a:xfrm>
          <a:prstGeom prst="borderCallout1">
            <a:avLst>
              <a:gd name="adj1" fmla="val 18750"/>
              <a:gd name="adj2" fmla="val -8333"/>
              <a:gd name="adj3" fmla="val -28178"/>
              <a:gd name="adj4" fmla="val -43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 error expected: We have used more information to make a decision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643" y="2546399"/>
            <a:ext cx="470072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charset="0"/>
                <a:cs typeface="Times New Roman" charset="0"/>
              </a:rPr>
              <a:t>For the difference in errors, </a:t>
            </a:r>
            <a:br>
              <a:rPr lang="en-US" sz="3200" dirty="0" smtClean="0">
                <a:latin typeface="Times New Roman" charset="0"/>
                <a:cs typeface="Times New Roman" charset="0"/>
              </a:rPr>
            </a:br>
            <a:r>
              <a:rPr lang="en-US" sz="3200" dirty="0" smtClean="0">
                <a:latin typeface="Times New Roman" charset="0"/>
                <a:cs typeface="Times New Roman" charset="0"/>
              </a:rPr>
              <a:t>is |</a:t>
            </a:r>
            <a:r>
              <a:rPr lang="en-US" sz="3200" dirty="0">
                <a:latin typeface="Times New Roman" charset="0"/>
                <a:cs typeface="Times New Roman" charset="0"/>
              </a:rPr>
              <a:t>t| &lt; |t</a:t>
            </a:r>
            <a:r>
              <a:rPr lang="en-US" sz="3200" baseline="-25000" dirty="0">
                <a:latin typeface="Times New Roman" charset="0"/>
                <a:cs typeface="Times New Roman" charset="0"/>
              </a:rPr>
              <a:t></a:t>
            </a:r>
            <a:r>
              <a:rPr lang="en-US" sz="3200" dirty="0" smtClean="0">
                <a:latin typeface="Times New Roman" charset="0"/>
                <a:cs typeface="Times New Roman" charset="0"/>
              </a:rPr>
              <a:t>| 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092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Classification (Learning) Algorithms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Two of the simplest alg. tend to give very good results on discrete (non-sequence) classification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Efficient training and classification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Comparatively simple and easy to use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(not a lot of parameters to set, etc.)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Naïve </a:t>
            </a:r>
            <a:r>
              <a:rPr lang="en-US" dirty="0">
                <a:latin typeface="Arial" charset="0"/>
              </a:rPr>
              <a:t>Bayes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Decision Trees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5705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Decision Trees Pros and Cons</a:t>
            </a:r>
            <a:endParaRPr lang="en-US" dirty="0">
              <a:latin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506953"/>
            <a:ext cx="7048804" cy="437997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Open world assumption </a:t>
            </a:r>
          </a:p>
          <a:p>
            <a:pPr lvl="1"/>
            <a:r>
              <a:rPr lang="en-US" dirty="0" smtClean="0">
                <a:latin typeface="Arial" charset="0"/>
              </a:rPr>
              <a:t>Only examine some attributes</a:t>
            </a:r>
          </a:p>
          <a:p>
            <a:pPr lvl="1"/>
            <a:r>
              <a:rPr lang="en-US" dirty="0" smtClean="0">
                <a:latin typeface="Arial" charset="0"/>
              </a:rPr>
              <a:t>Beyond that can use the majority class to decide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Divide and conquer approach</a:t>
            </a:r>
          </a:p>
          <a:p>
            <a:pPr lvl="1"/>
            <a:r>
              <a:rPr lang="en-US" dirty="0" smtClean="0">
                <a:latin typeface="Arial" charset="0"/>
              </a:rPr>
              <a:t>Global maximization of performance at each iteration</a:t>
            </a:r>
            <a:endParaRPr lang="en-US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Prone to </a:t>
            </a:r>
            <a:r>
              <a:rPr lang="en-US" dirty="0" err="1" smtClean="0">
                <a:latin typeface="Arial" charset="0"/>
              </a:rPr>
              <a:t>overfitting</a:t>
            </a:r>
            <a:r>
              <a:rPr lang="en-US" dirty="0" smtClean="0">
                <a:latin typeface="Arial" charset="0"/>
              </a:rPr>
              <a:t>. Pruning important for maximizing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77060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 Alternative: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The Elegance of Statistics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128942" y="1381479"/>
            <a:ext cx="7718725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We write P(A | B) to denote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Probability of A given B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(or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… assuming B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or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If we know B is true, what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the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probability </a:t>
            </a:r>
            <a:r>
              <a:rPr lang="en-US" dirty="0">
                <a:latin typeface="Arial" charset="0"/>
              </a:rPr>
              <a:t>of A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27652" name="Picture 7" descr="prob_venn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965575"/>
            <a:ext cx="4743450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45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 Example</a:t>
            </a:r>
          </a:p>
        </p:txBody>
      </p:sp>
      <p:sp>
        <p:nvSpPr>
          <p:cNvPr id="3174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charset="0"/>
              <a:buNone/>
            </a:pPr>
            <a:r>
              <a:rPr lang="x-none" dirty="0" smtClean="0">
                <a:latin typeface="Arial" charset="0"/>
              </a:rPr>
              <a:t>Consider Jen’s Mobile data</a:t>
            </a:r>
            <a:r>
              <a:rPr lang="en-US" dirty="0" smtClean="0"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Location: </a:t>
            </a:r>
            <a:r>
              <a:rPr lang="en-US" sz="2000" dirty="0" smtClean="0">
                <a:latin typeface="Arial" charset="0"/>
              </a:rPr>
              <a:t>{Shadyside, NSH, Hidden Valley, Other}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Activity: </a:t>
            </a:r>
            <a:r>
              <a:rPr lang="en-US" dirty="0">
                <a:latin typeface="Arial" charset="0"/>
              </a:rPr>
              <a:t>	 </a:t>
            </a:r>
            <a:r>
              <a:rPr lang="en-US" sz="2000" dirty="0" smtClean="0">
                <a:latin typeface="Arial" charset="0"/>
              </a:rPr>
              <a:t>{Biking, Vehicle, Walking, Still, Other}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Conditional probabilities are useful in classification: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P</a:t>
            </a:r>
            <a:r>
              <a:rPr lang="en-US" sz="2400" dirty="0" smtClean="0">
                <a:latin typeface="Arial" charset="0"/>
              </a:rPr>
              <a:t>(Walking| </a:t>
            </a:r>
            <a:r>
              <a:rPr lang="en-US" sz="2400" dirty="0">
                <a:latin typeface="Arial" charset="0"/>
              </a:rPr>
              <a:t>Location</a:t>
            </a:r>
            <a:r>
              <a:rPr lang="en-US" sz="2400" dirty="0" smtClean="0">
                <a:latin typeface="Arial" charset="0"/>
              </a:rPr>
              <a:t>=Shadyside)</a:t>
            </a:r>
            <a:endParaRPr lang="en-US" sz="24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	P(Sleeping | </a:t>
            </a:r>
            <a:r>
              <a:rPr lang="en-US" sz="2400" dirty="0" smtClean="0">
                <a:latin typeface="Arial" charset="0"/>
              </a:rPr>
              <a:t>Location=NSH)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etc</a:t>
            </a:r>
            <a:endParaRPr lang="en-US" sz="24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6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850205"/>
                </a:solidFill>
                <a:latin typeface="Arial" charset="0"/>
              </a:rPr>
              <a:t>We can estimate these based on body of prior observations (e.g., count how many times </a:t>
            </a:r>
            <a:r>
              <a:rPr lang="en-US" dirty="0" smtClean="0">
                <a:solidFill>
                  <a:srgbClr val="850205"/>
                </a:solidFill>
                <a:latin typeface="Arial" charset="0"/>
              </a:rPr>
              <a:t>walking when 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location </a:t>
            </a:r>
            <a:r>
              <a:rPr lang="en-US" dirty="0" smtClean="0">
                <a:solidFill>
                  <a:srgbClr val="850205"/>
                </a:solidFill>
                <a:latin typeface="Arial" charset="0"/>
              </a:rPr>
              <a:t>was Shadyside)</a:t>
            </a:r>
            <a:endParaRPr lang="en-US" dirty="0">
              <a:solidFill>
                <a:srgbClr val="850205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0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128943" y="1254477"/>
            <a:ext cx="7048804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P(A | B)  -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Probability of A given B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You can think of this as just a change of universe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Probability of A treating B as the universe</a:t>
            </a:r>
          </a:p>
        </p:txBody>
      </p:sp>
      <p:pic>
        <p:nvPicPr>
          <p:cNvPr id="28676" name="Picture 3" descr="prob_venn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63"/>
            <a:ext cx="474345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 descr="prob_venn_diagram_Bonl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3187700"/>
            <a:ext cx="3560762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5"/>
          <p:cNvSpPr txBox="1">
            <a:spLocks noChangeArrowheads="1"/>
          </p:cNvSpPr>
          <p:nvPr/>
        </p:nvSpPr>
        <p:spPr bwMode="auto">
          <a:xfrm>
            <a:off x="4789488" y="4156075"/>
            <a:ext cx="895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360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(A| B)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= 	</a:t>
            </a:r>
            <a:r>
              <a:rPr lang="en-US" dirty="0" smtClean="0">
                <a:latin typeface="Arial" charset="0"/>
              </a:rPr>
              <a:t>|A&amp;B|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   </a:t>
            </a:r>
            <a:r>
              <a:rPr lang="en-US" dirty="0" smtClean="0">
                <a:latin typeface="Arial" charset="0"/>
              </a:rPr>
              <a:t>    |B|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</a:p>
        </p:txBody>
      </p:sp>
      <p:pic>
        <p:nvPicPr>
          <p:cNvPr id="29700" name="Picture 4" descr="prob_venn_diagram_Bonly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2390775"/>
            <a:ext cx="4732337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1" name="Straight Connector 6"/>
          <p:cNvCxnSpPr>
            <a:cxnSpLocks noChangeShapeType="1"/>
          </p:cNvCxnSpPr>
          <p:nvPr/>
        </p:nvCxnSpPr>
        <p:spPr bwMode="auto">
          <a:xfrm>
            <a:off x="1909763" y="3399366"/>
            <a:ext cx="1211791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488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(A| B)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= 	</a:t>
            </a:r>
            <a:r>
              <a:rPr lang="en-US" dirty="0" smtClean="0">
                <a:latin typeface="Arial" charset="0"/>
              </a:rPr>
              <a:t>|A&amp;B|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   </a:t>
            </a:r>
            <a:r>
              <a:rPr lang="en-US" dirty="0" smtClean="0">
                <a:latin typeface="Arial" charset="0"/>
              </a:rPr>
              <a:t>    |B|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Arial" charset="0"/>
              </a:rPr>
              <a:t>Divide top and bottom by |U| </a:t>
            </a:r>
            <a:r>
              <a:rPr lang="en-US" sz="2000" dirty="0" smtClean="0">
                <a:solidFill>
                  <a:schemeClr val="accent1"/>
                </a:solidFill>
                <a:latin typeface="Arial" charset="0"/>
              </a:rPr>
              <a:t>…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</a:rPr>
              <a:t>		|A&amp;B|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=		   |U|     		=  P(A&amp;B)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   |B|		     	 </a:t>
            </a:r>
            <a:r>
              <a:rPr lang="en-US" dirty="0" smtClean="0">
                <a:latin typeface="Arial" charset="0"/>
              </a:rPr>
              <a:t> P</a:t>
            </a:r>
            <a:r>
              <a:rPr lang="en-US" dirty="0">
                <a:latin typeface="Arial" charset="0"/>
              </a:rPr>
              <a:t>(B)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   |U|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29700" name="Picture 4" descr="prob_venn_diagram_Bonly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2390775"/>
            <a:ext cx="4732337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1" name="Straight Connector 6"/>
          <p:cNvCxnSpPr>
            <a:cxnSpLocks noChangeShapeType="1"/>
          </p:cNvCxnSpPr>
          <p:nvPr/>
        </p:nvCxnSpPr>
        <p:spPr bwMode="auto">
          <a:xfrm>
            <a:off x="1909763" y="3399366"/>
            <a:ext cx="1297903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5"/>
          <p:cNvCxnSpPr>
            <a:cxnSpLocks noChangeShapeType="1"/>
          </p:cNvCxnSpPr>
          <p:nvPr/>
        </p:nvCxnSpPr>
        <p:spPr bwMode="auto">
          <a:xfrm>
            <a:off x="1440657" y="5450431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15"/>
          <p:cNvCxnSpPr>
            <a:cxnSpLocks noChangeShapeType="1"/>
          </p:cNvCxnSpPr>
          <p:nvPr/>
        </p:nvCxnSpPr>
        <p:spPr bwMode="auto">
          <a:xfrm>
            <a:off x="1753670" y="4853650"/>
            <a:ext cx="62602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5"/>
          <p:cNvCxnSpPr>
            <a:cxnSpLocks noChangeShapeType="1"/>
          </p:cNvCxnSpPr>
          <p:nvPr/>
        </p:nvCxnSpPr>
        <p:spPr bwMode="auto">
          <a:xfrm>
            <a:off x="1753670" y="5929837"/>
            <a:ext cx="62602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5"/>
          <p:cNvCxnSpPr>
            <a:cxnSpLocks noChangeShapeType="1"/>
          </p:cNvCxnSpPr>
          <p:nvPr/>
        </p:nvCxnSpPr>
        <p:spPr bwMode="auto">
          <a:xfrm>
            <a:off x="3765677" y="5439717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5413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(Sleeping | NSH)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= 	</a:t>
            </a:r>
            <a:r>
              <a:rPr lang="en-US" dirty="0" smtClean="0">
                <a:latin typeface="Arial" charset="0"/>
              </a:rPr>
              <a:t>P(</a:t>
            </a:r>
            <a:r>
              <a:rPr lang="en-US" dirty="0" err="1" smtClean="0">
                <a:latin typeface="Arial" charset="0"/>
              </a:rPr>
              <a:t>Sleeping&amp;NSH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   </a:t>
            </a:r>
            <a:r>
              <a:rPr lang="en-US" dirty="0" smtClean="0">
                <a:latin typeface="Arial" charset="0"/>
              </a:rPr>
              <a:t>    P(NSH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</a:p>
        </p:txBody>
      </p:sp>
      <p:pic>
        <p:nvPicPr>
          <p:cNvPr id="29700" name="Picture 4" descr="prob_venn_diagram_Bonly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2390775"/>
            <a:ext cx="4732337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1" name="Straight Connector 6"/>
          <p:cNvCxnSpPr>
            <a:cxnSpLocks noChangeShapeType="1"/>
          </p:cNvCxnSpPr>
          <p:nvPr/>
        </p:nvCxnSpPr>
        <p:spPr bwMode="auto">
          <a:xfrm>
            <a:off x="1909763" y="3399366"/>
            <a:ext cx="2977083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538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Naïve Bayes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Based on Bayes law</a:t>
            </a:r>
          </a:p>
          <a:p>
            <a:pPr lvl="1" eaLnBrk="1" hangingPunct="1">
              <a:buFontTx/>
              <a:buNone/>
            </a:pPr>
            <a:r>
              <a:rPr lang="en-US" sz="2000" dirty="0">
                <a:latin typeface="Arial" charset="0"/>
                <a:hlinkClick r:id="rId3"/>
              </a:rPr>
              <a:t>http://en.wikipedia.org/wiki/Bayes'_theorem</a:t>
            </a:r>
            <a:r>
              <a:rPr lang="en-US" sz="2800" dirty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  <a:p>
            <a:pPr lvl="1" eaLnBrk="1" hangingPunct="1">
              <a:buFontTx/>
              <a:buNone/>
            </a:pPr>
            <a:r>
              <a:rPr lang="en-US" sz="2000" dirty="0">
                <a:latin typeface="Arial" charset="0"/>
                <a:hlinkClick r:id="rId4"/>
              </a:rPr>
              <a:t>http://yudkowsky.net/rational/bayes</a:t>
            </a:r>
            <a:r>
              <a:rPr lang="en-US" sz="2000" dirty="0">
                <a:latin typeface="Arial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sz="2000" dirty="0">
                <a:latin typeface="Arial" charset="0"/>
                <a:hlinkClick r:id="rId5"/>
              </a:rPr>
              <a:t>http://oscarbonilla.com/2009/05/visualizing-bayes-theorem/</a:t>
            </a:r>
            <a:r>
              <a:rPr lang="en-US" sz="1800" dirty="0">
                <a:latin typeface="Arial" charset="0"/>
              </a:rPr>
              <a:t> 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Bayes </a:t>
            </a:r>
            <a:r>
              <a:rPr lang="en-US" dirty="0">
                <a:latin typeface="Arial" charset="0"/>
              </a:rPr>
              <a:t>Law (AKA Bayes theorem):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32772" name="Picture 4" descr="bay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32774" name="Group 6"/>
          <p:cNvGrpSpPr>
            <a:grpSpLocks/>
          </p:cNvGrpSpPr>
          <p:nvPr/>
        </p:nvGrpSpPr>
        <p:grpSpPr bwMode="auto">
          <a:xfrm>
            <a:off x="2667000" y="4876800"/>
            <a:ext cx="4232275" cy="1066800"/>
            <a:chOff x="3094" y="2928"/>
            <a:chExt cx="2666" cy="672"/>
          </a:xfrm>
        </p:grpSpPr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3094" y="310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P(A | B) =</a:t>
              </a:r>
            </a:p>
          </p:txBody>
        </p: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4128" y="2928"/>
              <a:ext cx="1632" cy="672"/>
              <a:chOff x="4128" y="2928"/>
              <a:chExt cx="1632" cy="672"/>
            </a:xfrm>
          </p:grpSpPr>
          <p:grpSp>
            <p:nvGrpSpPr>
              <p:cNvPr id="32777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sp>
              <p:nvSpPr>
                <p:cNvPr id="3277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 | A) P(A)</a:t>
                  </a:r>
                </a:p>
              </p:txBody>
            </p:sp>
            <p:sp>
              <p:nvSpPr>
                <p:cNvPr id="3278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P(B)</a:t>
                  </a:r>
                </a:p>
              </p:txBody>
            </p:sp>
          </p:grpSp>
          <p:sp>
            <p:nvSpPr>
              <p:cNvPr id="32778" name="Line 12"/>
              <p:cNvSpPr>
                <a:spLocks noChangeShapeType="1"/>
              </p:cNvSpPr>
              <p:nvPr/>
            </p:nvSpPr>
            <p:spPr bwMode="auto">
              <a:xfrm>
                <a:off x="4320" y="3271"/>
                <a:ext cx="1296" cy="0"/>
              </a:xfrm>
              <a:prstGeom prst="line">
                <a:avLst/>
              </a:prstGeom>
              <a:noFill/>
              <a:ln w="38100">
                <a:solidFill>
                  <a:srgbClr val="85020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13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850205"/>
                </a:solidFill>
                <a:latin typeface="Arial" charset="0"/>
              </a:rPr>
              <a:t>Why is that true?</a:t>
            </a:r>
          </a:p>
        </p:txBody>
      </p:sp>
      <p:pic>
        <p:nvPicPr>
          <p:cNvPr id="33795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>
                <a:solidFill>
                  <a:srgbClr val="850205"/>
                </a:solidFill>
                <a:latin typeface="Arial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8482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4819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	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4821" name="Straight Connector 14"/>
          <p:cNvCxnSpPr>
            <a:cxnSpLocks noChangeShapeType="1"/>
          </p:cNvCxnSpPr>
          <p:nvPr/>
        </p:nvCxnSpPr>
        <p:spPr bwMode="auto">
          <a:xfrm>
            <a:off x="2951163" y="2315634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5118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How Decision Trees Work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989171"/>
              </p:ext>
            </p:extLst>
          </p:nvPr>
        </p:nvGraphicFramePr>
        <p:xfrm>
          <a:off x="2317750" y="3514725"/>
          <a:ext cx="254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62" name="Bitmap Image" r:id="rId4" imgW="25400" imgH="25400" progId="Paint.Picture">
                  <p:embed/>
                </p:oleObj>
              </mc:Choice>
              <mc:Fallback>
                <p:oleObj name="Bitmap Image" r:id="rId4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14725"/>
                        <a:ext cx="254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954522"/>
              </p:ext>
            </p:extLst>
          </p:nvPr>
        </p:nvGraphicFramePr>
        <p:xfrm>
          <a:off x="2209800" y="2236362"/>
          <a:ext cx="6019800" cy="399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63" name="Bitmap Image" r:id="rId6" imgW="3749365" imgH="2483810" progId="Paint.Picture">
                  <p:embed/>
                </p:oleObj>
              </mc:Choice>
              <mc:Fallback>
                <p:oleObj name="Bitmap Image" r:id="rId6" imgW="3749365" imgH="248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36362"/>
                        <a:ext cx="6019800" cy="399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466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	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0131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612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000" dirty="0" smtClean="0">
              <a:solidFill>
                <a:schemeClr val="bg2"/>
              </a:solidFill>
              <a:latin typeface="Arial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P(A | B)P(B) = P(B | A)P(A)</a:t>
            </a:r>
            <a:endParaRPr lang="en-US" dirty="0">
              <a:solidFill>
                <a:srgbClr val="445984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9484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000" dirty="0" smtClean="0">
              <a:solidFill>
                <a:schemeClr val="bg2"/>
              </a:solidFill>
              <a:latin typeface="Arial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P(A | B)P(B) = P(B | A)P(A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 divide by P(B)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790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r>
              <a:rPr lang="en-US" dirty="0" smtClean="0">
                <a:solidFill>
                  <a:schemeClr val="bg2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Arial" charset="0"/>
              </a:rPr>
            </a:br>
            <a:endParaRPr lang="en-US" sz="1000" dirty="0" smtClean="0">
              <a:solidFill>
                <a:schemeClr val="bg2"/>
              </a:solidFill>
              <a:latin typeface="Arial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P(A | B)P(B) = P(B | A)P(A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 divide by P(B)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635125" y="5477410"/>
            <a:ext cx="4232275" cy="1066800"/>
            <a:chOff x="3094" y="2928"/>
            <a:chExt cx="2666" cy="672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094" y="310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P(A | B) =</a:t>
              </a: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4128" y="2928"/>
              <a:ext cx="1632" cy="672"/>
              <a:chOff x="4128" y="2928"/>
              <a:chExt cx="1632" cy="672"/>
            </a:xfrm>
          </p:grpSpPr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sp>
              <p:nvSpPr>
                <p:cNvPr id="1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 | A) P(A)</a:t>
                  </a:r>
                </a:p>
              </p:txBody>
            </p:sp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P(B)</a:t>
                  </a:r>
                </a:p>
              </p:txBody>
            </p:sp>
          </p:grp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4320" y="3271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50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Bayes Law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Bayes Law (AKA Bayes theorem):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40964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2058458" y="4410610"/>
            <a:ext cx="4232275" cy="1066800"/>
            <a:chOff x="3094" y="2928"/>
            <a:chExt cx="2666" cy="672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094" y="310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P(A | B) =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4128" y="2928"/>
              <a:ext cx="1632" cy="672"/>
              <a:chOff x="4128" y="2928"/>
              <a:chExt cx="1632" cy="672"/>
            </a:xfrm>
          </p:grpSpPr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sp>
              <p:nvSpPr>
                <p:cNvPr id="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 | A) P(A)</a:t>
                  </a:r>
                </a:p>
              </p:txBody>
            </p:sp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P(B)</a:t>
                  </a:r>
                </a:p>
              </p:txBody>
            </p:sp>
          </p:grp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4320" y="3271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347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Bayes Law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Bayes Law (AKA Bayes theorem):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40964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6" y="4410610"/>
            <a:ext cx="9143993" cy="1066800"/>
            <a:chOff x="2919" y="2928"/>
            <a:chExt cx="3173" cy="672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919" y="3108"/>
              <a:ext cx="13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</a:t>
              </a:r>
              <a:r>
                <a:rPr lang="en-US" sz="2800" dirty="0" smtClean="0">
                  <a:solidFill>
                    <a:srgbClr val="850205"/>
                  </a:solidFill>
                </a:rPr>
                <a:t>(Sleeping </a:t>
              </a:r>
              <a:r>
                <a:rPr lang="en-US" sz="2800" dirty="0">
                  <a:solidFill>
                    <a:srgbClr val="850205"/>
                  </a:solidFill>
                </a:rPr>
                <a:t>| </a:t>
              </a:r>
              <a:r>
                <a:rPr lang="en-US" sz="2800" dirty="0" smtClean="0">
                  <a:solidFill>
                    <a:srgbClr val="850205"/>
                  </a:solidFill>
                </a:rPr>
                <a:t>NSH) </a:t>
              </a:r>
              <a:r>
                <a:rPr lang="en-US" sz="2800" dirty="0">
                  <a:solidFill>
                    <a:srgbClr val="850205"/>
                  </a:solidFill>
                </a:rPr>
                <a:t>=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4128" y="2928"/>
              <a:ext cx="1964" cy="672"/>
              <a:chOff x="4128" y="2928"/>
              <a:chExt cx="1964" cy="672"/>
            </a:xfrm>
          </p:grpSpPr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964" cy="672"/>
                <a:chOff x="4128" y="2928"/>
                <a:chExt cx="1964" cy="672"/>
              </a:xfrm>
            </p:grpSpPr>
            <p:sp>
              <p:nvSpPr>
                <p:cNvPr id="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96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(NSH </a:t>
                  </a:r>
                  <a:r>
                    <a:rPr lang="en-US" sz="2800" dirty="0">
                      <a:solidFill>
                        <a:srgbClr val="850205"/>
                      </a:solidFill>
                    </a:rPr>
                    <a:t>| 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Sleeping) </a:t>
                  </a: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(Sleeping)</a:t>
                  </a:r>
                  <a:endParaRPr lang="en-US" sz="2800" dirty="0">
                    <a:solidFill>
                      <a:srgbClr val="850205"/>
                    </a:solidFill>
                  </a:endParaRPr>
                </a:p>
              </p:txBody>
            </p:sp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(NSH)</a:t>
                  </a:r>
                  <a:endParaRPr lang="en-US" sz="2800" dirty="0">
                    <a:solidFill>
                      <a:srgbClr val="850205"/>
                    </a:solidFill>
                  </a:endParaRPr>
                </a:p>
              </p:txBody>
            </p:sp>
          </p:grp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4549" y="3271"/>
                <a:ext cx="1067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00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Bayes Law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Bayes Law (AKA Bayes theorem):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40964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6" y="4410610"/>
            <a:ext cx="9143993" cy="1066800"/>
            <a:chOff x="2919" y="2928"/>
            <a:chExt cx="3173" cy="672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919" y="3108"/>
              <a:ext cx="13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</a:t>
              </a:r>
              <a:r>
                <a:rPr lang="en-US" sz="2800" dirty="0" smtClean="0">
                  <a:solidFill>
                    <a:srgbClr val="850205"/>
                  </a:solidFill>
                </a:rPr>
                <a:t>(Sleeping </a:t>
              </a:r>
              <a:r>
                <a:rPr lang="en-US" sz="2800" dirty="0">
                  <a:solidFill>
                    <a:srgbClr val="850205"/>
                  </a:solidFill>
                </a:rPr>
                <a:t>| </a:t>
              </a:r>
              <a:r>
                <a:rPr lang="en-US" sz="2800" dirty="0" smtClean="0">
                  <a:solidFill>
                    <a:srgbClr val="850205"/>
                  </a:solidFill>
                </a:rPr>
                <a:t>NSH) </a:t>
              </a:r>
              <a:r>
                <a:rPr lang="en-US" sz="2800" dirty="0">
                  <a:solidFill>
                    <a:srgbClr val="850205"/>
                  </a:solidFill>
                </a:rPr>
                <a:t>=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4128" y="2928"/>
              <a:ext cx="1964" cy="672"/>
              <a:chOff x="4128" y="2928"/>
              <a:chExt cx="1964" cy="672"/>
            </a:xfrm>
          </p:grpSpPr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964" cy="672"/>
                <a:chOff x="4128" y="2928"/>
                <a:chExt cx="1964" cy="672"/>
              </a:xfrm>
            </p:grpSpPr>
            <p:sp>
              <p:nvSpPr>
                <p:cNvPr id="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96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(NSH | Sleeping) </a:t>
                  </a: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(Sleeping)</a:t>
                  </a:r>
                  <a:endParaRPr lang="en-US" sz="2800" dirty="0">
                    <a:solidFill>
                      <a:srgbClr val="850205"/>
                    </a:solidFill>
                  </a:endParaRPr>
                </a:p>
              </p:txBody>
            </p:sp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(NSH)</a:t>
                  </a:r>
                  <a:endParaRPr lang="en-US" sz="2800" dirty="0">
                    <a:solidFill>
                      <a:srgbClr val="850205"/>
                    </a:solidFill>
                  </a:endParaRPr>
                </a:p>
              </p:txBody>
            </p:sp>
          </p:grp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4549" y="3271"/>
                <a:ext cx="1067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138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Naïve Bayes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Would like to know the probability that the true class is C</a:t>
            </a:r>
            <a:r>
              <a:rPr lang="en-US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 given the occurrence of observed feature vector F = &lt;f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, f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, …, f</a:t>
            </a:r>
            <a:r>
              <a:rPr lang="en-US" baseline="-25000">
                <a:latin typeface="Arial" charset="0"/>
              </a:rPr>
              <a:t>n</a:t>
            </a:r>
            <a:r>
              <a:rPr lang="en-US">
                <a:latin typeface="Arial" charset="0"/>
              </a:rPr>
              <a:t> &gt;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Compute as:</a:t>
            </a: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1218147" y="3548580"/>
            <a:ext cx="6877050" cy="1066800"/>
            <a:chOff x="598" y="2070"/>
            <a:chExt cx="4332" cy="672"/>
          </a:xfrm>
        </p:grpSpPr>
        <p:grpSp>
          <p:nvGrpSpPr>
            <p:cNvPr id="43013" name="Group 5"/>
            <p:cNvGrpSpPr>
              <a:grpSpLocks/>
            </p:cNvGrpSpPr>
            <p:nvPr/>
          </p:nvGrpSpPr>
          <p:grpSpPr bwMode="auto">
            <a:xfrm>
              <a:off x="598" y="2070"/>
              <a:ext cx="2666" cy="672"/>
              <a:chOff x="3094" y="2928"/>
              <a:chExt cx="2666" cy="672"/>
            </a:xfrm>
          </p:grpSpPr>
          <p:sp>
            <p:nvSpPr>
              <p:cNvPr id="43021" name="Text Box 6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P(C</a:t>
                </a:r>
                <a:r>
                  <a:rPr lang="en-US" sz="2800" baseline="-25000">
                    <a:solidFill>
                      <a:schemeClr val="accent1"/>
                    </a:solidFill>
                  </a:rPr>
                  <a:t>i</a:t>
                </a:r>
                <a:r>
                  <a:rPr lang="en-US" sz="2800">
                    <a:solidFill>
                      <a:schemeClr val="accent1"/>
                    </a:solidFill>
                  </a:rPr>
                  <a:t> | F) =</a:t>
                </a:r>
              </a:p>
            </p:txBody>
          </p:sp>
          <p:grpSp>
            <p:nvGrpSpPr>
              <p:cNvPr id="43022" name="Group 7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grpSp>
              <p:nvGrpSpPr>
                <p:cNvPr id="43023" name="Group 8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72"/>
                  <a:chOff x="4128" y="2928"/>
                  <a:chExt cx="1632" cy="672"/>
                </a:xfrm>
              </p:grpSpPr>
              <p:sp>
                <p:nvSpPr>
                  <p:cNvPr id="4302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 | 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 P(C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4302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P(F)</a:t>
                    </a:r>
                  </a:p>
                </p:txBody>
              </p:sp>
            </p:grpSp>
            <p:sp>
              <p:nvSpPr>
                <p:cNvPr id="43024" name="Line 11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43014" name="Group 12"/>
            <p:cNvGrpSpPr>
              <a:grpSpLocks/>
            </p:cNvGrpSpPr>
            <p:nvPr/>
          </p:nvGrpSpPr>
          <p:grpSpPr bwMode="auto">
            <a:xfrm>
              <a:off x="2264" y="2071"/>
              <a:ext cx="2666" cy="633"/>
              <a:chOff x="3094" y="2928"/>
              <a:chExt cx="2666" cy="633"/>
            </a:xfrm>
          </p:grpSpPr>
          <p:sp>
            <p:nvSpPr>
              <p:cNvPr id="43015" name="Text Box 13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=</a:t>
                </a:r>
              </a:p>
            </p:txBody>
          </p:sp>
          <p:grpSp>
            <p:nvGrpSpPr>
              <p:cNvPr id="43016" name="Group 14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33"/>
                <a:chOff x="4128" y="2928"/>
                <a:chExt cx="1632" cy="633"/>
              </a:xfrm>
            </p:grpSpPr>
            <p:grpSp>
              <p:nvGrpSpPr>
                <p:cNvPr id="43017" name="Group 15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33"/>
                  <a:chOff x="4128" y="2928"/>
                  <a:chExt cx="1632" cy="633"/>
                </a:xfrm>
              </p:grpSpPr>
              <p:sp>
                <p:nvSpPr>
                  <p:cNvPr id="4301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 dirty="0">
                        <a:solidFill>
                          <a:schemeClr val="accent1"/>
                        </a:solidFill>
                      </a:rPr>
                      <a:t>Likelihood * Prior</a:t>
                    </a:r>
                  </a:p>
                </p:txBody>
              </p:sp>
              <p:sp>
                <p:nvSpPr>
                  <p:cNvPr id="43020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Evidence</a:t>
                    </a:r>
                  </a:p>
                </p:txBody>
              </p:sp>
            </p:grpSp>
            <p:sp>
              <p:nvSpPr>
                <p:cNvPr id="43018" name="Line 18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0570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Naïve Bayes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Would like to know the probability that the true class is C</a:t>
            </a:r>
            <a:r>
              <a:rPr lang="en-US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 given the occurrence of observed feature vector F = &lt;f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, f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, …, f</a:t>
            </a:r>
            <a:r>
              <a:rPr lang="en-US" baseline="-25000">
                <a:latin typeface="Arial" charset="0"/>
              </a:rPr>
              <a:t>n</a:t>
            </a:r>
            <a:r>
              <a:rPr lang="en-US">
                <a:latin typeface="Arial" charset="0"/>
              </a:rPr>
              <a:t> &gt;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Compute as:</a:t>
            </a: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Class C</a:t>
            </a:r>
            <a:r>
              <a:rPr lang="en-US" baseline="-25000">
                <a:latin typeface="Arial" charset="0"/>
              </a:rPr>
              <a:t>x</a:t>
            </a:r>
            <a:r>
              <a:rPr lang="en-US">
                <a:latin typeface="Arial" charset="0"/>
              </a:rPr>
              <a:t> with the highest computed probability is used as the classification result</a:t>
            </a: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1218147" y="3548580"/>
            <a:ext cx="6877050" cy="1066800"/>
            <a:chOff x="598" y="2070"/>
            <a:chExt cx="4332" cy="672"/>
          </a:xfrm>
        </p:grpSpPr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598" y="2070"/>
              <a:ext cx="2666" cy="672"/>
              <a:chOff x="3094" y="2928"/>
              <a:chExt cx="2666" cy="672"/>
            </a:xfrm>
          </p:grpSpPr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P(C</a:t>
                </a:r>
                <a:r>
                  <a:rPr lang="en-US" sz="2800" baseline="-25000">
                    <a:solidFill>
                      <a:schemeClr val="accent1"/>
                    </a:solidFill>
                  </a:rPr>
                  <a:t>i</a:t>
                </a:r>
                <a:r>
                  <a:rPr lang="en-US" sz="2800">
                    <a:solidFill>
                      <a:schemeClr val="accent1"/>
                    </a:solidFill>
                  </a:rPr>
                  <a:t> | F) =</a:t>
                </a:r>
              </a:p>
            </p:txBody>
          </p:sp>
          <p:grpSp>
            <p:nvGrpSpPr>
              <p:cNvPr id="29" name="Group 7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grpSp>
              <p:nvGrpSpPr>
                <p:cNvPr id="30" name="Group 8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72"/>
                  <a:chOff x="4128" y="2928"/>
                  <a:chExt cx="1632" cy="672"/>
                </a:xfrm>
              </p:grpSpPr>
              <p:sp>
                <p:nvSpPr>
                  <p:cNvPr id="32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 | 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 P(C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33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P(F)</a:t>
                    </a:r>
                  </a:p>
                </p:txBody>
              </p:sp>
            </p:grp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21" name="Group 12"/>
            <p:cNvGrpSpPr>
              <a:grpSpLocks/>
            </p:cNvGrpSpPr>
            <p:nvPr/>
          </p:nvGrpSpPr>
          <p:grpSpPr bwMode="auto">
            <a:xfrm>
              <a:off x="2264" y="2071"/>
              <a:ext cx="2666" cy="633"/>
              <a:chOff x="3094" y="2928"/>
              <a:chExt cx="2666" cy="633"/>
            </a:xfrm>
          </p:grpSpPr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=</a:t>
                </a:r>
              </a:p>
            </p:txBody>
          </p:sp>
          <p:grpSp>
            <p:nvGrpSpPr>
              <p:cNvPr id="23" name="Group 14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33"/>
                <a:chOff x="4128" y="2928"/>
                <a:chExt cx="1632" cy="633"/>
              </a:xfrm>
            </p:grpSpPr>
            <p:grpSp>
              <p:nvGrpSpPr>
                <p:cNvPr id="24" name="Group 15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33"/>
                  <a:chOff x="4128" y="2928"/>
                  <a:chExt cx="1632" cy="633"/>
                </a:xfrm>
              </p:grpSpPr>
              <p:sp>
                <p:nvSpPr>
                  <p:cNvPr id="26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Likelihood * Prior</a:t>
                    </a:r>
                  </a:p>
                </p:txBody>
              </p:sp>
              <p:sp>
                <p:nvSpPr>
                  <p:cNvPr id="2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Evidence</a:t>
                    </a:r>
                  </a:p>
                </p:txBody>
              </p:sp>
            </p:grp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328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How Decision Trees Work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515740"/>
              </p:ext>
            </p:extLst>
          </p:nvPr>
        </p:nvGraphicFramePr>
        <p:xfrm>
          <a:off x="2317750" y="3514725"/>
          <a:ext cx="254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86" name="Bitmap Image" r:id="rId4" imgW="25400" imgH="25400" progId="Paint.Picture">
                  <p:embed/>
                </p:oleObj>
              </mc:Choice>
              <mc:Fallback>
                <p:oleObj name="Bitmap Image" r:id="rId4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14725"/>
                        <a:ext cx="254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057346"/>
              </p:ext>
            </p:extLst>
          </p:nvPr>
        </p:nvGraphicFramePr>
        <p:xfrm>
          <a:off x="2209800" y="2236362"/>
          <a:ext cx="6019800" cy="399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87" name="Bitmap Image" r:id="rId6" imgW="3749365" imgH="2483810" progId="Paint.Picture">
                  <p:embed/>
                </p:oleObj>
              </mc:Choice>
              <mc:Fallback>
                <p:oleObj name="Bitmap Image" r:id="rId6" imgW="3749365" imgH="248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36362"/>
                        <a:ext cx="6019800" cy="399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671567" y="3514725"/>
            <a:ext cx="2906274" cy="8761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6576791" y="2574417"/>
            <a:ext cx="2002100" cy="83268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interior node looks at one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8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Small Issues</a:t>
            </a:r>
            <a:endParaRPr lang="en-US" dirty="0">
              <a:latin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34950" indent="-6350"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What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happens when 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never occurs in the training data?</a:t>
            </a:r>
          </a:p>
          <a:p>
            <a:pPr marL="463550" lvl="1" indent="-6350" eaLnBrk="1" hangingPunct="1">
              <a:buFontTx/>
              <a:buNone/>
            </a:pPr>
            <a:r>
              <a:rPr lang="en-US" dirty="0">
                <a:solidFill>
                  <a:srgbClr val="850205"/>
                </a:solidFill>
                <a:latin typeface="Arial" charset="0"/>
                <a:sym typeface="Wingdings" charset="0"/>
              </a:rPr>
              <a:t>		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P(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) = 0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Wingdings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Symbol" charset="0"/>
              </a:rPr>
              <a:t>therefore</a:t>
            </a:r>
            <a:r>
              <a:rPr lang="en-US" dirty="0">
                <a:solidFill>
                  <a:srgbClr val="850205"/>
                </a:solidFill>
                <a:latin typeface="Arial" charset="0"/>
                <a:sym typeface="Wingdings" charset="0"/>
              </a:rPr>
              <a:t> 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850205"/>
                </a:solidFill>
                <a:latin typeface="Arial" charset="0"/>
                <a:sym typeface="Wingdings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Wingdings" charset="0"/>
              </a:rPr>
              <a:t>never wins &amp; is never selected!</a:t>
            </a:r>
          </a:p>
          <a:p>
            <a:pPr marL="463550" lvl="1" indent="-6350" eaLnBrk="1" hangingPunct="1"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sym typeface="Wingdings" charset="0"/>
              </a:rPr>
              <a:t>(A common variant puts a minimum on</a:t>
            </a:r>
            <a:r>
              <a:rPr lang="en-US" sz="2000" dirty="0">
                <a:solidFill>
                  <a:srgbClr val="850205"/>
                </a:solidFill>
                <a:latin typeface="Arial" charset="0"/>
                <a:sym typeface="Wingdings" charset="0"/>
              </a:rPr>
              <a:t> </a:t>
            </a:r>
            <a:r>
              <a:rPr lang="en-US" sz="2000" dirty="0">
                <a:solidFill>
                  <a:srgbClr val="850205"/>
                </a:solidFill>
                <a:latin typeface="Arial" charset="0"/>
              </a:rPr>
              <a:t>P(</a:t>
            </a:r>
            <a:r>
              <a:rPr lang="en-US" sz="2000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sz="2000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sz="2000" dirty="0">
                <a:solidFill>
                  <a:srgbClr val="850205"/>
                </a:solidFill>
                <a:latin typeface="Arial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to avoid this, </a:t>
            </a:r>
            <a:br>
              <a:rPr lang="en-US" sz="2000" dirty="0">
                <a:solidFill>
                  <a:srgbClr val="000000"/>
                </a:solidFill>
                <a:latin typeface="Arial" charset="0"/>
              </a:rPr>
            </a:b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 but in general rare events can be hard to handle well)</a:t>
            </a:r>
          </a:p>
          <a:p>
            <a:pPr marL="463550" lvl="1" indent="-6350" eaLnBrk="1" hangingPunct="1">
              <a:buFontTx/>
              <a:buNone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234950" indent="-6350"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We have implicitly assumed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F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k</a:t>
            </a:r>
            <a:r>
              <a:rPr lang="en-US" baseline="-2500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comes from a discrete set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 e.g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., so we can simply count the occurrences to compute 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P(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F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k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 | 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)  </a:t>
            </a:r>
          </a:p>
          <a:p>
            <a:pPr marL="914400" lvl="2" indent="0" eaLnBrk="1" hangingPunct="1"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There are good ways to quantize (pick good 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bins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 for e.g., numeric features automatically, but we won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t cover this</a:t>
            </a: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1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Naïve Bayes Pros and Cons</a:t>
            </a:r>
            <a:endParaRPr lang="en-US" sz="4000" dirty="0">
              <a:latin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348193"/>
            <a:ext cx="7669252" cy="437997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Elegant balance of features and prior probabilities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But depends </a:t>
            </a:r>
            <a:r>
              <a:rPr lang="en-US" dirty="0">
                <a:latin typeface="Arial" charset="0"/>
              </a:rPr>
              <a:t>on assumptions that are not in general true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Will </a:t>
            </a:r>
            <a:r>
              <a:rPr lang="en-US" dirty="0">
                <a:latin typeface="Arial" charset="0"/>
              </a:rPr>
              <a:t>tend to fail when things are highly </a:t>
            </a:r>
            <a:r>
              <a:rPr lang="en-US" dirty="0" smtClean="0">
                <a:latin typeface="Arial" charset="0"/>
              </a:rPr>
              <a:t>conditional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i.e</a:t>
            </a:r>
            <a:r>
              <a:rPr lang="en-US" dirty="0">
                <a:latin typeface="Arial" charset="0"/>
              </a:rPr>
              <a:t>., System behaves very differently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when X is true vs. Y is true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Arial" charset="0"/>
              </a:rPr>
              <a:t>Works less well when attributes are redundant or classes are </a:t>
            </a:r>
            <a:r>
              <a:rPr lang="en-US" dirty="0" smtClean="0">
                <a:latin typeface="Arial" charset="0"/>
              </a:rPr>
              <a:t>skewed (priors win)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Robust when features are missing (because of prior probabilities)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Naïve Bayes </a:t>
            </a:r>
            <a:r>
              <a:rPr lang="en-US" dirty="0" err="1" smtClean="0">
                <a:latin typeface="Arial" charset="0"/>
              </a:rPr>
              <a:t>vs</a:t>
            </a:r>
            <a:r>
              <a:rPr lang="en-US" dirty="0" smtClean="0">
                <a:latin typeface="Arial" charset="0"/>
              </a:rPr>
              <a:t> Decision Trees</a:t>
            </a:r>
            <a:endParaRPr lang="en-US" dirty="0">
              <a:latin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Decision Trees use </a:t>
            </a:r>
            <a:r>
              <a:rPr lang="en-US" dirty="0">
                <a:latin typeface="Arial" charset="0"/>
              </a:rPr>
              <a:t>contingencies between patterns of attribute values as a basis for decision making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Naïve Bayes treats </a:t>
            </a:r>
            <a:r>
              <a:rPr lang="en-US" dirty="0">
                <a:latin typeface="Arial" charset="0"/>
              </a:rPr>
              <a:t>attributes as independent pieces of evidence that the decision should go one way or another</a:t>
            </a:r>
          </a:p>
          <a:p>
            <a:pPr eaLnBrk="1" hangingPunct="1"/>
            <a:r>
              <a:rPr lang="en-US" dirty="0">
                <a:latin typeface="Arial" charset="0"/>
              </a:rPr>
              <a:t>Most of the time in real data sets the values of the different attributes are not independent of each other</a:t>
            </a:r>
          </a:p>
        </p:txBody>
      </p:sp>
    </p:spTree>
    <p:extLst>
      <p:ext uri="{BB962C8B-B14F-4D97-AF65-F5344CB8AC3E}">
        <p14:creationId xmlns:p14="http://schemas.microsoft.com/office/powerpoint/2010/main" val="92016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add slides on regression and maybe unsupervised learning/clustering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537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If you want to know more…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5334000" cy="32766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Francisco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7" y="2286000"/>
            <a:ext cx="32305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87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How Decision Trees Work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238457"/>
              </p:ext>
            </p:extLst>
          </p:nvPr>
        </p:nvGraphicFramePr>
        <p:xfrm>
          <a:off x="2317750" y="3514725"/>
          <a:ext cx="254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10" name="Bitmap Image" r:id="rId4" imgW="25400" imgH="25400" progId="Paint.Picture">
                  <p:embed/>
                </p:oleObj>
              </mc:Choice>
              <mc:Fallback>
                <p:oleObj name="Bitmap Image" r:id="rId4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14725"/>
                        <a:ext cx="254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790012"/>
              </p:ext>
            </p:extLst>
          </p:nvPr>
        </p:nvGraphicFramePr>
        <p:xfrm>
          <a:off x="2209800" y="2236362"/>
          <a:ext cx="6019800" cy="399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11" name="Bitmap Image" r:id="rId6" imgW="3749365" imgH="2483810" progId="Paint.Picture">
                  <p:embed/>
                </p:oleObj>
              </mc:Choice>
              <mc:Fallback>
                <p:oleObj name="Bitmap Image" r:id="rId6" imgW="3749365" imgH="248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36362"/>
                        <a:ext cx="6019800" cy="399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671567" y="4024938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6345904" y="3098381"/>
            <a:ext cx="2002100" cy="83268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value selects which </a:t>
            </a:r>
            <a:r>
              <a:rPr lang="en-US" dirty="0" err="1" smtClean="0"/>
              <a:t>subtree</a:t>
            </a:r>
            <a:r>
              <a:rPr lang="en-US" dirty="0" smtClean="0"/>
              <a:t> to traverse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How Decision Trees Work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729311"/>
              </p:ext>
            </p:extLst>
          </p:nvPr>
        </p:nvGraphicFramePr>
        <p:xfrm>
          <a:off x="2317750" y="3514725"/>
          <a:ext cx="254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34" name="Bitmap Image" r:id="rId4" imgW="25400" imgH="25400" progId="Paint.Picture">
                  <p:embed/>
                </p:oleObj>
              </mc:Choice>
              <mc:Fallback>
                <p:oleObj name="Bitmap Image" r:id="rId4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14725"/>
                        <a:ext cx="254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076259"/>
              </p:ext>
            </p:extLst>
          </p:nvPr>
        </p:nvGraphicFramePr>
        <p:xfrm>
          <a:off x="2209800" y="2236362"/>
          <a:ext cx="6019800" cy="399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35" name="Bitmap Image" r:id="rId6" imgW="3749365" imgH="2483810" progId="Paint.Picture">
                  <p:embed/>
                </p:oleObj>
              </mc:Choice>
              <mc:Fallback>
                <p:oleObj name="Bitmap Image" r:id="rId6" imgW="3749365" imgH="248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36362"/>
                        <a:ext cx="6019800" cy="399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6716722" y="4218652"/>
            <a:ext cx="1631281" cy="53809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6701114" y="5143135"/>
            <a:ext cx="2002100" cy="832688"/>
          </a:xfrm>
          <a:prstGeom prst="borderCallout1">
            <a:avLst>
              <a:gd name="adj1" fmla="val -14853"/>
              <a:gd name="adj2" fmla="val 38979"/>
              <a:gd name="adj3" fmla="val -40006"/>
              <a:gd name="adj4" fmla="val 27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Leaves specify the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5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Easy to train recursively</a:t>
            </a:r>
            <a:endParaRPr lang="en-US" dirty="0"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533140"/>
            <a:ext cx="8015057" cy="43799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base case                                               … (more base cases later)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If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only has one label on all instances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Return new Leaf(</a:t>
            </a:r>
            <a:r>
              <a:rPr lang="en-US" sz="2000" dirty="0" err="1">
                <a:latin typeface="Arial" charset="0"/>
              </a:rPr>
              <a:t>trainingSet.label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recursive case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Pick a feature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 we haven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t split with before      // … how?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result = new </a:t>
            </a:r>
            <a:r>
              <a:rPr lang="en-US" sz="2000" dirty="0" err="1">
                <a:latin typeface="Arial" charset="0"/>
              </a:rPr>
              <a:t>SplitNode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For each value unique value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 of feature </a:t>
            </a:r>
            <a:r>
              <a:rPr lang="en-US" sz="2000" dirty="0" err="1">
                <a:latin typeface="Arial" charset="0"/>
              </a:rPr>
              <a:t>Fn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= subset of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with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r</a:t>
            </a:r>
            <a:r>
              <a:rPr lang="en-US" sz="2000" dirty="0" err="1" smtClean="0">
                <a:latin typeface="Arial" charset="0"/>
              </a:rPr>
              <a:t>esult.addChild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Return 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21814"/>
            <a:ext cx="591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 (Note: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standard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Decision Trees</a:t>
            </a:r>
            <a:endParaRPr lang="en-US" dirty="0">
              <a:latin typeface="Arial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How </a:t>
            </a:r>
            <a:r>
              <a:rPr lang="en-US" dirty="0">
                <a:latin typeface="Arial" charset="0"/>
              </a:rPr>
              <a:t>do we pick features to base splits on</a:t>
            </a:r>
            <a:r>
              <a:rPr lang="en-US" dirty="0" smtClean="0">
                <a:latin typeface="Arial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Some </a:t>
            </a:r>
            <a:r>
              <a:rPr lang="en-US" dirty="0">
                <a:latin typeface="Arial" charset="0"/>
              </a:rPr>
              <a:t>features might be mostly noise (not very predictive of label) 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splitting </a:t>
            </a:r>
            <a:r>
              <a:rPr lang="en-US" dirty="0">
                <a:latin typeface="Arial" charset="0"/>
              </a:rPr>
              <a:t>with </a:t>
            </a:r>
            <a:r>
              <a:rPr lang="en-US" dirty="0" smtClean="0">
                <a:latin typeface="Arial" charset="0"/>
              </a:rPr>
              <a:t>doesn’t narrow </a:t>
            </a:r>
            <a:r>
              <a:rPr lang="en-US" dirty="0">
                <a:latin typeface="Arial" charset="0"/>
              </a:rPr>
              <a:t>down your decision much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Other features might have high information content </a:t>
            </a: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1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9214</TotalTime>
  <Words>2212</Words>
  <Application>Microsoft Macintosh PowerPoint</Application>
  <PresentationFormat>On-screen Show (4:3)</PresentationFormat>
  <Paragraphs>515</Paragraphs>
  <Slides>54</Slides>
  <Notes>52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Bitmap Image</vt:lpstr>
      <vt:lpstr>PowerPoint Presentation</vt:lpstr>
      <vt:lpstr>Selecting algorithms</vt:lpstr>
      <vt:lpstr>Classification (Learning) Algorithms</vt:lpstr>
      <vt:lpstr>How Decision Trees Work</vt:lpstr>
      <vt:lpstr>How Decision Trees Work</vt:lpstr>
      <vt:lpstr>How Decision Trees Work</vt:lpstr>
      <vt:lpstr>How Decision Trees Work</vt:lpstr>
      <vt:lpstr>Easy to train recursively</vt:lpstr>
      <vt:lpstr>Decision Trees</vt:lpstr>
      <vt:lpstr>Information Entropy</vt:lpstr>
      <vt:lpstr>Information Entropy</vt:lpstr>
      <vt:lpstr>Information Entropy</vt:lpstr>
      <vt:lpstr>Information Entropy</vt:lpstr>
      <vt:lpstr>Information Entropy</vt:lpstr>
      <vt:lpstr>Conditional Entropy</vt:lpstr>
      <vt:lpstr>Information Gain  (AKA Mutual Information or Kullback-Leibler divergence)</vt:lpstr>
      <vt:lpstr>Impact on Decision Trees…</vt:lpstr>
      <vt:lpstr>Impact on Decision Trees…</vt:lpstr>
      <vt:lpstr>Impact on Decision Trees…</vt:lpstr>
      <vt:lpstr>Decision Trees – Overfitting</vt:lpstr>
      <vt:lpstr>Minimum description length principle</vt:lpstr>
      <vt:lpstr>Prepruning versus Postpruning</vt:lpstr>
      <vt:lpstr>Prepruning versus Postpruning</vt:lpstr>
      <vt:lpstr>Reduced Error Pruning</vt:lpstr>
      <vt:lpstr>Using Confidence Factors to Estimate Error </vt:lpstr>
      <vt:lpstr>Using Confidence Factors to Estimate Error </vt:lpstr>
      <vt:lpstr>Lowering confidence causes more pruning</vt:lpstr>
      <vt:lpstr>Thinking about the Confidence Factor</vt:lpstr>
      <vt:lpstr>Thinking about the Confidence Factor</vt:lpstr>
      <vt:lpstr>Decision Trees Pros and Cons</vt:lpstr>
      <vt:lpstr>An Alternative:  The Elegance of Statistics</vt:lpstr>
      <vt:lpstr>Conditional Probability Example</vt:lpstr>
      <vt:lpstr>Conditional Probability</vt:lpstr>
      <vt:lpstr>Conditional Probability</vt:lpstr>
      <vt:lpstr>Conditional Probability</vt:lpstr>
      <vt:lpstr>Conditional Probability</vt:lpstr>
      <vt:lpstr>Naïve Bayes</vt:lpstr>
      <vt:lpstr>Why is that true?</vt:lpstr>
      <vt:lpstr>Why is that true?</vt:lpstr>
      <vt:lpstr>Why is that true?</vt:lpstr>
      <vt:lpstr>Why is that true?</vt:lpstr>
      <vt:lpstr>Why is that true?</vt:lpstr>
      <vt:lpstr>Why is that true?</vt:lpstr>
      <vt:lpstr>Why is that true?</vt:lpstr>
      <vt:lpstr>Bayes Law</vt:lpstr>
      <vt:lpstr>Bayes Law</vt:lpstr>
      <vt:lpstr>Bayes Law</vt:lpstr>
      <vt:lpstr>Naïve Bayes</vt:lpstr>
      <vt:lpstr>Naïve Bayes</vt:lpstr>
      <vt:lpstr>Small Issues</vt:lpstr>
      <vt:lpstr>Naïve Bayes Pros and Cons</vt:lpstr>
      <vt:lpstr>Naïve Bayes vs Decision Trees</vt:lpstr>
      <vt:lpstr>Need to add slides on regression and maybe unsupervised learning/clustering</vt:lpstr>
      <vt:lpstr>If you want to know more…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491</cp:revision>
  <dcterms:created xsi:type="dcterms:W3CDTF">2013-10-07T16:54:34Z</dcterms:created>
  <dcterms:modified xsi:type="dcterms:W3CDTF">2014-03-18T16:24:23Z</dcterms:modified>
</cp:coreProperties>
</file>