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34" r:id="rId3"/>
    <p:sldId id="435" r:id="rId4"/>
    <p:sldId id="436" r:id="rId5"/>
    <p:sldId id="443" r:id="rId6"/>
    <p:sldId id="444" r:id="rId7"/>
    <p:sldId id="437" r:id="rId8"/>
    <p:sldId id="438" r:id="rId9"/>
    <p:sldId id="439" r:id="rId10"/>
    <p:sldId id="440" r:id="rId11"/>
    <p:sldId id="445" r:id="rId12"/>
    <p:sldId id="441" r:id="rId13"/>
    <p:sldId id="446" r:id="rId14"/>
    <p:sldId id="448" r:id="rId15"/>
    <p:sldId id="447" r:id="rId16"/>
    <p:sldId id="449" r:id="rId17"/>
    <p:sldId id="450" r:id="rId18"/>
    <p:sldId id="453" r:id="rId19"/>
    <p:sldId id="451" r:id="rId20"/>
    <p:sldId id="454" r:id="rId21"/>
    <p:sldId id="452" r:id="rId22"/>
    <p:sldId id="45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89189" autoAdjust="0"/>
  </p:normalViewPr>
  <p:slideViewPr>
    <p:cSldViewPr snapToGrid="0" snapToObjects="1">
      <p:cViewPr varScale="1">
        <p:scale>
          <a:sx n="67" d="100"/>
          <a:sy n="67" d="100"/>
        </p:scale>
        <p:origin x="-1360" y="-112"/>
      </p:cViewPr>
      <p:guideLst>
        <p:guide orient="horz" pos="2160"/>
        <p:guide pos="583"/>
      </p:guideLst>
    </p:cSldViewPr>
  </p:slideViewPr>
  <p:outlineViewPr>
    <p:cViewPr>
      <p:scale>
        <a:sx n="33" d="100"/>
        <a:sy n="33" d="100"/>
      </p:scale>
      <p:origin x="0" y="12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B66F-B1B7-D045-B4E8-4F60236F228D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4789D-9866-5E4A-88FF-2ACAF392B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55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F8E76-06A6-164E-A6FA-EC32C13EB232}" type="datetimeFigureOut">
              <a:rPr lang="en-US" smtClean="0"/>
              <a:t>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6F34B-9C4D-8640-BB34-4C24A79C9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66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answer is a little better. It says something about what the user might ask (question) and how (searching)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6F34B-9C4D-8640-BB34-4C24A79C9F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5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25513" y="3518487"/>
            <a:ext cx="7250696" cy="104087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2600"/>
              </a:lnSpc>
              <a:buNone/>
              <a:defRPr sz="2400" b="0" i="0">
                <a:ln>
                  <a:noFill/>
                </a:ln>
                <a:solidFill>
                  <a:srgbClr val="61809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25513" y="3344039"/>
            <a:ext cx="7250695" cy="33867"/>
            <a:chOff x="1168400" y="4166292"/>
            <a:chExt cx="7250695" cy="33867"/>
          </a:xfrm>
        </p:grpSpPr>
        <p:cxnSp>
          <p:nvCxnSpPr>
            <p:cNvPr id="19" name="Straight Connector 18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25513" y="5170488"/>
            <a:ext cx="7250112" cy="30220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600" b="1" baseline="0">
                <a:solidFill>
                  <a:srgbClr val="850205"/>
                </a:solidFill>
              </a:defRPr>
            </a:lvl1pPr>
            <a:lvl2pPr marL="228600" indent="0">
              <a:buNone/>
              <a:defRPr sz="1600" b="1">
                <a:solidFill>
                  <a:srgbClr val="850205"/>
                </a:solidFill>
              </a:defRPr>
            </a:lvl2pPr>
            <a:lvl3pPr marL="457200" indent="0">
              <a:buNone/>
              <a:defRPr sz="1600" b="1">
                <a:solidFill>
                  <a:srgbClr val="850205"/>
                </a:solidFill>
              </a:defRPr>
            </a:lvl3pPr>
            <a:lvl4pPr marL="685800" indent="0">
              <a:buNone/>
              <a:defRPr sz="1600" b="1">
                <a:solidFill>
                  <a:srgbClr val="850205"/>
                </a:solidFill>
              </a:defRPr>
            </a:lvl4pPr>
            <a:lvl5pPr marL="914400" indent="0">
              <a:buNone/>
              <a:defRPr sz="1600" b="1">
                <a:solidFill>
                  <a:srgbClr val="850205"/>
                </a:solidFill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5513" y="5453841"/>
            <a:ext cx="7250112" cy="539750"/>
          </a:xfrm>
        </p:spPr>
        <p:txBody>
          <a:bodyPr/>
          <a:lstStyle>
            <a:lvl1pPr marL="0" indent="0">
              <a:buNone/>
              <a:defRPr sz="1600" i="1" baseline="0">
                <a:solidFill>
                  <a:srgbClr val="B5B5B5"/>
                </a:solidFill>
              </a:defRPr>
            </a:lvl1pPr>
            <a:lvl2pPr marL="228600" indent="0">
              <a:buNone/>
              <a:defRPr sz="1600" i="1">
                <a:solidFill>
                  <a:srgbClr val="B5B5B5"/>
                </a:solidFill>
              </a:defRPr>
            </a:lvl2pPr>
            <a:lvl3pPr marL="457200" indent="0">
              <a:buNone/>
              <a:defRPr sz="1600" i="1">
                <a:solidFill>
                  <a:srgbClr val="B5B5B5"/>
                </a:solidFill>
              </a:defRPr>
            </a:lvl3pPr>
            <a:lvl4pPr marL="685800" indent="0">
              <a:buNone/>
              <a:defRPr sz="1600" i="1">
                <a:solidFill>
                  <a:srgbClr val="B5B5B5"/>
                </a:solidFill>
              </a:defRPr>
            </a:lvl4pPr>
            <a:lvl5pPr marL="914400" indent="0">
              <a:buNone/>
              <a:defRPr sz="1600" i="1">
                <a:solidFill>
                  <a:srgbClr val="B5B5B5"/>
                </a:solidFill>
              </a:defRPr>
            </a:lvl5pPr>
          </a:lstStyle>
          <a:p>
            <a:pPr lvl="0"/>
            <a:r>
              <a:rPr lang="en-US" dirty="0" smtClean="0"/>
              <a:t>Author Affiliation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17118"/>
            <a:ext cx="990599" cy="28113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25513" y="1735071"/>
            <a:ext cx="7250695" cy="1362743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3400"/>
              </a:lnSpc>
              <a:defRPr sz="3200" b="0" i="0">
                <a:ln>
                  <a:noFill/>
                </a:ln>
                <a:solidFill>
                  <a:schemeClr val="accent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rgbClr val="53535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rgbClr val="53535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8339-A875-5E45-AB3F-AAABD270346A}" type="datetime1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8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65996" y="1847153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defRPr sz="2400">
                <a:solidFill>
                  <a:schemeClr val="accent3"/>
                </a:solidFill>
              </a:defRPr>
            </a:lvl1pPr>
            <a:lvl2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2pPr>
            <a:lvl3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3pPr>
            <a:lvl4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4pPr>
            <a:lvl5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61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5847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05847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672F-A5FB-5745-934A-1BF51CA5539C}" type="datetime1">
              <a:rPr lang="en-US" smtClean="0"/>
              <a:t>1/15/14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oom fo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5996" y="1845932"/>
            <a:ext cx="3771900" cy="639762"/>
          </a:xfrm>
        </p:spPr>
        <p:txBody>
          <a:bodyPr anchor="t" anchorCtr="0"/>
          <a:lstStyle>
            <a:lvl1pPr marL="0" indent="0">
              <a:lnSpc>
                <a:spcPts val="2600"/>
              </a:lnSpc>
              <a:buNone/>
              <a:defRPr sz="2400" b="0">
                <a:solidFill>
                  <a:srgbClr val="61809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5996" y="2485694"/>
            <a:ext cx="3771900" cy="3739567"/>
          </a:xfrm>
        </p:spPr>
        <p:txBody>
          <a:bodyPr anchor="t" anchorCtr="0"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847" y="1852566"/>
            <a:ext cx="3784820" cy="4372695"/>
          </a:xfrm>
        </p:spPr>
        <p:txBody>
          <a:bodyPr anchor="t" anchorCtr="0">
            <a:no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6A63-5EBE-3E48-B0AE-DF655A1ECE76}" type="datetime1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745" y="310163"/>
            <a:ext cx="7646054" cy="990106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996" y="1852566"/>
            <a:ext cx="3771900" cy="4372695"/>
          </a:xfrm>
        </p:spPr>
        <p:txBody>
          <a:bodyPr anchor="t" anchorCtr="0">
            <a:noAutofit/>
          </a:bodyPr>
          <a:lstStyle>
            <a:lvl1pPr marL="0" indent="0">
              <a:lnSpc>
                <a:spcPts val="2600"/>
              </a:lnSpc>
              <a:buNone/>
              <a:defRPr sz="2400">
                <a:solidFill>
                  <a:srgbClr val="61809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54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65997" y="6012887"/>
            <a:ext cx="7719644" cy="212373"/>
          </a:xfrm>
        </p:spPr>
        <p:txBody>
          <a:bodyPr anchor="t" anchorCtr="0"/>
          <a:lstStyle>
            <a:lvl1pPr marL="0" indent="0" algn="ctr">
              <a:buNone/>
              <a:defRPr sz="800" i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9F0C-9D18-B54A-9AC9-18AA74EDB034}" type="datetime1">
              <a:rPr lang="en-US" smtClean="0"/>
              <a:t>1/15/14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5997" y="1849098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5997" y="5899372"/>
            <a:ext cx="771964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997" y="1849098"/>
            <a:ext cx="7719644" cy="405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825" y="310162"/>
            <a:ext cx="7698974" cy="990107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225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66984" y="1602129"/>
            <a:ext cx="7708699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466984" y="1611265"/>
            <a:ext cx="7710763" cy="48626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2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Vertic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75153" y="1600315"/>
            <a:ext cx="4157625" cy="48768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3067812" y="1600199"/>
            <a:ext cx="7341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7223895" y="1600199"/>
            <a:ext cx="8882" cy="4876916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8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3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19720" y="1847153"/>
            <a:ext cx="7110947" cy="437997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4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186" y="310162"/>
            <a:ext cx="6264387" cy="99010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00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81863" y="1847153"/>
            <a:ext cx="6995884" cy="4379976"/>
          </a:xfrm>
        </p:spPr>
        <p:txBody>
          <a:bodyPr/>
          <a:lstStyle>
            <a:lvl1pPr marL="285750" indent="-28575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Arial"/>
              <a:buChar char="•"/>
              <a:defRPr sz="1400">
                <a:solidFill>
                  <a:schemeClr val="accent2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5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25512" y="3230762"/>
            <a:ext cx="7250696" cy="1362075"/>
          </a:xfrm>
        </p:spPr>
        <p:txBody>
          <a:bodyPr anchor="t">
            <a:noAutofit/>
          </a:bodyPr>
          <a:lstStyle>
            <a:lvl1pPr algn="l">
              <a:defRPr sz="3200" b="0" cap="none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512" y="1730575"/>
            <a:ext cx="7250695" cy="1169457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EF3B-ABF2-AA4E-9E24-0C6256942674}" type="datetime1">
              <a:rPr lang="en-US" smtClean="0"/>
              <a:t>1/15/14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25512" y="2953439"/>
            <a:ext cx="7250695" cy="33867"/>
            <a:chOff x="1168400" y="4166292"/>
            <a:chExt cx="7250695" cy="33867"/>
          </a:xfrm>
        </p:grpSpPr>
        <p:cxnSp>
          <p:nvCxnSpPr>
            <p:cNvPr id="32" name="Straight Connector 31"/>
            <p:cNvCxnSpPr/>
            <p:nvPr userDrawn="1"/>
          </p:nvCxnSpPr>
          <p:spPr>
            <a:xfrm>
              <a:off x="1168400" y="4166292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1168400" y="4200159"/>
              <a:ext cx="7250695" cy="0"/>
            </a:xfrm>
            <a:prstGeom prst="line">
              <a:avLst/>
            </a:prstGeom>
            <a:ln w="31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59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440584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30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Numbere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405847" y="1846263"/>
            <a:ext cx="3771900" cy="43688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65997" y="1847153"/>
            <a:ext cx="3771900" cy="4379976"/>
          </a:xfr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400"/>
              </a:spcAft>
              <a:buClr>
                <a:schemeClr val="accent2"/>
              </a:buClr>
              <a:buFont typeface="+mj-ea"/>
              <a:buAutoNum type="circleNumDbPlain"/>
              <a:defRPr sz="1400">
                <a:solidFill>
                  <a:srgbClr val="618091"/>
                </a:solidFill>
              </a:defRPr>
            </a:lvl1pPr>
            <a:lvl2pPr marL="0" indent="0">
              <a:lnSpc>
                <a:spcPct val="100000"/>
              </a:lnSpc>
              <a:spcAft>
                <a:spcPts val="400"/>
              </a:spcAft>
              <a:buNone/>
              <a:defRPr sz="1400"/>
            </a:lvl2pPr>
            <a:lvl3pPr marL="594360">
              <a:lnSpc>
                <a:spcPct val="100000"/>
              </a:lnSpc>
              <a:spcAft>
                <a:spcPts val="400"/>
              </a:spcAft>
              <a:defRPr sz="1400"/>
            </a:lvl3pPr>
            <a:lvl4pPr marL="822960">
              <a:lnSpc>
                <a:spcPct val="100000"/>
              </a:lnSpc>
              <a:spcAft>
                <a:spcPts val="400"/>
              </a:spcAft>
              <a:defRPr sz="1400"/>
            </a:lvl4pPr>
            <a:lvl5pPr marL="1097280">
              <a:lnSpc>
                <a:spcPct val="100000"/>
              </a:lnSpc>
              <a:spcAft>
                <a:spcPts val="400"/>
              </a:spcAft>
              <a:defRPr sz="1400"/>
            </a:lvl5pPr>
            <a:lvl6pPr marL="1371600">
              <a:buClr>
                <a:schemeClr val="accent4"/>
              </a:buClr>
              <a:defRPr sz="1400">
                <a:solidFill>
                  <a:schemeClr val="accent3"/>
                </a:solidFill>
                <a:latin typeface="Helvetica"/>
                <a:cs typeface="Helvetica"/>
              </a:defRPr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Bullete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405847" y="1837151"/>
            <a:ext cx="3771900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65997" y="952623"/>
            <a:ext cx="715866" cy="1940527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461920" y="1847153"/>
            <a:ext cx="3775976" cy="4378108"/>
          </a:xfrm>
        </p:spPr>
        <p:txBody>
          <a:bodyPr anchor="t" anchorCtr="0"/>
          <a:lstStyle>
            <a:lvl1pPr>
              <a:lnSpc>
                <a:spcPct val="100000"/>
              </a:lnSpc>
              <a:spcAft>
                <a:spcPts val="400"/>
              </a:spcAft>
              <a:defRPr sz="1400">
                <a:solidFill>
                  <a:srgbClr val="618091"/>
                </a:solidFill>
              </a:defRPr>
            </a:lvl1pPr>
            <a:lvl2pPr>
              <a:lnSpc>
                <a:spcPct val="100000"/>
              </a:lnSpc>
              <a:spcAft>
                <a:spcPts val="400"/>
              </a:spcAft>
              <a:defRPr sz="1400"/>
            </a:lvl2pPr>
            <a:lvl3pPr>
              <a:lnSpc>
                <a:spcPct val="100000"/>
              </a:lnSpc>
              <a:spcAft>
                <a:spcPts val="400"/>
              </a:spcAft>
              <a:defRPr sz="1400"/>
            </a:lvl3pPr>
            <a:lvl4pPr>
              <a:lnSpc>
                <a:spcPct val="100000"/>
              </a:lnSpc>
              <a:spcAft>
                <a:spcPts val="400"/>
              </a:spcAft>
              <a:defRPr sz="1400"/>
            </a:lvl4pPr>
            <a:lvl5pPr>
              <a:lnSpc>
                <a:spcPct val="100000"/>
              </a:lnSpc>
              <a:spcAft>
                <a:spcPts val="400"/>
              </a:spcAft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1631620"/>
            <a:ext cx="9144000" cy="48748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1"/>
            <a:ext cx="9144000" cy="647711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954132" y="310162"/>
            <a:ext cx="6280441" cy="990107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128943" y="1847153"/>
            <a:ext cx="7048804" cy="4379976"/>
          </a:xfrm>
          <a:prstGeom prst="rect">
            <a:avLst/>
          </a:prstGeom>
        </p:spPr>
        <p:txBody>
          <a:bodyPr vert="horz" lIns="0" tIns="0" rIns="0" bIns="45720" rtlCol="0" anchor="t" anchorCtr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8677" y="6012887"/>
            <a:ext cx="667406" cy="2023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800" b="0" i="0">
                <a:solidFill>
                  <a:srgbClr val="618091"/>
                </a:solidFill>
                <a:latin typeface="Helvetica"/>
                <a:cs typeface="Helvetica"/>
              </a:defRPr>
            </a:lvl1pPr>
          </a:lstStyle>
          <a:p>
            <a:fld id="{FA3C144B-2939-9A49-B014-915EC3E81866}" type="datetime1">
              <a:rPr lang="en-US" smtClean="0"/>
              <a:pPr/>
              <a:t>1/15/14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65996" y="6588598"/>
            <a:ext cx="7711751" cy="172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800" b="0" i="1">
                <a:solidFill>
                  <a:schemeClr val="accent2"/>
                </a:solidFill>
                <a:latin typeface="Helvetica"/>
                <a:cs typeface="Helvetica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348677" y="5635665"/>
            <a:ext cx="667406" cy="5142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4000" b="0" i="0" kern="1200" spc="-500">
                <a:solidFill>
                  <a:schemeClr val="accent5"/>
                </a:solidFill>
                <a:latin typeface="Helvetica"/>
                <a:cs typeface="Helvetica"/>
              </a:defRPr>
            </a:lvl1pPr>
          </a:lstStyle>
          <a:p>
            <a:fld id="{17E276FA-8F89-B34D-A726-BE3FA1F8DD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7225778" cy="10248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HCII-logo.p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461" y="102485"/>
            <a:ext cx="1149887" cy="5847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83959" y="102485"/>
            <a:ext cx="764074" cy="857741"/>
          </a:xfrm>
          <a:prstGeom prst="rect">
            <a:avLst/>
          </a:prstGeom>
        </p:spPr>
      </p:pic>
      <p:sp>
        <p:nvSpPr>
          <p:cNvPr id="15" name="Trapezoid 64"/>
          <p:cNvSpPr>
            <a:spLocks/>
          </p:cNvSpPr>
          <p:nvPr userDrawn="1"/>
        </p:nvSpPr>
        <p:spPr bwMode="auto">
          <a:xfrm>
            <a:off x="609600" y="990600"/>
            <a:ext cx="344532" cy="1796703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35282"/>
            <a:ext cx="9296400" cy="15239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0" r:id="rId4"/>
    <p:sldLayoutId id="2147483663" r:id="rId5"/>
    <p:sldLayoutId id="2147483651" r:id="rId6"/>
    <p:sldLayoutId id="2147483662" r:id="rId7"/>
    <p:sldLayoutId id="2147483666" r:id="rId8"/>
    <p:sldLayoutId id="2147483659" r:id="rId9"/>
    <p:sldLayoutId id="2147483667" r:id="rId10"/>
    <p:sldLayoutId id="2147483652" r:id="rId11"/>
    <p:sldLayoutId id="2147483665" r:id="rId12"/>
    <p:sldLayoutId id="2147483653" r:id="rId13"/>
    <p:sldLayoutId id="2147483664" r:id="rId14"/>
    <p:sldLayoutId id="2147483656" r:id="rId15"/>
    <p:sldLayoutId id="2147483657" r:id="rId16"/>
    <p:sldLayoutId id="2147483661" r:id="rId17"/>
    <p:sldLayoutId id="2147483658" r:id="rId18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ts val="3400"/>
        </a:lnSpc>
        <a:spcBef>
          <a:spcPts val="0"/>
        </a:spcBef>
        <a:buNone/>
        <a:defRPr sz="3200" b="0" i="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3"/>
        </a:buClr>
        <a:buFont typeface="Arial"/>
        <a:buChar char="•"/>
        <a:defRPr sz="28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1pPr>
      <a:lvl2pPr marL="4572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2"/>
        </a:buClr>
        <a:buSzPct val="115000"/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3pPr>
      <a:lvl4pPr marL="9144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800"/>
        </a:spcAft>
        <a:buClr>
          <a:schemeClr val="accent4"/>
        </a:buClr>
        <a:buFont typeface="Arial"/>
        <a:buChar char="•"/>
        <a:defRPr sz="2200" b="0" i="0" kern="1200" baseline="0">
          <a:solidFill>
            <a:schemeClr val="accent3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197" y="3518487"/>
            <a:ext cx="5941322" cy="1040870"/>
          </a:xfrm>
        </p:spPr>
        <p:txBody>
          <a:bodyPr/>
          <a:lstStyle/>
          <a:p>
            <a:r>
              <a:rPr lang="en-US" dirty="0" smtClean="0"/>
              <a:t>Assignment </a:t>
            </a:r>
            <a:r>
              <a:rPr lang="en-US" dirty="0" err="1" smtClean="0"/>
              <a:t>Handin</a:t>
            </a:r>
            <a:r>
              <a:rPr lang="en-US" dirty="0" smtClean="0"/>
              <a:t> &amp; Peer Grading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smtClean="0"/>
              <a:t>Jennifer </a:t>
            </a:r>
            <a:r>
              <a:rPr lang="en-US" dirty="0"/>
              <a:t>M</a:t>
            </a:r>
            <a:r>
              <a:rPr lang="en-US" dirty="0" smtClean="0"/>
              <a:t>ankoff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The Data Pipeline; HCII; Spring 2014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26" y="2182260"/>
            <a:ext cx="764074" cy="85774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13391" y="1361665"/>
            <a:ext cx="4717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spc="200" dirty="0" smtClean="0">
                <a:latin typeface="Copperplate"/>
                <a:cs typeface="Copperplate"/>
              </a:rPr>
              <a:t>P</a:t>
            </a:r>
            <a:r>
              <a:rPr lang="en-US" sz="9600" b="1" spc="200" dirty="0" smtClean="0">
                <a:latin typeface="Copperplate"/>
                <a:cs typeface="Copperplate"/>
              </a:rPr>
              <a:t> </a:t>
            </a:r>
            <a:r>
              <a:rPr lang="en-US" sz="7200" b="1" spc="200" dirty="0" smtClean="0">
                <a:latin typeface="Copperplate"/>
                <a:cs typeface="Copperplate"/>
              </a:rPr>
              <a:t>peline</a:t>
            </a:r>
            <a:endParaRPr lang="en-US" sz="7200" spc="200" dirty="0">
              <a:latin typeface="Copperplate"/>
              <a:cs typeface="Copperplate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5000" y="1424168"/>
            <a:ext cx="471797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900" b="1" dirty="0" smtClean="0"/>
              <a:t> </a:t>
            </a:r>
            <a:r>
              <a:rPr lang="en-US" sz="4900" b="1" dirty="0" smtClean="0">
                <a:latin typeface="Copperplate"/>
                <a:cs typeface="Copperplate"/>
              </a:rPr>
              <a:t>The Data</a:t>
            </a:r>
            <a:endParaRPr lang="en-US" sz="4900" dirty="0">
              <a:latin typeface="Copperplate"/>
              <a:cs typeface="Copperplate"/>
            </a:endParaRPr>
          </a:p>
        </p:txBody>
      </p:sp>
      <p:sp>
        <p:nvSpPr>
          <p:cNvPr id="11" name="Trapezoid 64"/>
          <p:cNvSpPr>
            <a:spLocks/>
          </p:cNvSpPr>
          <p:nvPr/>
        </p:nvSpPr>
        <p:spPr bwMode="auto">
          <a:xfrm>
            <a:off x="2245000" y="3040001"/>
            <a:ext cx="344532" cy="3399022"/>
          </a:xfrm>
          <a:custGeom>
            <a:avLst/>
            <a:gdLst>
              <a:gd name="T0" fmla="*/ 0 w 457200"/>
              <a:gd name="T1" fmla="*/ 800100 h 800100"/>
              <a:gd name="T2" fmla="*/ 114300 w 457200"/>
              <a:gd name="T3" fmla="*/ 0 h 800100"/>
              <a:gd name="T4" fmla="*/ 342900 w 457200"/>
              <a:gd name="T5" fmla="*/ 0 h 800100"/>
              <a:gd name="T6" fmla="*/ 457200 w 457200"/>
              <a:gd name="T7" fmla="*/ 800100 h 800100"/>
              <a:gd name="T8" fmla="*/ 0 w 457200"/>
              <a:gd name="T9" fmla="*/ 800100 h 800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7200" h="800100">
                <a:moveTo>
                  <a:pt x="0" y="800100"/>
                </a:moveTo>
                <a:lnTo>
                  <a:pt x="114300" y="0"/>
                </a:lnTo>
                <a:lnTo>
                  <a:pt x="342900" y="0"/>
                </a:lnTo>
                <a:lnTo>
                  <a:pt x="457200" y="800100"/>
                </a:lnTo>
                <a:lnTo>
                  <a:pt x="0" y="80010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000000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9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0796" y="3772133"/>
            <a:ext cx="821723" cy="67226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74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80796" y="4164286"/>
            <a:ext cx="3174838" cy="5602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99472" y="4876801"/>
            <a:ext cx="2801328" cy="98295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7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good feedback?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my code last class? </a:t>
            </a:r>
          </a:p>
          <a:p>
            <a:pPr lvl="1"/>
            <a:r>
              <a:rPr lang="en-US" dirty="0" smtClean="0"/>
              <a:t>Correctly displayed news feeds about dogs</a:t>
            </a:r>
          </a:p>
          <a:p>
            <a:pPr lvl="1"/>
            <a:r>
              <a:rPr lang="en-US" dirty="0" smtClean="0"/>
              <a:t>Correctly displayed news feeds about other single words</a:t>
            </a:r>
          </a:p>
          <a:p>
            <a:pPr lvl="1"/>
            <a:r>
              <a:rPr lang="en-US" dirty="0" smtClean="0"/>
              <a:t>Crashed when I used a space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think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Points are easier than feedback</a:t>
            </a:r>
          </a:p>
          <a:p>
            <a:r>
              <a:rPr lang="en-US" dirty="0" smtClean="0"/>
              <a:t>But don’t “double dock” </a:t>
            </a:r>
          </a:p>
          <a:p>
            <a:r>
              <a:rPr lang="en-US" dirty="0" smtClean="0"/>
              <a:t>Feedback about something especially nice is helpful, feedback about points removed is essential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5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think of appropriate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Functionality: Does the code run without errors? </a:t>
            </a:r>
          </a:p>
          <a:p>
            <a:r>
              <a:rPr lang="en-US" dirty="0"/>
              <a:t>Byte Functionality: Does the code successfully allow the end user to interact with the system and affect the results?</a:t>
            </a:r>
          </a:p>
          <a:p>
            <a:r>
              <a:rPr lang="en-US" dirty="0"/>
              <a:t>Byte Functionality: Does the code </a:t>
            </a:r>
            <a:r>
              <a:rPr lang="en-US" dirty="0" smtClean="0"/>
              <a:t>successfully </a:t>
            </a:r>
            <a:r>
              <a:rPr lang="en-US" dirty="0"/>
              <a:t>display information taken from the source specified in the assignment?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good feedback about written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Criteria are generic</a:t>
            </a:r>
          </a:p>
          <a:p>
            <a:pPr lvl="1"/>
            <a:r>
              <a:rPr lang="en-US" dirty="0"/>
              <a:t>Subject: Does the response accurately address the subject?</a:t>
            </a:r>
          </a:p>
          <a:p>
            <a:pPr lvl="1"/>
            <a:r>
              <a:rPr lang="en-US" dirty="0"/>
              <a:t>Depth of Response: Does the response provide an in-depth evaluation of the problem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do they mean?</a:t>
            </a:r>
          </a:p>
          <a:p>
            <a:r>
              <a:rPr lang="en-US" dirty="0" smtClean="0"/>
              <a:t>How do you grade them?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01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Weak Answer: My application lets the user search for news articles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subject?</a:t>
            </a:r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0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Weak Answer: My application lets the user search for news articles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This answer is not really on topic. It says what the user can do, but not what sorts of questions they can ask or how the system answers them. 0pts</a:t>
            </a:r>
            <a:endParaRPr lang="en-US" sz="2000" dirty="0"/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This answer does not provide any depth. 0pts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06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Medium Answer: My application lets the user ask what is going on in the news about a certain topic by searching for it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subject?</a:t>
            </a:r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on Blackboard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Content Placeholder 7" descr="Screen Shot 2014-01-15 at 8.24.4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4906" r="39517" b="-4906"/>
          <a:stretch/>
        </p:blipFill>
        <p:spPr>
          <a:xfrm>
            <a:off x="1128713" y="1847850"/>
            <a:ext cx="7048500" cy="4379913"/>
          </a:xfrm>
        </p:spPr>
      </p:pic>
    </p:spTree>
    <p:extLst>
      <p:ext uri="{BB962C8B-B14F-4D97-AF65-F5344CB8AC3E}">
        <p14:creationId xmlns:p14="http://schemas.microsoft.com/office/powerpoint/2010/main" val="169943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Medium Answer: My application lets the user ask what is going on in the news about a certain topic by searching for it.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This answer is on topic. It talks about what question and how. 1 </a:t>
            </a:r>
            <a:r>
              <a:rPr lang="en-US" sz="2000" dirty="0" err="1" smtClean="0"/>
              <a:t>pt</a:t>
            </a:r>
            <a:endParaRPr lang="en-US" sz="2000" dirty="0"/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This answer is fairly shallow. Without using the application I wouldn’t really know what it does. 0pt.</a:t>
            </a:r>
          </a:p>
          <a:p>
            <a:pPr marL="228600" lvl="1" indent="0">
              <a:buNone/>
            </a:pP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81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Strong Answer: A user can ask what the news is saying about different topics. When the user types in a search term, news articles with titles matching that term are displayed. 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subject?</a:t>
            </a:r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9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42" y="805215"/>
            <a:ext cx="6280441" cy="990107"/>
          </a:xfrm>
        </p:spPr>
        <p:txBody>
          <a:bodyPr/>
          <a:lstStyle/>
          <a:p>
            <a:r>
              <a:rPr lang="en-US" dirty="0" smtClean="0"/>
              <a:t>Example: What question does your application help to answer and how does it answer it?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Strong Answer: A user can ask what the news is saying about different topics. When the user types in a search term, news articles with titles matching that term are displayed. </a:t>
            </a:r>
          </a:p>
          <a:p>
            <a:pPr marL="0" indent="0">
              <a:buNone/>
            </a:pPr>
            <a:r>
              <a:rPr lang="en-US" sz="2400" dirty="0" smtClean="0"/>
              <a:t>Criteria </a:t>
            </a:r>
          </a:p>
          <a:p>
            <a:pPr lvl="1"/>
            <a:r>
              <a:rPr lang="en-US" sz="2000" dirty="0" smtClean="0"/>
              <a:t>Subject</a:t>
            </a:r>
            <a:r>
              <a:rPr lang="en-US" sz="2000" dirty="0"/>
              <a:t>: Does the response accurately address the subject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Yes it describes a question and approach. 1pt.</a:t>
            </a:r>
            <a:endParaRPr lang="en-US" sz="2000" dirty="0"/>
          </a:p>
          <a:p>
            <a:pPr lvl="1"/>
            <a:r>
              <a:rPr lang="en-US" sz="2000" dirty="0"/>
              <a:t>Depth of Response: Does the response provide an in-depth evaluation of the problem</a:t>
            </a:r>
            <a:r>
              <a:rPr lang="en-US" sz="2000" dirty="0" smtClean="0"/>
              <a:t>?</a:t>
            </a:r>
          </a:p>
          <a:p>
            <a:pPr marL="228600" lvl="1" indent="0">
              <a:buNone/>
            </a:pPr>
            <a:r>
              <a:rPr lang="en-US" sz="2000" dirty="0" smtClean="0"/>
              <a:t>Yes. The user experience is described in enough depth for me to imagine how it works. 1 </a:t>
            </a:r>
            <a:r>
              <a:rPr lang="en-US" sz="2000" dirty="0" err="1" smtClean="0"/>
              <a:t>pt</a:t>
            </a:r>
            <a:endParaRPr lang="en-US" sz="2000" dirty="0" smtClean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5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Questions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Content Placeholder 8" descr="Screen Shot 2014-01-15 at 8.27.3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r="20525"/>
          <a:stretch/>
        </p:blipFill>
        <p:spPr/>
      </p:pic>
    </p:spTree>
    <p:extLst>
      <p:ext uri="{BB962C8B-B14F-4D97-AF65-F5344CB8AC3E}">
        <p14:creationId xmlns:p14="http://schemas.microsoft.com/office/powerpoint/2010/main" val="158494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at a time</a:t>
            </a:r>
            <a:endParaRPr lang="en-US" dirty="0"/>
          </a:p>
        </p:txBody>
      </p:sp>
      <p:pic>
        <p:nvPicPr>
          <p:cNvPr id="7" name="Content Placeholder 6" descr="Screen Shot 2014-01-15 at 8.28.12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3" r="3663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Criteria for written 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Subject: Does the response accurately address the subject?</a:t>
            </a:r>
          </a:p>
          <a:p>
            <a:r>
              <a:rPr lang="en-US" dirty="0"/>
              <a:t>Depth of Response: Does the response provide an in-depth evaluation of the problem?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0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Criteria for running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 Functionality: Does the code run without errors? </a:t>
            </a:r>
          </a:p>
          <a:p>
            <a:r>
              <a:rPr lang="en-US" dirty="0"/>
              <a:t>Byte Functionality: Does the code successfully allow the end user to interact with the system and affect the results?</a:t>
            </a:r>
          </a:p>
          <a:p>
            <a:r>
              <a:rPr lang="en-US" dirty="0"/>
              <a:t>Byte Functionality: Does the code </a:t>
            </a:r>
            <a:r>
              <a:rPr lang="en-US" dirty="0" smtClean="0"/>
              <a:t>successfully </a:t>
            </a:r>
            <a:r>
              <a:rPr lang="en-US" dirty="0"/>
              <a:t>display information taken from the source specified in the assignment?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2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grading</a:t>
            </a:r>
            <a:endParaRPr lang="en-US" dirty="0"/>
          </a:p>
        </p:txBody>
      </p:sp>
      <p:pic>
        <p:nvPicPr>
          <p:cNvPr id="7" name="Content Placeholder 6" descr="Screen Shot 2014-01-15 at 8.28.5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" t="271" r="48157" b="-271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518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 user</a:t>
            </a:r>
            <a:endParaRPr lang="en-US" dirty="0"/>
          </a:p>
        </p:txBody>
      </p:sp>
      <p:pic>
        <p:nvPicPr>
          <p:cNvPr id="7" name="Content Placeholder 6" descr="Screen Shot 2014-01-15 at 8.29.4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66"/>
          <a:stretch/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BEFA-1175-F644-B249-7D41D72BD3FF}" type="datetime1">
              <a:rPr lang="en-US" smtClean="0"/>
              <a:t>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6FA-8F89-B34D-A726-BE3FA1F8DD97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75366" y="2950481"/>
            <a:ext cx="1550068" cy="4855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9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arnegie">
      <a:dk1>
        <a:srgbClr val="000000"/>
      </a:dk1>
      <a:lt1>
        <a:sysClr val="window" lastClr="FFFFFF"/>
      </a:lt1>
      <a:dk2>
        <a:srgbClr val="363636"/>
      </a:dk2>
      <a:lt2>
        <a:srgbClr val="F4F4F4"/>
      </a:lt2>
      <a:accent1>
        <a:srgbClr val="850205"/>
      </a:accent1>
      <a:accent2>
        <a:srgbClr val="618091"/>
      </a:accent2>
      <a:accent3>
        <a:srgbClr val="535353"/>
      </a:accent3>
      <a:accent4>
        <a:srgbClr val="B5B5B5"/>
      </a:accent4>
      <a:accent5>
        <a:srgbClr val="CACACA"/>
      </a:accent5>
      <a:accent6>
        <a:srgbClr val="F4F4F4"/>
      </a:accent6>
      <a:hlink>
        <a:srgbClr val="363636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6467</TotalTime>
  <Words>880</Words>
  <Application>Microsoft Macintosh PowerPoint</Application>
  <PresentationFormat>On-screen Show (4:3)</PresentationFormat>
  <Paragraphs>124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Handin on Blackboard</vt:lpstr>
      <vt:lpstr>Answer Questions</vt:lpstr>
      <vt:lpstr>One at a time</vt:lpstr>
      <vt:lpstr>Typical Criteria for written work:</vt:lpstr>
      <vt:lpstr>Typical Criteria for running code</vt:lpstr>
      <vt:lpstr>Peer grading</vt:lpstr>
      <vt:lpstr>Per user</vt:lpstr>
      <vt:lpstr>Per user</vt:lpstr>
      <vt:lpstr>Per user</vt:lpstr>
      <vt:lpstr>Per user</vt:lpstr>
      <vt:lpstr>Per user</vt:lpstr>
      <vt:lpstr>What makes good feedback?</vt:lpstr>
      <vt:lpstr>Things to think about</vt:lpstr>
      <vt:lpstr>Let’s think of appropriate feedback</vt:lpstr>
      <vt:lpstr>What makes good feedback about written work?</vt:lpstr>
      <vt:lpstr>Example: What question does your application help to answer and how does it answer it? </vt:lpstr>
      <vt:lpstr>Example: What question does your application help to answer and how does it answer it? </vt:lpstr>
      <vt:lpstr>Example: What question does your application help to answer and how does it answer it? </vt:lpstr>
      <vt:lpstr>Example: What question does your application help to answer and how does it answer it? </vt:lpstr>
      <vt:lpstr>Example: What question does your application help to answer and how does it answer it? </vt:lpstr>
      <vt:lpstr>Example: What question does your application help to answer and how does it answer it?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yohoo</dc:creator>
  <cp:lastModifiedBy>Jen Mankoff</cp:lastModifiedBy>
  <cp:revision>207</cp:revision>
  <dcterms:created xsi:type="dcterms:W3CDTF">2013-10-07T16:54:34Z</dcterms:created>
  <dcterms:modified xsi:type="dcterms:W3CDTF">2014-01-17T02:08:52Z</dcterms:modified>
</cp:coreProperties>
</file>