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4.bin" ContentType="application/vnd.openxmlformats-officedocument.oleObject"/>
  <Override PartName="/ppt/notesSlides/notesSlide17.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2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2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4.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25.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notesSlides/notesSlide26.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notesSlides/notesSlide27.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28.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39.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40.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notesSlides/notesSlide41.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notesSlides/notesSlide97.xml" ContentType="application/vnd.openxmlformats-officedocument.presentationml.notesSlide+xml"/>
  <Override PartName="/ppt/embeddings/oleObject38.bin" ContentType="application/vnd.openxmlformats-officedocument.oleObject"/>
  <Override PartName="/ppt/notesSlides/notesSlide98.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8"/>
  </p:notesMasterIdLst>
  <p:handoutMasterIdLst>
    <p:handoutMasterId r:id="rId169"/>
  </p:handoutMasterIdLst>
  <p:sldIdLst>
    <p:sldId id="258" r:id="rId2"/>
    <p:sldId id="592" r:id="rId3"/>
    <p:sldId id="455" r:id="rId4"/>
    <p:sldId id="542" r:id="rId5"/>
    <p:sldId id="527" r:id="rId6"/>
    <p:sldId id="600" r:id="rId7"/>
    <p:sldId id="556" r:id="rId8"/>
    <p:sldId id="701" r:id="rId9"/>
    <p:sldId id="702" r:id="rId10"/>
    <p:sldId id="703" r:id="rId11"/>
    <p:sldId id="704" r:id="rId12"/>
    <p:sldId id="705" r:id="rId13"/>
    <p:sldId id="700" r:id="rId14"/>
    <p:sldId id="688" r:id="rId15"/>
    <p:sldId id="689" r:id="rId16"/>
    <p:sldId id="690" r:id="rId17"/>
    <p:sldId id="691" r:id="rId18"/>
    <p:sldId id="692" r:id="rId19"/>
    <p:sldId id="693" r:id="rId20"/>
    <p:sldId id="694" r:id="rId21"/>
    <p:sldId id="695" r:id="rId22"/>
    <p:sldId id="696" r:id="rId23"/>
    <p:sldId id="697" r:id="rId24"/>
    <p:sldId id="698" r:id="rId25"/>
    <p:sldId id="574" r:id="rId26"/>
    <p:sldId id="575" r:id="rId27"/>
    <p:sldId id="583" r:id="rId28"/>
    <p:sldId id="582" r:id="rId29"/>
    <p:sldId id="577" r:id="rId30"/>
    <p:sldId id="578" r:id="rId31"/>
    <p:sldId id="579" r:id="rId32"/>
    <p:sldId id="580" r:id="rId33"/>
    <p:sldId id="573" r:id="rId34"/>
    <p:sldId id="563" r:id="rId35"/>
    <p:sldId id="564" r:id="rId36"/>
    <p:sldId id="565" r:id="rId37"/>
    <p:sldId id="566" r:id="rId38"/>
    <p:sldId id="567" r:id="rId39"/>
    <p:sldId id="568" r:id="rId40"/>
    <p:sldId id="589" r:id="rId41"/>
    <p:sldId id="591" r:id="rId42"/>
    <p:sldId id="652" r:id="rId43"/>
    <p:sldId id="658" r:id="rId44"/>
    <p:sldId id="659" r:id="rId45"/>
    <p:sldId id="660" r:id="rId46"/>
    <p:sldId id="661" r:id="rId47"/>
    <p:sldId id="636" r:id="rId48"/>
    <p:sldId id="637" r:id="rId49"/>
    <p:sldId id="638"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706" r:id="rId63"/>
    <p:sldId id="709" r:id="rId64"/>
    <p:sldId id="543" r:id="rId65"/>
    <p:sldId id="544" r:id="rId66"/>
    <p:sldId id="686" r:id="rId67"/>
    <p:sldId id="301"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485" r:id="rId81"/>
    <p:sldId id="486" r:id="rId82"/>
    <p:sldId id="487" r:id="rId83"/>
    <p:sldId id="488" r:id="rId84"/>
    <p:sldId id="489" r:id="rId85"/>
    <p:sldId id="490" r:id="rId86"/>
    <p:sldId id="491" r:id="rId87"/>
    <p:sldId id="492" r:id="rId88"/>
    <p:sldId id="493" r:id="rId89"/>
    <p:sldId id="494" r:id="rId90"/>
    <p:sldId id="495" r:id="rId91"/>
    <p:sldId id="496" r:id="rId92"/>
    <p:sldId id="497" r:id="rId93"/>
    <p:sldId id="498" r:id="rId94"/>
    <p:sldId id="502" r:id="rId95"/>
    <p:sldId id="594" r:id="rId96"/>
    <p:sldId id="595" r:id="rId97"/>
    <p:sldId id="596" r:id="rId98"/>
    <p:sldId id="597" r:id="rId99"/>
    <p:sldId id="598" r:id="rId100"/>
    <p:sldId id="707" r:id="rId101"/>
    <p:sldId id="708" r:id="rId102"/>
    <p:sldId id="519" r:id="rId103"/>
    <p:sldId id="509" r:id="rId104"/>
    <p:sldId id="310" r:id="rId105"/>
    <p:sldId id="311" r:id="rId106"/>
    <p:sldId id="511" r:id="rId107"/>
    <p:sldId id="510" r:id="rId108"/>
    <p:sldId id="314" r:id="rId109"/>
    <p:sldId id="315" r:id="rId110"/>
    <p:sldId id="316" r:id="rId111"/>
    <p:sldId id="317" r:id="rId112"/>
    <p:sldId id="437" r:id="rId113"/>
    <p:sldId id="438" r:id="rId114"/>
    <p:sldId id="439" r:id="rId115"/>
    <p:sldId id="440" r:id="rId116"/>
    <p:sldId id="322" r:id="rId117"/>
    <p:sldId id="512" r:id="rId118"/>
    <p:sldId id="324" r:id="rId119"/>
    <p:sldId id="325" r:id="rId120"/>
    <p:sldId id="331" r:id="rId121"/>
    <p:sldId id="514" r:id="rId122"/>
    <p:sldId id="687" r:id="rId123"/>
    <p:sldId id="469" r:id="rId124"/>
    <p:sldId id="593" r:id="rId125"/>
    <p:sldId id="520" r:id="rId126"/>
    <p:sldId id="521" r:id="rId127"/>
    <p:sldId id="522" r:id="rId128"/>
    <p:sldId id="523" r:id="rId129"/>
    <p:sldId id="524" r:id="rId130"/>
    <p:sldId id="525" r:id="rId131"/>
    <p:sldId id="526" r:id="rId132"/>
    <p:sldId id="601" r:id="rId133"/>
    <p:sldId id="615" r:id="rId134"/>
    <p:sldId id="616" r:id="rId135"/>
    <p:sldId id="617" r:id="rId136"/>
    <p:sldId id="651" r:id="rId137"/>
    <p:sldId id="602" r:id="rId138"/>
    <p:sldId id="603" r:id="rId139"/>
    <p:sldId id="611" r:id="rId140"/>
    <p:sldId id="612" r:id="rId141"/>
    <p:sldId id="613" r:id="rId142"/>
    <p:sldId id="614" r:id="rId143"/>
    <p:sldId id="662" r:id="rId144"/>
    <p:sldId id="657" r:id="rId145"/>
    <p:sldId id="663" r:id="rId146"/>
    <p:sldId id="664" r:id="rId147"/>
    <p:sldId id="665" r:id="rId148"/>
    <p:sldId id="666" r:id="rId149"/>
    <p:sldId id="667" r:id="rId150"/>
    <p:sldId id="668" r:id="rId151"/>
    <p:sldId id="669" r:id="rId152"/>
    <p:sldId id="670" r:id="rId153"/>
    <p:sldId id="671" r:id="rId154"/>
    <p:sldId id="672" r:id="rId155"/>
    <p:sldId id="673" r:id="rId156"/>
    <p:sldId id="674" r:id="rId157"/>
    <p:sldId id="675" r:id="rId158"/>
    <p:sldId id="676" r:id="rId159"/>
    <p:sldId id="677" r:id="rId160"/>
    <p:sldId id="678" r:id="rId161"/>
    <p:sldId id="679" r:id="rId162"/>
    <p:sldId id="680" r:id="rId163"/>
    <p:sldId id="681" r:id="rId164"/>
    <p:sldId id="682" r:id="rId165"/>
    <p:sldId id="683" r:id="rId166"/>
    <p:sldId id="684" r:id="rId1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53" d="100"/>
          <a:sy n="53" d="100"/>
        </p:scale>
        <p:origin x="-1232" y="-112"/>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notesMaster" Target="notesMasters/notesMaster1.xml"/><Relationship Id="rId16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printerSettings" Target="printerSettings/printerSettings1.bin"/><Relationship Id="rId171" Type="http://schemas.openxmlformats.org/officeDocument/2006/relationships/presProps" Target="presProps.xml"/><Relationship Id="rId172" Type="http://schemas.openxmlformats.org/officeDocument/2006/relationships/viewProps" Target="view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theme" Target="theme/theme1.xml"/><Relationship Id="rId17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3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144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needs to run repeatedly, pulling new data each time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it incorporates calls to </a:t>
            </a:r>
            <a:r>
              <a:rPr lang="en-US" sz="1200" b="1" dirty="0" err="1" smtClean="0">
                <a:latin typeface="Courier"/>
                <a:cs typeface="Courier"/>
              </a:rPr>
              <a:t>get_data</a:t>
            </a:r>
            <a:r>
              <a:rPr lang="en-US" sz="1200" b="1" dirty="0" smtClean="0">
                <a:latin typeface="Courier"/>
                <a:cs typeface="Courier"/>
              </a:rPr>
              <a:t> inside its loop and it needs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batch is the number of times to run this (make it small when debugging)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151</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152</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choice is arguable, since the data is skewed we may want to keep that in mind during testing…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 both of them)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this is the half of our data we will use for testing, odd numbers are reserved for training)</a:t>
            </a:r>
          </a:p>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161</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162</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%3 to do this if you want it in 3rds, or %9 and then group things in various ways)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166</a:t>
            </a:fld>
            <a:endParaRPr lang="en-US"/>
          </a:p>
        </p:txBody>
      </p:sp>
    </p:spTree>
    <p:extLst>
      <p:ext uri="{BB962C8B-B14F-4D97-AF65-F5344CB8AC3E}">
        <p14:creationId xmlns:p14="http://schemas.microsoft.com/office/powerpoint/2010/main" val="282607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26934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29</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30</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0"/>
              <a:buChar char="§"/>
            </a:pPr>
            <a:r>
              <a:rPr lang="en-US" sz="1200" dirty="0" smtClean="0">
                <a:latin typeface="Benguiat Frisky" charset="0"/>
              </a:rPr>
              <a:t>p is the probability that the event Y occurs, p(Y=1) </a:t>
            </a:r>
          </a:p>
          <a:p>
            <a:pPr>
              <a:buFont typeface="Wingdings" charset="0"/>
              <a:buChar char="§"/>
            </a:pPr>
            <a:r>
              <a:rPr lang="en-US" sz="1200" dirty="0" smtClean="0">
                <a:latin typeface="Benguiat Frisky" charset="0"/>
              </a:rPr>
              <a:t>p/(1-p) is the “ratio" </a:t>
            </a:r>
          </a:p>
          <a:p>
            <a:pPr>
              <a:buFont typeface="Wingdings" charset="0"/>
              <a:buChar char="§"/>
            </a:pPr>
            <a:r>
              <a:rPr lang="en-US" sz="1200" dirty="0" err="1" smtClean="0">
                <a:latin typeface="Benguiat Frisky" charset="0"/>
              </a:rPr>
              <a:t>ln</a:t>
            </a:r>
            <a:r>
              <a:rPr lang="en-US" sz="1200" dirty="0" smtClean="0">
                <a:latin typeface="Benguiat Frisky" charset="0"/>
              </a:rPr>
              <a:t>[p/(1-p)] is the log odds ratio, or "</a:t>
            </a:r>
            <a:r>
              <a:rPr lang="en-US" sz="1200" dirty="0" err="1" smtClean="0">
                <a:latin typeface="Benguiat Frisky" charset="0"/>
              </a:rPr>
              <a:t>logit</a:t>
            </a:r>
            <a:r>
              <a:rPr lang="en-US" sz="1200" dirty="0" smtClean="0">
                <a:latin typeface="Benguiat Frisky" charset="0"/>
              </a:rPr>
              <a:t>"</a:t>
            </a:r>
            <a:r>
              <a:rPr lang="en-US" sz="1200" dirty="0" smtClean="0"/>
              <a:t> </a:t>
            </a:r>
          </a:p>
          <a:p>
            <a:endParaRPr lang="en-US" dirty="0" smtClean="0"/>
          </a:p>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 common loss function</a:t>
            </a:r>
          </a:p>
          <a:p>
            <a:r>
              <a:rPr lang="en-US" dirty="0" smtClean="0"/>
              <a:t>Theta is just a matrix representation of the weights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41</a:t>
            </a:fld>
            <a:endParaRPr lang="en-US"/>
          </a:p>
        </p:txBody>
      </p:sp>
    </p:spTree>
    <p:extLst>
      <p:ext uri="{BB962C8B-B14F-4D97-AF65-F5344CB8AC3E}">
        <p14:creationId xmlns:p14="http://schemas.microsoft.com/office/powerpoint/2010/main" val="565712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50</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51</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52</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a:p>
            <a:endParaRPr lang="en-US" dirty="0" smtClean="0">
              <a:latin typeface="Arial" charset="0"/>
            </a:endParaRPr>
          </a:p>
          <a:p>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66</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67</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72</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73</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74</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75</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76</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77</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78</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79</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80</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82</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83</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84</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85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86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87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88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93</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94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99</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100</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101</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102</a:t>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103</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104</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105</a:t>
            </a:fld>
            <a:endParaRPr 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106</a:t>
            </a:fld>
            <a:endParaRPr 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107</a:t>
            </a:fld>
            <a:endParaRPr 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108</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109</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110</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111</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112</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113</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114</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115</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116</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117</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118</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119</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120</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a:t>
            </a:r>
            <a:r>
              <a:rPr lang="en-US" baseline="0" smtClean="0"/>
              <a:t>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121</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122</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123</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127</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9609704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128</a:t>
            </a:fld>
            <a:endParaRPr lang="en-US" sz="120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129</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135</a:t>
            </a:fld>
            <a:endParaRPr lang="en-US"/>
          </a:p>
        </p:txBody>
      </p:sp>
    </p:spTree>
    <p:extLst>
      <p:ext uri="{BB962C8B-B14F-4D97-AF65-F5344CB8AC3E}">
        <p14:creationId xmlns:p14="http://schemas.microsoft.com/office/powerpoint/2010/main" val="7386275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year</a:t>
            </a:r>
          </a:p>
          <a:p>
            <a:r>
              <a:rPr lang="en-US" dirty="0" smtClean="0"/>
              <a:t>Discuss variations among these features</a:t>
            </a:r>
          </a:p>
          <a:p>
            <a:r>
              <a:rPr lang="en-US" dirty="0" smtClean="0"/>
              <a:t>Discuss accuracy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136</a:t>
            </a:fld>
            <a:endParaRPr lang="en-US"/>
          </a:p>
        </p:txBody>
      </p:sp>
    </p:spTree>
    <p:extLst>
      <p:ext uri="{BB962C8B-B14F-4D97-AF65-F5344CB8AC3E}">
        <p14:creationId xmlns:p14="http://schemas.microsoft.com/office/powerpoint/2010/main" val="33729902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may not converge to the minimum…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141</a:t>
            </a:fld>
            <a:endParaRPr lang="en-US"/>
          </a:p>
        </p:txBody>
      </p:sp>
    </p:spTree>
    <p:extLst>
      <p:ext uri="{BB962C8B-B14F-4D97-AF65-F5344CB8AC3E}">
        <p14:creationId xmlns:p14="http://schemas.microsoft.com/office/powerpoint/2010/main" val="4101466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142</a:t>
            </a:fld>
            <a:endParaRPr lang="en-US"/>
          </a:p>
        </p:txBody>
      </p:sp>
    </p:spTree>
    <p:extLst>
      <p:ext uri="{BB962C8B-B14F-4D97-AF65-F5344CB8AC3E}">
        <p14:creationId xmlns:p14="http://schemas.microsoft.com/office/powerpoint/2010/main" val="15329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480385"/>
      </p:ext>
    </p:extLst>
  </p:cSld>
  <p:clrMapOvr>
    <a:masterClrMapping/>
  </p:clrMapOvr>
  <p:transition xmlns:p14="http://schemas.microsoft.com/office/powerpoint/2010/mai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 id="2147483671"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3.png"/></Relationships>
</file>

<file path=ppt/slides/_rels/slide108.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4.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4.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4.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4.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4.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4.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4.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4.jpe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4.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2.xml"/><Relationship Id="rId3" Type="http://schemas.openxmlformats.org/officeDocument/2006/relationships/image" Target="../media/image3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3.xml"/><Relationship Id="rId3" Type="http://schemas.openxmlformats.org/officeDocument/2006/relationships/image" Target="../media/image37.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6.xml"/><Relationship Id="rId4" Type="http://schemas.openxmlformats.org/officeDocument/2006/relationships/oleObject" Target="../embeddings/oleObject36.bin"/><Relationship Id="rId5" Type="http://schemas.openxmlformats.org/officeDocument/2006/relationships/image" Target="../media/image23.emf"/><Relationship Id="rId6" Type="http://schemas.openxmlformats.org/officeDocument/2006/relationships/oleObject" Target="../embeddings/oleObject37.bin"/><Relationship Id="rId7"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7.xml"/><Relationship Id="rId4" Type="http://schemas.openxmlformats.org/officeDocument/2006/relationships/oleObject" Target="../embeddings/oleObject38.bin"/><Relationship Id="rId5"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98.xml"/><Relationship Id="rId4" Type="http://schemas.openxmlformats.org/officeDocument/2006/relationships/oleObject" Target="../embeddings/oleObject39.bin"/><Relationship Id="rId5" Type="http://schemas.openxmlformats.org/officeDocument/2006/relationships/image" Target="../media/image27.emf"/><Relationship Id="rId6" Type="http://schemas.openxmlformats.org/officeDocument/2006/relationships/oleObject" Target="../embeddings/oleObject40.bin"/><Relationship Id="rId7" Type="http://schemas.openxmlformats.org/officeDocument/2006/relationships/image" Target="../media/image40.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5.bin"/><Relationship Id="rId5" Type="http://schemas.openxmlformats.org/officeDocument/2006/relationships/image" Target="../media/image14.emf"/><Relationship Id="rId6" Type="http://schemas.openxmlformats.org/officeDocument/2006/relationships/oleObject" Target="../embeddings/oleObject6.bin"/><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7.bin"/><Relationship Id="rId5" Type="http://schemas.openxmlformats.org/officeDocument/2006/relationships/image" Target="../media/image19.emf"/><Relationship Id="rId6" Type="http://schemas.openxmlformats.org/officeDocument/2006/relationships/oleObject" Target="../embeddings/oleObject8.bin"/><Relationship Id="rId7" Type="http://schemas.openxmlformats.org/officeDocument/2006/relationships/image" Target="../media/image2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9.bin"/><Relationship Id="rId5" Type="http://schemas.openxmlformats.org/officeDocument/2006/relationships/image" Target="../media/image21.emf"/><Relationship Id="rId6" Type="http://schemas.openxmlformats.org/officeDocument/2006/relationships/oleObject" Target="../embeddings/oleObject10.bin"/><Relationship Id="rId7"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1.bin"/><Relationship Id="rId5" Type="http://schemas.openxmlformats.org/officeDocument/2006/relationships/image" Target="../media/image23.emf"/><Relationship Id="rId6" Type="http://schemas.openxmlformats.org/officeDocument/2006/relationships/oleObject" Target="../embeddings/oleObject12.bin"/><Relationship Id="rId7" Type="http://schemas.openxmlformats.org/officeDocument/2006/relationships/image" Target="../media/image24.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3.bin"/><Relationship Id="rId5" Type="http://schemas.openxmlformats.org/officeDocument/2006/relationships/image" Target="../media/image23.emf"/><Relationship Id="rId6" Type="http://schemas.openxmlformats.org/officeDocument/2006/relationships/oleObject" Target="../embeddings/oleObject14.bin"/><Relationship Id="rId7"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5.bin"/><Relationship Id="rId5" Type="http://schemas.openxmlformats.org/officeDocument/2006/relationships/image" Target="../media/image23.emf"/><Relationship Id="rId6" Type="http://schemas.openxmlformats.org/officeDocument/2006/relationships/oleObject" Target="../embeddings/oleObject16.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7.bin"/><Relationship Id="rId5" Type="http://schemas.openxmlformats.org/officeDocument/2006/relationships/image" Target="../media/image23.emf"/><Relationship Id="rId6" Type="http://schemas.openxmlformats.org/officeDocument/2006/relationships/oleObject" Target="../embeddings/oleObject18.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9.bin"/><Relationship Id="rId5" Type="http://schemas.openxmlformats.org/officeDocument/2006/relationships/image" Target="../media/image23.emf"/><Relationship Id="rId6" Type="http://schemas.openxmlformats.org/officeDocument/2006/relationships/oleObject" Target="../embeddings/oleObject20.bin"/><Relationship Id="rId7"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1.bin"/><Relationship Id="rId5" Type="http://schemas.openxmlformats.org/officeDocument/2006/relationships/image" Target="../media/image23.emf"/><Relationship Id="rId6" Type="http://schemas.openxmlformats.org/officeDocument/2006/relationships/oleObject" Target="../embeddings/oleObject22.bin"/><Relationship Id="rId7" Type="http://schemas.openxmlformats.org/officeDocument/2006/relationships/image" Target="../media/image2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4.bin"/><Relationship Id="rId5" Type="http://schemas.openxmlformats.org/officeDocument/2006/relationships/image" Target="../media/image25.emf"/><Relationship Id="rId6" Type="http://schemas.openxmlformats.org/officeDocument/2006/relationships/oleObject" Target="../embeddings/oleObject25.bin"/><Relationship Id="rId7" Type="http://schemas.openxmlformats.org/officeDocument/2006/relationships/image" Target="../media/image2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27.emf"/><Relationship Id="rId5" Type="http://schemas.openxmlformats.org/officeDocument/2006/relationships/oleObject" Target="../embeddings/oleObject27.bin"/><Relationship Id="rId6" Type="http://schemas.openxmlformats.org/officeDocument/2006/relationships/image" Target="../media/image28.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8.bin"/><Relationship Id="rId5" Type="http://schemas.openxmlformats.org/officeDocument/2006/relationships/image" Target="../media/image29.emf"/><Relationship Id="rId6" Type="http://schemas.openxmlformats.org/officeDocument/2006/relationships/oleObject" Target="../embeddings/oleObject29.bin"/><Relationship Id="rId7" Type="http://schemas.openxmlformats.org/officeDocument/2006/relationships/image" Target="../media/image30.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0.bin"/><Relationship Id="rId5" Type="http://schemas.openxmlformats.org/officeDocument/2006/relationships/image" Target="../media/image29.emf"/><Relationship Id="rId6" Type="http://schemas.openxmlformats.org/officeDocument/2006/relationships/oleObject" Target="../embeddings/oleObject31.bin"/><Relationship Id="rId7" Type="http://schemas.openxmlformats.org/officeDocument/2006/relationships/image" Target="../media/image30.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32.bin"/><Relationship Id="rId5" Type="http://schemas.openxmlformats.org/officeDocument/2006/relationships/image" Target="../media/image29.emf"/><Relationship Id="rId6" Type="http://schemas.openxmlformats.org/officeDocument/2006/relationships/oleObject" Target="../embeddings/oleObject33.bin"/><Relationship Id="rId7" Type="http://schemas.openxmlformats.org/officeDocument/2006/relationships/image" Target="../media/image30.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34.bin"/><Relationship Id="rId5" Type="http://schemas.openxmlformats.org/officeDocument/2006/relationships/image" Target="../media/image29.emf"/><Relationship Id="rId6" Type="http://schemas.openxmlformats.org/officeDocument/2006/relationships/oleObject" Target="../embeddings/oleObject35.bin"/><Relationship Id="rId7" Type="http://schemas.openxmlformats.org/officeDocument/2006/relationships/image" Target="../media/image30.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jpeg"/><Relationship Id="rId3" Type="http://schemas.openxmlformats.org/officeDocument/2006/relationships/image" Target="../media/image7.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 Id="rId3" Type="http://schemas.openxmlformats.org/officeDocument/2006/relationships/image" Target="../media/image10.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2015</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1389499571"/>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100</a:t>
            </a:fld>
            <a:endParaRPr lang="en-US" dirty="0"/>
          </a:p>
        </p:txBody>
      </p:sp>
    </p:spTree>
    <p:extLst>
      <p:ext uri="{BB962C8B-B14F-4D97-AF65-F5344CB8AC3E}">
        <p14:creationId xmlns:p14="http://schemas.microsoft.com/office/powerpoint/2010/main" val="27763825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101</a:t>
            </a:fld>
            <a:endParaRPr lang="en-US" dirty="0"/>
          </a:p>
        </p:txBody>
      </p:sp>
    </p:spTree>
    <p:extLst>
      <p:ext uri="{BB962C8B-B14F-4D97-AF65-F5344CB8AC3E}">
        <p14:creationId xmlns:p14="http://schemas.microsoft.com/office/powerpoint/2010/main" val="42923249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476604947"/>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016828771"/>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122</a:t>
            </a:fld>
            <a:endParaRPr lang="en-US" dirty="0"/>
          </a:p>
        </p:txBody>
      </p:sp>
    </p:spTree>
    <p:extLst>
      <p:ext uri="{BB962C8B-B14F-4D97-AF65-F5344CB8AC3E}">
        <p14:creationId xmlns:p14="http://schemas.microsoft.com/office/powerpoint/2010/main" val="556356209"/>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124</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125</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126</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896927618"/>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3289997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133</a:t>
            </a:fld>
            <a:endParaRPr lang="en-US" dirty="0"/>
          </a:p>
        </p:txBody>
      </p:sp>
    </p:spTree>
    <p:extLst>
      <p:ext uri="{BB962C8B-B14F-4D97-AF65-F5344CB8AC3E}">
        <p14:creationId xmlns:p14="http://schemas.microsoft.com/office/powerpoint/2010/main" val="531254787"/>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6729315"/>
              </p:ext>
            </p:extLst>
          </p:nvPr>
        </p:nvGraphicFramePr>
        <p:xfrm>
          <a:off x="1128713" y="1847850"/>
          <a:ext cx="7048500" cy="4119879"/>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134</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715569645"/>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127456"/>
              </p:ext>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135</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363202436"/>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logistic regression:</a:t>
            </a:r>
            <a:endParaRPr lang="en-US" dirty="0"/>
          </a:p>
        </p:txBody>
      </p:sp>
      <p:sp>
        <p:nvSpPr>
          <p:cNvPr id="3" name="Content Placeholder 2"/>
          <p:cNvSpPr>
            <a:spLocks noGrp="1"/>
          </p:cNvSpPr>
          <p:nvPr>
            <p:ph idx="1"/>
          </p:nvPr>
        </p:nvSpPr>
        <p:spPr>
          <a:xfrm>
            <a:off x="1128943" y="1619657"/>
            <a:ext cx="7048804" cy="4379976"/>
          </a:xfrm>
        </p:spPr>
        <p:txBody>
          <a:bodyPr/>
          <a:lstStyle/>
          <a:p>
            <a:r>
              <a:rPr lang="en-US" dirty="0" err="1" smtClean="0"/>
              <a:t>drinks_per_week</a:t>
            </a:r>
            <a:r>
              <a:rPr lang="en-US" dirty="0" smtClean="0"/>
              <a:t> </a:t>
            </a:r>
            <a:r>
              <a:rPr lang="en-US" dirty="0"/>
              <a:t>: 10.4458435228</a:t>
            </a:r>
          </a:p>
          <a:p>
            <a:r>
              <a:rPr lang="en-US" dirty="0" err="1"/>
              <a:t>born_alive_alive</a:t>
            </a:r>
            <a:r>
              <a:rPr lang="en-US" dirty="0"/>
              <a:t> : 5.10540437526</a:t>
            </a:r>
          </a:p>
          <a:p>
            <a:r>
              <a:rPr lang="en-US" dirty="0" err="1"/>
              <a:t>born_alive_dead</a:t>
            </a:r>
            <a:r>
              <a:rPr lang="en-US" dirty="0"/>
              <a:t> : </a:t>
            </a:r>
            <a:r>
              <a:rPr lang="en-US" dirty="0" smtClean="0"/>
              <a:t>0.201596177591</a:t>
            </a:r>
          </a:p>
          <a:p>
            <a:r>
              <a:rPr lang="en-US" dirty="0" err="1" smtClean="0"/>
              <a:t>father_age</a:t>
            </a:r>
            <a:r>
              <a:rPr lang="en-US" dirty="0" smtClean="0"/>
              <a:t> </a:t>
            </a:r>
            <a:r>
              <a:rPr lang="en-US" dirty="0"/>
              <a:t>: 158.603348865</a:t>
            </a:r>
          </a:p>
          <a:p>
            <a:r>
              <a:rPr lang="en-US" dirty="0" err="1"/>
              <a:t>mother_age</a:t>
            </a:r>
            <a:r>
              <a:rPr lang="en-US" dirty="0"/>
              <a:t> : 145.833818566</a:t>
            </a:r>
          </a:p>
          <a:p>
            <a:r>
              <a:rPr lang="en-US" dirty="0" err="1" smtClean="0"/>
              <a:t>weight_gain_pounds</a:t>
            </a:r>
            <a:r>
              <a:rPr lang="en-US" dirty="0" smtClean="0"/>
              <a:t> </a:t>
            </a:r>
            <a:r>
              <a:rPr lang="en-US" dirty="0"/>
              <a:t>: </a:t>
            </a:r>
            <a:r>
              <a:rPr lang="en-US" dirty="0" smtClean="0"/>
              <a:t>145.577879963</a:t>
            </a:r>
          </a:p>
          <a:p>
            <a:r>
              <a:rPr lang="en-US" dirty="0"/>
              <a:t>year : </a:t>
            </a:r>
            <a:r>
              <a:rPr lang="en-US" dirty="0" smtClean="0"/>
              <a:t>9944.99904843</a:t>
            </a:r>
          </a:p>
          <a:p>
            <a:r>
              <a:rPr lang="en-US" dirty="0" smtClean="0"/>
              <a:t>… </a:t>
            </a:r>
            <a:r>
              <a:rPr lang="en-US" dirty="0"/>
              <a:t>[I had other features too in this] </a:t>
            </a:r>
          </a:p>
          <a:p>
            <a:r>
              <a:rPr lang="en-US" dirty="0" smtClean="0"/>
              <a:t>accuracy </a:t>
            </a:r>
            <a:r>
              <a:rPr lang="en-US" dirty="0"/>
              <a:t>: </a:t>
            </a:r>
            <a:r>
              <a:rPr lang="en-US" dirty="0" smtClean="0"/>
              <a:t>0.91249999999999998</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136</a:t>
            </a:fld>
            <a:endParaRPr lang="en-US" dirty="0"/>
          </a:p>
        </p:txBody>
      </p:sp>
    </p:spTree>
    <p:extLst>
      <p:ext uri="{BB962C8B-B14F-4D97-AF65-F5344CB8AC3E}">
        <p14:creationId xmlns:p14="http://schemas.microsoft.com/office/powerpoint/2010/main" val="918425341"/>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a:t>										</a:t>
            </a:r>
            <a:r>
              <a:rPr lang="en-US" dirty="0" smtClean="0"/>
              <a:t/>
            </a:r>
            <a:br>
              <a:rPr lang="en-US" dirty="0" smtClean="0"/>
            </a:br>
            <a:endParaRPr lang="en-US" dirty="0"/>
          </a:p>
          <a:p>
            <a:pPr marL="0" indent="0">
              <a:buNone/>
            </a:pPr>
            <a:r>
              <a:rPr lang="en-US" dirty="0" smtClean="0"/>
              <a:t>But we are learning</a:t>
            </a:r>
            <a:r>
              <a:rPr lang="en-US" dirty="0"/>
              <a:t/>
            </a:r>
            <a:br>
              <a:rPr lang="en-US" dirty="0"/>
            </a:br>
            <a:endParaRPr lang="en-US" dirty="0" smtClean="0"/>
          </a:p>
          <a:p>
            <a:pPr marL="0" indent="0">
              <a:buNone/>
            </a:pPr>
            <a:r>
              <a:rPr lang="en-US" dirty="0" smtClean="0"/>
              <a:t>We </a:t>
            </a:r>
            <a:r>
              <a:rPr lang="en-US" dirty="0"/>
              <a:t>have a training set </a:t>
            </a:r>
            <a:r>
              <a:rPr lang="en-US" dirty="0" smtClean="0"/>
              <a:t>(X</a:t>
            </a:r>
            <a:r>
              <a:rPr lang="en-US" baseline="-25000" dirty="0" smtClean="0"/>
              <a:t>1</a:t>
            </a:r>
            <a:r>
              <a:rPr lang="en-US" dirty="0"/>
              <a:t>,y</a:t>
            </a:r>
            <a:r>
              <a:rPr lang="en-US" baseline="-25000" dirty="0"/>
              <a:t>1</a:t>
            </a:r>
            <a:r>
              <a:rPr lang="en-US" dirty="0"/>
              <a:t>)…</a:t>
            </a:r>
            <a:r>
              <a:rPr lang="en-US" dirty="0" smtClean="0"/>
              <a:t>(</a:t>
            </a:r>
            <a:r>
              <a:rPr lang="en-US" dirty="0" err="1" smtClean="0"/>
              <a:t>X</a:t>
            </a:r>
            <a:r>
              <a:rPr lang="en-US" baseline="-25000" dirty="0" err="1" smtClean="0"/>
              <a:t>n</a:t>
            </a:r>
            <a:r>
              <a:rPr lang="en-US" dirty="0" err="1"/>
              <a:t>,y</a:t>
            </a:r>
            <a:r>
              <a:rPr lang="en-US" baseline="-25000" dirty="0" err="1"/>
              <a:t>n</a:t>
            </a:r>
            <a:r>
              <a:rPr lang="en-US" dirty="0" smtClean="0"/>
              <a:t>) of feature vectors X and prediction y pairs.</a:t>
            </a:r>
            <a:endParaRPr lang="en-US" dirty="0"/>
          </a:p>
          <a:p>
            <a:pPr marL="0" indent="0">
              <a:buNone/>
            </a:pPr>
            <a:r>
              <a:rPr lang="en-US" dirty="0"/>
              <a:t>And we are trying to learn W</a:t>
            </a:r>
            <a:r>
              <a:rPr lang="en-US" dirty="0" smtClean="0"/>
              <a:t> </a:t>
            </a:r>
            <a:r>
              <a:rPr lang="en-US" dirty="0"/>
              <a:t>(</a:t>
            </a:r>
            <a:r>
              <a:rPr lang="en-US" dirty="0" smtClean="0"/>
              <a:t>weights for the features), </a:t>
            </a:r>
            <a:r>
              <a:rPr lang="en-US" dirty="0"/>
              <a:t>also called </a:t>
            </a:r>
            <a:r>
              <a:rPr lang="en-US" dirty="0" err="1" smtClean="0"/>
              <a:t>θ</a:t>
            </a:r>
            <a:r>
              <a:rPr lang="en-US" dirty="0"/>
              <a:t> </a:t>
            </a:r>
            <a:r>
              <a:rPr lang="en-US" dirty="0" smtClean="0"/>
              <a:t>sometimes, </a:t>
            </a:r>
            <a:br>
              <a:rPr lang="en-US" dirty="0" smtClean="0"/>
            </a:br>
            <a:r>
              <a:rPr lang="en-US" dirty="0" smtClean="0"/>
              <a:t>by minimizing the error E(W)</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271480114"/>
              </p:ext>
            </p:extLst>
          </p:nvPr>
        </p:nvGraphicFramePr>
        <p:xfrm>
          <a:off x="1919448" y="1530156"/>
          <a:ext cx="3443774" cy="1178492"/>
        </p:xfrm>
        <a:graphic>
          <a:graphicData uri="http://schemas.openxmlformats.org/presentationml/2006/ole">
            <mc:AlternateContent xmlns:mc="http://schemas.openxmlformats.org/markup-compatibility/2006">
              <mc:Choice xmlns:v="urn:schemas-microsoft-com:vml" Requires="v">
                <p:oleObj spid="_x0000_s761981"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1919448" y="1530156"/>
                        <a:ext cx="3443774" cy="1178492"/>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59432131"/>
              </p:ext>
            </p:extLst>
          </p:nvPr>
        </p:nvGraphicFramePr>
        <p:xfrm>
          <a:off x="4344988" y="2435225"/>
          <a:ext cx="2038350" cy="1179513"/>
        </p:xfrm>
        <a:graphic>
          <a:graphicData uri="http://schemas.openxmlformats.org/presentationml/2006/ole">
            <mc:AlternateContent xmlns:mc="http://schemas.openxmlformats.org/markup-compatibility/2006">
              <mc:Choice xmlns:v="urn:schemas-microsoft-com:vml" Requires="v">
                <p:oleObj spid="_x0000_s761982" name="Equation" r:id="rId6" imgW="774700" imgH="444500" progId="Equation.3">
                  <p:embed/>
                </p:oleObj>
              </mc:Choice>
              <mc:Fallback>
                <p:oleObj name="Equation" r:id="rId6" imgW="774700" imgH="444500" progId="Equation.3">
                  <p:embed/>
                  <p:pic>
                    <p:nvPicPr>
                      <p:cNvPr id="0" name=""/>
                      <p:cNvPicPr>
                        <a:picLocks noChangeAspect="1" noChangeArrowheads="1"/>
                      </p:cNvPicPr>
                      <p:nvPr/>
                    </p:nvPicPr>
                    <p:blipFill>
                      <a:blip r:embed="rId7"/>
                      <a:srcRect/>
                      <a:stretch>
                        <a:fillRect/>
                      </a:stretch>
                    </p:blipFill>
                    <p:spPr bwMode="auto">
                      <a:xfrm>
                        <a:off x="4344988" y="2435225"/>
                        <a:ext cx="2038350" cy="1179513"/>
                      </a:xfrm>
                      <a:prstGeom prst="rect">
                        <a:avLst/>
                      </a:prstGeom>
                      <a:noFill/>
                      <a:extLst/>
                    </p:spPr>
                  </p:pic>
                </p:oleObj>
              </mc:Fallback>
            </mc:AlternateContent>
          </a:graphicData>
        </a:graphic>
      </p:graphicFrame>
    </p:spTree>
    <p:extLst>
      <p:ext uri="{BB962C8B-B14F-4D97-AF65-F5344CB8AC3E}">
        <p14:creationId xmlns:p14="http://schemas.microsoft.com/office/powerpoint/2010/main" val="3577403605"/>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2885464108"/>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762945"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Tree>
    <p:extLst>
      <p:ext uri="{BB962C8B-B14F-4D97-AF65-F5344CB8AC3E}">
        <p14:creationId xmlns:p14="http://schemas.microsoft.com/office/powerpoint/2010/main" val="3713782853"/>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139</a:t>
            </a:fld>
            <a:endParaRPr lang="en-US" dirty="0"/>
          </a:p>
        </p:txBody>
      </p:sp>
    </p:spTree>
    <p:extLst>
      <p:ext uri="{BB962C8B-B14F-4D97-AF65-F5344CB8AC3E}">
        <p14:creationId xmlns:p14="http://schemas.microsoft.com/office/powerpoint/2010/main" val="17615807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097165569"/>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marL="0" indent="0">
              <a:buNone/>
            </a:pPr>
            <a:endParaRPr lang="en-US" dirty="0" smtClean="0"/>
          </a:p>
          <a:p>
            <a:pPr marL="0" indent="0">
              <a:buNone/>
            </a:pPr>
            <a:r>
              <a:rPr lang="en-US" dirty="0" smtClean="0"/>
              <a:t>					(difference between ideal </a:t>
            </a:r>
            <a:br>
              <a:rPr lang="en-US" dirty="0" smtClean="0"/>
            </a:br>
            <a:r>
              <a:rPr lang="en-US" dirty="0" smtClean="0"/>
              <a:t>					target value and </a:t>
            </a:r>
            <a:r>
              <a:rPr lang="en-US" dirty="0" err="1" smtClean="0"/>
              <a:t>w</a:t>
            </a:r>
            <a:r>
              <a:rPr lang="en-US" baseline="30000" dirty="0" err="1" smtClean="0"/>
              <a:t>T</a:t>
            </a:r>
            <a:r>
              <a:rPr lang="en-US" dirty="0" err="1" smtClean="0"/>
              <a:t>x</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140</a:t>
            </a:fld>
            <a:endParaRPr lang="en-US" dirty="0"/>
          </a:p>
        </p:txBody>
      </p:sp>
    </p:spTree>
    <p:extLst>
      <p:ext uri="{BB962C8B-B14F-4D97-AF65-F5344CB8AC3E}">
        <p14:creationId xmlns:p14="http://schemas.microsoft.com/office/powerpoint/2010/main" val="1300338000"/>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a:t>
            </a:r>
          </a:p>
          <a:p>
            <a:pPr>
              <a:lnSpc>
                <a:spcPct val="110000"/>
              </a:lnSpc>
              <a:buNone/>
            </a:pPr>
            <a:r>
              <a:rPr lang="en-US" altLang="he-IL" dirty="0" smtClean="0">
                <a:sym typeface="Symbol" charset="0"/>
              </a:rPr>
              <a:t>Instead of:</a:t>
            </a:r>
            <a:r>
              <a:rPr lang="en-US" altLang="he-IL" baseline="-25000" dirty="0" smtClean="0">
                <a:sym typeface="Symbol" charset="0"/>
              </a:rPr>
              <a:t> </a:t>
            </a:r>
          </a:p>
          <a:p>
            <a:pPr>
              <a:lnSpc>
                <a:spcPct val="110000"/>
              </a:lnSpc>
              <a:buNone/>
            </a:pPr>
            <a:endParaRPr lang="en-US" altLang="he-IL" baseline="-25000" dirty="0">
              <a:sym typeface="Symbol" charset="0"/>
            </a:endParaRPr>
          </a:p>
          <a:p>
            <a:pPr>
              <a:lnSpc>
                <a:spcPct val="110000"/>
              </a:lnSpc>
              <a:buNone/>
            </a:pPr>
            <a:r>
              <a:rPr lang="en-US" altLang="he-IL" dirty="0" smtClean="0">
                <a:sym typeface="Symbol" charset="0"/>
              </a:rPr>
              <a:t>Use:</a:t>
            </a:r>
            <a:endParaRPr lang="en-US" altLang="he-IL" dirty="0">
              <a:sym typeface="Symbol" charset="0"/>
            </a:endParaRPr>
          </a:p>
          <a:p>
            <a:pPr marL="0" indent="0">
              <a:buNone/>
            </a:pPr>
            <a:r>
              <a:rPr lang="en-US" dirty="0" smtClean="0"/>
              <a:t>For every y</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141</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3448205"/>
              </p:ext>
            </p:extLst>
          </p:nvPr>
        </p:nvGraphicFramePr>
        <p:xfrm>
          <a:off x="2892597" y="4160566"/>
          <a:ext cx="4514850" cy="1062038"/>
        </p:xfrm>
        <a:graphic>
          <a:graphicData uri="http://schemas.openxmlformats.org/presentationml/2006/ole">
            <mc:AlternateContent xmlns:mc="http://schemas.openxmlformats.org/markup-compatibility/2006">
              <mc:Choice xmlns:v="urn:schemas-microsoft-com:vml" Requires="v">
                <p:oleObj spid="_x0000_s771197" name="Equation" r:id="rId4" imgW="1943100" imgH="457200" progId="Equation.3">
                  <p:embed/>
                </p:oleObj>
              </mc:Choice>
              <mc:Fallback>
                <p:oleObj name="Equation" r:id="rId4" imgW="1943100" imgH="457200" progId="Equation.3">
                  <p:embed/>
                  <p:pic>
                    <p:nvPicPr>
                      <p:cNvPr id="0" name=""/>
                      <p:cNvPicPr/>
                      <p:nvPr/>
                    </p:nvPicPr>
                    <p:blipFill>
                      <a:blip r:embed="rId5"/>
                      <a:stretch>
                        <a:fillRect/>
                      </a:stretch>
                    </p:blipFill>
                    <p:spPr>
                      <a:xfrm>
                        <a:off x="2892597" y="4160566"/>
                        <a:ext cx="4514850" cy="10620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59061762"/>
              </p:ext>
            </p:extLst>
          </p:nvPr>
        </p:nvGraphicFramePr>
        <p:xfrm>
          <a:off x="2305050" y="5402263"/>
          <a:ext cx="4130675" cy="588962"/>
        </p:xfrm>
        <a:graphic>
          <a:graphicData uri="http://schemas.openxmlformats.org/presentationml/2006/ole">
            <mc:AlternateContent xmlns:mc="http://schemas.openxmlformats.org/markup-compatibility/2006">
              <mc:Choice xmlns:v="urn:schemas-microsoft-com:vml" Requires="v">
                <p:oleObj spid="_x0000_s771198" name="Equation" r:id="rId6" imgW="1778000" imgH="254000" progId="Equation.3">
                  <p:embed/>
                </p:oleObj>
              </mc:Choice>
              <mc:Fallback>
                <p:oleObj name="Equation" r:id="rId6" imgW="1778000" imgH="254000" progId="Equation.3">
                  <p:embed/>
                  <p:pic>
                    <p:nvPicPr>
                      <p:cNvPr id="0" name=""/>
                      <p:cNvPicPr/>
                      <p:nvPr/>
                    </p:nvPicPr>
                    <p:blipFill>
                      <a:blip r:embed="rId7"/>
                      <a:stretch>
                        <a:fillRect/>
                      </a:stretch>
                    </p:blipFill>
                    <p:spPr>
                      <a:xfrm>
                        <a:off x="2305050" y="5402263"/>
                        <a:ext cx="4130675" cy="588962"/>
                      </a:xfrm>
                      <a:prstGeom prst="rect">
                        <a:avLst/>
                      </a:prstGeom>
                    </p:spPr>
                  </p:pic>
                </p:oleObj>
              </mc:Fallback>
            </mc:AlternateContent>
          </a:graphicData>
        </a:graphic>
      </p:graphicFrame>
    </p:spTree>
    <p:extLst>
      <p:ext uri="{BB962C8B-B14F-4D97-AF65-F5344CB8AC3E}">
        <p14:creationId xmlns:p14="http://schemas.microsoft.com/office/powerpoint/2010/main" val="4009278951"/>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lvl="1">
              <a:lnSpc>
                <a:spcPct val="110000"/>
              </a:lnSpc>
              <a:buNone/>
            </a:pPr>
            <a:r>
              <a:rPr lang="en-US" altLang="he-IL" dirty="0" smtClean="0">
                <a:sym typeface="Symbol" charset="0"/>
              </a:rPr>
              <a:t>can </a:t>
            </a:r>
            <a:r>
              <a:rPr lang="en-US" altLang="he-IL" dirty="0">
                <a:sym typeface="Symbol" charset="0"/>
              </a:rPr>
              <a:t>approximate Batch Gradient Descent arbitrarily closely if  is small enough </a:t>
            </a:r>
            <a:endParaRPr lang="en-US" altLang="he-IL" dirty="0" smtClean="0">
              <a:sym typeface="Symbol" charset="0"/>
            </a:endParaRP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a:t>
            </a:r>
            <a:r>
              <a:rPr lang="en-US" altLang="he-IL" dirty="0" err="1" smtClean="0">
                <a:sym typeface="Symbol" charset="0"/>
              </a:rPr>
              <a:t>guarranteed</a:t>
            </a:r>
            <a:r>
              <a:rPr lang="en-US" altLang="he-IL" dirty="0" smtClean="0">
                <a:sym typeface="Symbol" charset="0"/>
              </a:rPr>
              <a:t>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142</a:t>
            </a:fld>
            <a:endParaRPr lang="en-US" dirty="0"/>
          </a:p>
        </p:txBody>
      </p:sp>
    </p:spTree>
    <p:extLst>
      <p:ext uri="{BB962C8B-B14F-4D97-AF65-F5344CB8AC3E}">
        <p14:creationId xmlns:p14="http://schemas.microsoft.com/office/powerpoint/2010/main" val="381873951"/>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Small Data version</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143</a:t>
            </a:fld>
            <a:endParaRPr lang="en-US" dirty="0"/>
          </a:p>
        </p:txBody>
      </p:sp>
    </p:spTree>
    <p:extLst>
      <p:ext uri="{BB962C8B-B14F-4D97-AF65-F5344CB8AC3E}">
        <p14:creationId xmlns:p14="http://schemas.microsoft.com/office/powerpoint/2010/main" val="1168553886"/>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144</a:t>
            </a:fld>
            <a:endParaRPr lang="en-US" dirty="0"/>
          </a:p>
        </p:txBody>
      </p:sp>
    </p:spTree>
    <p:extLst>
      <p:ext uri="{BB962C8B-B14F-4D97-AF65-F5344CB8AC3E}">
        <p14:creationId xmlns:p14="http://schemas.microsoft.com/office/powerpoint/2010/main" val="327489787"/>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145</a:t>
            </a:fld>
            <a:endParaRPr lang="en-US" dirty="0"/>
          </a:p>
        </p:txBody>
      </p:sp>
      <p:sp>
        <p:nvSpPr>
          <p:cNvPr id="8" name="Rectangle 7"/>
          <p:cNvSpPr/>
          <p:nvPr/>
        </p:nvSpPr>
        <p:spPr>
          <a:xfrm>
            <a:off x="3230501" y="1605824"/>
            <a:ext cx="1262120"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3772259"/>
            <a:ext cx="2938212" cy="1024076"/>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many times to loop. The default is small for debugging purposes.</a:t>
            </a:r>
            <a:endParaRPr lang="en-US" dirty="0">
              <a:latin typeface="Courier"/>
              <a:cs typeface="Courier"/>
            </a:endParaRPr>
          </a:p>
        </p:txBody>
      </p:sp>
      <p:sp>
        <p:nvSpPr>
          <p:cNvPr id="10" name="Rectangle 9"/>
          <p:cNvSpPr/>
          <p:nvPr/>
        </p:nvSpPr>
        <p:spPr>
          <a:xfrm>
            <a:off x="796161" y="2857778"/>
            <a:ext cx="282522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7937418"/>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146</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rows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4088979"/>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147</a:t>
            </a:fld>
            <a:endParaRPr lang="en-US" dirty="0"/>
          </a:p>
        </p:txBody>
      </p:sp>
    </p:spTree>
    <p:extLst>
      <p:ext uri="{BB962C8B-B14F-4D97-AF65-F5344CB8AC3E}">
        <p14:creationId xmlns:p14="http://schemas.microsoft.com/office/powerpoint/2010/main" val="3222116425"/>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148</a:t>
            </a:fld>
            <a:endParaRPr lang="en-US" dirty="0"/>
          </a:p>
        </p:txBody>
      </p:sp>
      <p:sp>
        <p:nvSpPr>
          <p:cNvPr id="8" name="Rectangle 7"/>
          <p:cNvSpPr/>
          <p:nvPr/>
        </p:nvSpPr>
        <p:spPr>
          <a:xfrm>
            <a:off x="606599" y="3479269"/>
            <a:ext cx="7392919" cy="144977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6" y="5322306"/>
            <a:ext cx="2777126" cy="1266292"/>
          </a:xfrm>
          <a:prstGeom prst="wedgeRectCallout">
            <a:avLst>
              <a:gd name="adj1" fmla="val 9608"/>
              <a:gd name="adj2" fmla="val -7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returns two variables: A vector of labels, and an array of values.</a:t>
            </a:r>
            <a:endParaRPr lang="en-US" dirty="0">
              <a:latin typeface="Courier"/>
              <a:cs typeface="Courier"/>
            </a:endParaRPr>
          </a:p>
        </p:txBody>
      </p:sp>
    </p:spTree>
    <p:extLst>
      <p:ext uri="{BB962C8B-B14F-4D97-AF65-F5344CB8AC3E}">
        <p14:creationId xmlns:p14="http://schemas.microsoft.com/office/powerpoint/2010/main" val="1242096186"/>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149</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Tree>
    <p:extLst>
      <p:ext uri="{BB962C8B-B14F-4D97-AF65-F5344CB8AC3E}">
        <p14:creationId xmlns:p14="http://schemas.microsoft.com/office/powerpoint/2010/main" val="33049102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Animal Data</a:t>
            </a:r>
            <a:endParaRPr lang="en-US" dirty="0"/>
          </a:p>
        </p:txBody>
      </p:sp>
      <p:sp>
        <p:nvSpPr>
          <p:cNvPr id="3" name="Content Placeholder 2"/>
          <p:cNvSpPr>
            <a:spLocks noGrp="1"/>
          </p:cNvSpPr>
          <p:nvPr>
            <p:ph idx="1"/>
          </p:nvPr>
        </p:nvSpPr>
        <p:spPr/>
        <p:txBody>
          <a:bodyPr/>
          <a:lstStyle/>
          <a:p>
            <a:pPr marL="0" indent="0">
              <a:buNone/>
            </a:pPr>
            <a:r>
              <a:rPr lang="en-US" sz="3000" dirty="0"/>
              <a:t>Your goal is to predict the outcome for an animal based on its </a:t>
            </a:r>
            <a:r>
              <a:rPr lang="en-US" sz="3000" dirty="0" smtClean="0"/>
              <a:t>characteristics</a:t>
            </a:r>
          </a:p>
          <a:p>
            <a:pPr marL="0" indent="0">
              <a:buNone/>
            </a:pPr>
            <a:r>
              <a:rPr lang="en-US" dirty="0"/>
              <a:t>We don’t want everything in the fusion table</a:t>
            </a:r>
          </a:p>
          <a:p>
            <a:pPr lvl="1"/>
            <a:r>
              <a:rPr lang="en-US" dirty="0"/>
              <a:t>Can’t use the outcome measure</a:t>
            </a:r>
          </a:p>
          <a:p>
            <a:pPr lvl="1"/>
            <a:r>
              <a:rPr lang="en-US" dirty="0"/>
              <a:t>Some features may introduce bias (such as </a:t>
            </a:r>
            <a:r>
              <a:rPr lang="en-US" dirty="0" err="1"/>
              <a:t>OutcomeMonth</a:t>
            </a:r>
            <a:r>
              <a:rPr lang="en-US" dirty="0"/>
              <a:t>). What do we know that could predict the outcome at </a:t>
            </a:r>
            <a:r>
              <a:rPr lang="en-US" i="1" dirty="0"/>
              <a:t>intake time</a:t>
            </a:r>
            <a:r>
              <a:rPr lang="en-US" dirty="0"/>
              <a:t>?</a:t>
            </a:r>
          </a:p>
          <a:p>
            <a:pPr lvl="1"/>
            <a:r>
              <a:rPr lang="en-US" dirty="0"/>
              <a:t>Some features too complex to be useful (</a:t>
            </a:r>
            <a:r>
              <a:rPr lang="en-US" dirty="0" err="1"/>
              <a:t>IntakeDate</a:t>
            </a:r>
            <a:r>
              <a:rPr lang="en-US" dirty="0"/>
              <a:t>)</a:t>
            </a:r>
          </a:p>
          <a:p>
            <a:pPr marL="0" indent="0">
              <a:buNone/>
            </a:pPr>
            <a:r>
              <a:rPr lang="en-US" sz="3000" dirty="0" smtClean="0"/>
              <a:t> </a:t>
            </a: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45383852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150</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5020332"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611"/>
              <a:gd name="adj2" fmla="val -158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a:t>
            </a:r>
            <a:endParaRPr lang="en-US" dirty="0">
              <a:latin typeface="Courier"/>
              <a:cs typeface="Courier"/>
            </a:endParaRPr>
          </a:p>
        </p:txBody>
      </p:sp>
    </p:spTree>
    <p:extLst>
      <p:ext uri="{BB962C8B-B14F-4D97-AF65-F5344CB8AC3E}">
        <p14:creationId xmlns:p14="http://schemas.microsoft.com/office/powerpoint/2010/main" val="3083643240"/>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151</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6025011"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2294"/>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t>
            </a:r>
            <a:endParaRPr lang="en-US" dirty="0">
              <a:latin typeface="Courier"/>
              <a:cs typeface="Courier"/>
            </a:endParaRPr>
          </a:p>
        </p:txBody>
      </p:sp>
    </p:spTree>
    <p:extLst>
      <p:ext uri="{BB962C8B-B14F-4D97-AF65-F5344CB8AC3E}">
        <p14:creationId xmlns:p14="http://schemas.microsoft.com/office/powerpoint/2010/main" val="3710101401"/>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152</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endParaRPr lang="en-US" dirty="0">
              <a:latin typeface="Courier"/>
              <a:cs typeface="Courier"/>
            </a:endParaRPr>
          </a:p>
        </p:txBody>
      </p:sp>
    </p:spTree>
    <p:extLst>
      <p:ext uri="{BB962C8B-B14F-4D97-AF65-F5344CB8AC3E}">
        <p14:creationId xmlns:p14="http://schemas.microsoft.com/office/powerpoint/2010/main" val="251569825"/>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153</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948164"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41711"/>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br>
              <a:rPr lang="en-US" dirty="0" smtClean="0"/>
            </a:br>
            <a:r>
              <a:rPr lang="en-US" dirty="0" smtClean="0"/>
              <a:t>limited to [limit] rows of results. </a:t>
            </a:r>
            <a:endParaRPr lang="en-US" dirty="0">
              <a:latin typeface="Courier"/>
              <a:cs typeface="Courier"/>
            </a:endParaRPr>
          </a:p>
        </p:txBody>
      </p:sp>
    </p:spTree>
    <p:extLst>
      <p:ext uri="{BB962C8B-B14F-4D97-AF65-F5344CB8AC3E}">
        <p14:creationId xmlns:p14="http://schemas.microsoft.com/office/powerpoint/2010/main" val="2073163382"/>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154</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example filter </a:t>
            </a:r>
            <a:r>
              <a:rPr lang="en-US" dirty="0"/>
              <a:t>is:  "</a:t>
            </a:r>
            <a:r>
              <a:rPr lang="en-US" dirty="0" err="1"/>
              <a:t>row_number</a:t>
            </a:r>
            <a:r>
              <a:rPr lang="en-US" dirty="0"/>
              <a:t> % 2 = 1 AND apgar_1min &lt; </a:t>
            </a:r>
            <a:r>
              <a:rPr lang="en-US" dirty="0" smtClean="0"/>
              <a:t>7”  </a:t>
            </a:r>
          </a:p>
          <a:p>
            <a:pPr algn="ctr"/>
            <a:r>
              <a:rPr lang="en-US" dirty="0" smtClean="0"/>
              <a:t>The first part of this specifies that we only use odd rows (for training) and the second part specifies the </a:t>
            </a:r>
            <a:r>
              <a:rPr lang="en-US" dirty="0" err="1" smtClean="0"/>
              <a:t>apgar</a:t>
            </a:r>
            <a:r>
              <a:rPr lang="en-US" dirty="0" smtClean="0"/>
              <a:t> values should only match one class.  </a:t>
            </a:r>
            <a:endParaRPr lang="en-US" dirty="0">
              <a:latin typeface="Courier"/>
              <a:cs typeface="Courier"/>
            </a:endParaRPr>
          </a:p>
        </p:txBody>
      </p:sp>
    </p:spTree>
    <p:extLst>
      <p:ext uri="{BB962C8B-B14F-4D97-AF65-F5344CB8AC3E}">
        <p14:creationId xmlns:p14="http://schemas.microsoft.com/office/powerpoint/2010/main" val="839543220"/>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155</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values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7029689" y="3842850"/>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5618556" y="1687249"/>
            <a:ext cx="3232033" cy="1574238"/>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strings help specify details needed to make the right query on the database. </a:t>
            </a:r>
            <a:r>
              <a:rPr lang="en-US" dirty="0"/>
              <a:t>W</a:t>
            </a:r>
            <a:r>
              <a:rPr lang="en-US" dirty="0" smtClean="0"/>
              <a:t>e want an equal number of examples of each class for training. </a:t>
            </a:r>
            <a:endParaRPr lang="en-US" dirty="0">
              <a:latin typeface="Courier"/>
              <a:cs typeface="Courier"/>
            </a:endParaRPr>
          </a:p>
        </p:txBody>
      </p:sp>
      <p:sp>
        <p:nvSpPr>
          <p:cNvPr id="13" name="Rectangle 12"/>
          <p:cNvSpPr/>
          <p:nvPr/>
        </p:nvSpPr>
        <p:spPr>
          <a:xfrm>
            <a:off x="7030441" y="4241704"/>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9043677"/>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156</a:t>
            </a:fld>
            <a:endParaRPr lang="en-US" dirty="0"/>
          </a:p>
        </p:txBody>
      </p:sp>
      <p:sp>
        <p:nvSpPr>
          <p:cNvPr id="8" name="Rectangle 7"/>
          <p:cNvSpPr/>
          <p:nvPr/>
        </p:nvSpPr>
        <p:spPr>
          <a:xfrm>
            <a:off x="465997" y="1408062"/>
            <a:ext cx="7882680" cy="6014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7" y="2353845"/>
            <a:ext cx="3495850" cy="1216146"/>
          </a:xfrm>
          <a:prstGeom prst="wedgeRectCallout">
            <a:avLst>
              <a:gd name="adj1" fmla="val 75064"/>
              <a:gd name="adj2" fmla="val 67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most of the parameters to </a:t>
            </a:r>
            <a:r>
              <a:rPr lang="en-US" dirty="0" err="1" smtClean="0"/>
              <a:t>stochastic_gradient_descent</a:t>
            </a:r>
            <a:r>
              <a:rPr lang="en-US" dirty="0" smtClean="0"/>
              <a:t> are really there to support the call to </a:t>
            </a:r>
            <a:r>
              <a:rPr lang="en-US" dirty="0" err="1" smtClean="0"/>
              <a:t>get_data</a:t>
            </a:r>
            <a:r>
              <a:rPr lang="en-US" dirty="0" smtClean="0"/>
              <a:t>…</a:t>
            </a:r>
            <a:endParaRPr lang="en-US" dirty="0">
              <a:latin typeface="Courier"/>
              <a:cs typeface="Courier"/>
            </a:endParaRPr>
          </a:p>
        </p:txBody>
      </p:sp>
      <p:sp>
        <p:nvSpPr>
          <p:cNvPr id="10" name="Rectangle 9"/>
          <p:cNvSpPr/>
          <p:nvPr/>
        </p:nvSpPr>
        <p:spPr>
          <a:xfrm>
            <a:off x="2919256" y="3816445"/>
            <a:ext cx="5762686"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2214665"/>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157</a:t>
            </a:fld>
            <a:endParaRPr lang="en-US" dirty="0"/>
          </a:p>
        </p:txBody>
      </p:sp>
      <p:sp>
        <p:nvSpPr>
          <p:cNvPr id="10" name="Rectangle 9"/>
          <p:cNvSpPr/>
          <p:nvPr/>
        </p:nvSpPr>
        <p:spPr>
          <a:xfrm>
            <a:off x="1107406" y="5255422"/>
            <a:ext cx="7070341" cy="6215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557008" y="3943231"/>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call good old regular gradient descent to produce a set of weights for the features</a:t>
            </a:r>
            <a:endParaRPr lang="en-US" dirty="0">
              <a:latin typeface="Courier"/>
              <a:cs typeface="Courier"/>
            </a:endParaRPr>
          </a:p>
        </p:txBody>
      </p:sp>
    </p:spTree>
    <p:extLst>
      <p:ext uri="{BB962C8B-B14F-4D97-AF65-F5344CB8AC3E}">
        <p14:creationId xmlns:p14="http://schemas.microsoft.com/office/powerpoint/2010/main" val="1095815999"/>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158</a:t>
            </a:fld>
            <a:endParaRPr lang="en-US" dirty="0"/>
          </a:p>
        </p:txBody>
      </p:sp>
      <p:sp>
        <p:nvSpPr>
          <p:cNvPr id="10" name="Rectangle 9"/>
          <p:cNvSpPr/>
          <p:nvPr/>
        </p:nvSpPr>
        <p:spPr>
          <a:xfrm>
            <a:off x="1107406" y="5876932"/>
            <a:ext cx="7070341" cy="33832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419600" y="4572000"/>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Lastly we construct a function that can take an example and make a prediction from it</a:t>
            </a:r>
            <a:endParaRPr lang="en-US" dirty="0">
              <a:latin typeface="Courier"/>
              <a:cs typeface="Courier"/>
            </a:endParaRPr>
          </a:p>
        </p:txBody>
      </p:sp>
    </p:spTree>
    <p:extLst>
      <p:ext uri="{BB962C8B-B14F-4D97-AF65-F5344CB8AC3E}">
        <p14:creationId xmlns:p14="http://schemas.microsoft.com/office/powerpoint/2010/main" val="3414672237"/>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159</a:t>
            </a:fld>
            <a:endParaRPr lang="en-US" dirty="0"/>
          </a:p>
        </p:txBody>
      </p:sp>
      <p:sp>
        <p:nvSpPr>
          <p:cNvPr id="10" name="Rectangle 9"/>
          <p:cNvSpPr/>
          <p:nvPr/>
        </p:nvSpPr>
        <p:spPr>
          <a:xfrm>
            <a:off x="440341" y="1459753"/>
            <a:ext cx="8575741"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2593959"/>
            <a:ext cx="3232033" cy="948630"/>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err="1" smtClean="0"/>
              <a:t>stochastic_gradient_descent</a:t>
            </a:r>
            <a:r>
              <a:rPr lang="en-US" dirty="0" smtClean="0"/>
              <a:t> to train the model. Recall that it returns a function (the model)</a:t>
            </a:r>
            <a:endParaRPr lang="en-US" dirty="0">
              <a:latin typeface="Courier"/>
              <a:cs typeface="Courier"/>
            </a:endParaRPr>
          </a:p>
        </p:txBody>
      </p:sp>
    </p:spTree>
    <p:extLst>
      <p:ext uri="{BB962C8B-B14F-4D97-AF65-F5344CB8AC3E}">
        <p14:creationId xmlns:p14="http://schemas.microsoft.com/office/powerpoint/2010/main" val="37411501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p>
          <a:p>
            <a:pPr marL="0" indent="0">
              <a:buNone/>
            </a:pPr>
            <a:r>
              <a:rPr lang="en-US" dirty="0"/>
              <a:t>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1369415"/>
              </p:ext>
            </p:extLst>
          </p:nvPr>
        </p:nvGraphicFramePr>
        <p:xfrm>
          <a:off x="1138573" y="4048835"/>
          <a:ext cx="6096000" cy="1381760"/>
        </p:xfrm>
        <a:graphic>
          <a:graphicData uri="http://schemas.openxmlformats.org/drawingml/2006/table">
            <a:tbl>
              <a:tblPr bandRow="1">
                <a:tableStyleId>{5C22544A-7EE6-4342-B048-85BDC9FD1C3A}</a:tableStyleId>
              </a:tblPr>
              <a:tblGrid>
                <a:gridCol w="1219200"/>
                <a:gridCol w="1219200"/>
                <a:gridCol w="1219200"/>
                <a:gridCol w="1219200"/>
                <a:gridCol w="1219200"/>
              </a:tblGrid>
              <a:tr h="370840">
                <a:tc>
                  <a:txBody>
                    <a:bodyPr/>
                    <a:lstStyle/>
                    <a:p>
                      <a:r>
                        <a:rPr lang="en-US" dirty="0" smtClean="0"/>
                        <a:t>Animal type</a:t>
                      </a:r>
                      <a:endParaRPr lang="en-US" dirty="0"/>
                    </a:p>
                  </a:txBody>
                  <a:tcPr/>
                </a:tc>
                <a:tc>
                  <a:txBody>
                    <a:bodyPr/>
                    <a:lstStyle/>
                    <a:p>
                      <a:r>
                        <a:rPr lang="en-US" dirty="0" smtClean="0"/>
                        <a:t>Breed</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a:t>
                      </a:r>
                      <a:endParaRPr lang="en-US" dirty="0"/>
                    </a:p>
                  </a:txBody>
                  <a:tcPr/>
                </a:tc>
              </a:tr>
              <a:tr h="370840">
                <a:tc>
                  <a:txBody>
                    <a:bodyPr/>
                    <a:lstStyle/>
                    <a:p>
                      <a:r>
                        <a:rPr lang="en-US" dirty="0" smtClean="0"/>
                        <a:t>Dogs</a:t>
                      </a:r>
                      <a:endParaRPr lang="en-US" dirty="0"/>
                    </a:p>
                  </a:txBody>
                  <a:tcPr/>
                </a:tc>
                <a:tc>
                  <a:txBody>
                    <a:bodyPr/>
                    <a:lstStyle/>
                    <a:p>
                      <a:r>
                        <a:rPr lang="en-US" dirty="0" err="1" smtClean="0"/>
                        <a:t>Laborador</a:t>
                      </a:r>
                      <a:endParaRPr lang="en-US" dirty="0"/>
                    </a:p>
                  </a:txBody>
                  <a:tcPr/>
                </a:tc>
                <a:tc>
                  <a:txBody>
                    <a:bodyPr/>
                    <a:lstStyle/>
                    <a:p>
                      <a:r>
                        <a:rPr lang="en-US" dirty="0" smtClean="0"/>
                        <a:t>&gt;6yrs</a:t>
                      </a:r>
                      <a:endParaRPr lang="en-US" dirty="0"/>
                    </a:p>
                  </a:txBody>
                  <a:tcPr/>
                </a:tc>
                <a:tc>
                  <a:txBody>
                    <a:bodyPr/>
                    <a:lstStyle/>
                    <a:p>
                      <a:r>
                        <a:rPr lang="en-US" dirty="0" smtClean="0"/>
                        <a:t>…</a:t>
                      </a:r>
                      <a:endParaRPr lang="en-US" dirty="0"/>
                    </a:p>
                  </a:txBody>
                  <a:tcPr/>
                </a:tc>
                <a:tc>
                  <a:txBody>
                    <a:bodyPr/>
                    <a:lstStyle/>
                    <a:p>
                      <a:r>
                        <a:rPr lang="en-US" dirty="0" smtClean="0"/>
                        <a:t>euthanized</a:t>
                      </a:r>
                      <a:endParaRPr lang="en-US" dirty="0"/>
                    </a:p>
                  </a:txBody>
                  <a:tcPr/>
                </a:tc>
              </a:tr>
              <a:tr h="370840">
                <a:tc>
                  <a:txBody>
                    <a:bodyPr/>
                    <a:lstStyle/>
                    <a:p>
                      <a:r>
                        <a:rPr lang="en-US" dirty="0" smtClean="0"/>
                        <a:t>Cats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adopted</a:t>
                      </a:r>
                      <a:endParaRPr lang="en-US" dirty="0"/>
                    </a:p>
                  </a:txBody>
                  <a:tcPr/>
                </a:tc>
              </a:tr>
            </a:tbl>
          </a:graphicData>
        </a:graphic>
      </p:graphicFrame>
    </p:spTree>
    <p:extLst>
      <p:ext uri="{BB962C8B-B14F-4D97-AF65-F5344CB8AC3E}">
        <p14:creationId xmlns:p14="http://schemas.microsoft.com/office/powerpoint/2010/main" val="356168755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160</a:t>
            </a:fld>
            <a:endParaRPr lang="en-US" dirty="0"/>
          </a:p>
        </p:txBody>
      </p:sp>
      <p:sp>
        <p:nvSpPr>
          <p:cNvPr id="10" name="Rectangle 9"/>
          <p:cNvSpPr/>
          <p:nvPr/>
        </p:nvSpPr>
        <p:spPr>
          <a:xfrm>
            <a:off x="440342" y="2673056"/>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3790306"/>
            <a:ext cx="3232033" cy="123352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need to cerate a test set. We use the even row numbers for our filter</a:t>
            </a:r>
            <a:endParaRPr lang="en-US" dirty="0">
              <a:latin typeface="Courier"/>
              <a:cs typeface="Courier"/>
            </a:endParaRPr>
          </a:p>
        </p:txBody>
      </p:sp>
    </p:spTree>
    <p:extLst>
      <p:ext uri="{BB962C8B-B14F-4D97-AF65-F5344CB8AC3E}">
        <p14:creationId xmlns:p14="http://schemas.microsoft.com/office/powerpoint/2010/main" val="3174812835"/>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161</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3" y="4944322"/>
            <a:ext cx="3816023" cy="1558219"/>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apply the model to the test set using </a:t>
            </a:r>
            <a:r>
              <a:rPr lang="en-US" dirty="0" err="1" smtClean="0"/>
              <a:t>apply_model</a:t>
            </a:r>
            <a:r>
              <a:rPr lang="en-US" dirty="0" smtClean="0"/>
              <a:t>, which simply applies the model to each row in </a:t>
            </a:r>
            <a:r>
              <a:rPr lang="en-US" dirty="0" err="1" smtClean="0"/>
              <a:t>testing_X</a:t>
            </a:r>
            <a:r>
              <a:rPr lang="en-US" dirty="0" smtClean="0"/>
              <a:t> and then calculates accuracy</a:t>
            </a:r>
            <a:endParaRPr lang="en-US" dirty="0">
              <a:latin typeface="Courier"/>
              <a:cs typeface="Courier"/>
            </a:endParaRPr>
          </a:p>
        </p:txBody>
      </p:sp>
    </p:spTree>
    <p:extLst>
      <p:ext uri="{BB962C8B-B14F-4D97-AF65-F5344CB8AC3E}">
        <p14:creationId xmlns:p14="http://schemas.microsoft.com/office/powerpoint/2010/main" val="3671031422"/>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162</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4" y="4792659"/>
            <a:ext cx="3380030" cy="120560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You will need to update </a:t>
            </a:r>
            <a:r>
              <a:rPr lang="en-US" dirty="0" err="1" smtClean="0"/>
              <a:t>apply_model</a:t>
            </a:r>
            <a:r>
              <a:rPr lang="en-US" dirty="0" smtClean="0"/>
              <a:t> to also return a precision and recall score. </a:t>
            </a:r>
            <a:endParaRPr lang="en-US" dirty="0">
              <a:latin typeface="Courier"/>
              <a:cs typeface="Courier"/>
            </a:endParaRPr>
          </a:p>
        </p:txBody>
      </p:sp>
    </p:spTree>
    <p:extLst>
      <p:ext uri="{BB962C8B-B14F-4D97-AF65-F5344CB8AC3E}">
        <p14:creationId xmlns:p14="http://schemas.microsoft.com/office/powerpoint/2010/main" val="1504256798"/>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163</a:t>
            </a:fld>
            <a:endParaRPr lang="en-US" dirty="0"/>
          </a:p>
        </p:txBody>
      </p:sp>
      <p:sp>
        <p:nvSpPr>
          <p:cNvPr id="10" name="Rectangle 9"/>
          <p:cNvSpPr/>
          <p:nvPr/>
        </p:nvSpPr>
        <p:spPr>
          <a:xfrm>
            <a:off x="330202" y="3943232"/>
            <a:ext cx="8018475" cy="53081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6604382" cy="1387302"/>
          </a:xfrm>
          <a:prstGeom prst="wedgeRectCallout">
            <a:avLst>
              <a:gd name="adj1" fmla="val -22669"/>
              <a:gd name="adj2" fmla="val -10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 you should write a </a:t>
            </a:r>
            <a:r>
              <a:rPr lang="en-US" dirty="0" err="1" smtClean="0"/>
              <a:t>zeror_train</a:t>
            </a:r>
            <a:r>
              <a:rPr lang="en-US" dirty="0" smtClean="0"/>
              <a:t> function which returns a model that  always predicts the majority class. This will require that you count how many rows have apgar_1min &lt; 7 (</a:t>
            </a:r>
            <a:r>
              <a:rPr lang="en-US" dirty="0" err="1" smtClean="0"/>
              <a:t>vs</a:t>
            </a:r>
            <a:r>
              <a:rPr lang="en-US" dirty="0" smtClean="0"/>
              <a:t> &gt;= 7) and then return a function that uses this information to make the same prediction no matter what features it is passed. </a:t>
            </a:r>
            <a:endParaRPr lang="en-US" dirty="0">
              <a:latin typeface="Courier"/>
              <a:cs typeface="Courier"/>
            </a:endParaRPr>
          </a:p>
        </p:txBody>
      </p:sp>
    </p:spTree>
    <p:extLst>
      <p:ext uri="{BB962C8B-B14F-4D97-AF65-F5344CB8AC3E}">
        <p14:creationId xmlns:p14="http://schemas.microsoft.com/office/powerpoint/2010/main" val="399410106"/>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164</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2155955485"/>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165</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3451409390"/>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things you can explore</a:t>
            </a:r>
            <a:endParaRPr lang="en-US" dirty="0"/>
          </a:p>
        </p:txBody>
      </p:sp>
      <p:sp>
        <p:nvSpPr>
          <p:cNvPr id="3" name="Content Placeholder 2"/>
          <p:cNvSpPr>
            <a:spLocks noGrp="1"/>
          </p:cNvSpPr>
          <p:nvPr>
            <p:ph idx="1"/>
          </p:nvPr>
        </p:nvSpPr>
        <p:spPr>
          <a:xfrm>
            <a:off x="1072074" y="1562783"/>
            <a:ext cx="7609868" cy="4379976"/>
          </a:xfrm>
        </p:spPr>
        <p:txBody>
          <a:bodyPr/>
          <a:lstStyle/>
          <a:p>
            <a:pPr marL="0" indent="0">
              <a:buNone/>
            </a:pPr>
            <a:r>
              <a:rPr lang="en-US" dirty="0" smtClean="0"/>
              <a:t>Try creating an optimization set in addition to the test set</a:t>
            </a:r>
          </a:p>
          <a:p>
            <a:pPr marL="0" indent="0">
              <a:buNone/>
            </a:pPr>
            <a:r>
              <a:rPr lang="en-US" dirty="0" smtClean="0"/>
              <a:t>Try experiments in varying the features used, lambda, and so on using that set</a:t>
            </a:r>
          </a:p>
          <a:p>
            <a:pPr marL="0" indent="0">
              <a:buNone/>
            </a:pPr>
            <a:r>
              <a:rPr lang="en-US" dirty="0" smtClean="0"/>
              <a:t>Add </a:t>
            </a:r>
            <a:r>
              <a:rPr lang="en-US" dirty="0" err="1" smtClean="0"/>
              <a:t>ajax</a:t>
            </a:r>
            <a:r>
              <a:rPr lang="en-US" dirty="0" smtClean="0"/>
              <a:t> support and show the improvement live during gradient descent</a:t>
            </a:r>
          </a:p>
          <a:p>
            <a:pPr marL="0" indent="0">
              <a:buNone/>
            </a:pPr>
            <a:r>
              <a:rPr lang="en-US" dirty="0" smtClean="0"/>
              <a:t>Implement a user interface that lets someone use the model to make a prediction</a:t>
            </a:r>
          </a:p>
          <a:p>
            <a:pPr marL="0" indent="0">
              <a:buNone/>
            </a:pPr>
            <a:r>
              <a:rPr lang="en-US" dirty="0" smtClean="0"/>
              <a:t>Explore a different data set</a:t>
            </a:r>
          </a:p>
          <a:p>
            <a:pPr marL="0" indent="0">
              <a:buNone/>
            </a:pPr>
            <a:r>
              <a:rPr lang="en-US" dirty="0" smtClean="0"/>
              <a:t>Use Google’s prediction API (on cloud storage)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166</a:t>
            </a:fld>
            <a:endParaRPr lang="en-US" dirty="0"/>
          </a:p>
        </p:txBody>
      </p:sp>
    </p:spTree>
    <p:extLst>
      <p:ext uri="{BB962C8B-B14F-4D97-AF65-F5344CB8AC3E}">
        <p14:creationId xmlns:p14="http://schemas.microsoft.com/office/powerpoint/2010/main" val="40826716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a:t>
            </a:r>
          </a:p>
          <a:p>
            <a:pPr marL="228600" lvl="1" indent="0">
              <a:buNone/>
            </a:pPr>
            <a:r>
              <a:rPr lang="en-US" sz="1800" dirty="0" smtClean="0">
                <a:latin typeface="Andale Mono"/>
                <a:cs typeface="Andale Mono"/>
              </a:rPr>
              <a:t>features </a:t>
            </a:r>
            <a:r>
              <a:rPr lang="en-US" sz="1800" dirty="0">
                <a:latin typeface="Andale Mono"/>
                <a:cs typeface="Andale Mono"/>
              </a:rPr>
              <a:t>= ['</a:t>
            </a:r>
            <a:r>
              <a:rPr lang="en-US" sz="1800" dirty="0" err="1">
                <a:latin typeface="Andale Mono"/>
                <a:cs typeface="Andale Mono"/>
              </a:rPr>
              <a:t>AnimalType</a:t>
            </a:r>
            <a:r>
              <a:rPr lang="en-US" sz="1800" dirty="0">
                <a:latin typeface="Andale Mono"/>
                <a:cs typeface="Andale Mono"/>
              </a:rPr>
              <a:t>', '</a:t>
            </a:r>
            <a:r>
              <a:rPr lang="en-US" sz="1800" dirty="0" err="1">
                <a:latin typeface="Andale Mono"/>
                <a:cs typeface="Andale Mono"/>
              </a:rPr>
              <a:t>IntakeMonth</a:t>
            </a:r>
            <a:r>
              <a:rPr lang="en-US" sz="1800" dirty="0">
                <a:latin typeface="Andale Mono"/>
                <a:cs typeface="Andale Mono"/>
              </a:rPr>
              <a:t>', 'Breed', 'Age', 'Sex', '</a:t>
            </a:r>
            <a:r>
              <a:rPr lang="en-US" sz="1800" dirty="0" err="1" smtClean="0">
                <a:latin typeface="Andale Mono"/>
                <a:cs typeface="Andale Mono"/>
              </a:rPr>
              <a:t>SpayNeuter</a:t>
            </a:r>
            <a:r>
              <a:rPr lang="en-US" sz="1800" dirty="0" smtClean="0">
                <a:latin typeface="Andale Mono"/>
                <a:cs typeface="Andale Mono"/>
              </a:rPr>
              <a:t>’, '</a:t>
            </a:r>
            <a:r>
              <a:rPr lang="en-US" sz="1800" dirty="0">
                <a:latin typeface="Andale Mono"/>
                <a:cs typeface="Andale Mono"/>
              </a:rPr>
              <a:t>Size', 'Color', '</a:t>
            </a:r>
            <a:r>
              <a:rPr lang="en-US" sz="1800" dirty="0" err="1">
                <a:latin typeface="Andale Mono"/>
                <a:cs typeface="Andale Mono"/>
              </a:rPr>
              <a:t>IntakeType</a:t>
            </a:r>
            <a:r>
              <a:rPr lang="en-US" sz="1800" dirty="0">
                <a:latin typeface="Andale Mono"/>
                <a:cs typeface="Andale Mono"/>
              </a:rPr>
              <a:t>']</a:t>
            </a:r>
          </a:p>
          <a:p>
            <a:pPr marL="228600" lvl="1"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110691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59333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7" name="Rectangle 6"/>
          <p:cNvSpPr/>
          <p:nvPr/>
        </p:nvSpPr>
        <p:spPr>
          <a:xfrm>
            <a:off x="1559745" y="3654630"/>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1983103" y="5124847"/>
            <a:ext cx="5251470" cy="1134980"/>
          </a:xfrm>
          <a:prstGeom prst="borderCallout1">
            <a:avLst>
              <a:gd name="adj1" fmla="val -22917"/>
              <a:gd name="adj2" fmla="val 76174"/>
              <a:gd name="adj3" fmla="val -50000"/>
              <a:gd name="adj4"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quick mechanism for looking something up in an array. Frequently useful. Here it lets us decide which outcome to increment.</a:t>
            </a:r>
            <a:endParaRPr lang="en-US" sz="2000" dirty="0"/>
          </a:p>
        </p:txBody>
      </p:sp>
    </p:spTree>
    <p:extLst>
      <p:ext uri="{BB962C8B-B14F-4D97-AF65-F5344CB8AC3E}">
        <p14:creationId xmlns:p14="http://schemas.microsoft.com/office/powerpoint/2010/main" val="20546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7" name="Rectangle 6"/>
          <p:cNvSpPr/>
          <p:nvPr/>
        </p:nvSpPr>
        <p:spPr>
          <a:xfrm>
            <a:off x="2194781" y="4392159"/>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417054" y="2701246"/>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Here we use it to collect information</a:t>
            </a:r>
            <a:endParaRPr lang="en-US" sz="2000" dirty="0"/>
          </a:p>
        </p:txBody>
      </p:sp>
    </p:spTree>
    <p:extLst>
      <p:ext uri="{BB962C8B-B14F-4D97-AF65-F5344CB8AC3E}">
        <p14:creationId xmlns:p14="http://schemas.microsoft.com/office/powerpoint/2010/main" val="1182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except </a:t>
            </a:r>
            <a:r>
              <a:rPr lang="en-US" sz="2000" dirty="0" err="1" smtClean="0">
                <a:latin typeface="Andale Mono"/>
                <a:cs typeface="Andale Mono"/>
              </a:rPr>
              <a:t>ValueError</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7" name="Rectangle 6"/>
          <p:cNvSpPr/>
          <p:nvPr/>
        </p:nvSpPr>
        <p:spPr>
          <a:xfrm>
            <a:off x="1600715" y="5070616"/>
            <a:ext cx="6577031" cy="15179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097207" y="2988063"/>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catches the case where the outcome wasn’t found</a:t>
            </a:r>
            <a:endParaRPr lang="en-US" sz="2000" dirty="0"/>
          </a:p>
        </p:txBody>
      </p:sp>
    </p:spTree>
    <p:extLst>
      <p:ext uri="{BB962C8B-B14F-4D97-AF65-F5344CB8AC3E}">
        <p14:creationId xmlns:p14="http://schemas.microsoft.com/office/powerpoint/2010/main" val="4067706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endParaRPr lang="en-US" sz="3000" dirty="0" smtClean="0"/>
          </a:p>
          <a:p>
            <a:pPr marL="0" indent="0">
              <a:buNone/>
            </a:pPr>
            <a:r>
              <a:rPr lang="en-US" sz="2000" dirty="0" smtClean="0">
                <a:latin typeface="Andale Mono"/>
                <a:cs typeface="Andale Mono"/>
              </a:rPr>
              <a:t>X </a:t>
            </a:r>
            <a:r>
              <a:rPr lang="en-US" sz="2000" dirty="0">
                <a:latin typeface="Andale Mono"/>
                <a:cs typeface="Andale Mono"/>
              </a:rPr>
              <a:t>=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smtClean="0">
                <a:latin typeface="Andale Mono"/>
                <a:cs typeface="Andale Mono"/>
              </a:rPr>
              <a:t>]</a:t>
            </a:r>
            <a:endParaRPr lang="en-US" sz="2000" dirty="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7" name="Rectangle 6"/>
          <p:cNvSpPr/>
          <p:nvPr/>
        </p:nvSpPr>
        <p:spPr>
          <a:xfrm>
            <a:off x="465996" y="5635665"/>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525816" y="3477875"/>
            <a:ext cx="3936596" cy="1134980"/>
          </a:xfrm>
          <a:prstGeom prst="borderCallout1">
            <a:avLst>
              <a:gd name="adj1" fmla="val 191095"/>
              <a:gd name="adj2" fmla="val 25798"/>
              <a:gd name="adj3" fmla="val 105110"/>
              <a:gd name="adj4" fmla="val 70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Selects only those columns used in </a:t>
            </a:r>
            <a:r>
              <a:rPr lang="en-US" sz="2000" dirty="0" err="1" smtClean="0"/>
              <a:t>all_data</a:t>
            </a:r>
            <a:r>
              <a:rPr lang="en-US" sz="2000" dirty="0" smtClean="0"/>
              <a:t> for X, and the outcome variable for y (what we will predict)</a:t>
            </a:r>
            <a:endParaRPr lang="en-US" sz="2000" dirty="0"/>
          </a:p>
        </p:txBody>
      </p:sp>
    </p:spTree>
    <p:extLst>
      <p:ext uri="{BB962C8B-B14F-4D97-AF65-F5344CB8AC3E}">
        <p14:creationId xmlns:p14="http://schemas.microsoft.com/office/powerpoint/2010/main" val="1812339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classes</a:t>
            </a:r>
            <a:endParaRPr lang="en-US" dirty="0"/>
          </a:p>
        </p:txBody>
      </p:sp>
      <p:sp>
        <p:nvSpPr>
          <p:cNvPr id="3" name="Content Placeholder 2"/>
          <p:cNvSpPr>
            <a:spLocks noGrp="1"/>
          </p:cNvSpPr>
          <p:nvPr>
            <p:ph idx="1"/>
          </p:nvPr>
        </p:nvSpPr>
        <p:spPr/>
        <p:txBody>
          <a:bodyPr/>
          <a:lstStyle/>
          <a:p>
            <a:pPr marL="0" indent="0">
              <a:buNone/>
            </a:pPr>
            <a:r>
              <a:rPr lang="en-US" sz="2000" dirty="0">
                <a:latin typeface="Andale Mono"/>
                <a:cs typeface="Andale Mono"/>
              </a:rPr>
              <a:t>y[y=="No Show"] = "Other"</a:t>
            </a:r>
          </a:p>
          <a:p>
            <a:pPr marL="0" indent="0">
              <a:buNone/>
            </a:pPr>
            <a:r>
              <a:rPr lang="en-US" sz="2000" dirty="0">
                <a:latin typeface="Andale Mono"/>
                <a:cs typeface="Andale Mono"/>
              </a:rPr>
              <a:t>y[y=="Missing Report Expired"] = "Other"</a:t>
            </a:r>
          </a:p>
          <a:p>
            <a:pPr marL="0" indent="0">
              <a:buNone/>
            </a:pPr>
            <a:r>
              <a:rPr lang="en-US" sz="2000" dirty="0">
                <a:latin typeface="Andale Mono"/>
                <a:cs typeface="Andale Mono"/>
              </a:rPr>
              <a:t>y[y=="Found Report Expired"] = "</a:t>
            </a:r>
            <a:r>
              <a:rPr lang="en-US" sz="2000" dirty="0" smtClean="0">
                <a:latin typeface="Andale Mono"/>
                <a:cs typeface="Andale Mono"/>
              </a:rPr>
              <a:t>Other”</a:t>
            </a:r>
            <a:endParaRPr lang="en-US" sz="2000" dirty="0">
              <a:latin typeface="Andale Mono"/>
              <a:cs typeface="Andale Mono"/>
            </a:endParaRPr>
          </a:p>
          <a:p>
            <a:pPr marL="0" indent="0">
              <a:buNone/>
            </a:pPr>
            <a:r>
              <a:rPr lang="en-US" sz="2000" dirty="0" smtClean="0">
                <a:latin typeface="Andale Mono"/>
                <a:cs typeface="Andale Mono"/>
              </a:rPr>
              <a:t>…</a:t>
            </a:r>
            <a:endParaRPr lang="en-US" sz="2000" dirty="0">
              <a:latin typeface="Andale Mono"/>
              <a:cs typeface="Andale Mono"/>
            </a:endParaRPr>
          </a:p>
          <a:p>
            <a:pPr marL="0" indent="0">
              <a:buNone/>
            </a:pPr>
            <a:r>
              <a:rPr lang="en-US" sz="2000" dirty="0">
                <a:latin typeface="Andale Mono"/>
                <a:cs typeface="Andale Mono"/>
              </a:rPr>
              <a:t>y[y=="Trap Neuter/Spay Released"] = "Other"</a:t>
            </a:r>
          </a:p>
          <a:p>
            <a:pPr marL="0" indent="0">
              <a:buNone/>
            </a:pPr>
            <a:r>
              <a:rPr lang="en-US" sz="2000" dirty="0">
                <a:latin typeface="Andale Mono"/>
                <a:cs typeface="Andale Mono"/>
              </a:rPr>
              <a:t>y[y=="Transferred to Rescue Group"] = "Other"</a:t>
            </a:r>
          </a:p>
          <a:p>
            <a:pPr marL="0" indent="0">
              <a:buNone/>
            </a:pPr>
            <a:r>
              <a:rPr lang="en-US" sz="2000" dirty="0">
                <a:latin typeface="Andale Mono"/>
                <a:cs typeface="Andale Mono"/>
              </a:rPr>
              <a:t>y[y==</a:t>
            </a:r>
            <a:r>
              <a:rPr lang="en-US" sz="2000" dirty="0" err="1">
                <a:latin typeface="Andale Mono"/>
                <a:cs typeface="Andale Mono"/>
              </a:rPr>
              <a:t>u'Foster</a:t>
            </a:r>
            <a:r>
              <a:rPr lang="en-US" sz="2000" dirty="0">
                <a:latin typeface="Andale Mono"/>
                <a:cs typeface="Andale Mono"/>
              </a:rPr>
              <a:t>']="Other"</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33874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plot it </a:t>
            </a:r>
            <a:endParaRPr lang="en-US" dirty="0"/>
          </a:p>
        </p:txBody>
      </p:sp>
      <p:sp>
        <p:nvSpPr>
          <p:cNvPr id="3" name="Content Placeholder 2"/>
          <p:cNvSpPr>
            <a:spLocks noGrp="1"/>
          </p:cNvSpPr>
          <p:nvPr>
            <p:ph idx="1"/>
          </p:nvPr>
        </p:nvSpPr>
        <p:spPr/>
        <p:txBody>
          <a:bodyPr/>
          <a:lstStyle/>
          <a:p>
            <a:r>
              <a:rPr lang="en-US" dirty="0" smtClean="0"/>
              <a:t>Can output to a file and use a program of your choice</a:t>
            </a:r>
          </a:p>
          <a:p>
            <a:r>
              <a:rPr lang="en-US" dirty="0" smtClean="0"/>
              <a:t>Or use </a:t>
            </a:r>
            <a:r>
              <a:rPr lang="en-US" dirty="0" err="1" smtClean="0"/>
              <a:t>pyplot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8" name="Content Placeholder 6" descr="Screen Shot 2014-03-17 at 11.10.11 AM.png"/>
          <p:cNvPicPr>
            <a:picLocks noChangeAspect="1"/>
          </p:cNvPicPr>
          <p:nvPr/>
        </p:nvPicPr>
        <p:blipFill>
          <a:blip r:embed="rId2">
            <a:extLst>
              <a:ext uri="{28A0092B-C50C-407E-A947-70E740481C1C}">
                <a14:useLocalDpi xmlns:a14="http://schemas.microsoft.com/office/drawing/2010/main" val="0"/>
              </a:ext>
            </a:extLst>
          </a:blip>
          <a:srcRect l="-8864" r="-8864"/>
          <a:stretch>
            <a:fillRect/>
          </a:stretch>
        </p:blipFill>
        <p:spPr>
          <a:xfrm>
            <a:off x="3322398" y="3026614"/>
            <a:ext cx="5026279" cy="3123312"/>
          </a:xfrm>
          <a:prstGeom prst="rect">
            <a:avLst/>
          </a:prstGeom>
        </p:spPr>
      </p:pic>
    </p:spTree>
    <p:extLst>
      <p:ext uri="{BB962C8B-B14F-4D97-AF65-F5344CB8AC3E}">
        <p14:creationId xmlns:p14="http://schemas.microsoft.com/office/powerpoint/2010/main" val="2873882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endParaRPr lang="en-US" sz="2800" dirty="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614922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854249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9770911"/>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27148"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835300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958"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959"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4984"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4985"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6004"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6005"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17952576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704"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705"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72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729"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752"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753"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77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777"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800"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801"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82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827"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2956794"/>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5325"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703114" y="4788049"/>
            <a:ext cx="5645393" cy="1334724"/>
          </a:xfrm>
          <a:prstGeom prst="rect">
            <a:avLst/>
          </a:prstGeom>
        </p:spPr>
        <p:txBody>
          <a:bodyPr wrap="square">
            <a:spAutoFit/>
          </a:bodyPr>
          <a:lstStyle/>
          <a:p>
            <a:pPr>
              <a:lnSpc>
                <a:spcPct val="90000"/>
              </a:lnSpc>
            </a:pPr>
            <a:r>
              <a:rPr lang="en-US" altLang="he-IL" sz="2800" dirty="0"/>
              <a:t>At each step change w based on the error and the step size </a:t>
            </a:r>
            <a:r>
              <a:rPr lang="en-US" altLang="he-IL" sz="2800" dirty="0">
                <a:sym typeface="Symbol" charset="0"/>
              </a:rPr>
              <a:t></a:t>
            </a:r>
            <a:endParaRPr lang="en-US" altLang="he-IL" sz="2800" dirty="0"/>
          </a:p>
          <a:p>
            <a:pPr>
              <a:lnSpc>
                <a:spcPct val="110000"/>
              </a:lnSpc>
              <a:buFontTx/>
              <a:buNone/>
            </a:pPr>
            <a:r>
              <a:rPr lang="en-US" altLang="he-IL" sz="2800" dirty="0"/>
              <a:t>   </a:t>
            </a:r>
            <a:r>
              <a:rPr lang="en-US" sz="2800" dirty="0">
                <a:latin typeface="Symbol" charset="0"/>
              </a:rPr>
              <a:t> </a:t>
            </a:r>
            <a:r>
              <a:rPr lang="en-US" sz="2800" dirty="0" err="1"/>
              <a:t>w</a:t>
            </a:r>
            <a:r>
              <a:rPr lang="en-US" sz="2800" baseline="-25000" dirty="0" err="1"/>
              <a:t>j</a:t>
            </a:r>
            <a:r>
              <a:rPr lang="en-US" sz="2800" dirty="0"/>
              <a:t>  =  </a:t>
            </a:r>
            <a:r>
              <a:rPr lang="en-US" sz="2800" dirty="0" err="1"/>
              <a:t>w</a:t>
            </a:r>
            <a:r>
              <a:rPr lang="en-US" sz="2800" baseline="-25000" dirty="0" err="1"/>
              <a:t>i</a:t>
            </a:r>
            <a:r>
              <a:rPr lang="en-US" sz="2800" dirty="0"/>
              <a:t> </a:t>
            </a:r>
            <a:r>
              <a:rPr lang="en-US" altLang="he-IL" sz="2800" dirty="0"/>
              <a:t>- </a:t>
            </a:r>
            <a:r>
              <a:rPr lang="en-US" altLang="he-IL" sz="2800" dirty="0">
                <a:sym typeface="Symbol" charset="0"/>
              </a:rPr>
              <a:t> </a:t>
            </a:r>
            <a:r>
              <a:rPr lang="en-US" sz="2800" dirty="0" err="1"/>
              <a:t>Δ</a:t>
            </a:r>
            <a:r>
              <a:rPr lang="en-US" sz="2800" dirty="0"/>
              <a:t>(w)</a:t>
            </a:r>
          </a:p>
        </p:txBody>
      </p:sp>
    </p:spTree>
    <p:extLst>
      <p:ext uri="{BB962C8B-B14F-4D97-AF65-F5344CB8AC3E}">
        <p14:creationId xmlns:p14="http://schemas.microsoft.com/office/powerpoint/2010/main" val="18852590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53218718"/>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6425"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6132199"/>
              </p:ext>
            </p:extLst>
          </p:nvPr>
        </p:nvGraphicFramePr>
        <p:xfrm>
          <a:off x="1685925" y="4865688"/>
          <a:ext cx="5567363" cy="1376362"/>
        </p:xfrm>
        <a:graphic>
          <a:graphicData uri="http://schemas.openxmlformats.org/presentationml/2006/ole">
            <mc:AlternateContent xmlns:mc="http://schemas.openxmlformats.org/markup-compatibility/2006">
              <mc:Choice xmlns:v="urn:schemas-microsoft-com:vml" Requires="v">
                <p:oleObj spid="_x0000_s736426" name="Equation" r:id="rId6" imgW="1879600" imgH="457200" progId="Equation.3">
                  <p:embed/>
                </p:oleObj>
              </mc:Choice>
              <mc:Fallback>
                <p:oleObj name="Equation" r:id="rId6" imgW="1879600" imgH="457200" progId="Equation.3">
                  <p:embed/>
                  <p:pic>
                    <p:nvPicPr>
                      <p:cNvPr id="0" name=""/>
                      <p:cNvPicPr>
                        <a:picLocks noChangeAspect="1" noChangeArrowheads="1"/>
                      </p:cNvPicPr>
                      <p:nvPr/>
                    </p:nvPicPr>
                    <p:blipFill>
                      <a:blip r:embed="rId7"/>
                      <a:srcRect/>
                      <a:stretch>
                        <a:fillRect/>
                      </a:stretch>
                    </p:blipFill>
                    <p:spPr bwMode="auto">
                      <a:xfrm>
                        <a:off x="1685925" y="4865688"/>
                        <a:ext cx="5567363"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0120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Gradient Descent</a:t>
            </a:r>
            <a:endParaRPr lang="en-US" dirty="0"/>
          </a:p>
        </p:txBody>
      </p:sp>
      <p:sp>
        <p:nvSpPr>
          <p:cNvPr id="3" name="Content Placeholder 2"/>
          <p:cNvSpPr>
            <a:spLocks noGrp="1"/>
          </p:cNvSpPr>
          <p:nvPr>
            <p:ph idx="1"/>
          </p:nvPr>
        </p:nvSpPr>
        <p:spPr>
          <a:xfrm>
            <a:off x="1128943" y="1525653"/>
            <a:ext cx="7048804" cy="4379976"/>
          </a:xfrm>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  At each step change w based on the error </a:t>
            </a:r>
            <a:br>
              <a:rPr lang="en-US" altLang="he-IL" dirty="0" smtClean="0"/>
            </a:br>
            <a:r>
              <a:rPr lang="en-US" altLang="he-IL" dirty="0" smtClean="0"/>
              <a:t> and the step size </a:t>
            </a:r>
            <a:r>
              <a:rPr lang="en-US" altLang="he-IL" dirty="0" smtClean="0">
                <a:sym typeface="Symbol" charset="0"/>
              </a:rPr>
              <a:t> (the learning rate)</a:t>
            </a:r>
            <a:endParaRPr lang="en-US" altLang="he-IL" dirty="0"/>
          </a:p>
          <a:p>
            <a:pPr>
              <a:lnSpc>
                <a:spcPct val="110000"/>
              </a:lnSpc>
              <a:buNone/>
            </a:pPr>
            <a:r>
              <a:rPr lang="en-US" dirty="0" smtClean="0">
                <a:latin typeface="Benguiat Frisky" charset="0"/>
              </a:rPr>
              <a:t>	</a:t>
            </a:r>
            <a:r>
              <a:rPr lang="en-US" dirty="0">
                <a:latin typeface="Symbol" charset="0"/>
              </a:rPr>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a:t>- </a:t>
            </a:r>
            <a:r>
              <a:rPr lang="en-US" altLang="he-IL" dirty="0">
                <a:sym typeface="Symbol" charset="0"/>
              </a:rPr>
              <a:t> </a:t>
            </a:r>
            <a:r>
              <a:rPr lang="en-US" dirty="0" err="1"/>
              <a:t>Δ</a:t>
            </a:r>
            <a:r>
              <a:rPr lang="en-US" dirty="0"/>
              <a:t>(w</a:t>
            </a:r>
            <a:r>
              <a:rPr lang="en-US" dirty="0" smtClean="0"/>
              <a:t>)</a:t>
            </a:r>
          </a:p>
          <a:p>
            <a:pPr>
              <a:lnSpc>
                <a:spcPct val="110000"/>
              </a:lnSpc>
              <a:buNone/>
            </a:pPr>
            <a:r>
              <a:rPr lang="en-US" dirty="0" smtClean="0"/>
              <a:t>  simultaneously update all the weights for training instance </a:t>
            </a:r>
            <a:r>
              <a:rPr lang="en-US" dirty="0" err="1" smtClean="0"/>
              <a:t>X</a:t>
            </a:r>
            <a:r>
              <a:rPr lang="en-US" baseline="-25000" dirty="0" err="1" smtClean="0"/>
              <a:t>j</a:t>
            </a:r>
            <a:r>
              <a:rPr lang="en-US" dirty="0" smtClean="0"/>
              <a:t>, </a:t>
            </a:r>
            <a:r>
              <a:rPr lang="en-US" dirty="0" err="1" smtClean="0"/>
              <a:t>y</a:t>
            </a:r>
            <a:r>
              <a:rPr lang="en-US" baseline="-25000" dirty="0" err="1" smtClean="0"/>
              <a:t>j</a:t>
            </a:r>
            <a:endParaRPr lang="en-US" dirty="0" smtClean="0"/>
          </a:p>
          <a:p>
            <a:pPr>
              <a:lnSpc>
                <a:spcPct val="110000"/>
              </a:lnSpc>
              <a:buNone/>
            </a:pPr>
            <a:endParaRPr lang="en-US" baseline="-25000" dirty="0"/>
          </a:p>
          <a:p>
            <a:pPr>
              <a:lnSpc>
                <a:spcPct val="110000"/>
              </a:lnSpc>
              <a:buNone/>
            </a:pPr>
            <a:endParaRPr lang="en-US" baseline="-25000" dirty="0" smtClean="0"/>
          </a:p>
          <a:p>
            <a:pPr>
              <a:lnSpc>
                <a:spcPct val="110000"/>
              </a:lnSpc>
              <a:buNone/>
            </a:pPr>
            <a:r>
              <a:rPr lang="en-US" dirty="0" smtClean="0"/>
              <a:t>  where p</a:t>
            </a:r>
            <a:r>
              <a:rPr lang="en-US" baseline="-25000" dirty="0" smtClean="0"/>
              <a:t>w</a:t>
            </a:r>
            <a:r>
              <a:rPr lang="en-US" dirty="0" smtClean="0"/>
              <a:t>(x</a:t>
            </a:r>
            <a:r>
              <a:rPr lang="en-US" baseline="30000" dirty="0" smtClean="0"/>
              <a:t>(</a:t>
            </a:r>
            <a:r>
              <a:rPr lang="en-US" baseline="30000" dirty="0" err="1" smtClean="0"/>
              <a:t>i</a:t>
            </a:r>
            <a:r>
              <a:rPr lang="en-US" baseline="30000" dirty="0" smtClean="0"/>
              <a:t>)</a:t>
            </a:r>
            <a:r>
              <a:rPr lang="en-US" dirty="0" smtClean="0"/>
              <a:t>) = </a:t>
            </a:r>
            <a:endParaRPr lang="en-US" baseline="-25000" dirty="0"/>
          </a:p>
          <a:p>
            <a:pPr>
              <a:lnSpc>
                <a:spcPct val="110000"/>
              </a:lnSpc>
              <a:buNone/>
            </a:pP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45362823"/>
              </p:ext>
            </p:extLst>
          </p:nvPr>
        </p:nvGraphicFramePr>
        <p:xfrm>
          <a:off x="1461712" y="4289710"/>
          <a:ext cx="4514850" cy="1062038"/>
        </p:xfrm>
        <a:graphic>
          <a:graphicData uri="http://schemas.openxmlformats.org/presentationml/2006/ole">
            <mc:AlternateContent xmlns:mc="http://schemas.openxmlformats.org/markup-compatibility/2006">
              <mc:Choice xmlns:v="urn:schemas-microsoft-com:vml" Requires="v">
                <p:oleObj spid="_x0000_s780348" name="Equation" r:id="rId3" imgW="1943100" imgH="457200" progId="Equation.3">
                  <p:embed/>
                </p:oleObj>
              </mc:Choice>
              <mc:Fallback>
                <p:oleObj name="Equation" r:id="rId3" imgW="1943100" imgH="457200" progId="Equation.3">
                  <p:embed/>
                  <p:pic>
                    <p:nvPicPr>
                      <p:cNvPr id="0" name=""/>
                      <p:cNvPicPr/>
                      <p:nvPr/>
                    </p:nvPicPr>
                    <p:blipFill>
                      <a:blip r:embed="rId4"/>
                      <a:stretch>
                        <a:fillRect/>
                      </a:stretch>
                    </p:blipFill>
                    <p:spPr>
                      <a:xfrm>
                        <a:off x="1461712" y="4289710"/>
                        <a:ext cx="4514850" cy="106203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18390089"/>
              </p:ext>
            </p:extLst>
          </p:nvPr>
        </p:nvGraphicFramePr>
        <p:xfrm>
          <a:off x="3820614" y="5054963"/>
          <a:ext cx="1436688" cy="1179512"/>
        </p:xfrm>
        <a:graphic>
          <a:graphicData uri="http://schemas.openxmlformats.org/presentationml/2006/ole">
            <mc:AlternateContent xmlns:mc="http://schemas.openxmlformats.org/markup-compatibility/2006">
              <mc:Choice xmlns:v="urn:schemas-microsoft-com:vml" Requires="v">
                <p:oleObj spid="_x0000_s780349" name="Equation" r:id="rId5" imgW="546100" imgH="444500" progId="Equation.3">
                  <p:embed/>
                </p:oleObj>
              </mc:Choice>
              <mc:Fallback>
                <p:oleObj name="Equation" r:id="rId5" imgW="546100" imgH="444500" progId="Equation.3">
                  <p:embed/>
                  <p:pic>
                    <p:nvPicPr>
                      <p:cNvPr id="0" name=""/>
                      <p:cNvPicPr>
                        <a:picLocks noChangeAspect="1" noChangeArrowheads="1"/>
                      </p:cNvPicPr>
                      <p:nvPr/>
                    </p:nvPicPr>
                    <p:blipFill>
                      <a:blip r:embed="rId6"/>
                      <a:srcRect/>
                      <a:stretch>
                        <a:fillRect/>
                      </a:stretch>
                    </p:blipFill>
                    <p:spPr bwMode="auto">
                      <a:xfrm>
                        <a:off x="3820614" y="5054963"/>
                        <a:ext cx="1436688" cy="1179512"/>
                      </a:xfrm>
                      <a:prstGeom prst="rect">
                        <a:avLst/>
                      </a:prstGeom>
                      <a:noFill/>
                      <a:extLst/>
                    </p:spPr>
                  </p:pic>
                </p:oleObj>
              </mc:Fallback>
            </mc:AlternateContent>
          </a:graphicData>
        </a:graphic>
      </p:graphicFrame>
    </p:spTree>
    <p:extLst>
      <p:ext uri="{BB962C8B-B14F-4D97-AF65-F5344CB8AC3E}">
        <p14:creationId xmlns:p14="http://schemas.microsoft.com/office/powerpoint/2010/main" val="297469406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367777943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
        <p:nvSpPr>
          <p:cNvPr id="8" name="Rectangle 7"/>
          <p:cNvSpPr/>
          <p:nvPr/>
        </p:nvSpPr>
        <p:spPr>
          <a:xfrm>
            <a:off x="2559089" y="4436136"/>
            <a:ext cx="1383802" cy="56873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170367" y="2710736"/>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are using a fairly ‘dumb’ decision about when to stop here</a:t>
            </a:r>
            <a:endParaRPr lang="en-US" dirty="0"/>
          </a:p>
        </p:txBody>
      </p:sp>
    </p:spTree>
    <p:extLst>
      <p:ext uri="{BB962C8B-B14F-4D97-AF65-F5344CB8AC3E}">
        <p14:creationId xmlns:p14="http://schemas.microsoft.com/office/powerpoint/2010/main" val="360599545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8" name="Rectangle 7"/>
          <p:cNvSpPr/>
          <p:nvPr/>
        </p:nvSpPr>
        <p:spPr>
          <a:xfrm>
            <a:off x="1706059" y="5066928"/>
            <a:ext cx="6862145"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5592083" y="3260513"/>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key aspect of the algorithm – updating the weights</a:t>
            </a:r>
            <a:endParaRPr lang="en-US" dirty="0"/>
          </a:p>
        </p:txBody>
      </p:sp>
    </p:spTree>
    <p:extLst>
      <p:ext uri="{BB962C8B-B14F-4D97-AF65-F5344CB8AC3E}">
        <p14:creationId xmlns:p14="http://schemas.microsoft.com/office/powerpoint/2010/main" val="149284901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
        <p:nvSpPr>
          <p:cNvPr id="8" name="Rectangle 7"/>
          <p:cNvSpPr/>
          <p:nvPr/>
        </p:nvSpPr>
        <p:spPr>
          <a:xfrm>
            <a:off x="4890701" y="5066928"/>
            <a:ext cx="3810198"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2274941"/>
            <a:ext cx="6653630" cy="2122574"/>
          </a:xfrm>
          <a:prstGeom prst="wedgeRectCallout">
            <a:avLst>
              <a:gd name="adj1" fmla="val 13703"/>
              <a:gd name="adj2" fmla="val 77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Here’s where we use the loss function to decide how that update should happen .	</a:t>
            </a:r>
          </a:p>
          <a:p>
            <a:endParaRPr lang="en-US" sz="1600" dirty="0">
              <a:latin typeface="Courier"/>
              <a:cs typeface="Courier"/>
            </a:endParaRPr>
          </a:p>
          <a:p>
            <a:r>
              <a:rPr lang="en-US" sz="1600" dirty="0" smtClean="0">
                <a:latin typeface="Courier"/>
                <a:cs typeface="Courier"/>
              </a:rPr>
              <a:t># </a:t>
            </a:r>
            <a:r>
              <a:rPr lang="en-US" sz="1600" dirty="0">
                <a:latin typeface="Courier"/>
                <a:cs typeface="Courier"/>
              </a:rPr>
              <a:t>loss function for logistic </a:t>
            </a:r>
            <a:r>
              <a:rPr lang="en-US" sz="1600" dirty="0" smtClean="0">
                <a:latin typeface="Courier"/>
                <a:cs typeface="Courier"/>
              </a:rPr>
              <a:t>regression    </a:t>
            </a:r>
            <a:br>
              <a:rPr lang="en-US" sz="1600" dirty="0" smtClean="0">
                <a:latin typeface="Courier"/>
                <a:cs typeface="Courier"/>
              </a:rPr>
            </a:br>
            <a:r>
              <a:rPr lang="en-US" sz="1600" dirty="0" err="1" smtClean="0">
                <a:latin typeface="Courier"/>
                <a:cs typeface="Courier"/>
              </a:rPr>
              <a:t>def</a:t>
            </a:r>
            <a:r>
              <a:rPr lang="en-US" sz="1600" dirty="0" smtClean="0">
                <a:latin typeface="Courier"/>
                <a:cs typeface="Courier"/>
              </a:rPr>
              <a:t> </a:t>
            </a:r>
            <a:r>
              <a:rPr lang="en-US" sz="1600" dirty="0" err="1">
                <a:latin typeface="Courier"/>
                <a:cs typeface="Courier"/>
              </a:rPr>
              <a:t>loss_func</a:t>
            </a:r>
            <a:r>
              <a:rPr lang="en-US" sz="1600" dirty="0">
                <a:latin typeface="Courier"/>
                <a:cs typeface="Courier"/>
              </a:rPr>
              <a:t>(self, x, weights):</a:t>
            </a:r>
          </a:p>
          <a:p>
            <a:r>
              <a:rPr lang="en-US" sz="1600" dirty="0" smtClean="0">
                <a:latin typeface="Courier"/>
                <a:cs typeface="Courier"/>
              </a:rPr>
              <a:t>   return 1.0 (</a:t>
            </a:r>
            <a:r>
              <a:rPr lang="en-US" sz="1600" dirty="0">
                <a:latin typeface="Courier"/>
                <a:cs typeface="Courier"/>
              </a:rPr>
              <a:t>1.+math.e**(-1.0*</a:t>
            </a:r>
            <a:r>
              <a:rPr lang="en-US" sz="1600" dirty="0" err="1">
                <a:latin typeface="Courier"/>
                <a:cs typeface="Courier"/>
              </a:rPr>
              <a:t>np.dot</a:t>
            </a:r>
            <a:r>
              <a:rPr lang="en-US" sz="1600" dirty="0">
                <a:latin typeface="Courier"/>
                <a:cs typeface="Courier"/>
              </a:rPr>
              <a:t>(</a:t>
            </a:r>
            <a:r>
              <a:rPr lang="en-US" sz="1600" dirty="0" err="1">
                <a:latin typeface="Courier"/>
                <a:cs typeface="Courier"/>
              </a:rPr>
              <a:t>x,weights</a:t>
            </a:r>
            <a:r>
              <a:rPr lang="en-US" sz="1600" dirty="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406813137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this for animal </a:t>
            </a:r>
            <a:r>
              <a:rPr lang="en-US" dirty="0" err="1" smtClean="0"/>
              <a:t>eg</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786017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
        <p:nvSpPr>
          <p:cNvPr id="7" name="Rectangle 6"/>
          <p:cNvSpPr/>
          <p:nvPr/>
        </p:nvSpPr>
        <p:spPr>
          <a:xfrm>
            <a:off x="310022" y="2716419"/>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297977" y="4877907"/>
            <a:ext cx="3936596" cy="1134980"/>
          </a:xfrm>
          <a:prstGeom prst="borderCallout1">
            <a:avLst>
              <a:gd name="adj1" fmla="val -13100"/>
              <a:gd name="adj2" fmla="val 46741"/>
              <a:gd name="adj3" fmla="val -83378"/>
              <a:gd name="adj4" fmla="val 34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X_opt</a:t>
            </a:r>
            <a:r>
              <a:rPr lang="en-US" sz="2000" dirty="0" smtClean="0"/>
              <a:t> and </a:t>
            </a:r>
            <a:r>
              <a:rPr lang="en-US" sz="2000" dirty="0" err="1" smtClean="0"/>
              <a:t>y_opt</a:t>
            </a:r>
            <a:r>
              <a:rPr lang="en-US" sz="2000" dirty="0" smtClean="0"/>
              <a:t>. </a:t>
            </a:r>
            <a:endParaRPr lang="en-US" sz="2000" dirty="0"/>
          </a:p>
        </p:txBody>
      </p:sp>
    </p:spTree>
    <p:extLst>
      <p:ext uri="{BB962C8B-B14F-4D97-AF65-F5344CB8AC3E}">
        <p14:creationId xmlns:p14="http://schemas.microsoft.com/office/powerpoint/2010/main" val="1615640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
        <p:nvSpPr>
          <p:cNvPr id="7" name="Rectangle 6"/>
          <p:cNvSpPr/>
          <p:nvPr/>
        </p:nvSpPr>
        <p:spPr>
          <a:xfrm>
            <a:off x="733381" y="3652361"/>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748636" y="5093670"/>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Only use the rest of the data for validation at the very end (you will use this to report numbers in Byte5)</a:t>
            </a:r>
            <a:endParaRPr lang="en-US" sz="2000" dirty="0"/>
          </a:p>
        </p:txBody>
      </p:sp>
    </p:spTree>
    <p:extLst>
      <p:ext uri="{BB962C8B-B14F-4D97-AF65-F5344CB8AC3E}">
        <p14:creationId xmlns:p14="http://schemas.microsoft.com/office/powerpoint/2010/main" val="170545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329"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330"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339847891"/>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a:latin typeface="Andale Mono"/>
                <a:cs typeface="Andale Mono"/>
              </a:rPr>
              <a:t>(</a:t>
            </a:r>
            <a:r>
              <a:rPr lang="en-US" sz="1800" dirty="0" err="1">
                <a:latin typeface="Andale Mono"/>
                <a:cs typeface="Andale Mono"/>
              </a:rPr>
              <a:t>X_train</a:t>
            </a:r>
            <a:r>
              <a:rPr lang="en-US" sz="1800" dirty="0">
                <a:latin typeface="Andale Mono"/>
                <a:cs typeface="Andale Mono"/>
              </a:rPr>
              <a:t>, </a:t>
            </a:r>
            <a:r>
              <a:rPr lang="en-US" sz="1800" dirty="0" err="1">
                <a:latin typeface="Andale Mono"/>
                <a:cs typeface="Andale Mono"/>
              </a:rPr>
              <a:t>y_train</a:t>
            </a:r>
            <a:r>
              <a:rPr lang="en-US" sz="1800" dirty="0">
                <a:latin typeface="Andale Mono"/>
                <a:cs typeface="Andale Mono"/>
              </a:rPr>
              <a:t>)</a:t>
            </a: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936830" y="5732739"/>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275463" y="5731982"/>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529607"/>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smtClean="0">
                <a:latin typeface="Andale Mono"/>
                <a:cs typeface="Andale Mono"/>
              </a:rPr>
              <a:t>(</a:t>
            </a:r>
            <a:r>
              <a:rPr lang="en-US" sz="1800" dirty="0" err="1" smtClean="0">
                <a:latin typeface="Andale Mono"/>
                <a:cs typeface="Andale Mono"/>
              </a:rPr>
              <a:t>X_opt</a:t>
            </a:r>
            <a:r>
              <a:rPr lang="en-US" sz="1800" dirty="0" smtClean="0">
                <a:latin typeface="Andale Mono"/>
                <a:cs typeface="Andale Mono"/>
              </a:rPr>
              <a:t>, </a:t>
            </a:r>
            <a:r>
              <a:rPr lang="en-US" sz="1800" dirty="0" err="1" smtClean="0">
                <a:latin typeface="Andale Mono"/>
                <a:cs typeface="Andale Mono"/>
              </a:rPr>
              <a:t>y_opt</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9" name="Rectangle 28"/>
          <p:cNvSpPr/>
          <p:nvPr/>
        </p:nvSpPr>
        <p:spPr>
          <a:xfrm>
            <a:off x="994837" y="5759178"/>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58524" y="5731982"/>
            <a:ext cx="425370"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p:nvPr/>
        </p:nvCxnSpPr>
        <p:spPr>
          <a:xfrm flipH="1">
            <a:off x="1715719" y="2428991"/>
            <a:ext cx="4804144" cy="3302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0"/>
          </p:cNvCxnSpPr>
          <p:nvPr/>
        </p:nvCxnSpPr>
        <p:spPr>
          <a:xfrm flipH="1">
            <a:off x="571209" y="4226684"/>
            <a:ext cx="5677191" cy="15052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51324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3/29/16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53</a:t>
            </a:fld>
            <a:endParaRPr lang="en-US" sz="3600" dirty="0"/>
          </a:p>
        </p:txBody>
      </p:sp>
      <p:sp>
        <p:nvSpPr>
          <p:cNvPr id="7" name="Rectangle 6"/>
          <p:cNvSpPr/>
          <p:nvPr/>
        </p:nvSpPr>
        <p:spPr>
          <a:xfrm>
            <a:off x="465995" y="202561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363727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4076577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3/29/16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54</a:t>
            </a:fld>
            <a:endParaRPr lang="en-US" sz="3600" dirty="0"/>
          </a:p>
        </p:txBody>
      </p:sp>
      <p:sp>
        <p:nvSpPr>
          <p:cNvPr id="7" name="Rectangle 6"/>
          <p:cNvSpPr/>
          <p:nvPr/>
        </p:nvSpPr>
        <p:spPr>
          <a:xfrm>
            <a:off x="465995" y="3074643"/>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5" y="4476795"/>
            <a:ext cx="4485937" cy="1002348"/>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t>
            </a:r>
            <a:r>
              <a:rPr lang="en-US" sz="2000" dirty="0" err="1" smtClean="0"/>
              <a:t>aclassifier</a:t>
            </a:r>
            <a:r>
              <a:rPr lang="en-US" sz="2000" dirty="0" smtClean="0"/>
              <a:t> with the training set. Here we are using a toolkit, not rolling our </a:t>
            </a:r>
            <a:r>
              <a:rPr lang="en-US" sz="2000" dirty="0" err="1" smtClean="0"/>
              <a:t>ouwn</a:t>
            </a:r>
            <a:endParaRPr lang="en-US" sz="2000" dirty="0"/>
          </a:p>
        </p:txBody>
      </p:sp>
    </p:spTree>
    <p:extLst>
      <p:ext uri="{BB962C8B-B14F-4D97-AF65-F5344CB8AC3E}">
        <p14:creationId xmlns:p14="http://schemas.microsoft.com/office/powerpoint/2010/main" val="420609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3/29/16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55</a:t>
            </a:fld>
            <a:endParaRPr lang="en-US" sz="3600" dirty="0"/>
          </a:p>
        </p:txBody>
      </p:sp>
      <p:sp>
        <p:nvSpPr>
          <p:cNvPr id="7" name="Rectangle 6"/>
          <p:cNvSpPr/>
          <p:nvPr/>
        </p:nvSpPr>
        <p:spPr>
          <a:xfrm>
            <a:off x="465995" y="391416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760902"/>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 it with the testing set (one of the 10 folds)</a:t>
            </a:r>
            <a:endParaRPr lang="en-US" sz="2000" dirty="0"/>
          </a:p>
        </p:txBody>
      </p:sp>
    </p:spTree>
    <p:extLst>
      <p:ext uri="{BB962C8B-B14F-4D97-AF65-F5344CB8AC3E}">
        <p14:creationId xmlns:p14="http://schemas.microsoft.com/office/powerpoint/2010/main" val="3193177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3"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z="700" smtClean="0"/>
              <a:t>3/29/16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56</a:t>
            </a:fld>
            <a:endParaRPr lang="en-US" sz="3600" dirty="0"/>
          </a:p>
        </p:txBody>
      </p:sp>
      <p:sp>
        <p:nvSpPr>
          <p:cNvPr id="7" name="Rectangle 6"/>
          <p:cNvSpPr/>
          <p:nvPr/>
        </p:nvSpPr>
        <p:spPr>
          <a:xfrm>
            <a:off x="465995" y="4838869"/>
            <a:ext cx="8550088" cy="17497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206582"/>
            <a:ext cx="5332656" cy="1094290"/>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metrics such as accuracy. We can capture them in an array and print them out along the way or compute an </a:t>
            </a:r>
            <a:r>
              <a:rPr lang="en-US" sz="2000" dirty="0" err="1" smtClean="0"/>
              <a:t>avg</a:t>
            </a:r>
            <a:r>
              <a:rPr lang="en-US" sz="2000" dirty="0" smtClean="0"/>
              <a:t> at the end</a:t>
            </a:r>
            <a:endParaRPr lang="en-US" sz="2000" dirty="0"/>
          </a:p>
        </p:txBody>
      </p:sp>
    </p:spTree>
    <p:extLst>
      <p:ext uri="{BB962C8B-B14F-4D97-AF65-F5344CB8AC3E}">
        <p14:creationId xmlns:p14="http://schemas.microsoft.com/office/powerpoint/2010/main" val="3000592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second_acc_scores</a:t>
            </a:r>
            <a:r>
              <a:rPr lang="en-US" sz="2000" dirty="0">
                <a:latin typeface="Andale Mono"/>
                <a:cs typeface="Andale Mono"/>
              </a:rPr>
              <a:t>)</a:t>
            </a:r>
          </a:p>
          <a:p>
            <a:pPr marL="0" indent="0">
              <a:buNone/>
            </a:pPr>
            <a:r>
              <a:rPr lang="en-US" sz="2000" dirty="0" smtClean="0">
                <a:latin typeface="Andale Mono"/>
                <a:cs typeface="Andale Mono"/>
              </a:rPr>
              <a:t>t</a:t>
            </a:r>
            <a:r>
              <a:rPr lang="en-US" sz="2000" dirty="0">
                <a:latin typeface="Andale Mono"/>
                <a:cs typeface="Andale Mono"/>
              </a:rPr>
              <a: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spTree>
    <p:extLst>
      <p:ext uri="{BB962C8B-B14F-4D97-AF65-F5344CB8AC3E}">
        <p14:creationId xmlns:p14="http://schemas.microsoft.com/office/powerpoint/2010/main" val="897774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
        <p:nvSpPr>
          <p:cNvPr id="7" name="Rectangle 6"/>
          <p:cNvSpPr/>
          <p:nvPr/>
        </p:nvSpPr>
        <p:spPr>
          <a:xfrm>
            <a:off x="465995" y="3646756"/>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493494"/>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the mean different in accuracy large?</a:t>
            </a:r>
            <a:endParaRPr lang="en-US" sz="2000" dirty="0"/>
          </a:p>
        </p:txBody>
      </p:sp>
    </p:spTree>
    <p:extLst>
      <p:ext uri="{BB962C8B-B14F-4D97-AF65-F5344CB8AC3E}">
        <p14:creationId xmlns:p14="http://schemas.microsoft.com/office/powerpoint/2010/main" val="960102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59</a:t>
            </a:fld>
            <a:endParaRPr lang="en-US" dirty="0"/>
          </a:p>
        </p:txBody>
      </p:sp>
      <p:sp>
        <p:nvSpPr>
          <p:cNvPr id="7" name="Rectangle 6"/>
          <p:cNvSpPr/>
          <p:nvPr/>
        </p:nvSpPr>
        <p:spPr>
          <a:xfrm>
            <a:off x="465995" y="451040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338130"/>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it significant? A regular t-test can answer this</a:t>
            </a:r>
            <a:endParaRPr lang="en-US" sz="2000" dirty="0"/>
          </a:p>
        </p:txBody>
      </p:sp>
    </p:spTree>
    <p:extLst>
      <p:ext uri="{BB962C8B-B14F-4D97-AF65-F5344CB8AC3E}">
        <p14:creationId xmlns:p14="http://schemas.microsoft.com/office/powerpoint/2010/main" val="423822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3893946312"/>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743493"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62237363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ALWAYS do this on </a:t>
            </a:r>
            <a:r>
              <a:rPr lang="en-US" dirty="0" err="1" smtClean="0">
                <a:latin typeface="Arial" charset="0"/>
              </a:rPr>
              <a:t>X_opt</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If features are based </a:t>
            </a:r>
            <a:r>
              <a:rPr lang="en-US" sz="3500" dirty="0">
                <a:latin typeface="Arial" charset="0"/>
              </a:rPr>
              <a:t>on observations over your whole set of </a:t>
            </a:r>
            <a:r>
              <a:rPr lang="en-US" sz="3500" dirty="0" smtClean="0">
                <a:latin typeface="Arial" charset="0"/>
              </a:rPr>
              <a:t>data…</a:t>
            </a:r>
            <a:endParaRPr lang="en-US" sz="3500" dirty="0">
              <a:latin typeface="Arial" charset="0"/>
            </a:endParaRPr>
          </a:p>
        </p:txBody>
      </p:sp>
    </p:spTree>
    <p:extLst>
      <p:ext uri="{BB962C8B-B14F-4D97-AF65-F5344CB8AC3E}">
        <p14:creationId xmlns:p14="http://schemas.microsoft.com/office/powerpoint/2010/main" val="356930498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a:latin typeface="Arial" charset="0"/>
              </a:rPr>
              <a:t>If features are based on observations over your whole set of data…</a:t>
            </a:r>
          </a:p>
          <a:p>
            <a:r>
              <a:rPr lang="en-US" sz="2800" dirty="0" smtClean="0">
                <a:latin typeface="Arial" charset="0"/>
              </a:rPr>
              <a:t>At training time the features will perform better than they should because they wer</a:t>
            </a:r>
            <a:r>
              <a:rPr lang="en-US" dirty="0" smtClean="0">
                <a:latin typeface="Arial" charset="0"/>
              </a:rPr>
              <a:t>e </a:t>
            </a:r>
            <a:r>
              <a:rPr lang="en-US" sz="2800" dirty="0" smtClean="0">
                <a:latin typeface="Arial" charset="0"/>
              </a:rPr>
              <a:t>design based on the training data</a:t>
            </a:r>
          </a:p>
          <a:p>
            <a:r>
              <a:rPr lang="en-US" dirty="0" smtClean="0">
                <a:latin typeface="Arial" charset="0"/>
              </a:rPr>
              <a:t>At testing time, you will have used ‘omniscience’ to build features </a:t>
            </a:r>
            <a:endParaRPr lang="en-US" sz="2800" dirty="0" smtClean="0">
              <a:latin typeface="Arial" charset="0"/>
            </a:endParaRPr>
          </a:p>
          <a:p>
            <a:endParaRPr lang="en-US" sz="2800"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347463269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62</a:t>
            </a:fld>
            <a:endParaRPr lang="en-US" dirty="0"/>
          </a:p>
        </p:txBody>
      </p:sp>
    </p:spTree>
    <p:extLst>
      <p:ext uri="{BB962C8B-B14F-4D97-AF65-F5344CB8AC3E}">
        <p14:creationId xmlns:p14="http://schemas.microsoft.com/office/powerpoint/2010/main" val="12342763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Thursday’s </a:t>
            </a:r>
            <a:r>
              <a:rPr lang="en-US" dirty="0" smtClean="0"/>
              <a:t>presentations </a:t>
            </a:r>
            <a:r>
              <a:rPr lang="en-US" smtClean="0"/>
              <a:t>/ Quiz?</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63</a:t>
            </a:fld>
            <a:endParaRPr lang="en-US" dirty="0"/>
          </a:p>
        </p:txBody>
      </p:sp>
    </p:spTree>
    <p:extLst>
      <p:ext uri="{BB962C8B-B14F-4D97-AF65-F5344CB8AC3E}">
        <p14:creationId xmlns:p14="http://schemas.microsoft.com/office/powerpoint/2010/main" val="34209877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84133361"/>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3126475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278"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279"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302"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303"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326"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327"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350"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351"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901881976"/>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4070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Tree>
    <p:extLst>
      <p:ext uri="{BB962C8B-B14F-4D97-AF65-F5344CB8AC3E}">
        <p14:creationId xmlns:p14="http://schemas.microsoft.com/office/powerpoint/2010/main" val="29234245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Tree>
    <p:extLst>
      <p:ext uri="{BB962C8B-B14F-4D97-AF65-F5344CB8AC3E}">
        <p14:creationId xmlns:p14="http://schemas.microsoft.com/office/powerpoint/2010/main" val="2043605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Tree>
    <p:extLst>
      <p:ext uri="{BB962C8B-B14F-4D97-AF65-F5344CB8AC3E}">
        <p14:creationId xmlns:p14="http://schemas.microsoft.com/office/powerpoint/2010/main" val="27286517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98</a:t>
            </a:fld>
            <a:endParaRPr lang="en-US" dirty="0"/>
          </a:p>
        </p:txBody>
      </p:sp>
    </p:spTree>
    <p:extLst>
      <p:ext uri="{BB962C8B-B14F-4D97-AF65-F5344CB8AC3E}">
        <p14:creationId xmlns:p14="http://schemas.microsoft.com/office/powerpoint/2010/main" val="5434463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99</a:t>
            </a:fld>
            <a:endParaRPr lang="en-US" dirty="0"/>
          </a:p>
        </p:txBody>
      </p:sp>
    </p:spTree>
    <p:extLst>
      <p:ext uri="{BB962C8B-B14F-4D97-AF65-F5344CB8AC3E}">
        <p14:creationId xmlns:p14="http://schemas.microsoft.com/office/powerpoint/2010/main" val="3408751567"/>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10139</TotalTime>
  <Words>9218</Words>
  <Application>Microsoft Macintosh PowerPoint</Application>
  <PresentationFormat>On-screen Show (4:3)</PresentationFormat>
  <Paragraphs>1896</Paragraphs>
  <Slides>166</Slides>
  <Notes>122</Notes>
  <HiddenSlides>33</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166</vt:i4>
      </vt:variant>
    </vt:vector>
  </HeadingPairs>
  <TitlesOfParts>
    <vt:vector size="169" baseType="lpstr">
      <vt:lpstr>Office Theme</vt:lpstr>
      <vt:lpstr>Equation</vt:lpstr>
      <vt:lpstr>Bitmap Image</vt:lpstr>
      <vt:lpstr>PowerPoint Presentation</vt:lpstr>
      <vt:lpstr>Plan for today</vt:lpstr>
      <vt:lpstr>Selecting algorithms</vt:lpstr>
      <vt:lpstr>Selecting algorithms</vt:lpstr>
      <vt:lpstr>Regression:  Predicting a Quantity</vt:lpstr>
      <vt:lpstr>Least Squares Regression</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Animal Outcomes</vt:lpstr>
      <vt:lpstr>How do you pick your features?</vt:lpstr>
      <vt:lpstr>Practical Example: Animal Data</vt:lpstr>
      <vt:lpstr>Preparing the Data</vt:lpstr>
      <vt:lpstr>Extracting Features</vt:lpstr>
      <vt:lpstr>Extracting Features</vt:lpstr>
      <vt:lpstr>Extracting Features</vt:lpstr>
      <vt:lpstr>Extracting Features</vt:lpstr>
      <vt:lpstr>Extracting Features</vt:lpstr>
      <vt:lpstr>Removing unwanted features</vt:lpstr>
      <vt:lpstr>Removing unwanted classes</vt:lpstr>
      <vt:lpstr>Don’t forget to plot it </vt:lpstr>
      <vt:lpstr>Modeling Logistic Regression</vt:lpstr>
      <vt:lpstr>PowerPoint Presentation</vt:lpstr>
      <vt:lpstr>PowerPoint Presentation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Minimizing Error</vt:lpstr>
      <vt:lpstr>Minimizing Error</vt:lpstr>
      <vt:lpstr>Minimizing Error</vt:lpstr>
      <vt:lpstr>Minimizing Error</vt:lpstr>
      <vt:lpstr>Minimizing Error</vt:lpstr>
      <vt:lpstr>Minimizing Error</vt:lpstr>
      <vt:lpstr>Gradient Descent: Linear vs Logistic</vt:lpstr>
      <vt:lpstr>Gradient Descent: Linear vs Logistic</vt:lpstr>
      <vt:lpstr>Implementing Gradient Descent</vt:lpstr>
      <vt:lpstr>Main algorithm</vt:lpstr>
      <vt:lpstr>Main algorithm</vt:lpstr>
      <vt:lpstr>Main algorithm</vt:lpstr>
      <vt:lpstr>Main algorithm</vt:lpstr>
      <vt:lpstr>Doing this for animal eg</vt:lpstr>
      <vt:lpstr>Dividing your data</vt:lpstr>
      <vt:lpstr>Dividing your data</vt:lpstr>
      <vt:lpstr>Recall: Training Classifiers</vt:lpstr>
      <vt:lpstr>Training Classifiers</vt:lpstr>
      <vt:lpstr>Training Classifiers</vt:lpstr>
      <vt:lpstr>Using Kfold Validation</vt:lpstr>
      <vt:lpstr>Using Kfold Validation</vt:lpstr>
      <vt:lpstr>Using Kfold Validation</vt:lpstr>
      <vt:lpstr>Using Kfold Validation</vt:lpstr>
      <vt:lpstr>Real Work: Selecting Features and Algorithms</vt:lpstr>
      <vt:lpstr>Real Work: Selecting Features and Algorithms</vt:lpstr>
      <vt:lpstr>Real Work: Selecting Features and Algorithms</vt:lpstr>
      <vt:lpstr>ALWAYS do this on X_opt</vt:lpstr>
      <vt:lpstr>Finding Features </vt:lpstr>
      <vt:lpstr>Features to avoid  </vt:lpstr>
      <vt:lpstr>Order of Thursday’s presentations / Quiz?</vt:lpstr>
      <vt:lpstr>Selecting algorithms</vt:lpstr>
      <vt:lpstr>Selecting algorithms</vt:lpstr>
      <vt:lpstr>From today’s reading </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From today’s reading </vt:lpstr>
      <vt:lpstr>From today’s reading </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Naïve Bayes</vt:lpstr>
      <vt:lpstr>Naïve Bayes</vt:lpstr>
      <vt:lpstr>Small Issues</vt:lpstr>
      <vt:lpstr>Naïve Bayes Pros and Cons</vt:lpstr>
      <vt:lpstr>From today’s reading </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PowerPoint Presentation</vt:lpstr>
      <vt:lpstr>The Data Set</vt:lpstr>
      <vt:lpstr>Example: Natality Data Set</vt:lpstr>
      <vt:lpstr>Natality Data Set</vt:lpstr>
      <vt:lpstr>After applying logistic regression:</vt:lpstr>
      <vt:lpstr>Logistic regression</vt:lpstr>
      <vt:lpstr>Logistic regression: Review</vt:lpstr>
      <vt:lpstr>Regression for big data</vt:lpstr>
      <vt:lpstr>How do we handle big data</vt:lpstr>
      <vt:lpstr>How do we handle big data</vt:lpstr>
      <vt:lpstr>How do we handle big data</vt:lpstr>
      <vt:lpstr>Small Data version</vt:lpstr>
      <vt:lpstr>Stochastic Version</vt:lpstr>
      <vt:lpstr>Stochastic Version</vt:lpstr>
      <vt:lpstr>Stochastic Version</vt:lpstr>
      <vt:lpstr>get_data</vt:lpstr>
      <vt:lpstr>get_data</vt:lpstr>
      <vt:lpstr>get_data</vt:lpstr>
      <vt:lpstr>get_data</vt:lpstr>
      <vt:lpstr>get_data</vt:lpstr>
      <vt:lpstr>get_data</vt:lpstr>
      <vt:lpstr>get_data</vt:lpstr>
      <vt:lpstr>get_data</vt:lpstr>
      <vt:lpstr>Stochastic Version</vt:lpstr>
      <vt:lpstr>Stochastic Version</vt:lpstr>
      <vt:lpstr>Stochastic Version</vt:lpstr>
      <vt:lpstr>Stochastic Version</vt:lpstr>
      <vt:lpstr>Applying the model</vt:lpstr>
      <vt:lpstr>Applying the model</vt:lpstr>
      <vt:lpstr>Applying the model</vt:lpstr>
      <vt:lpstr>What you need to do</vt:lpstr>
      <vt:lpstr>What you need to do</vt:lpstr>
      <vt:lpstr>What you need to do</vt:lpstr>
      <vt:lpstr>What you need to do</vt:lpstr>
      <vt:lpstr>Extra things you can explore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621</cp:revision>
  <dcterms:created xsi:type="dcterms:W3CDTF">2013-10-07T16:54:34Z</dcterms:created>
  <dcterms:modified xsi:type="dcterms:W3CDTF">2016-03-29T13:02:31Z</dcterms:modified>
</cp:coreProperties>
</file>