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3"/>
  </p:notesMasterIdLst>
  <p:handoutMasterIdLst>
    <p:handoutMasterId r:id="rId74"/>
  </p:handoutMasterIdLst>
  <p:sldIdLst>
    <p:sldId id="258" r:id="rId2"/>
    <p:sldId id="259" r:id="rId3"/>
    <p:sldId id="260" r:id="rId4"/>
    <p:sldId id="262" r:id="rId5"/>
    <p:sldId id="263"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6" r:id="rId21"/>
    <p:sldId id="287" r:id="rId22"/>
    <p:sldId id="288" r:id="rId23"/>
    <p:sldId id="289" r:id="rId24"/>
    <p:sldId id="283" r:id="rId25"/>
    <p:sldId id="284" r:id="rId26"/>
    <p:sldId id="285" r:id="rId27"/>
    <p:sldId id="290" r:id="rId28"/>
    <p:sldId id="291" r:id="rId29"/>
    <p:sldId id="292" r:id="rId30"/>
    <p:sldId id="293" r:id="rId31"/>
    <p:sldId id="294" r:id="rId32"/>
    <p:sldId id="295" r:id="rId33"/>
    <p:sldId id="439" r:id="rId34"/>
    <p:sldId id="437" r:id="rId35"/>
    <p:sldId id="440" r:id="rId36"/>
    <p:sldId id="300" r:id="rId37"/>
    <p:sldId id="441" r:id="rId38"/>
    <p:sldId id="449" r:id="rId39"/>
    <p:sldId id="445" r:id="rId40"/>
    <p:sldId id="446" r:id="rId41"/>
    <p:sldId id="447" r:id="rId42"/>
    <p:sldId id="448" r:id="rId43"/>
    <p:sldId id="326" r:id="rId44"/>
    <p:sldId id="450" r:id="rId45"/>
    <p:sldId id="331" r:id="rId46"/>
    <p:sldId id="356" r:id="rId47"/>
    <p:sldId id="357" r:id="rId48"/>
    <p:sldId id="358" r:id="rId49"/>
    <p:sldId id="359" r:id="rId50"/>
    <p:sldId id="451" r:id="rId51"/>
    <p:sldId id="452" r:id="rId52"/>
    <p:sldId id="453" r:id="rId53"/>
    <p:sldId id="387" r:id="rId54"/>
    <p:sldId id="388" r:id="rId55"/>
    <p:sldId id="389" r:id="rId56"/>
    <p:sldId id="390" r:id="rId57"/>
    <p:sldId id="395" r:id="rId58"/>
    <p:sldId id="454" r:id="rId59"/>
    <p:sldId id="398" r:id="rId60"/>
    <p:sldId id="455" r:id="rId61"/>
    <p:sldId id="456" r:id="rId62"/>
    <p:sldId id="457" r:id="rId63"/>
    <p:sldId id="442" r:id="rId64"/>
    <p:sldId id="443" r:id="rId65"/>
    <p:sldId id="460" r:id="rId66"/>
    <p:sldId id="444" r:id="rId67"/>
    <p:sldId id="458" r:id="rId68"/>
    <p:sldId id="459" r:id="rId69"/>
    <p:sldId id="461" r:id="rId70"/>
    <p:sldId id="462" r:id="rId71"/>
    <p:sldId id="463"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0" autoAdjust="0"/>
    <p:restoredTop sz="61460" autoAdjust="0"/>
  </p:normalViewPr>
  <p:slideViewPr>
    <p:cSldViewPr snapToGrid="0" snapToObjects="1">
      <p:cViewPr varScale="1">
        <p:scale>
          <a:sx n="49" d="100"/>
          <a:sy n="49" d="100"/>
        </p:scale>
        <p:origin x="-1472" y="-104"/>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ulenka\Documents\Grad%20School\Probabilistic%20Input\tremor-usage-data\cod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79317310778"/>
          <c:y val="0.121318383651755"/>
          <c:w val="0.703733052476735"/>
          <c:h val="0.644241370586081"/>
        </c:manualLayout>
      </c:layout>
      <c:barChart>
        <c:barDir val="col"/>
        <c:grouping val="clustered"/>
        <c:varyColors val="0"/>
        <c:ser>
          <c:idx val="0"/>
          <c:order val="0"/>
          <c:tx>
            <c:v>regular</c:v>
          </c:tx>
          <c:spPr>
            <a:solidFill>
              <a:srgbClr val="4C4C4C"/>
            </a:solidFill>
            <a:ln>
              <a:solidFill>
                <a:schemeClr val="tx1">
                  <a:lumMod val="50000"/>
                  <a:lumOff val="50000"/>
                </a:schemeClr>
              </a:solidFill>
            </a:ln>
            <a:effectLst>
              <a:outerShdw blurRad="50800" dist="38100" dir="2700000" algn="tl" rotWithShape="0">
                <a:srgbClr val="000000">
                  <a:alpha val="43000"/>
                </a:srgbClr>
              </a:outerShdw>
            </a:effectLst>
          </c:spPr>
          <c:invertIfNegative val="0"/>
          <c:errBars>
            <c:errBarType val="both"/>
            <c:errValType val="cust"/>
            <c:noEndCap val="0"/>
            <c:plus>
              <c:numRef>
                <c:f>totals!$F$10</c:f>
                <c:numCache>
                  <c:formatCode>General</c:formatCode>
                  <c:ptCount val="1"/>
                  <c:pt idx="0">
                    <c:v>0.0640936392002598</c:v>
                  </c:pt>
                </c:numCache>
              </c:numRef>
            </c:plus>
            <c:minus>
              <c:numRef>
                <c:f>totals!$F$10</c:f>
                <c:numCache>
                  <c:formatCode>General</c:formatCode>
                  <c:ptCount val="1"/>
                  <c:pt idx="0">
                    <c:v>0.0640936392002598</c:v>
                  </c:pt>
                </c:numCache>
              </c:numRef>
            </c:minus>
          </c:errBars>
          <c:val>
            <c:numRef>
              <c:f>(totals!$F$2,totals!$F$4,totals!$F$6,totals!$F$8)</c:f>
              <c:numCache>
                <c:formatCode>General</c:formatCode>
                <c:ptCount val="4"/>
                <c:pt idx="0">
                  <c:v>0.107142857142857</c:v>
                </c:pt>
                <c:pt idx="1">
                  <c:v>0.210526315789475</c:v>
                </c:pt>
                <c:pt idx="2">
                  <c:v>0.0707547169811327</c:v>
                </c:pt>
                <c:pt idx="3">
                  <c:v>0.17857142857143</c:v>
                </c:pt>
              </c:numCache>
            </c:numRef>
          </c:val>
        </c:ser>
        <c:ser>
          <c:idx val="1"/>
          <c:order val="1"/>
          <c:tx>
            <c:v>probabilistic</c:v>
          </c:tx>
          <c:spPr>
            <a:solidFill>
              <a:schemeClr val="accent6">
                <a:lumMod val="60000"/>
                <a:lumOff val="40000"/>
              </a:schemeClr>
            </a:solidFill>
            <a:ln w="19050" cmpd="sng">
              <a:solidFill>
                <a:schemeClr val="accent6">
                  <a:lumMod val="75000"/>
                  <a:alpha val="73000"/>
                </a:schemeClr>
              </a:solidFill>
              <a:prstDash val="dash"/>
            </a:ln>
            <a:effectLst>
              <a:outerShdw blurRad="50800" dist="38100" dir="2700000" algn="tl" rotWithShape="0">
                <a:srgbClr val="000000">
                  <a:alpha val="43000"/>
                </a:srgbClr>
              </a:outerShdw>
            </a:effectLst>
          </c:spPr>
          <c:invertIfNegative val="0"/>
          <c:dPt>
            <c:idx val="0"/>
            <c:invertIfNegative val="0"/>
            <c:bubble3D val="0"/>
            <c:spPr>
              <a:solidFill>
                <a:schemeClr val="accent6">
                  <a:lumMod val="60000"/>
                  <a:lumOff val="40000"/>
                </a:schemeClr>
              </a:solidFill>
              <a:ln w="19050" cmpd="sng">
                <a:solidFill>
                  <a:schemeClr val="accent6">
                    <a:lumMod val="75000"/>
                    <a:alpha val="73000"/>
                  </a:schemeClr>
                </a:solidFill>
                <a:prstDash val="solid"/>
              </a:ln>
              <a:effectLst>
                <a:outerShdw blurRad="50800" dist="38100" dir="2700000" algn="tl" rotWithShape="0">
                  <a:srgbClr val="000000">
                    <a:alpha val="43000"/>
                  </a:srgbClr>
                </a:outerShdw>
              </a:effectLst>
            </c:spPr>
          </c:dPt>
          <c:dPt>
            <c:idx val="2"/>
            <c:invertIfNegative val="0"/>
            <c:bubble3D val="0"/>
            <c:spPr>
              <a:solidFill>
                <a:schemeClr val="accent6">
                  <a:lumMod val="60000"/>
                  <a:lumOff val="40000"/>
                </a:schemeClr>
              </a:solidFill>
              <a:ln w="19050" cmpd="sng">
                <a:solidFill>
                  <a:schemeClr val="accent6">
                    <a:lumMod val="75000"/>
                    <a:alpha val="73000"/>
                  </a:schemeClr>
                </a:solidFill>
                <a:prstDash val="solid"/>
              </a:ln>
              <a:effectLst>
                <a:outerShdw blurRad="50800" dist="38100" dir="2700000" algn="tl" rotWithShape="0">
                  <a:srgbClr val="000000">
                    <a:alpha val="43000"/>
                  </a:srgbClr>
                </a:outerShdw>
              </a:effectLst>
            </c:spPr>
          </c:dPt>
          <c:errBars>
            <c:errBarType val="both"/>
            <c:errValType val="cust"/>
            <c:noEndCap val="0"/>
            <c:plus>
              <c:numRef>
                <c:f>totals!$F$11</c:f>
                <c:numCache>
                  <c:formatCode>General</c:formatCode>
                  <c:ptCount val="1"/>
                  <c:pt idx="0">
                    <c:v>0.00844057054846047</c:v>
                  </c:pt>
                </c:numCache>
              </c:numRef>
            </c:plus>
            <c:minus>
              <c:numRef>
                <c:f>totals!$F$11</c:f>
                <c:numCache>
                  <c:formatCode>General</c:formatCode>
                  <c:ptCount val="1"/>
                  <c:pt idx="0">
                    <c:v>0.00844057054846047</c:v>
                  </c:pt>
                </c:numCache>
              </c:numRef>
            </c:minus>
          </c:errBars>
          <c:val>
            <c:numRef>
              <c:f>(totals!$F$3,totals!$F$5,totals!$F$7,totals!$F$9)</c:f>
              <c:numCache>
                <c:formatCode>General</c:formatCode>
                <c:ptCount val="4"/>
                <c:pt idx="0">
                  <c:v>0.0178571428571429</c:v>
                </c:pt>
                <c:pt idx="1">
                  <c:v>0.0</c:v>
                </c:pt>
                <c:pt idx="2">
                  <c:v>0.00471698113207553</c:v>
                </c:pt>
                <c:pt idx="3">
                  <c:v>0.0</c:v>
                </c:pt>
              </c:numCache>
            </c:numRef>
          </c:val>
        </c:ser>
        <c:dLbls>
          <c:showLegendKey val="0"/>
          <c:showVal val="0"/>
          <c:showCatName val="0"/>
          <c:showSerName val="0"/>
          <c:showPercent val="0"/>
          <c:showBubbleSize val="0"/>
        </c:dLbls>
        <c:gapWidth val="150"/>
        <c:axId val="2069950936"/>
        <c:axId val="2069954056"/>
      </c:barChart>
      <c:catAx>
        <c:axId val="2069950936"/>
        <c:scaling>
          <c:orientation val="minMax"/>
        </c:scaling>
        <c:delete val="0"/>
        <c:axPos val="b"/>
        <c:majorTickMark val="out"/>
        <c:minorTickMark val="none"/>
        <c:tickLblPos val="nextTo"/>
        <c:crossAx val="2069954056"/>
        <c:crosses val="autoZero"/>
        <c:auto val="1"/>
        <c:lblAlgn val="ctr"/>
        <c:lblOffset val="100"/>
        <c:noMultiLvlLbl val="0"/>
      </c:catAx>
      <c:valAx>
        <c:axId val="2069954056"/>
        <c:scaling>
          <c:orientation val="minMax"/>
          <c:min val="0.0"/>
        </c:scaling>
        <c:delete val="0"/>
        <c:axPos val="l"/>
        <c:majorGridlines/>
        <c:title>
          <c:tx>
            <c:rich>
              <a:bodyPr rot="-5400000" vert="horz"/>
              <a:lstStyle/>
              <a:p>
                <a:pPr>
                  <a:defRPr sz="1600"/>
                </a:pPr>
                <a:r>
                  <a:rPr lang="en-US" sz="1600"/>
                  <a:t>Percent Missed</a:t>
                </a:r>
              </a:p>
            </c:rich>
          </c:tx>
          <c:layout/>
          <c:overlay val="0"/>
        </c:title>
        <c:numFmt formatCode="0%" sourceLinked="0"/>
        <c:majorTickMark val="out"/>
        <c:minorTickMark val="none"/>
        <c:tickLblPos val="nextTo"/>
        <c:crossAx val="2069950936"/>
        <c:crosses val="autoZero"/>
        <c:crossBetween val="between"/>
      </c:valAx>
    </c:plotArea>
    <c:legend>
      <c:legendPos val="b"/>
      <c:layout>
        <c:manualLayout>
          <c:xMode val="edge"/>
          <c:yMode val="edge"/>
          <c:x val="0.322304282083019"/>
          <c:y val="0.00519006645420512"/>
          <c:w val="0.671936406038438"/>
          <c:h val="0.110139888025776"/>
        </c:manualLayout>
      </c:layout>
      <c:overlay val="0"/>
      <c:spPr>
        <a:noFill/>
      </c:spPr>
      <c:txPr>
        <a:bodyPr/>
        <a:lstStyle/>
        <a:p>
          <a:pPr>
            <a:defRPr sz="1600"/>
          </a:pPr>
          <a:endParaRPr lang="en-US"/>
        </a:p>
      </c:txPr>
    </c:legend>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p:sp>
      <p:sp>
        <p:nvSpPr>
          <p:cNvPr id="18434" name="Rectangle 2"/>
          <p:cNvSpPr>
            <a:spLocks noGrp="1" noChangeArrowheads="1"/>
          </p:cNvSpPr>
          <p:nvPr>
            <p:ph type="body" idx="1"/>
          </p:nvPr>
        </p:nvSpPr>
        <p:spPr/>
        <p:txBody>
          <a:bodyPr/>
          <a:lstStyle/>
          <a:p>
            <a:r>
              <a:rPr lang="en-US">
                <a:solidFill>
                  <a:srgbClr val="000000"/>
                </a:solidFill>
              </a:rPr>
              <a:t>Let</a:t>
            </a:r>
            <a:r>
              <a:rPr lang="ja-JP" altLang="en-US">
                <a:solidFill>
                  <a:srgbClr val="000000"/>
                </a:solidFill>
              </a:rPr>
              <a:t>’</a:t>
            </a:r>
            <a:r>
              <a:rPr lang="en-US">
                <a:solidFill>
                  <a:srgbClr val="000000"/>
                </a:solidFill>
              </a:rPr>
              <a:t>s take another example, this time from touch.</a:t>
            </a:r>
          </a:p>
          <a:p>
            <a:endParaRPr lang="en-US">
              <a:solidFill>
                <a:srgbClr val="000000"/>
              </a:solidFill>
            </a:endParaRPr>
          </a:p>
          <a:p>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endParaRPr lang="en-US">
              <a:solidFill>
                <a:srgbClr val="000000"/>
              </a:solidFill>
            </a:endParaRPr>
          </a:p>
          <a:p>
            <a:r>
              <a:rPr lang="en-US">
                <a:solidFill>
                  <a:srgbClr val="000000"/>
                </a:solidFill>
              </a:rPr>
              <a:t>Our intended touch location can be anywhere inside this touch location, or possibly even outside of it.</a:t>
            </a:r>
          </a:p>
          <a:p>
            <a:endParaRPr lang="en-US">
              <a:solidFill>
                <a:srgbClr val="000000"/>
              </a:solidFill>
            </a:endParaRPr>
          </a:p>
          <a:p>
            <a:r>
              <a:rPr lang="en-US">
                <a:solidFill>
                  <a:srgbClr val="000000"/>
                </a:solidFill>
              </a:rPr>
              <a:t>Yet by and large, almost all input systems boil this down to an individual point.</a:t>
            </a:r>
          </a:p>
          <a:p>
            <a:endParaRPr lang="en-US">
              <a:solidFill>
                <a:srgbClr val="000000"/>
              </a:solidFill>
            </a:endParaRPr>
          </a:p>
          <a:p>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Rot="1" noChangeAspect="1" noChangeArrowheads="1"/>
          </p:cNvSpPr>
          <p:nvPr>
            <p:ph type="sldImg"/>
          </p:nvPr>
        </p:nvSpPr>
        <p:spPr/>
      </p:sp>
      <p:sp>
        <p:nvSpPr>
          <p:cNvPr id="20482"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I posit that the basic reason for why interfaces are not smarter is because user input toolkits do not deal with input alternatives, and more broadly, uncertain inputs, very well.</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explain why this is the case, 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first understand how a user interface works.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Here is a chart describing the processes that input goes through, from the moment you touch a button to when you see it light up.</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explain why this is the case, 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first understand how a user interface works.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Here is a chart describing the processes that input goes through, from the moment you touch a button to when you see it light up.</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Right now that is all thrown out up front </a:t>
            </a:r>
            <a:endParaRPr lang="en-US" sz="16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p:sp>
      <p:sp>
        <p:nvSpPr>
          <p:cNvPr id="32770" name="Rectangle 2"/>
          <p:cNvSpPr>
            <a:spLocks noGrp="1" noChangeArrowheads="1"/>
          </p:cNvSpPr>
          <p:nvPr>
            <p:ph type="body" idx="1"/>
          </p:nvPr>
        </p:nvSpPr>
        <p:spPr/>
        <p:txBody>
          <a:bodyPr/>
          <a:lstStyle/>
          <a:p>
            <a:pPr>
              <a:buClr>
                <a:srgbClr val="FFFFFF"/>
              </a:buClr>
            </a:pPr>
            <a:r>
              <a:rPr lang="x-none" sz="1400" dirty="0" smtClean="0">
                <a:solidFill>
                  <a:srgbClr val="000000"/>
                </a:solidFill>
              </a:rPr>
              <a:t>This is fine for data that is not very ambiguous</a:t>
            </a:r>
            <a:endParaRPr lang="en-US" sz="14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p:sp>
      <p:sp>
        <p:nvSpPr>
          <p:cNvPr id="32770" name="Rectangle 2"/>
          <p:cNvSpPr>
            <a:spLocks noGrp="1" noChangeArrowheads="1"/>
          </p:cNvSpPr>
          <p:nvPr>
            <p:ph type="body" idx="1"/>
          </p:nvPr>
        </p:nvSpPr>
        <p:spPr/>
        <p:txBody>
          <a:bodyPr/>
          <a:lstStyle/>
          <a:p>
            <a:pPr>
              <a:buClr>
                <a:srgbClr val="FFFFFF"/>
              </a:buClr>
            </a:pPr>
            <a:r>
              <a:rPr lang="x-none" sz="1400" dirty="0" smtClean="0">
                <a:solidFill>
                  <a:srgbClr val="000000"/>
                </a:solidFill>
              </a:rPr>
              <a:t>Not so fine fro uncertain</a:t>
            </a:r>
            <a:r>
              <a:rPr lang="x-none" sz="1400" baseline="0" dirty="0" smtClean="0">
                <a:solidFill>
                  <a:srgbClr val="000000"/>
                </a:solidFill>
              </a:rPr>
              <a:t> input</a:t>
            </a:r>
            <a:endParaRPr lang="en-US" sz="14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Right now that is all thrown out up front </a:t>
            </a:r>
            <a:endParaRPr lang="en-US" sz="16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Rot="1" noChangeAspect="1" noChangeArrowheads="1"/>
          </p:cNvSpPr>
          <p:nvPr>
            <p:ph type="sldImg"/>
          </p:nvPr>
        </p:nvSpPr>
        <p:spPr/>
      </p:sp>
      <p:sp>
        <p:nvSpPr>
          <p:cNvPr id="10242" name="Rectangle 2"/>
          <p:cNvSpPr>
            <a:spLocks noGrp="1" noChangeArrowheads="1"/>
          </p:cNvSpPr>
          <p:nvPr>
            <p:ph type="body" idx="1"/>
          </p:nvPr>
        </p:nvSpPr>
        <p:spPr/>
        <p:txBody>
          <a:bodyPr/>
          <a:lstStyle/>
          <a:p>
            <a:r>
              <a:rPr lang="en-US">
                <a:solidFill>
                  <a:srgbClr val="000000"/>
                </a:solidFill>
                <a:latin typeface="Helvetica" charset="0"/>
                <a:cs typeface="Helvetica" charset="0"/>
                <a:sym typeface="Helvetica" charset="0"/>
              </a:rPr>
              <a:t>I mean, Google</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s latest augmented reality gadget is probably as smart as you can get</a:t>
            </a:r>
          </a:p>
          <a:p>
            <a:endParaRPr lang="en-US">
              <a:solidFill>
                <a:srgbClr val="000000"/>
              </a:solidFill>
              <a:latin typeface="Helvetica" charset="0"/>
              <a:cs typeface="Helvetica" charset="0"/>
              <a:sym typeface="Helvetica" charset="0"/>
            </a:endParaRPr>
          </a:p>
          <a:p>
            <a:r>
              <a:rPr lang="en-US">
                <a:solidFill>
                  <a:srgbClr val="000000"/>
                </a:solidFill>
                <a:latin typeface="Helvetica" charset="0"/>
                <a:cs typeface="Helvetica" charset="0"/>
                <a:sym typeface="Helvetica" charset="0"/>
              </a:rPr>
              <a:t>Further, the company itself has probably the most resources possible to be smart.</a:t>
            </a:r>
          </a:p>
          <a:p>
            <a:endParaRPr lang="en-US">
              <a:solidFill>
                <a:srgbClr val="000000"/>
              </a:solidFill>
              <a:latin typeface="Helvetica" charset="0"/>
              <a:cs typeface="Helvetica" charset="0"/>
              <a:sym typeface="Helvetica" charset="0"/>
            </a:endParaRPr>
          </a:p>
          <a:p>
            <a:r>
              <a:rPr lang="en-US">
                <a:solidFill>
                  <a:srgbClr val="000000"/>
                </a:solidFill>
                <a:latin typeface="Helvetica" charset="0"/>
                <a:cs typeface="Helvetica" charset="0"/>
                <a:sym typeface="Helvetica" charset="0"/>
              </a:rPr>
              <a:t>I mean, this Google glass sure seems pretty smart to me. but, let</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s consider what would most likely happen if this lady using glass would say </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email Mary</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 for example</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Rot="1" noChangeAspect="1" noChangeArrowheads="1"/>
          </p:cNvSpPr>
          <p:nvPr>
            <p:ph type="sldImg"/>
          </p:nvPr>
        </p:nvSpPr>
        <p:spPr/>
      </p:sp>
      <p:sp>
        <p:nvSpPr>
          <p:cNvPr id="75778" name="Rectangle 2"/>
          <p:cNvSpPr>
            <a:spLocks noGrp="1" noChangeArrowheads="1"/>
          </p:cNvSpPr>
          <p:nvPr>
            <p:ph type="body" idx="1"/>
          </p:nvPr>
        </p:nvSpPr>
        <p:spPr/>
        <p:txBody>
          <a:bodyPr/>
          <a:lstStyle/>
          <a:p>
            <a:pPr defTabSz="647700"/>
            <a:r>
              <a:rPr lang="en-US" sz="1600">
                <a:solidFill>
                  <a:srgbClr val="000000"/>
                </a:solidFill>
              </a:rPr>
              <a:t>Well, our system our system accomplishes this by simulating distributions using samples, like in Monte Carlo methods. </a:t>
            </a:r>
          </a:p>
          <a:p>
            <a:pPr defTabSz="647700"/>
            <a:endParaRPr lang="en-US" sz="1600">
              <a:solidFill>
                <a:srgbClr val="000000"/>
              </a:solidFill>
            </a:endParaRPr>
          </a:p>
          <a:p>
            <a:pPr defTabSz="647700"/>
            <a:r>
              <a:rPr lang="en-US" sz="1600">
                <a:solidFill>
                  <a:srgbClr val="000000"/>
                </a:solidFill>
              </a:rPr>
              <a:t>In other words, given a probability distribution over values as seen here, we model this distribution by sampling from it many times. This collection of samples simulates the distribution over actual values.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Rot="1" noChangeAspect="1" noChangeArrowheads="1"/>
          </p:cNvSpPr>
          <p:nvPr>
            <p:ph type="sldImg"/>
          </p:nvPr>
        </p:nvSpPr>
        <p:spPr/>
      </p:sp>
      <p:sp>
        <p:nvSpPr>
          <p:cNvPr id="75778" name="Rectangle 2"/>
          <p:cNvSpPr>
            <a:spLocks noGrp="1" noChangeArrowheads="1"/>
          </p:cNvSpPr>
          <p:nvPr>
            <p:ph type="body" idx="1"/>
          </p:nvPr>
        </p:nvSpPr>
        <p:spPr/>
        <p:txBody>
          <a:bodyPr/>
          <a:lstStyle/>
          <a:p>
            <a:pPr defTabSz="647700"/>
            <a:endParaRPr lang="en-US" sz="1600" dirty="0" smtClean="0">
              <a:solidFill>
                <a:srgbClr val="000000"/>
              </a:solidFill>
            </a:endParaRPr>
          </a:p>
          <a:p>
            <a:pPr defTabSz="647700"/>
            <a:r>
              <a:rPr lang="en-US" sz="1600" dirty="0" smtClean="0">
                <a:solidFill>
                  <a:srgbClr val="000000"/>
                </a:solidFill>
              </a:rPr>
              <a:t>In other words, given a probability distribution over values as seen here, we model this distribution by sampling from it many times. This collection of samples simulates the distribution over actual values.</a:t>
            </a:r>
            <a:endParaRPr lang="en-US" sz="16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Rot="1" noChangeAspect="1" noChangeArrowheads="1"/>
          </p:cNvSpPr>
          <p:nvPr>
            <p:ph type="sldImg"/>
          </p:nvPr>
        </p:nvSpPr>
        <p:spPr/>
      </p:sp>
      <p:sp>
        <p:nvSpPr>
          <p:cNvPr id="79874" name="Rectangle 2"/>
          <p:cNvSpPr>
            <a:spLocks noGrp="1" noChangeArrowheads="1"/>
          </p:cNvSpPr>
          <p:nvPr>
            <p:ph type="body" idx="1"/>
          </p:nvPr>
        </p:nvSpPr>
        <p:spPr/>
        <p:txBody>
          <a:bodyPr/>
          <a:lstStyle/>
          <a:p>
            <a:pPr defTabSz="647700"/>
            <a:r>
              <a:rPr lang="en-US" sz="1600">
                <a:solidFill>
                  <a:srgbClr val="000000"/>
                </a:solidFill>
              </a:rPr>
              <a:t>When applied to input handling, this allows us to turn probability distributions in each of the input handling phases of modeling, dispatch, state monitoring, and action to a large collection of samples.</a:t>
            </a:r>
          </a:p>
          <a:p>
            <a:pPr defTabSz="647700"/>
            <a:endParaRPr lang="en-US" sz="1600">
              <a:solidFill>
                <a:srgbClr val="000000"/>
              </a:solidFill>
            </a:endParaRPr>
          </a:p>
          <a:p>
            <a:pPr defTabSz="647700"/>
            <a:r>
              <a:rPr lang="en-US" sz="1600">
                <a:solidFill>
                  <a:srgbClr val="000000"/>
                </a:solidFill>
              </a:rPr>
              <a:t>Collectively, these samples represent a distribution over values, however from the developer</a:t>
            </a:r>
            <a:r>
              <a:rPr lang="ja-JP" altLang="en-US" sz="1600">
                <a:solidFill>
                  <a:srgbClr val="000000"/>
                </a:solidFill>
              </a:rPr>
              <a:t>’</a:t>
            </a:r>
            <a:r>
              <a:rPr lang="en-US" sz="1600">
                <a:solidFill>
                  <a:srgbClr val="000000"/>
                </a:solidFill>
              </a:rPr>
              <a:t>s perspective, they only need to write logic for a single one of these sample.</a:t>
            </a:r>
          </a:p>
          <a:p>
            <a:pPr defTabSz="647700"/>
            <a:endParaRPr lang="en-US" sz="1600">
              <a:solidFill>
                <a:srgbClr val="000000"/>
              </a:solidFill>
            </a:endParaRPr>
          </a:p>
          <a:p>
            <a:pPr defTabSz="647700"/>
            <a:r>
              <a:rPr lang="en-US" sz="1600">
                <a:solidFill>
                  <a:srgbClr val="000000"/>
                </a:solidFill>
              </a:rPr>
              <a:t>[Juggling analogy]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Rot="1" noChangeAspect="1" noChangeArrowheads="1"/>
          </p:cNvSpPr>
          <p:nvPr>
            <p:ph type="sldImg"/>
          </p:nvPr>
        </p:nvSpPr>
        <p:spPr/>
      </p:sp>
      <p:sp>
        <p:nvSpPr>
          <p:cNvPr id="79874" name="Rectangle 2"/>
          <p:cNvSpPr>
            <a:spLocks noGrp="1" noChangeArrowheads="1"/>
          </p:cNvSpPr>
          <p:nvPr>
            <p:ph type="body" idx="1"/>
          </p:nvPr>
        </p:nvSpPr>
        <p:spPr/>
        <p:txBody>
          <a:bodyPr/>
          <a:lstStyle/>
          <a:p>
            <a:pPr defTabSz="647700"/>
            <a:r>
              <a:rPr lang="en-US" sz="1600">
                <a:solidFill>
                  <a:srgbClr val="000000"/>
                </a:solidFill>
              </a:rPr>
              <a:t>When applied to input handling, this allows us to turn probability distributions in each of the input handling phases of modeling, dispatch, state monitoring, and action to a large collection of samples.</a:t>
            </a:r>
          </a:p>
          <a:p>
            <a:pPr defTabSz="647700"/>
            <a:endParaRPr lang="en-US" sz="1600">
              <a:solidFill>
                <a:srgbClr val="000000"/>
              </a:solidFill>
            </a:endParaRPr>
          </a:p>
          <a:p>
            <a:pPr defTabSz="647700"/>
            <a:r>
              <a:rPr lang="en-US" sz="1600">
                <a:solidFill>
                  <a:srgbClr val="000000"/>
                </a:solidFill>
              </a:rPr>
              <a:t>Collectively, these samples represent a distribution over values, however from the developer</a:t>
            </a:r>
            <a:r>
              <a:rPr lang="ja-JP" altLang="en-US" sz="1600">
                <a:solidFill>
                  <a:srgbClr val="000000"/>
                </a:solidFill>
              </a:rPr>
              <a:t>’</a:t>
            </a:r>
            <a:r>
              <a:rPr lang="en-US" sz="1600">
                <a:solidFill>
                  <a:srgbClr val="000000"/>
                </a:solidFill>
              </a:rPr>
              <a:t>s perspective, they only need to write logic for a single one of these sample.</a:t>
            </a:r>
          </a:p>
          <a:p>
            <a:pPr defTabSz="647700"/>
            <a:endParaRPr lang="en-US" sz="1600">
              <a:solidFill>
                <a:srgbClr val="000000"/>
              </a:solidFill>
            </a:endParaRPr>
          </a:p>
          <a:p>
            <a:pPr defTabSz="647700"/>
            <a:r>
              <a:rPr lang="en-US" sz="1600">
                <a:solidFill>
                  <a:srgbClr val="000000"/>
                </a:solidFill>
              </a:rPr>
              <a:t>[Juggling analogy]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p:sp>
      <p:sp>
        <p:nvSpPr>
          <p:cNvPr id="8909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better explain event modeling, and more importantly the more complex later portions, I</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m going to use a simple example of this draggable icon.</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[describe draggable icon]</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Rot="1" noChangeAspect="1" noChangeArrowheads="1"/>
          </p:cNvSpPr>
          <p:nvPr>
            <p:ph type="sldImg"/>
          </p:nvPr>
        </p:nvSpPr>
        <p:spPr/>
      </p:sp>
      <p:sp>
        <p:nvSpPr>
          <p:cNvPr id="9830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Gives a set of touch event samples, each of which then gets dispatched to individual interactors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1"/>
          <p:cNvSpPr>
            <a:spLocks noGrp="1" noRot="1" noChangeAspect="1" noChangeArrowheads="1"/>
          </p:cNvSpPr>
          <p:nvPr>
            <p:ph type="sldImg"/>
          </p:nvPr>
        </p:nvSpPr>
        <p:spPr/>
      </p:sp>
      <p:sp>
        <p:nvSpPr>
          <p:cNvPr id="16486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see what happens when we may be dragging many icons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1"/>
          <p:cNvSpPr>
            <a:spLocks noGrp="1" noRot="1" noChangeAspect="1" noChangeArrowheads="1"/>
          </p:cNvSpPr>
          <p:nvPr>
            <p:ph type="sldImg"/>
          </p:nvPr>
        </p:nvSpPr>
        <p:spPr/>
      </p:sp>
      <p:sp>
        <p:nvSpPr>
          <p:cNvPr id="166914"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better explain event modeling, and more importantly the more complex later portions, I</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m going to use a simple example of this draggable icon.</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[describe draggable icon]</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p:cNvSpPr>
            <a:spLocks noGrp="1" noRot="1" noChangeAspect="1" noChangeArrowheads="1"/>
          </p:cNvSpPr>
          <p:nvPr>
            <p:ph type="sldImg"/>
          </p:nvPr>
        </p:nvSpPr>
        <p:spPr/>
      </p:sp>
      <p:sp>
        <p:nvSpPr>
          <p:cNvPr id="16998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The task of the mediation system is to decide which actions to accept, and which actions to reject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p:sp>
      <p:sp>
        <p:nvSpPr>
          <p:cNvPr id="1229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assume that the gesture recognition system returns something like this...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But also that Gary is contacted quite infrequently, and actually Mary is the one that gets contacted the most.</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Despite this, the system would most likely email Gary anyway, since that recognized phrase has the highest confidence</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But, the smarter idea woudl most likely be to email Mary, since she gets emailed daily </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1"/>
          <p:cNvSpPr>
            <a:spLocks noGrp="1" noRot="1" noChangeAspect="1" noChangeArrowheads="1"/>
          </p:cNvSpPr>
          <p:nvPr>
            <p:ph type="sldImg"/>
          </p:nvPr>
        </p:nvSpPr>
        <p:spPr/>
      </p:sp>
      <p:sp>
        <p:nvSpPr>
          <p:cNvPr id="179202"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And when several requests to execute action are present, it executes the most likely...</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1"/>
          <p:cNvSpPr>
            <a:spLocks noGrp="1" noRot="1" noChangeAspect="1" noChangeArrowheads="1"/>
          </p:cNvSpPr>
          <p:nvPr>
            <p:ph type="sldImg"/>
          </p:nvPr>
        </p:nvSpPr>
        <p:spPr/>
      </p:sp>
      <p:sp>
        <p:nvSpPr>
          <p:cNvPr id="185346" name="Rectangle 2"/>
          <p:cNvSpPr>
            <a:spLocks noGrp="1" noChangeArrowheads="1"/>
          </p:cNvSpPr>
          <p:nvPr>
            <p:ph type="body" idx="1"/>
          </p:nvPr>
        </p:nvSpPr>
        <p:spPr/>
        <p:txBody>
          <a:bodyPr/>
          <a:lstStyle/>
          <a:p>
            <a:pPr>
              <a:buClr>
                <a:srgbClr val="FFFFFF"/>
              </a:buClr>
            </a:pPr>
            <a:r>
              <a:rPr lang="en-US">
                <a:solidFill>
                  <a:srgbClr val="000000"/>
                </a:solidFill>
              </a:rPr>
              <a:t>Let</a:t>
            </a:r>
            <a:r>
              <a:rPr lang="ja-JP" altLang="en-US">
                <a:solidFill>
                  <a:srgbClr val="000000"/>
                </a:solidFill>
              </a:rPr>
              <a:t>’</a:t>
            </a:r>
            <a:r>
              <a:rPr lang="en-US">
                <a:solidFill>
                  <a:srgbClr val="000000"/>
                </a:solidFill>
              </a:rPr>
              <a:t>s look at an example...</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What’s different about our work is it</a:t>
            </a:r>
            <a:r>
              <a:rPr lang="en-US" baseline="0" dirty="0" smtClean="0"/>
              <a:t> support MANY different improvements.</a:t>
            </a:r>
          </a:p>
          <a:p>
            <a:endParaRPr lang="en-US" baseline="0" dirty="0" smtClean="0"/>
          </a:p>
          <a:p>
            <a:r>
              <a:rPr lang="en-US" baseline="0" dirty="0" smtClean="0"/>
              <a:t>Why? Because we’ve abstracted uncertainty at event level, works independently of events</a:t>
            </a:r>
          </a:p>
          <a:p>
            <a:endParaRPr lang="en-US" baseline="0" dirty="0" smtClean="0"/>
          </a:p>
          <a:p>
            <a:r>
              <a:rPr lang="en-US" baseline="0" dirty="0" smtClean="0"/>
              <a:t>IMPORTANT POINT: What’s new is we’re treating events as UNCERTAIN in a systematic, reusable way.  </a:t>
            </a:r>
          </a:p>
          <a:p>
            <a:endParaRPr lang="en-US" baseline="0" dirty="0" smtClean="0"/>
          </a:p>
          <a:p>
            <a:r>
              <a:rPr lang="en-US" baseline="0" dirty="0" smtClean="0"/>
              <a:t>Other solutions fix only specific things.</a:t>
            </a:r>
            <a:endParaRPr lang="en-US" dirty="0"/>
          </a:p>
        </p:txBody>
      </p:sp>
      <p:sp>
        <p:nvSpPr>
          <p:cNvPr id="4" name="Slide Number Placeholder 3"/>
          <p:cNvSpPr>
            <a:spLocks noGrp="1"/>
          </p:cNvSpPr>
          <p:nvPr>
            <p:ph type="sldNum" sz="quarter" idx="10"/>
          </p:nvPr>
        </p:nvSpPr>
        <p:spPr/>
        <p:txBody>
          <a:bodyPr/>
          <a:lstStyle/>
          <a:p>
            <a:fld id="{818218BC-7D2C-407B-A9AC-791ABFA3CB69}" type="slidenum">
              <a:rPr lang="en-US" smtClean="0"/>
              <a:pPr/>
              <a:t>60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Demonstration</a:t>
            </a:r>
            <a:r>
              <a:rPr lang="en-US" baseline="0" dirty="0" smtClean="0"/>
              <a:t> of broad applicability of tool.</a:t>
            </a:r>
          </a:p>
          <a:p>
            <a:endParaRPr lang="en-US" baseline="0" dirty="0" smtClean="0"/>
          </a:p>
          <a:p>
            <a:r>
              <a:rPr lang="en-US" baseline="0" dirty="0" smtClean="0"/>
              <a:t>Taking same capability, using for something new. For people who have difficulty with pointing. Pointing position doesn’t accurately reflect intent.</a:t>
            </a:r>
          </a:p>
          <a:p>
            <a:endParaRPr lang="en-US" baseline="0" dirty="0" smtClean="0"/>
          </a:p>
          <a:p>
            <a:r>
              <a:rPr lang="en-US" baseline="0" dirty="0" smtClean="0"/>
              <a:t>Treat this as a new form of uncertainty.</a:t>
            </a:r>
          </a:p>
          <a:p>
            <a:endParaRPr lang="en-US" baseline="0" dirty="0" smtClean="0"/>
          </a:p>
          <a:p>
            <a:r>
              <a:rPr lang="en-US" baseline="0" dirty="0" smtClean="0"/>
              <a:t>To test this idea, we collected 419 clicks from 4 people with motor impairments</a:t>
            </a:r>
          </a:p>
          <a:p>
            <a:endParaRPr lang="en-US" baseline="0" dirty="0" smtClean="0"/>
          </a:p>
          <a:p>
            <a:r>
              <a:rPr lang="en-US" baseline="0" dirty="0" smtClean="0"/>
              <a:t>We used our framework to </a:t>
            </a:r>
            <a:r>
              <a:rPr lang="en-US" baseline="0" dirty="0" err="1" smtClean="0"/>
              <a:t>determing</a:t>
            </a:r>
            <a:r>
              <a:rPr lang="en-US" baseline="0" dirty="0" smtClean="0"/>
              <a:t> what would happen if their input was handled probabilistically. As you can see, error drops significantly when compared to conventional input.</a:t>
            </a:r>
          </a:p>
        </p:txBody>
      </p:sp>
      <p:sp>
        <p:nvSpPr>
          <p:cNvPr id="4" name="Slide Number Placeholder 3"/>
          <p:cNvSpPr>
            <a:spLocks noGrp="1"/>
          </p:cNvSpPr>
          <p:nvPr>
            <p:ph type="sldNum" sz="quarter" idx="10"/>
          </p:nvPr>
        </p:nvSpPr>
        <p:spPr/>
        <p:txBody>
          <a:bodyPr/>
          <a:lstStyle/>
          <a:p>
            <a:fld id="{818218BC-7D2C-407B-A9AC-791ABFA3CB69}" type="slidenum">
              <a:rPr lang="en-US" smtClean="0"/>
              <a:pPr/>
              <a:t>61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gave a very simple description</a:t>
            </a:r>
            <a:r>
              <a:rPr lang="en-US" baseline="0" dirty="0" smtClean="0"/>
              <a:t> of our input system, but hopefully it conveyed one message, which is that our system allows developers to write logic for probabilistic input without needing to think probabilistically. The system manages modeling probability distributions so that individual developers writing controls for the system don’t have to. Developers simply specify a deterministic state machine description and methods to execute, and our system does all of the heavy lifting.</a:t>
            </a:r>
            <a:endParaRPr lang="en-US" dirty="0"/>
          </a:p>
        </p:txBody>
      </p:sp>
      <p:sp>
        <p:nvSpPr>
          <p:cNvPr id="4" name="Slide Number Placeholder 3"/>
          <p:cNvSpPr>
            <a:spLocks noGrp="1"/>
          </p:cNvSpPr>
          <p:nvPr>
            <p:ph type="sldNum" sz="quarter" idx="10"/>
          </p:nvPr>
        </p:nvSpPr>
        <p:spPr/>
        <p:txBody>
          <a:bodyPr/>
          <a:lstStyle/>
          <a:p>
            <a:fld id="{89628B7D-9788-460E-A1C9-AB5998620DA2}" type="slidenum">
              <a:rPr lang="en-US" smtClean="0"/>
              <a:t>62</a:t>
            </a:fld>
            <a:endParaRPr lang="en-US"/>
          </a:p>
        </p:txBody>
      </p:sp>
    </p:spTree>
    <p:extLst>
      <p:ext uri="{BB962C8B-B14F-4D97-AF65-F5344CB8AC3E}">
        <p14:creationId xmlns:p14="http://schemas.microsoft.com/office/powerpoint/2010/main" val="119481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Belief (usually denoted </a:t>
            </a:r>
            <a:r>
              <a:rPr lang="en-US" dirty="0" err="1" smtClean="0"/>
              <a:t>Bel</a:t>
            </a:r>
            <a:r>
              <a:rPr lang="en-US" dirty="0" smtClean="0"/>
              <a:t>) measures the strength of the evidence in favor of a set of propositions s. It ranges from 0 (indicating no evidence) to 1 (denoting certainty).</a:t>
            </a:r>
          </a:p>
          <a:p>
            <a:endParaRPr lang="en-US" dirty="0" smtClean="0"/>
          </a:p>
          <a:p>
            <a:r>
              <a:rPr lang="en-US" dirty="0" smtClean="0"/>
              <a:t>Plausibility (denoted by Pl) is defined to be Pl(s)=1-Bel(~s). It also ranges from 0 to 1 and measures the extent to which evidence in favor of ~s leaves room for belief in 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869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Universal hypothesis</a:t>
            </a:r>
            <a:r>
              <a:rPr lang="en-US" baseline="0" dirty="0" smtClean="0"/>
              <a:t> acts as a checksum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62047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system accomplishes this by simulating distributions using samples, like in Monte Carlo methods. In other words, given a probability distribution over values as seen here, we model this distribution by sampling from it many times. This collection of samples simulates the distribution over actual values.</a:t>
            </a:r>
            <a:endParaRPr lang="en-US" dirty="0"/>
          </a:p>
        </p:txBody>
      </p:sp>
      <p:sp>
        <p:nvSpPr>
          <p:cNvPr id="4" name="Slide Number Placeholder 3"/>
          <p:cNvSpPr>
            <a:spLocks noGrp="1"/>
          </p:cNvSpPr>
          <p:nvPr>
            <p:ph type="sldNum" sz="quarter" idx="10"/>
          </p:nvPr>
        </p:nvSpPr>
        <p:spPr/>
        <p:txBody>
          <a:bodyPr/>
          <a:lstStyle/>
          <a:p>
            <a:fld id="{89628B7D-9788-460E-A1C9-AB5998620DA2}" type="slidenum">
              <a:rPr lang="en-US" smtClean="0"/>
              <a:t>21</a:t>
            </a:fld>
            <a:endParaRPr lang="en-US"/>
          </a:p>
        </p:txBody>
      </p:sp>
    </p:spTree>
    <p:extLst>
      <p:ext uri="{BB962C8B-B14F-4D97-AF65-F5344CB8AC3E}">
        <p14:creationId xmlns:p14="http://schemas.microsoft.com/office/powerpoint/2010/main" val="38079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system accomplishes this by simulating distributions using samples, like in Monte Carlo methods. In other words, given a probability distribution over values as seen here, we model this distribution by sampling from it many times. This collection of samples simulates the distribution over actual values.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Approximates high probabilities well</a:t>
            </a:r>
          </a:p>
          <a:p>
            <a:endParaRPr lang="en-US" baseline="0" dirty="0" smtClean="0"/>
          </a:p>
        </p:txBody>
      </p:sp>
      <p:sp>
        <p:nvSpPr>
          <p:cNvPr id="4" name="Slide Number Placeholder 3"/>
          <p:cNvSpPr>
            <a:spLocks noGrp="1"/>
          </p:cNvSpPr>
          <p:nvPr>
            <p:ph type="sldNum" sz="quarter" idx="10"/>
          </p:nvPr>
        </p:nvSpPr>
        <p:spPr/>
        <p:txBody>
          <a:bodyPr/>
          <a:lstStyle/>
          <a:p>
            <a:fld id="{89628B7D-9788-460E-A1C9-AB5998620DA2}" type="slidenum">
              <a:rPr lang="en-US" smtClean="0"/>
              <a:t>22</a:t>
            </a:fld>
            <a:endParaRPr lang="en-US"/>
          </a:p>
        </p:txBody>
      </p:sp>
    </p:spTree>
    <p:extLst>
      <p:ext uri="{BB962C8B-B14F-4D97-AF65-F5344CB8AC3E}">
        <p14:creationId xmlns:p14="http://schemas.microsoft.com/office/powerpoint/2010/main" val="38079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p:sp>
      <p:sp>
        <p:nvSpPr>
          <p:cNvPr id="14338" name="Rectangle 2"/>
          <p:cNvSpPr>
            <a:spLocks noGrp="1" noChangeArrowheads="1"/>
          </p:cNvSpPr>
          <p:nvPr>
            <p:ph type="body" idx="1"/>
          </p:nvPr>
        </p:nvSpPr>
        <p:spPr/>
        <p:txBody>
          <a:bodyPr/>
          <a:lstStyle/>
          <a:p>
            <a:pPr>
              <a:buClr>
                <a:srgbClr val="FFFFFF"/>
              </a:buClr>
            </a:pPr>
            <a:r>
              <a:rPr lang="en-US">
                <a:solidFill>
                  <a:srgbClr val="000000"/>
                </a:solidFill>
              </a:rPr>
              <a:t>Let</a:t>
            </a:r>
            <a:r>
              <a:rPr lang="ja-JP" altLang="en-US">
                <a:solidFill>
                  <a:srgbClr val="000000"/>
                </a:solidFill>
              </a:rPr>
              <a:t>’</a:t>
            </a:r>
            <a:r>
              <a:rPr lang="en-US">
                <a:solidFill>
                  <a:srgbClr val="000000"/>
                </a:solidFill>
              </a:rPr>
              <a:t>s take another example, this time from touch.</a:t>
            </a:r>
          </a:p>
          <a:p>
            <a:pPr>
              <a:buClr>
                <a:srgbClr val="FFFFFF"/>
              </a:buClr>
            </a:pPr>
            <a:endParaRPr lang="en-US">
              <a:solidFill>
                <a:srgbClr val="000000"/>
              </a:solidFill>
            </a:endParaRPr>
          </a:p>
          <a:p>
            <a:pPr>
              <a:buClr>
                <a:srgbClr val="FFFFFF"/>
              </a:buClr>
            </a:pPr>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pPr>
              <a:buClr>
                <a:srgbClr val="FFFFFF"/>
              </a:buClr>
            </a:pPr>
            <a:endParaRPr lang="en-US">
              <a:solidFill>
                <a:srgbClr val="000000"/>
              </a:solidFill>
            </a:endParaRPr>
          </a:p>
          <a:p>
            <a:pPr>
              <a:buClr>
                <a:srgbClr val="FFFFFF"/>
              </a:buClr>
            </a:pPr>
            <a:r>
              <a:rPr lang="en-US">
                <a:solidFill>
                  <a:srgbClr val="000000"/>
                </a:solidFill>
              </a:rPr>
              <a:t>Our intended touch location can be anywhere inside this touch location, or possibly even outside of it.</a:t>
            </a:r>
          </a:p>
          <a:p>
            <a:pPr>
              <a:buClr>
                <a:srgbClr val="FFFFFF"/>
              </a:buClr>
            </a:pPr>
            <a:endParaRPr lang="en-US">
              <a:solidFill>
                <a:srgbClr val="000000"/>
              </a:solidFill>
            </a:endParaRPr>
          </a:p>
          <a:p>
            <a:pPr>
              <a:buClr>
                <a:srgbClr val="FFFFFF"/>
              </a:buClr>
            </a:pPr>
            <a:r>
              <a:rPr lang="en-US">
                <a:solidFill>
                  <a:srgbClr val="000000"/>
                </a:solidFill>
              </a:rPr>
              <a:t>Yet by and large, almost all input systems boil this down to an individual point.</a:t>
            </a:r>
          </a:p>
          <a:p>
            <a:pPr>
              <a:buClr>
                <a:srgbClr val="FFFFFF"/>
              </a:buClr>
            </a:pPr>
            <a:endParaRPr lang="en-US">
              <a:solidFill>
                <a:srgbClr val="000000"/>
              </a:solidFill>
            </a:endParaRPr>
          </a:p>
          <a:p>
            <a:pPr>
              <a:buClr>
                <a:srgbClr val="FFFFFF"/>
              </a:buClr>
            </a:pPr>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p:sp>
      <p:sp>
        <p:nvSpPr>
          <p:cNvPr id="16386" name="Rectangle 2"/>
          <p:cNvSpPr>
            <a:spLocks noGrp="1" noChangeArrowheads="1"/>
          </p:cNvSpPr>
          <p:nvPr>
            <p:ph type="body" idx="1"/>
          </p:nvPr>
        </p:nvSpPr>
        <p:spPr/>
        <p:txBody>
          <a:bodyPr/>
          <a:lstStyle/>
          <a:p>
            <a:r>
              <a:rPr lang="en-US">
                <a:solidFill>
                  <a:srgbClr val="000000"/>
                </a:solidFill>
              </a:rPr>
              <a:t>Let</a:t>
            </a:r>
            <a:r>
              <a:rPr lang="ja-JP" altLang="en-US">
                <a:solidFill>
                  <a:srgbClr val="000000"/>
                </a:solidFill>
              </a:rPr>
              <a:t>’</a:t>
            </a:r>
            <a:r>
              <a:rPr lang="en-US">
                <a:solidFill>
                  <a:srgbClr val="000000"/>
                </a:solidFill>
              </a:rPr>
              <a:t>s take another example, this time from touch.</a:t>
            </a:r>
          </a:p>
          <a:p>
            <a:endParaRPr lang="en-US">
              <a:solidFill>
                <a:srgbClr val="000000"/>
              </a:solidFill>
            </a:endParaRPr>
          </a:p>
          <a:p>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endParaRPr lang="en-US">
              <a:solidFill>
                <a:srgbClr val="000000"/>
              </a:solidFill>
            </a:endParaRPr>
          </a:p>
          <a:p>
            <a:r>
              <a:rPr lang="en-US">
                <a:solidFill>
                  <a:srgbClr val="000000"/>
                </a:solidFill>
              </a:rPr>
              <a:t>Our intended touch location can be anywhere inside this touch location, or possibly even outside of it.</a:t>
            </a:r>
          </a:p>
          <a:p>
            <a:endParaRPr lang="en-US">
              <a:solidFill>
                <a:srgbClr val="000000"/>
              </a:solidFill>
            </a:endParaRPr>
          </a:p>
          <a:p>
            <a:r>
              <a:rPr lang="en-US">
                <a:solidFill>
                  <a:srgbClr val="000000"/>
                </a:solidFill>
              </a:rPr>
              <a:t>Yet by and large, almost all input systems boil this down to an individual point.</a:t>
            </a:r>
          </a:p>
          <a:p>
            <a:endParaRPr lang="en-US">
              <a:solidFill>
                <a:srgbClr val="000000"/>
              </a:solidFill>
            </a:endParaRPr>
          </a:p>
          <a:p>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microsoft.com/office/2007/relationships/hdphoto" Target="../media/hdphoto1.wdp"/><Relationship Id="rId5" Type="http://schemas.openxmlformats.org/officeDocument/2006/relationships/image" Target="../media/image8.png"/><Relationship Id="rId6" Type="http://schemas.microsoft.com/office/2007/relationships/hdphoto" Target="../media/hdphoto2.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3.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8.wdp"/><Relationship Id="rId13" Type="http://schemas.openxmlformats.org/officeDocument/2006/relationships/image" Target="../media/image13.png"/><Relationship Id="rId14" Type="http://schemas.microsoft.com/office/2007/relationships/hdphoto" Target="../media/hdphoto9.wdp"/><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microsoft.com/office/2007/relationships/hdphoto" Target="../media/hdphoto5.wdp"/><Relationship Id="rId5" Type="http://schemas.openxmlformats.org/officeDocument/2006/relationships/image" Target="../media/image8.png"/><Relationship Id="rId6" Type="http://schemas.microsoft.com/office/2007/relationships/hdphoto" Target="../media/hdphoto6.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7.wdp"/><Relationship Id="rId10" Type="http://schemas.openxmlformats.org/officeDocument/2006/relationships/image" Target="../media/image11.png"/></Relationships>
</file>

<file path=ppt/slides/_rels/slide34.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3.wdp"/><Relationship Id="rId13" Type="http://schemas.openxmlformats.org/officeDocument/2006/relationships/image" Target="../media/image13.png"/><Relationship Id="rId14" Type="http://schemas.microsoft.com/office/2007/relationships/hdphoto" Target="../media/hdphoto14.wdp"/><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12.wdp"/><Relationship Id="rId10" Type="http://schemas.openxmlformats.org/officeDocument/2006/relationships/image" Target="../media/image11.png"/></Relationships>
</file>

<file path=ppt/slides/_rels/slide35.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6.wdp"/><Relationship Id="rId13" Type="http://schemas.openxmlformats.org/officeDocument/2006/relationships/image" Target="../media/image13.png"/><Relationship Id="rId14" Type="http://schemas.microsoft.com/office/2007/relationships/hdphoto" Target="../media/hdphoto17.wdp"/><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microsoft.com/office/2007/relationships/hdphoto" Target="../media/hdphoto15.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18.wdp"/><Relationship Id="rId5" Type="http://schemas.openxmlformats.org/officeDocument/2006/relationships/image" Target="../media/image15.png"/><Relationship Id="rId6" Type="http://schemas.microsoft.com/office/2007/relationships/hdphoto" Target="../media/hdphoto19.wdp"/><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20.wdp"/><Relationship Id="rId5" Type="http://schemas.openxmlformats.org/officeDocument/2006/relationships/image" Target="../media/image15.png"/><Relationship Id="rId6" Type="http://schemas.microsoft.com/office/2007/relationships/hdphoto" Target="../media/hdphoto21.wdp"/><Relationship Id="rId7" Type="http://schemas.openxmlformats.org/officeDocument/2006/relationships/image" Target="../media/image16.png"/><Relationship Id="rId8" Type="http://schemas.openxmlformats.org/officeDocument/2006/relationships/image" Target="../media/image17.png"/><Relationship Id="rId9" Type="http://schemas.microsoft.com/office/2007/relationships/hdphoto" Target="../media/hdphoto22.wdp"/><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6.wdp"/><Relationship Id="rId13" Type="http://schemas.openxmlformats.org/officeDocument/2006/relationships/image" Target="../media/image13.png"/><Relationship Id="rId14" Type="http://schemas.microsoft.com/office/2007/relationships/hdphoto" Target="../media/hdphoto17.wdp"/><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microsoft.com/office/2007/relationships/hdphoto" Target="../media/hdphoto15.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9.xml.rels><?xml version="1.0" encoding="UTF-8" standalone="yes"?>
<Relationships xmlns="http://schemas.openxmlformats.org/package/2006/relationships"><Relationship Id="rId11" Type="http://schemas.openxmlformats.org/officeDocument/2006/relationships/image" Target="../media/image13.png"/><Relationship Id="rId12" Type="http://schemas.microsoft.com/office/2007/relationships/hdphoto" Target="../media/hdphoto14.wdp"/><Relationship Id="rId13" Type="http://schemas.openxmlformats.org/officeDocument/2006/relationships/image" Target="../media/image19.png"/><Relationship Id="rId14" Type="http://schemas.microsoft.com/office/2007/relationships/hdphoto" Target="../media/hdphoto23.wdp"/><Relationship Id="rId15" Type="http://schemas.openxmlformats.org/officeDocument/2006/relationships/image" Target="../media/image8.png"/><Relationship Id="rId16" Type="http://schemas.microsoft.com/office/2007/relationships/hdphoto" Target="../media/hdphoto11.wdp"/><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9.png"/><Relationship Id="rId6" Type="http://schemas.openxmlformats.org/officeDocument/2006/relationships/image" Target="../media/image10.png"/><Relationship Id="rId7" Type="http://schemas.microsoft.com/office/2007/relationships/hdphoto" Target="../media/hdphoto12.wdp"/><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1" Type="http://schemas.openxmlformats.org/officeDocument/2006/relationships/image" Target="../media/image13.png"/><Relationship Id="rId12" Type="http://schemas.microsoft.com/office/2007/relationships/hdphoto" Target="../media/hdphoto14.wdp"/><Relationship Id="rId13" Type="http://schemas.openxmlformats.org/officeDocument/2006/relationships/image" Target="../media/image19.png"/><Relationship Id="rId14" Type="http://schemas.microsoft.com/office/2007/relationships/hdphoto" Target="../media/hdphoto23.wdp"/><Relationship Id="rId15" Type="http://schemas.openxmlformats.org/officeDocument/2006/relationships/image" Target="../media/image8.png"/><Relationship Id="rId16" Type="http://schemas.microsoft.com/office/2007/relationships/hdphoto" Target="../media/hdphoto11.wdp"/><Relationship Id="rId1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9.png"/><Relationship Id="rId6" Type="http://schemas.openxmlformats.org/officeDocument/2006/relationships/image" Target="../media/image10.png"/><Relationship Id="rId7" Type="http://schemas.microsoft.com/office/2007/relationships/hdphoto" Target="../media/hdphoto12.wdp"/><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3.wdp"/></Relationships>
</file>

<file path=ppt/slides/_rels/slide43.xml.rels><?xml version="1.0" encoding="UTF-8" standalone="yes"?>
<Relationships xmlns="http://schemas.openxmlformats.org/package/2006/relationships"><Relationship Id="rId11" Type="http://schemas.microsoft.com/office/2007/relationships/hdphoto" Target="../media/hdphoto27.wdp"/><Relationship Id="rId12" Type="http://schemas.openxmlformats.org/officeDocument/2006/relationships/image" Target="../media/image13.png"/><Relationship Id="rId13" Type="http://schemas.microsoft.com/office/2007/relationships/hdphoto" Target="../media/hdphoto28.wdp"/><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microsoft.com/office/2007/relationships/hdphoto" Target="../media/hdphoto24.wdp"/><Relationship Id="rId5" Type="http://schemas.openxmlformats.org/officeDocument/2006/relationships/image" Target="../media/image11.png"/><Relationship Id="rId6" Type="http://schemas.openxmlformats.org/officeDocument/2006/relationships/image" Target="../media/image12.png"/><Relationship Id="rId7" Type="http://schemas.microsoft.com/office/2007/relationships/hdphoto" Target="../media/hdphoto8.wdp"/><Relationship Id="rId8" Type="http://schemas.openxmlformats.org/officeDocument/2006/relationships/image" Target="../media/image20.png"/><Relationship Id="rId9" Type="http://schemas.microsoft.com/office/2007/relationships/hdphoto" Target="../media/hdphoto25.wdp"/><Relationship Id="rId10" Type="http://schemas.microsoft.com/office/2007/relationships/hdphoto" Target="../media/hdphoto26.wdp"/></Relationships>
</file>

<file path=ppt/slides/_rels/slide44.xml.rels><?xml version="1.0" encoding="UTF-8" standalone="yes"?>
<Relationships xmlns="http://schemas.openxmlformats.org/package/2006/relationships"><Relationship Id="rId11" Type="http://schemas.microsoft.com/office/2007/relationships/hdphoto" Target="../media/hdphoto27.wdp"/><Relationship Id="rId12" Type="http://schemas.openxmlformats.org/officeDocument/2006/relationships/image" Target="../media/image13.png"/><Relationship Id="rId13" Type="http://schemas.microsoft.com/office/2007/relationships/hdphoto" Target="../media/hdphoto28.wdp"/><Relationship Id="rId1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microsoft.com/office/2007/relationships/hdphoto" Target="../media/hdphoto24.wdp"/><Relationship Id="rId5" Type="http://schemas.openxmlformats.org/officeDocument/2006/relationships/image" Target="../media/image11.png"/><Relationship Id="rId6" Type="http://schemas.openxmlformats.org/officeDocument/2006/relationships/image" Target="../media/image12.png"/><Relationship Id="rId7" Type="http://schemas.microsoft.com/office/2007/relationships/hdphoto" Target="../media/hdphoto8.wdp"/><Relationship Id="rId8" Type="http://schemas.openxmlformats.org/officeDocument/2006/relationships/image" Target="../media/image20.png"/><Relationship Id="rId9" Type="http://schemas.microsoft.com/office/2007/relationships/hdphoto" Target="../media/hdphoto25.wdp"/><Relationship Id="rId10" Type="http://schemas.microsoft.com/office/2007/relationships/hdphoto" Target="../media/hdphoto26.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image" Target="../media/image25.png"/><Relationship Id="rId1" Type="http://schemas.microsoft.com/office/2007/relationships/media" Target="file://localhost/Users/jmankoff/Downloads/SchwarzJuliaProposalV1/probabilistic_input_toolkit_v2-1.mov" TargetMode="External"/><Relationship Id="rId2" Type="http://schemas.openxmlformats.org/officeDocument/2006/relationships/video" Target="file://localhost/Users/jmankoff/Downloads/SchwarzJuliaProposalV1/probabilistic_input_toolkit_v2-1.mo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hart" Target="../charts/char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Uncertain Data</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80188792"/>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3" name="Rectangle 2"/>
          <p:cNvSpPr/>
          <p:nvPr/>
        </p:nvSpPr>
        <p:spPr>
          <a:xfrm>
            <a:off x="2925173" y="2268045"/>
            <a:ext cx="1796460" cy="5443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9" y="4240530"/>
            <a:ext cx="2409894" cy="1156703"/>
          </a:xfrm>
          <a:prstGeom prst="borderCallout1">
            <a:avLst>
              <a:gd name="adj1" fmla="val 18750"/>
              <a:gd name="adj2" fmla="val -8333"/>
              <a:gd name="adj3" fmla="val -111029"/>
              <a:gd name="adj4" fmla="val -31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 Hypothesis – ‘no solution’ is 0</a:t>
            </a:r>
            <a:endParaRPr lang="en-US" dirty="0"/>
          </a:p>
        </p:txBody>
      </p:sp>
    </p:spTree>
    <p:extLst>
      <p:ext uri="{BB962C8B-B14F-4D97-AF65-F5344CB8AC3E}">
        <p14:creationId xmlns:p14="http://schemas.microsoft.com/office/powerpoint/2010/main" val="415375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58326885"/>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Rectangle 2"/>
          <p:cNvSpPr/>
          <p:nvPr/>
        </p:nvSpPr>
        <p:spPr>
          <a:xfrm>
            <a:off x="2925173" y="2812374"/>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9" y="4240530"/>
            <a:ext cx="2409894" cy="1156703"/>
          </a:xfrm>
          <a:prstGeom prst="borderCallout1">
            <a:avLst>
              <a:gd name="adj1" fmla="val 18750"/>
              <a:gd name="adj2" fmla="val -8333"/>
              <a:gd name="adj3" fmla="val -58088"/>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Reliability of signals that cat is alive or dead</a:t>
            </a:r>
            <a:endParaRPr lang="en-US" dirty="0"/>
          </a:p>
        </p:txBody>
      </p:sp>
    </p:spTree>
    <p:extLst>
      <p:ext uri="{BB962C8B-B14F-4D97-AF65-F5344CB8AC3E}">
        <p14:creationId xmlns:p14="http://schemas.microsoft.com/office/powerpoint/2010/main" val="141161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85544837"/>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3" name="Rectangle 2"/>
          <p:cNvSpPr/>
          <p:nvPr/>
        </p:nvSpPr>
        <p:spPr>
          <a:xfrm>
            <a:off x="2925173" y="3492074"/>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8" y="4674744"/>
            <a:ext cx="3112843" cy="587123"/>
          </a:xfrm>
          <a:prstGeom prst="borderCallout1">
            <a:avLst>
              <a:gd name="adj1" fmla="val 18750"/>
              <a:gd name="adj2" fmla="val -8333"/>
              <a:gd name="adj3" fmla="val -58088"/>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Ensures sum of masses is 1</a:t>
            </a:r>
            <a:endParaRPr lang="en-US" dirty="0"/>
          </a:p>
        </p:txBody>
      </p:sp>
    </p:spTree>
    <p:extLst>
      <p:ext uri="{BB962C8B-B14F-4D97-AF65-F5344CB8AC3E}">
        <p14:creationId xmlns:p14="http://schemas.microsoft.com/office/powerpoint/2010/main" val="223996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2437164"/>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3" name="Rectangle 2"/>
          <p:cNvSpPr/>
          <p:nvPr/>
        </p:nvSpPr>
        <p:spPr>
          <a:xfrm>
            <a:off x="4721633" y="2788265"/>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18750"/>
              <a:gd name="adj2" fmla="val -8333"/>
              <a:gd name="adj3" fmla="val -107654"/>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Matches because they have no subsets</a:t>
            </a:r>
            <a:endParaRPr lang="en-US" dirty="0"/>
          </a:p>
        </p:txBody>
      </p:sp>
    </p:spTree>
    <p:extLst>
      <p:ext uri="{BB962C8B-B14F-4D97-AF65-F5344CB8AC3E}">
        <p14:creationId xmlns:p14="http://schemas.microsoft.com/office/powerpoint/2010/main" val="98261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4415529"/>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3" name="Rectangle 2"/>
          <p:cNvSpPr/>
          <p:nvPr/>
        </p:nvSpPr>
        <p:spPr>
          <a:xfrm>
            <a:off x="4721633" y="3514040"/>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18750"/>
              <a:gd name="adj2" fmla="val -8333"/>
              <a:gd name="adj3" fmla="val -36846"/>
              <a:gd name="adj4" fmla="val -2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of all three masses that relate to ‘either’</a:t>
            </a:r>
            <a:endParaRPr lang="en-US" dirty="0"/>
          </a:p>
        </p:txBody>
      </p:sp>
    </p:spTree>
    <p:extLst>
      <p:ext uri="{BB962C8B-B14F-4D97-AF65-F5344CB8AC3E}">
        <p14:creationId xmlns:p14="http://schemas.microsoft.com/office/powerpoint/2010/main" val="269825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23306007"/>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3" name="Rectangle 2"/>
          <p:cNvSpPr/>
          <p:nvPr/>
        </p:nvSpPr>
        <p:spPr>
          <a:xfrm>
            <a:off x="6391437" y="2765586"/>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26095"/>
              <a:gd name="adj2" fmla="val 25049"/>
              <a:gd name="adj3" fmla="val -131257"/>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 m(Dead)</a:t>
            </a:r>
            <a:endParaRPr lang="en-US" dirty="0"/>
          </a:p>
        </p:txBody>
      </p:sp>
    </p:spTree>
    <p:extLst>
      <p:ext uri="{BB962C8B-B14F-4D97-AF65-F5344CB8AC3E}">
        <p14:creationId xmlns:p14="http://schemas.microsoft.com/office/powerpoint/2010/main" val="347345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31392440"/>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3" name="Rectangle 2"/>
          <p:cNvSpPr/>
          <p:nvPr/>
        </p:nvSpPr>
        <p:spPr>
          <a:xfrm>
            <a:off x="6391437" y="3220624"/>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26095"/>
              <a:gd name="adj2" fmla="val 25049"/>
              <a:gd name="adj3" fmla="val -98213"/>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 m(Alive)</a:t>
            </a:r>
            <a:endParaRPr lang="en-US" dirty="0"/>
          </a:p>
        </p:txBody>
      </p:sp>
    </p:spTree>
    <p:extLst>
      <p:ext uri="{BB962C8B-B14F-4D97-AF65-F5344CB8AC3E}">
        <p14:creationId xmlns:p14="http://schemas.microsoft.com/office/powerpoint/2010/main" val="89123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21585955"/>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3" name="Rectangle 2"/>
          <p:cNvSpPr/>
          <p:nvPr/>
        </p:nvSpPr>
        <p:spPr>
          <a:xfrm>
            <a:off x="6391437" y="3677092"/>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195114" y="4615045"/>
            <a:ext cx="3412805" cy="480460"/>
          </a:xfrm>
          <a:prstGeom prst="borderCallout1">
            <a:avLst>
              <a:gd name="adj1" fmla="val -26095"/>
              <a:gd name="adj2" fmla="val 25049"/>
              <a:gd name="adj3" fmla="val -98213"/>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m(Alive) = m(Dead) + m(Either)</a:t>
            </a:r>
            <a:endParaRPr lang="en-US" dirty="0"/>
          </a:p>
        </p:txBody>
      </p:sp>
    </p:spTree>
    <p:extLst>
      <p:ext uri="{BB962C8B-B14F-4D97-AF65-F5344CB8AC3E}">
        <p14:creationId xmlns:p14="http://schemas.microsoft.com/office/powerpoint/2010/main" val="312138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a:p>
            <a:pPr marL="0" indent="0">
              <a:buNone/>
            </a:pPr>
            <a:r>
              <a:rPr lang="en-US" dirty="0"/>
              <a:t>Probabilities </a:t>
            </a:r>
            <a:r>
              <a:rPr lang="en-US" dirty="0" smtClean="0"/>
              <a:t>p </a:t>
            </a:r>
            <a:r>
              <a:rPr lang="en-US" dirty="0"/>
              <a:t>= [0, 1</a:t>
            </a:r>
            <a:r>
              <a:rPr lang="en-US" dirty="0" smtClean="0"/>
              <a:t>]</a:t>
            </a:r>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29751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probability</a:t>
            </a:r>
            <a:endParaRPr lang="en-US" dirty="0"/>
          </a:p>
        </p:txBody>
      </p:sp>
      <p:sp>
        <p:nvSpPr>
          <p:cNvPr id="3" name="Content Placeholder 2"/>
          <p:cNvSpPr>
            <a:spLocks noGrp="1"/>
          </p:cNvSpPr>
          <p:nvPr>
            <p:ph idx="1"/>
          </p:nvPr>
        </p:nvSpPr>
        <p:spPr/>
        <p:txBody>
          <a:bodyPr/>
          <a:lstStyle/>
          <a:p>
            <a:pPr marL="0" indent="0">
              <a:buNone/>
            </a:pPr>
            <a:r>
              <a:rPr lang="en-US" dirty="0" smtClean="0"/>
              <a:t>Mathematically rich</a:t>
            </a:r>
          </a:p>
          <a:p>
            <a:pPr marL="0" indent="0">
              <a:buNone/>
            </a:pPr>
            <a:r>
              <a:rPr lang="en-US" dirty="0" smtClean="0"/>
              <a:t>Lots of ways to produce them</a:t>
            </a:r>
          </a:p>
          <a:p>
            <a:pPr lvl="1"/>
            <a:r>
              <a:rPr lang="en-US" dirty="0" smtClean="0"/>
              <a:t>Normalized confidence scores</a:t>
            </a:r>
          </a:p>
          <a:p>
            <a:pPr lvl="1"/>
            <a:r>
              <a:rPr lang="en-US" dirty="0" smtClean="0"/>
              <a:t>May naturally arise from statistical information extraction</a:t>
            </a:r>
          </a:p>
          <a:p>
            <a:pPr lvl="1"/>
            <a:r>
              <a:rPr lang="en-US" dirty="0" smtClean="0"/>
              <a:t>Can calculate based on trust in sources</a:t>
            </a:r>
          </a:p>
          <a:p>
            <a:pPr marL="0" indent="0">
              <a:buNone/>
            </a:pPr>
            <a:r>
              <a:rPr lang="en-US" dirty="0" smtClean="0"/>
              <a:t>Rich potential for relational data modeling</a:t>
            </a:r>
          </a:p>
          <a:p>
            <a:pPr lvl="1"/>
            <a:endParaRPr lang="en-US" dirty="0"/>
          </a:p>
          <a:p>
            <a:pPr lvl="1"/>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427193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a:t>
            </a:r>
            <a:r>
              <a:rPr lang="en-US" i="1" dirty="0" smtClean="0"/>
              <a:t>Uncertainty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We don’t know the provenance of data</a:t>
            </a:r>
          </a:p>
          <a:p>
            <a:pPr marL="0" indent="0">
              <a:buNone/>
            </a:pPr>
            <a:r>
              <a:rPr lang="en-US" dirty="0" smtClean="0"/>
              <a:t>Measurement errors</a:t>
            </a:r>
          </a:p>
          <a:p>
            <a:pPr marL="0" indent="0">
              <a:buNone/>
            </a:pPr>
            <a:r>
              <a:rPr lang="en-US" dirty="0" smtClean="0"/>
              <a:t>Imprecise mappings (changing scale for example)</a:t>
            </a:r>
          </a:p>
          <a:p>
            <a:pPr marL="0" indent="0">
              <a:buNone/>
            </a:pPr>
            <a:r>
              <a:rPr lang="en-US" dirty="0" smtClean="0"/>
              <a:t>Machine learning! </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a:p>
            <a:pPr marL="0" indent="0">
              <a:buNone/>
            </a:pPr>
            <a:r>
              <a:rPr lang="en-US" dirty="0"/>
              <a:t>Probabilities </a:t>
            </a:r>
            <a:r>
              <a:rPr lang="en-US" dirty="0" smtClean="0"/>
              <a:t>p </a:t>
            </a:r>
            <a:r>
              <a:rPr lang="en-US" dirty="0"/>
              <a:t>= [0, 1</a:t>
            </a:r>
            <a:r>
              <a:rPr lang="en-US" dirty="0" smtClean="0"/>
              <a:t>]</a:t>
            </a:r>
          </a:p>
          <a:p>
            <a:pPr marL="0" indent="0">
              <a:buNone/>
            </a:pPr>
            <a:r>
              <a:rPr lang="en-US" i="1" dirty="0" smtClean="0"/>
              <a:t>Monte Carlo</a:t>
            </a:r>
            <a:r>
              <a:rPr lang="en-US" dirty="0" smtClean="0"/>
              <a:t> representations</a:t>
            </a:r>
          </a:p>
          <a:p>
            <a:pPr marL="0" indent="0">
              <a:buNone/>
            </a:pPr>
            <a:r>
              <a:rPr lang="en-US" dirty="0"/>
              <a:t>	</a:t>
            </a:r>
            <a:r>
              <a:rPr lang="en-US" dirty="0" smtClean="0"/>
              <a:t>sampled probability</a:t>
            </a:r>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43371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Monte Carlo Approach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741" y="1523999"/>
            <a:ext cx="6298518" cy="4462143"/>
          </a:xfrm>
          <a:prstGeom prst="rect">
            <a:avLst/>
          </a:prstGeom>
        </p:spPr>
      </p:pic>
      <p:sp>
        <p:nvSpPr>
          <p:cNvPr id="3" name="Slide Number Placeholder 2"/>
          <p:cNvSpPr>
            <a:spLocks noGrp="1"/>
          </p:cNvSpPr>
          <p:nvPr>
            <p:ph type="sldNum" sz="quarter" idx="12"/>
          </p:nvPr>
        </p:nvSpPr>
        <p:spPr/>
        <p:txBody>
          <a:bodyPr/>
          <a:lstStyle/>
          <a:p>
            <a:fld id="{F7DD2C95-5690-4D37-8A5C-E3F3CA34F3AF}" type="slidenum">
              <a:rPr lang="en-US" smtClean="0"/>
              <a:t>21</a:t>
            </a:fld>
            <a:endParaRPr lang="en-US"/>
          </a:p>
        </p:txBody>
      </p:sp>
    </p:spTree>
    <p:extLst>
      <p:ext uri="{BB962C8B-B14F-4D97-AF65-F5344CB8AC3E}">
        <p14:creationId xmlns:p14="http://schemas.microsoft.com/office/powerpoint/2010/main" val="192585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Monte Carlo Approach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741" y="1523999"/>
            <a:ext cx="6298518" cy="4462143"/>
          </a:xfrm>
          <a:prstGeom prst="rect">
            <a:avLst/>
          </a:prstGeom>
        </p:spPr>
      </p:pic>
      <p:sp>
        <p:nvSpPr>
          <p:cNvPr id="21" name="Rectangle 20"/>
          <p:cNvSpPr/>
          <p:nvPr/>
        </p:nvSpPr>
        <p:spPr>
          <a:xfrm>
            <a:off x="1600200" y="1462613"/>
            <a:ext cx="6781800" cy="4252388"/>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572000" y="1290935"/>
            <a:ext cx="281354" cy="461665"/>
          </a:xfrm>
          <a:prstGeom prst="rect">
            <a:avLst/>
          </a:prstGeom>
          <a:noFill/>
        </p:spPr>
        <p:txBody>
          <a:bodyPr wrap="square" rtlCol="0">
            <a:spAutoFit/>
          </a:bodyPr>
          <a:lstStyle/>
          <a:p>
            <a:r>
              <a:rPr lang="en-US" sz="2400" dirty="0" smtClean="0"/>
              <a:t>5</a:t>
            </a:r>
            <a:endParaRPr lang="en-US" sz="2400" dirty="0"/>
          </a:p>
        </p:txBody>
      </p:sp>
      <p:sp>
        <p:nvSpPr>
          <p:cNvPr id="10" name="TextBox 9"/>
          <p:cNvSpPr txBox="1"/>
          <p:nvPr/>
        </p:nvSpPr>
        <p:spPr>
          <a:xfrm>
            <a:off x="4876800" y="1295400"/>
            <a:ext cx="281354" cy="461665"/>
          </a:xfrm>
          <a:prstGeom prst="rect">
            <a:avLst/>
          </a:prstGeom>
          <a:noFill/>
        </p:spPr>
        <p:txBody>
          <a:bodyPr wrap="square" rtlCol="0">
            <a:spAutoFit/>
          </a:bodyPr>
          <a:lstStyle/>
          <a:p>
            <a:r>
              <a:rPr lang="en-US" sz="2400" dirty="0" smtClean="0"/>
              <a:t>6</a:t>
            </a:r>
            <a:endParaRPr lang="en-US" sz="2400" dirty="0"/>
          </a:p>
        </p:txBody>
      </p:sp>
      <p:sp>
        <p:nvSpPr>
          <p:cNvPr id="11" name="TextBox 10"/>
          <p:cNvSpPr txBox="1"/>
          <p:nvPr/>
        </p:nvSpPr>
        <p:spPr>
          <a:xfrm>
            <a:off x="6019800" y="1295400"/>
            <a:ext cx="281354" cy="461665"/>
          </a:xfrm>
          <a:prstGeom prst="rect">
            <a:avLst/>
          </a:prstGeom>
          <a:noFill/>
        </p:spPr>
        <p:txBody>
          <a:bodyPr wrap="square" rtlCol="0">
            <a:spAutoFit/>
          </a:bodyPr>
          <a:lstStyle/>
          <a:p>
            <a:r>
              <a:rPr lang="en-US" sz="2400" dirty="0"/>
              <a:t>8</a:t>
            </a:r>
          </a:p>
        </p:txBody>
      </p:sp>
      <p:sp>
        <p:nvSpPr>
          <p:cNvPr id="14" name="TextBox 13"/>
          <p:cNvSpPr txBox="1"/>
          <p:nvPr/>
        </p:nvSpPr>
        <p:spPr>
          <a:xfrm>
            <a:off x="4038600" y="1290935"/>
            <a:ext cx="422031" cy="461665"/>
          </a:xfrm>
          <a:prstGeom prst="rect">
            <a:avLst/>
          </a:prstGeom>
          <a:noFill/>
        </p:spPr>
        <p:txBody>
          <a:bodyPr wrap="square" rtlCol="0">
            <a:spAutoFit/>
          </a:bodyPr>
          <a:lstStyle/>
          <a:p>
            <a:r>
              <a:rPr lang="en-US" sz="2400" dirty="0" smtClean="0"/>
              <a:t>4</a:t>
            </a:r>
          </a:p>
        </p:txBody>
      </p:sp>
      <p:sp>
        <p:nvSpPr>
          <p:cNvPr id="15" name="TextBox 14"/>
          <p:cNvSpPr txBox="1"/>
          <p:nvPr/>
        </p:nvSpPr>
        <p:spPr>
          <a:xfrm>
            <a:off x="2514600" y="1371600"/>
            <a:ext cx="422031" cy="461665"/>
          </a:xfrm>
          <a:prstGeom prst="rect">
            <a:avLst/>
          </a:prstGeom>
          <a:noFill/>
        </p:spPr>
        <p:txBody>
          <a:bodyPr wrap="square" rtlCol="0">
            <a:spAutoFit/>
          </a:bodyPr>
          <a:lstStyle/>
          <a:p>
            <a:r>
              <a:rPr lang="en-US" sz="2400" dirty="0" smtClean="0"/>
              <a:t>1</a:t>
            </a:r>
          </a:p>
        </p:txBody>
      </p:sp>
      <p:cxnSp>
        <p:nvCxnSpPr>
          <p:cNvPr id="4" name="Straight Connector 3"/>
          <p:cNvCxnSpPr/>
          <p:nvPr/>
        </p:nvCxnSpPr>
        <p:spPr>
          <a:xfrm>
            <a:off x="2743200" y="1833265"/>
            <a:ext cx="0" cy="3119735"/>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4267200" y="1833265"/>
            <a:ext cx="0" cy="605135"/>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713383" y="1833265"/>
            <a:ext cx="0" cy="328921"/>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029200" y="1833265"/>
            <a:ext cx="0" cy="52893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160477" y="1833265"/>
            <a:ext cx="87923" cy="2738735"/>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p:cNvSpPr>
            <a:spLocks noGrp="1"/>
          </p:cNvSpPr>
          <p:nvPr>
            <p:ph type="sldNum" sz="quarter" idx="12"/>
          </p:nvPr>
        </p:nvSpPr>
        <p:spPr/>
        <p:txBody>
          <a:bodyPr/>
          <a:lstStyle/>
          <a:p>
            <a:fld id="{F7DD2C95-5690-4D37-8A5C-E3F3CA34F3AF}" type="slidenum">
              <a:rPr lang="en-US" smtClean="0"/>
              <a:t>22</a:t>
            </a:fld>
            <a:endParaRPr lang="en-US"/>
          </a:p>
        </p:txBody>
      </p:sp>
    </p:spTree>
    <p:extLst>
      <p:ext uri="{BB962C8B-B14F-4D97-AF65-F5344CB8AC3E}">
        <p14:creationId xmlns:p14="http://schemas.microsoft.com/office/powerpoint/2010/main" val="291442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b="1" dirty="0" smtClean="0"/>
              <a:t>Modeling uncertainty of structured data</a:t>
            </a:r>
          </a:p>
          <a:p>
            <a:pPr marL="0" indent="0">
              <a:buNone/>
            </a:pPr>
            <a:r>
              <a:rPr lang="en-US" i="1" dirty="0"/>
              <a:t>	</a:t>
            </a:r>
            <a:r>
              <a:rPr lang="en-US" i="1" dirty="0" smtClean="0"/>
              <a:t>Trio</a:t>
            </a:r>
          </a:p>
          <a:p>
            <a:pPr marL="0" indent="0">
              <a:buNone/>
            </a:pPr>
            <a:r>
              <a:rPr lang="en-US" dirty="0" smtClean="0"/>
              <a:t>Modeling uncertainty in a data processing scenario</a:t>
            </a:r>
          </a:p>
          <a:p>
            <a:pPr marL="0" indent="0">
              <a:buNone/>
            </a:pPr>
            <a:r>
              <a:rPr lang="en-US" dirty="0"/>
              <a:t>	</a:t>
            </a:r>
            <a:r>
              <a:rPr lang="en-US" i="1" dirty="0" smtClean="0"/>
              <a:t>Uncertain Input Handling</a:t>
            </a:r>
          </a:p>
          <a:p>
            <a:pPr marL="0" indent="0">
              <a:buNone/>
            </a:pPr>
            <a:r>
              <a:rPr lang="en-US"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43371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lvl="1"/>
            <a:r>
              <a:rPr lang="en-US" dirty="0" smtClean="0"/>
              <a:t>Models alternatives as tuples</a:t>
            </a:r>
          </a:p>
          <a:p>
            <a:pPr lvl="1"/>
            <a:r>
              <a:rPr lang="en-US" dirty="0" smtClean="0"/>
              <a:t>Models presence/absence of tuples (‘maybe’)</a:t>
            </a:r>
          </a:p>
          <a:p>
            <a:pPr lvl="1"/>
            <a:r>
              <a:rPr lang="en-US" dirty="0" smtClean="0"/>
              <a:t>Models </a:t>
            </a:r>
            <a:r>
              <a:rPr lang="en-US" i="1" dirty="0" smtClean="0"/>
              <a:t>confidence </a:t>
            </a:r>
            <a:r>
              <a:rPr lang="en-US" dirty="0" smtClean="0"/>
              <a:t>of tuple elements</a:t>
            </a:r>
          </a:p>
          <a:p>
            <a:pPr lvl="1"/>
            <a:r>
              <a:rPr lang="en-US" dirty="0" smtClean="0"/>
              <a:t>Models derivation of tuples (</a:t>
            </a:r>
            <a:r>
              <a:rPr lang="en-US" i="1" dirty="0" smtClean="0"/>
              <a:t>lineage)</a:t>
            </a:r>
          </a:p>
          <a:p>
            <a:pPr marL="0" indent="0">
              <a:buNone/>
            </a:pPr>
            <a:r>
              <a:rPr lang="en-US" dirty="0" smtClean="0"/>
              <a:t>Queries [</a:t>
            </a:r>
            <a:r>
              <a:rPr lang="en-US" dirty="0" err="1" smtClean="0"/>
              <a:t>sql</a:t>
            </a:r>
            <a:r>
              <a:rPr lang="en-US" dirty="0" smtClean="0"/>
              <a:t>-like]</a:t>
            </a:r>
          </a:p>
          <a:p>
            <a:pPr lvl="1"/>
            <a:r>
              <a:rPr lang="en-US" dirty="0" smtClean="0"/>
              <a:t>Can specify </a:t>
            </a:r>
            <a:r>
              <a:rPr lang="en-US" i="1" dirty="0" smtClean="0"/>
              <a:t>confidence interval </a:t>
            </a:r>
            <a:r>
              <a:rPr lang="en-US" dirty="0" smtClean="0"/>
              <a:t>[calculated based on lineage]</a:t>
            </a:r>
            <a:endParaRPr lang="en-US" i="1" dirty="0" smtClean="0"/>
          </a:p>
          <a:p>
            <a:pPr lvl="1"/>
            <a:r>
              <a:rPr lang="en-US" dirty="0" smtClean="0"/>
              <a:t>Can specify </a:t>
            </a:r>
            <a:r>
              <a:rPr lang="en-US" i="1" dirty="0" smtClean="0"/>
              <a:t>lineage</a:t>
            </a:r>
          </a:p>
          <a:p>
            <a:pPr lvl="1"/>
            <a:r>
              <a:rPr lang="en-US" dirty="0" smtClean="0"/>
              <a:t>Can constrain tuple contents</a:t>
            </a:r>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r>
              <a:rPr lang="sv-SE" dirty="0"/>
              <a:t>http://ilpubs.stanford.edu:8090/843/1/2008-27.pdf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37593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marL="0" indent="0">
              <a:buNone/>
            </a:pPr>
            <a:r>
              <a:rPr lang="en-US" dirty="0" smtClean="0"/>
              <a:t>Queries [</a:t>
            </a:r>
            <a:r>
              <a:rPr lang="en-US" dirty="0" err="1" smtClean="0"/>
              <a:t>sql</a:t>
            </a:r>
            <a:r>
              <a:rPr lang="en-US" dirty="0" smtClean="0"/>
              <a:t>-like]</a:t>
            </a:r>
          </a:p>
          <a:p>
            <a:pPr marL="0" indent="0">
              <a:buNone/>
            </a:pPr>
            <a:r>
              <a:rPr lang="en-US" dirty="0" smtClean="0"/>
              <a:t>Extending Trio to model ignorance based on </a:t>
            </a:r>
            <a:r>
              <a:rPr lang="en-US" dirty="0" err="1" smtClean="0"/>
              <a:t>Dempster</a:t>
            </a:r>
            <a:r>
              <a:rPr lang="en-US" dirty="0" smtClean="0"/>
              <a:t>-Shafer theory</a:t>
            </a:r>
          </a:p>
          <a:p>
            <a:pPr lvl="1"/>
            <a:r>
              <a:rPr lang="en-US" dirty="0" smtClean="0"/>
              <a:t>Different types of confidence: Exact/missing/imprecise/…</a:t>
            </a:r>
          </a:p>
          <a:p>
            <a:pPr lvl="1"/>
            <a:r>
              <a:rPr lang="en-US" dirty="0" smtClean="0"/>
              <a:t>Types of confidence by modeling different masses for different possible knowledge (‘Worlds’)</a:t>
            </a:r>
          </a:p>
          <a:p>
            <a:pPr lvl="1"/>
            <a:r>
              <a:rPr lang="en-US" dirty="0" smtClean="0"/>
              <a:t>Data is modeled as tuples (worlds, each with a mass) of tuples (alternatives)</a:t>
            </a:r>
          </a:p>
          <a:p>
            <a:pPr lvl="2"/>
            <a:endParaRPr lang="en-US" dirty="0" smtClean="0"/>
          </a:p>
          <a:p>
            <a:pPr lvl="1"/>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r>
              <a:rPr lang="sv-SE" dirty="0"/>
              <a:t>http://ilpubs.stanford.edu:8090/843/1/2008-27.pdf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600887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marL="0" indent="0">
              <a:buNone/>
            </a:pPr>
            <a:r>
              <a:rPr lang="en-US" dirty="0" smtClean="0"/>
              <a:t>Queries [</a:t>
            </a:r>
            <a:r>
              <a:rPr lang="en-US" dirty="0" err="1" smtClean="0"/>
              <a:t>sql</a:t>
            </a:r>
            <a:r>
              <a:rPr lang="en-US" dirty="0" smtClean="0"/>
              <a:t>-like]</a:t>
            </a:r>
          </a:p>
          <a:p>
            <a:pPr marL="0" indent="0">
              <a:buNone/>
            </a:pPr>
            <a:r>
              <a:rPr lang="en-US" dirty="0" smtClean="0"/>
              <a:t>Extending Trio (</a:t>
            </a:r>
            <a:r>
              <a:rPr lang="en-US" dirty="0" err="1" smtClean="0"/>
              <a:t>Dempster</a:t>
            </a:r>
            <a:r>
              <a:rPr lang="en-US" dirty="0" smtClean="0"/>
              <a:t>-Shafer theory)</a:t>
            </a:r>
          </a:p>
          <a:p>
            <a:pPr marL="0" indent="0">
              <a:buNone/>
            </a:pPr>
            <a:r>
              <a:rPr lang="en-US" dirty="0" smtClean="0"/>
              <a:t>Extending Trio with </a:t>
            </a:r>
            <a:r>
              <a:rPr lang="en-US" i="1" dirty="0" smtClean="0"/>
              <a:t>continuous uncertainty</a:t>
            </a:r>
          </a:p>
          <a:p>
            <a:pPr lvl="1"/>
            <a:r>
              <a:rPr lang="en-US" dirty="0" smtClean="0"/>
              <a:t>For example modeling the range and likelihood of of values that may be taken as a </a:t>
            </a:r>
            <a:r>
              <a:rPr lang="en-US" dirty="0" err="1" smtClean="0"/>
              <a:t>gaussian</a:t>
            </a:r>
            <a:endParaRPr lang="en-US" dirty="0" smtClean="0"/>
          </a:p>
          <a:p>
            <a:pPr lvl="1"/>
            <a:endParaRPr lang="en-US" dirty="0" smtClean="0"/>
          </a:p>
          <a:p>
            <a:pPr marL="0" indent="0">
              <a:buNone/>
            </a:pPr>
            <a:endParaRPr lang="en-US" i="1" dirty="0" smtClean="0"/>
          </a:p>
          <a:p>
            <a:pPr marL="0" indent="0">
              <a:buNone/>
            </a:pPr>
            <a:endParaRPr lang="en-US" dirty="0" smtClean="0"/>
          </a:p>
          <a:p>
            <a:pPr marL="457200" lvl="2" indent="0">
              <a:buNone/>
            </a:pPr>
            <a:endParaRPr lang="en-US" dirty="0" smtClean="0"/>
          </a:p>
          <a:p>
            <a:pPr lvl="1"/>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r>
              <a:rPr lang="sv-SE" dirty="0"/>
              <a:t>http://ilpubs.stanford.edu:8090/928/1/</a:t>
            </a:r>
            <a:r>
              <a:rPr lang="sv-SE" dirty="0" err="1"/>
              <a:t>cu.pdf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68810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dirty="0" smtClean="0"/>
              <a:t>Modeling uncertainty of structured data</a:t>
            </a:r>
          </a:p>
          <a:p>
            <a:pPr marL="0" indent="0">
              <a:buNone/>
            </a:pPr>
            <a:r>
              <a:rPr lang="en-US" i="1" dirty="0"/>
              <a:t>	</a:t>
            </a:r>
            <a:r>
              <a:rPr lang="en-US" i="1" dirty="0" smtClean="0"/>
              <a:t>Trio</a:t>
            </a:r>
          </a:p>
          <a:p>
            <a:pPr marL="0" indent="0">
              <a:buNone/>
            </a:pPr>
            <a:r>
              <a:rPr lang="en-US" b="1" dirty="0" smtClean="0"/>
              <a:t>Modeling uncertainty in a data processing scenario</a:t>
            </a:r>
          </a:p>
          <a:p>
            <a:pPr marL="0" indent="0">
              <a:buNone/>
            </a:pPr>
            <a:r>
              <a:rPr lang="en-US" dirty="0"/>
              <a:t>	</a:t>
            </a:r>
            <a:r>
              <a:rPr lang="en-US" i="1" dirty="0" smtClean="0"/>
              <a:t>Uncertain Input Handling</a:t>
            </a:r>
          </a:p>
          <a:p>
            <a:pPr marL="0" indent="0">
              <a:buNone/>
            </a:pPr>
            <a:r>
              <a:rPr lang="en-US"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797270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4"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470077C-2CF7-E04B-ADA6-EE689C9C1FCE}" type="slidenum">
              <a:rPr lang="en-US" sz="1100">
                <a:latin typeface="Helvetica Neue" charset="0"/>
                <a:cs typeface="Helvetica Neue" charset="0"/>
                <a:sym typeface="Helvetica Neue" charset="0"/>
              </a:rPr>
              <a:pPr algn="r">
                <a:buClrTx/>
              </a:pPr>
              <a:t>28</a:t>
            </a:fld>
            <a:endParaRPr lang="en-US"/>
          </a:p>
        </p:txBody>
      </p:sp>
    </p:spTree>
    <p:extLst>
      <p:ext uri="{BB962C8B-B14F-4D97-AF65-F5344CB8AC3E}">
        <p14:creationId xmlns:p14="http://schemas.microsoft.com/office/powerpoint/2010/main" val="3310421238"/>
      </p:ext>
    </p:extLst>
  </p:cSld>
  <p:clrMapOvr>
    <a:masterClrMapping/>
  </p:clrMapOvr>
  <p:transition xmlns:p14="http://schemas.microsoft.com/office/powerpoint/2010/mai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2"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397A310-D485-704D-A76E-5192C18B78D4}" type="slidenum">
              <a:rPr lang="en-US" sz="1100">
                <a:latin typeface="Helvetica Neue" charset="0"/>
                <a:cs typeface="Helvetica Neue" charset="0"/>
                <a:sym typeface="Helvetica Neue" charset="0"/>
              </a:rPr>
              <a:pPr algn="r">
                <a:buClrTx/>
              </a:pPr>
              <a:t>29</a:t>
            </a:fld>
            <a:endParaRPr lang="en-US"/>
          </a:p>
        </p:txBody>
      </p:sp>
      <p:sp>
        <p:nvSpPr>
          <p:cNvPr id="15363" name="AutoShape 3"/>
          <p:cNvSpPr>
            <a:spLocks/>
          </p:cNvSpPr>
          <p:nvPr/>
        </p:nvSpPr>
        <p:spPr bwMode="auto">
          <a:xfrm>
            <a:off x="2759274" y="3570759"/>
            <a:ext cx="3526111" cy="23496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12715">
              <a:alpha val="18999"/>
            </a:srgbClr>
          </a:solidFill>
          <a:ln w="127000" cap="flat" cmpd="sng">
            <a:solidFill>
              <a:srgbClr val="E32400"/>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solidFill>
                <a:srgbClr val="E32400"/>
              </a:solidFill>
              <a:effectLst>
                <a:outerShdw blurRad="38100" dist="38100" dir="2700000" algn="tl">
                  <a:srgbClr val="000000"/>
                </a:outerShdw>
              </a:effectLst>
            </a:endParaRPr>
          </a:p>
        </p:txBody>
      </p:sp>
    </p:spTree>
    <p:extLst>
      <p:ext uri="{BB962C8B-B14F-4D97-AF65-F5344CB8AC3E}">
        <p14:creationId xmlns:p14="http://schemas.microsoft.com/office/powerpoint/2010/main" val="1256809309"/>
      </p:ext>
    </p:extLst>
  </p:cSld>
  <p:clrMapOvr>
    <a:masterClrMapping/>
  </p:clrMapOvr>
  <p:transition xmlns:p14="http://schemas.microsoft.com/office/powerpoint/2010/mai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information extraction</a:t>
            </a:r>
            <a:endParaRPr lang="en-US" dirty="0"/>
          </a:p>
        </p:txBody>
      </p:sp>
      <p:sp>
        <p:nvSpPr>
          <p:cNvPr id="3" name="Content Placeholder 2"/>
          <p:cNvSpPr>
            <a:spLocks noGrp="1"/>
          </p:cNvSpPr>
          <p:nvPr>
            <p:ph idx="1"/>
          </p:nvPr>
        </p:nvSpPr>
        <p:spPr/>
        <p:txBody>
          <a:bodyPr/>
          <a:lstStyle/>
          <a:p>
            <a:pPr marL="0" indent="0">
              <a:buNone/>
            </a:pPr>
            <a:r>
              <a:rPr lang="en-US" dirty="0"/>
              <a:t>Nell: http://</a:t>
            </a:r>
            <a:r>
              <a:rPr lang="en-US" dirty="0" err="1"/>
              <a:t>rtw.ml.cmu.edu</a:t>
            </a:r>
            <a:r>
              <a:rPr lang="en-US" dirty="0"/>
              <a:t>/</a:t>
            </a:r>
            <a:r>
              <a:rPr lang="en-US" dirty="0" err="1"/>
              <a:t>rtw</a:t>
            </a:r>
            <a:r>
              <a:rPr lang="en-US" dirty="0"/>
              <a:t>/</a:t>
            </a:r>
            <a:r>
              <a:rPr lang="en-US" dirty="0" err="1"/>
              <a:t>kbbrowser</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pic>
        <p:nvPicPr>
          <p:cNvPr id="7" name="Picture 6" descr="Screen Shot 2014-04-11 at 1.42.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43" y="2710887"/>
            <a:ext cx="4343400" cy="3302000"/>
          </a:xfrm>
          <a:prstGeom prst="rect">
            <a:avLst/>
          </a:prstGeom>
        </p:spPr>
      </p:pic>
    </p:spTree>
    <p:extLst>
      <p:ext uri="{BB962C8B-B14F-4D97-AF65-F5344CB8AC3E}">
        <p14:creationId xmlns:p14="http://schemas.microsoft.com/office/powerpoint/2010/main" val="27800930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410"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AC343A0-6CFF-A842-84C1-2CCD0576B1EC}" type="slidenum">
              <a:rPr lang="en-US" sz="1100">
                <a:latin typeface="Helvetica Neue" charset="0"/>
                <a:cs typeface="Helvetica Neue" charset="0"/>
                <a:sym typeface="Helvetica Neue" charset="0"/>
              </a:rPr>
              <a:pPr algn="r">
                <a:buClrTx/>
              </a:pPr>
              <a:t>30</a:t>
            </a:fld>
            <a:endParaRPr lang="en-US"/>
          </a:p>
        </p:txBody>
      </p:sp>
      <p:sp>
        <p:nvSpPr>
          <p:cNvPr id="17411" name="AutoShape 3"/>
          <p:cNvSpPr>
            <a:spLocks/>
          </p:cNvSpPr>
          <p:nvPr/>
        </p:nvSpPr>
        <p:spPr bwMode="auto">
          <a:xfrm>
            <a:off x="4402336" y="4625578"/>
            <a:ext cx="250031" cy="2589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12715">
              <a:alpha val="18999"/>
            </a:srgbClr>
          </a:solidFill>
          <a:ln w="127000" cap="flat" cmpd="sng">
            <a:solidFill>
              <a:srgbClr val="E32400"/>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solidFill>
                <a:srgbClr val="E32400"/>
              </a:solidFill>
              <a:effectLst>
                <a:outerShdw blurRad="38100" dist="38100" dir="2700000" algn="tl">
                  <a:srgbClr val="000000"/>
                </a:outerShdw>
              </a:effectLst>
            </a:endParaRPr>
          </a:p>
        </p:txBody>
      </p:sp>
    </p:spTree>
    <p:extLst>
      <p:ext uri="{BB962C8B-B14F-4D97-AF65-F5344CB8AC3E}">
        <p14:creationId xmlns:p14="http://schemas.microsoft.com/office/powerpoint/2010/main" val="1732976874"/>
      </p:ext>
    </p:extLst>
  </p:cSld>
  <p:clrMapOvr>
    <a:masterClrMapping/>
  </p:clrMapOvr>
  <p:transition xmlns:p14="http://schemas.microsoft.com/office/powerpoint/2010/mai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5414" y="2740299"/>
            <a:ext cx="8233172" cy="1381869"/>
          </a:xfrm>
        </p:spPr>
        <p:txBody>
          <a:bodyPr/>
          <a:lstStyle/>
          <a:p>
            <a:r>
              <a:rPr lang="en-US" sz="3500" dirty="0">
                <a:latin typeface="Helvetica Neue Light" charset="0"/>
                <a:cs typeface="Helvetica Neue Light" charset="0"/>
                <a:sym typeface="Helvetica Neue Light" charset="0"/>
              </a:rPr>
              <a:t>Why </a:t>
            </a:r>
            <a:r>
              <a:rPr lang="en-US" sz="3500" dirty="0" err="1">
                <a:latin typeface="Helvetica Neue Light" charset="0"/>
                <a:cs typeface="Helvetica Neue Light" charset="0"/>
                <a:sym typeface="Helvetica Neue Light" charset="0"/>
              </a:rPr>
              <a:t>aren</a:t>
            </a:r>
            <a:r>
              <a:rPr lang="ja-JP" altLang="en-US" sz="3500" dirty="0">
                <a:latin typeface="Helvetica Neue Light" charset="0"/>
                <a:cs typeface="Helvetica Neue Light" charset="0"/>
                <a:sym typeface="Helvetica Neue Light" charset="0"/>
              </a:rPr>
              <a:t>’</a:t>
            </a:r>
            <a:r>
              <a:rPr lang="en-US" sz="3500" dirty="0">
                <a:latin typeface="Helvetica Neue Light" charset="0"/>
                <a:cs typeface="Helvetica Neue Light" charset="0"/>
                <a:sym typeface="Helvetica Neue Light" charset="0"/>
              </a:rPr>
              <a:t>t interfaces </a:t>
            </a:r>
            <a:r>
              <a:rPr lang="en-US" sz="3500" dirty="0" smtClean="0">
                <a:latin typeface="Helvetica Neue Light" charset="0"/>
                <a:cs typeface="Helvetica Neue Light" charset="0"/>
                <a:sym typeface="Helvetica Neue Light" charset="0"/>
              </a:rPr>
              <a:t>smarter about uncertainty?</a:t>
            </a:r>
            <a:endParaRPr lang="en-US" dirty="0"/>
          </a:p>
        </p:txBody>
      </p:sp>
      <p:sp>
        <p:nvSpPr>
          <p:cNvPr id="19458"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23BB06B-95E0-294D-8A88-D5610A0D8E4B}" type="slidenum">
              <a:rPr lang="en-US" sz="1100">
                <a:latin typeface="Helvetica Neue" charset="0"/>
                <a:cs typeface="Helvetica Neue" charset="0"/>
                <a:sym typeface="Helvetica Neue" charset="0"/>
              </a:rPr>
              <a:pPr algn="r">
                <a:buClrTx/>
              </a:pPr>
              <a:t>31</a:t>
            </a:fld>
            <a:endParaRPr lang="en-US"/>
          </a:p>
        </p:txBody>
      </p:sp>
    </p:spTree>
    <p:extLst>
      <p:ext uri="{BB962C8B-B14F-4D97-AF65-F5344CB8AC3E}">
        <p14:creationId xmlns:p14="http://schemas.microsoft.com/office/powerpoint/2010/main" val="2137080288"/>
      </p:ext>
    </p:extLst>
  </p:cSld>
  <p:clrMapOvr>
    <a:masterClrMapping/>
  </p:clrMapOvr>
  <p:transition xmlns:p14="http://schemas.microsoft.com/office/powerpoint/2010/mai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32</a:t>
            </a:fld>
            <a:endParaRPr lang="en-US"/>
          </a:p>
        </p:txBody>
      </p:sp>
    </p:spTree>
    <p:extLst>
      <p:ext uri="{BB962C8B-B14F-4D97-AF65-F5344CB8AC3E}">
        <p14:creationId xmlns:p14="http://schemas.microsoft.com/office/powerpoint/2010/main" val="567180692"/>
      </p:ext>
    </p:extLst>
  </p:cSld>
  <p:clrMapOvr>
    <a:masterClrMapping/>
  </p:clrMapOvr>
  <p:transition xmlns:p14="http://schemas.microsoft.com/office/powerpoint/2010/mai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33</a:t>
            </a:fld>
            <a:endParaRPr lang="en-US"/>
          </a:p>
        </p:txBody>
      </p:sp>
      <p:pic>
        <p:nvPicPr>
          <p:cNvPr id="22"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283800541"/>
      </p:ext>
    </p:extLst>
  </p:cSld>
  <p:clrMapOvr>
    <a:masterClrMapping/>
  </p:clrMapOvr>
  <p:transition xmlns:p14="http://schemas.microsoft.com/office/powerpoint/2010/mai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34</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716047"/>
      </p:ext>
    </p:extLst>
  </p:cSld>
  <p:clrMapOvr>
    <a:masterClrMapping/>
  </p:clrMapOvr>
  <p:transition xmlns:p14="http://schemas.microsoft.com/office/powerpoint/2010/mai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35</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9"/>
          <p:cNvSpPr>
            <a:spLocks/>
          </p:cNvSpPr>
          <p:nvPr/>
        </p:nvSpPr>
        <p:spPr bwMode="auto">
          <a:xfrm>
            <a:off x="1979788" y="2061642"/>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2881" y="2881"/>
                </a:moveTo>
                <a:cubicBezTo>
                  <a:pt x="-961" y="6724"/>
                  <a:pt x="-961" y="12953"/>
                  <a:pt x="2881" y="16796"/>
                </a:cubicBezTo>
                <a:cubicBezTo>
                  <a:pt x="6724" y="20638"/>
                  <a:pt x="12953" y="20638"/>
                  <a:pt x="16796" y="16796"/>
                </a:cubicBezTo>
                <a:cubicBezTo>
                  <a:pt x="20638" y="12953"/>
                  <a:pt x="20638" y="6724"/>
                  <a:pt x="16796" y="2881"/>
                </a:cubicBezTo>
                <a:cubicBezTo>
                  <a:pt x="12953" y="-961"/>
                  <a:pt x="6724" y="-961"/>
                  <a:pt x="2881" y="2881"/>
                </a:cubicBezTo>
              </a:path>
            </a:pathLst>
          </a:custGeom>
          <a:solidFill>
            <a:schemeClr val="tx2"/>
          </a:solidFill>
          <a:ln w="25400" cap="flat" cmpd="sng">
            <a:solidFill>
              <a:srgbClr val="FFFFFF"/>
            </a:solidFill>
            <a:prstDash val="solid"/>
            <a:miter lim="0"/>
            <a:headEnd/>
            <a:tailEnd/>
          </a:ln>
          <a:effec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Line 23"/>
          <p:cNvSpPr>
            <a:spLocks noChangeShapeType="1"/>
          </p:cNvSpPr>
          <p:nvPr/>
        </p:nvSpPr>
        <p:spPr bwMode="auto">
          <a:xfrm>
            <a:off x="1413869" y="1933278"/>
            <a:ext cx="821531" cy="1038076"/>
          </a:xfrm>
          <a:prstGeom prst="line">
            <a:avLst/>
          </a:prstGeom>
          <a:noFill/>
          <a:ln w="50800" cap="rnd" cmpd="sng">
            <a:solidFill>
              <a:srgbClr val="FF1F2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2289904644"/>
      </p:ext>
    </p:extLst>
  </p:cSld>
  <p:clrMapOvr>
    <a:masterClrMapping/>
  </p:clrMapOvr>
  <p:transition xmlns:p14="http://schemas.microsoft.com/office/powerpoint/2010/mai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1"/>
          <p:cNvGrpSpPr>
            <a:grpSpLocks/>
          </p:cNvGrpSpPr>
          <p:nvPr/>
        </p:nvGrpSpPr>
        <p:grpSpPr bwMode="auto">
          <a:xfrm>
            <a:off x="2705695" y="376163"/>
            <a:ext cx="3750469" cy="2472407"/>
            <a:chOff x="0" y="0"/>
            <a:chExt cx="5334000" cy="3516118"/>
          </a:xfrm>
        </p:grpSpPr>
        <p:sp>
          <p:nvSpPr>
            <p:cNvPr id="31746" name="AutoShape 2"/>
            <p:cNvSpPr>
              <a:spLocks/>
            </p:cNvSpPr>
            <p:nvPr/>
          </p:nvSpPr>
          <p:spPr bwMode="auto">
            <a:xfrm>
              <a:off x="0" y="0"/>
              <a:ext cx="5334000" cy="9191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a:buClr>
                  <a:srgbClr val="E0E0E0"/>
                </a:buClr>
              </a:pPr>
              <a:r>
                <a:rPr lang="en-US" sz="3900" dirty="0">
                  <a:ln>
                    <a:solidFill>
                      <a:schemeClr val="tx1"/>
                    </a:solidFill>
                  </a:ln>
                  <a:solidFill>
                    <a:srgbClr val="000000"/>
                  </a:solidFill>
                  <a:latin typeface="Helvetica Neue Light" charset="0"/>
                  <a:cs typeface="Helvetica Neue Light" charset="0"/>
                  <a:sym typeface="Helvetica Neue Light" charset="0"/>
                </a:rPr>
                <a:t>low ambiguity</a:t>
              </a:r>
              <a:endParaRPr lang="en-US" dirty="0">
                <a:ln>
                  <a:solidFill>
                    <a:schemeClr val="tx1"/>
                  </a:solidFill>
                </a:ln>
                <a:solidFill>
                  <a:srgbClr val="000000"/>
                </a:solidFill>
              </a:endParaRPr>
            </a:p>
          </p:txBody>
        </p:sp>
        <p:pic>
          <p:nvPicPr>
            <p:cNvPr id="31747" name="Picture 3" descr="image4.pdf"/>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18380" y="1767018"/>
              <a:ext cx="946807" cy="174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1748" name="Picture 4" descr="image5.pdf"/>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4796" y="1867740"/>
              <a:ext cx="3175360" cy="1547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1749" name="AutoShape 5"/>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1E317CC-B272-1743-80A1-89FA2D54B018}" type="slidenum">
              <a:rPr lang="en-US" sz="1100">
                <a:latin typeface="Helvetica Neue" charset="0"/>
                <a:cs typeface="Helvetica Neue" charset="0"/>
                <a:sym typeface="Helvetica Neue" charset="0"/>
              </a:rPr>
              <a:pPr algn="r">
                <a:buClrTx/>
              </a:pPr>
              <a:t>36</a:t>
            </a:fld>
            <a:endParaRPr lang="en-US"/>
          </a:p>
        </p:txBody>
      </p:sp>
    </p:spTree>
    <p:extLst>
      <p:ext uri="{BB962C8B-B14F-4D97-AF65-F5344CB8AC3E}">
        <p14:creationId xmlns:p14="http://schemas.microsoft.com/office/powerpoint/2010/main" val="109694406"/>
      </p:ext>
    </p:extLst>
  </p:cSld>
  <p:clrMapOvr>
    <a:masterClrMapping/>
  </p:clrMapOvr>
  <p:transition xmlns:p14="http://schemas.microsoft.com/office/powerpoint/2010/mai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1"/>
          <p:cNvGrpSpPr>
            <a:grpSpLocks/>
          </p:cNvGrpSpPr>
          <p:nvPr/>
        </p:nvGrpSpPr>
        <p:grpSpPr bwMode="auto">
          <a:xfrm>
            <a:off x="2705695" y="376163"/>
            <a:ext cx="3750469" cy="2472407"/>
            <a:chOff x="0" y="0"/>
            <a:chExt cx="5334000" cy="3516118"/>
          </a:xfrm>
        </p:grpSpPr>
        <p:sp>
          <p:nvSpPr>
            <p:cNvPr id="31746" name="AutoShape 2"/>
            <p:cNvSpPr>
              <a:spLocks/>
            </p:cNvSpPr>
            <p:nvPr/>
          </p:nvSpPr>
          <p:spPr bwMode="auto">
            <a:xfrm>
              <a:off x="0" y="0"/>
              <a:ext cx="5334000" cy="9191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a:buClr>
                  <a:srgbClr val="E0E0E0"/>
                </a:buClr>
              </a:pPr>
              <a:r>
                <a:rPr lang="en-US" sz="3900" dirty="0">
                  <a:ln>
                    <a:solidFill>
                      <a:schemeClr val="tx1"/>
                    </a:solidFill>
                  </a:ln>
                  <a:solidFill>
                    <a:srgbClr val="000000"/>
                  </a:solidFill>
                  <a:latin typeface="Helvetica Neue Light" charset="0"/>
                  <a:cs typeface="Helvetica Neue Light" charset="0"/>
                  <a:sym typeface="Helvetica Neue Light" charset="0"/>
                </a:rPr>
                <a:t>low ambiguity</a:t>
              </a:r>
              <a:endParaRPr lang="en-US" dirty="0">
                <a:ln>
                  <a:solidFill>
                    <a:schemeClr val="tx1"/>
                  </a:solidFill>
                </a:ln>
                <a:solidFill>
                  <a:srgbClr val="000000"/>
                </a:solidFill>
              </a:endParaRPr>
            </a:p>
          </p:txBody>
        </p:sp>
        <p:pic>
          <p:nvPicPr>
            <p:cNvPr id="31747" name="Picture 3" descr="image4.pdf"/>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18380" y="1767018"/>
              <a:ext cx="946807" cy="174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1748" name="Picture 4" descr="image5.pdf"/>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4796" y="1867740"/>
              <a:ext cx="3175360" cy="1547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1749" name="AutoShape 5"/>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1E317CC-B272-1743-80A1-89FA2D54B018}" type="slidenum">
              <a:rPr lang="en-US" sz="1100">
                <a:latin typeface="Helvetica Neue" charset="0"/>
                <a:cs typeface="Helvetica Neue" charset="0"/>
                <a:sym typeface="Helvetica Neue" charset="0"/>
              </a:rPr>
              <a:pPr algn="r">
                <a:buClrTx/>
              </a:pPr>
              <a:t>37</a:t>
            </a:fld>
            <a:endParaRPr lang="en-US"/>
          </a:p>
        </p:txBody>
      </p:sp>
      <p:pic>
        <p:nvPicPr>
          <p:cNvPr id="7" name="Picture 1" descr="droppedImage.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5275" y="4453162"/>
            <a:ext cx="3750469" cy="2559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AutoShape 6"/>
          <p:cNvSpPr>
            <a:spLocks/>
          </p:cNvSpPr>
          <p:nvPr/>
        </p:nvSpPr>
        <p:spPr bwMode="auto">
          <a:xfrm>
            <a:off x="2858095" y="3599260"/>
            <a:ext cx="3750469" cy="646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buClr>
                <a:srgbClr val="E0E0E0"/>
              </a:buClr>
            </a:pPr>
            <a:r>
              <a:rPr lang="en-US" sz="3900" dirty="0">
                <a:solidFill>
                  <a:srgbClr val="000000"/>
                </a:solidFill>
                <a:latin typeface="Helvetica Neue Light" charset="0"/>
                <a:cs typeface="Helvetica Neue Light" charset="0"/>
                <a:sym typeface="Helvetica Neue Light" charset="0"/>
              </a:rPr>
              <a:t>high ambiguity</a:t>
            </a:r>
            <a:endParaRPr lang="en-US" dirty="0">
              <a:solidFill>
                <a:srgbClr val="000000"/>
              </a:solidFill>
            </a:endParaRPr>
          </a:p>
        </p:txBody>
      </p:sp>
      <p:pic>
        <p:nvPicPr>
          <p:cNvPr id="9" name="Picture 7" descr="droppedImage.pdf"/>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35499" y="4592687"/>
            <a:ext cx="982266" cy="1769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 name="Picture 8" descr="droppedIma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74097" y="3974306"/>
            <a:ext cx="3750469" cy="3370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 name="AutoShape 9"/>
          <p:cNvSpPr>
            <a:spLocks/>
          </p:cNvSpPr>
          <p:nvPr/>
        </p:nvSpPr>
        <p:spPr bwMode="auto">
          <a:xfrm>
            <a:off x="257324" y="67045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E6DD13DB-750E-844C-B3F4-D451BED0B83B}" type="slidenum">
              <a:rPr lang="en-US" sz="1100">
                <a:latin typeface="Helvetica Neue" charset="0"/>
                <a:cs typeface="Helvetica Neue" charset="0"/>
                <a:sym typeface="Helvetica Neue" charset="0"/>
              </a:rPr>
              <a:pPr algn="r">
                <a:buClrTx/>
              </a:pPr>
              <a:t>37</a:t>
            </a:fld>
            <a:endParaRPr lang="en-US"/>
          </a:p>
        </p:txBody>
      </p:sp>
    </p:spTree>
    <p:extLst>
      <p:ext uri="{BB962C8B-B14F-4D97-AF65-F5344CB8AC3E}">
        <p14:creationId xmlns:p14="http://schemas.microsoft.com/office/powerpoint/2010/main" val="99508587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38</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9"/>
          <p:cNvSpPr>
            <a:spLocks/>
          </p:cNvSpPr>
          <p:nvPr/>
        </p:nvSpPr>
        <p:spPr bwMode="auto">
          <a:xfrm>
            <a:off x="1979788" y="2061642"/>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2881" y="2881"/>
                </a:moveTo>
                <a:cubicBezTo>
                  <a:pt x="-961" y="6724"/>
                  <a:pt x="-961" y="12953"/>
                  <a:pt x="2881" y="16796"/>
                </a:cubicBezTo>
                <a:cubicBezTo>
                  <a:pt x="6724" y="20638"/>
                  <a:pt x="12953" y="20638"/>
                  <a:pt x="16796" y="16796"/>
                </a:cubicBezTo>
                <a:cubicBezTo>
                  <a:pt x="20638" y="12953"/>
                  <a:pt x="20638" y="6724"/>
                  <a:pt x="16796" y="2881"/>
                </a:cubicBezTo>
                <a:cubicBezTo>
                  <a:pt x="12953" y="-961"/>
                  <a:pt x="6724" y="-961"/>
                  <a:pt x="2881" y="2881"/>
                </a:cubicBezTo>
              </a:path>
            </a:pathLst>
          </a:custGeom>
          <a:solidFill>
            <a:schemeClr val="tx2"/>
          </a:solidFill>
          <a:ln w="25400" cap="flat" cmpd="sng">
            <a:solidFill>
              <a:srgbClr val="FFFFFF"/>
            </a:solidFill>
            <a:prstDash val="solid"/>
            <a:miter lim="0"/>
            <a:headEnd/>
            <a:tailEnd/>
          </a:ln>
          <a:effec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Line 23"/>
          <p:cNvSpPr>
            <a:spLocks noChangeShapeType="1"/>
          </p:cNvSpPr>
          <p:nvPr/>
        </p:nvSpPr>
        <p:spPr bwMode="auto">
          <a:xfrm>
            <a:off x="1413869" y="1933278"/>
            <a:ext cx="821531" cy="1038076"/>
          </a:xfrm>
          <a:prstGeom prst="line">
            <a:avLst/>
          </a:prstGeom>
          <a:noFill/>
          <a:ln w="50800" cap="rnd" cmpd="sng">
            <a:solidFill>
              <a:srgbClr val="FF1F2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350547728"/>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AutoShape 16"/>
          <p:cNvSpPr>
            <a:spLocks/>
          </p:cNvSpPr>
          <p:nvPr/>
        </p:nvSpPr>
        <p:spPr bwMode="auto">
          <a:xfrm rot="1173420">
            <a:off x="4818255" y="4453864"/>
            <a:ext cx="1378260" cy="1183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39</a:t>
            </a:fld>
            <a:endParaRPr lang="en-US"/>
          </a:p>
        </p:txBody>
      </p:sp>
      <p:pic>
        <p:nvPicPr>
          <p:cNvPr id="27" name="Picture 24" descr="droppedImage.pdf"/>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6"/>
          <p:cNvSpPr>
            <a:spLocks/>
          </p:cNvSpPr>
          <p:nvPr/>
        </p:nvSpPr>
        <p:spPr bwMode="auto">
          <a:xfrm>
            <a:off x="1183184" y="3036094"/>
            <a:ext cx="1294804" cy="678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dirty="0" smtClean="0"/>
              <a:t>event model</a:t>
            </a:r>
            <a:endParaRPr lang="en-US" sz="2400" dirty="0"/>
          </a:p>
        </p:txBody>
      </p:sp>
      <p:pic>
        <p:nvPicPr>
          <p:cNvPr id="31" name="Picture 13" descr="&lt;Feedback&gt;.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81180" y="3589735"/>
            <a:ext cx="1777008" cy="1295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AutoShape 17"/>
          <p:cNvSpPr>
            <a:spLocks/>
          </p:cNvSpPr>
          <p:nvPr/>
        </p:nvSpPr>
        <p:spPr bwMode="auto">
          <a:xfrm>
            <a:off x="6920508" y="5018484"/>
            <a:ext cx="19966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mediation</a:t>
            </a:r>
            <a:endParaRPr lang="en-US" sz="2400" dirty="0"/>
          </a:p>
        </p:txBody>
      </p:sp>
      <p:pic>
        <p:nvPicPr>
          <p:cNvPr id="30" name="Picture 9" descr="code_07.png"/>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162350" y="4500164"/>
            <a:ext cx="2758158" cy="1019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 name="AutoShape 8"/>
          <p:cNvSpPr>
            <a:spLocks/>
          </p:cNvSpPr>
          <p:nvPr/>
        </p:nvSpPr>
        <p:spPr bwMode="auto">
          <a:xfrm>
            <a:off x="4417166" y="5269787"/>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Tree>
    <p:extLst>
      <p:ext uri="{BB962C8B-B14F-4D97-AF65-F5344CB8AC3E}">
        <p14:creationId xmlns:p14="http://schemas.microsoft.com/office/powerpoint/2010/main" val="342771745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dropped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2578" y="-232172"/>
            <a:ext cx="12644438" cy="7112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18" name="AutoShape 2"/>
          <p:cNvSpPr>
            <a:spLocks/>
          </p:cNvSpPr>
          <p:nvPr/>
        </p:nvSpPr>
        <p:spPr bwMode="auto">
          <a:xfrm>
            <a:off x="282264" y="4397294"/>
            <a:ext cx="5112405" cy="7679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buClr>
                <a:srgbClr val="333333"/>
              </a:buClr>
              <a:buFont typeface="Helvetica Neue Light" charset="0"/>
              <a:buNone/>
            </a:pPr>
            <a:r>
              <a:rPr lang="ja-JP" altLang="en-US" sz="4800" dirty="0">
                <a:solidFill>
                  <a:srgbClr val="333333"/>
                </a:solidFill>
                <a:latin typeface="Helvetica Neue Light" charset="0"/>
                <a:cs typeface="Helvetica Neue Light" charset="0"/>
                <a:sym typeface="Helvetica Neue Light" charset="0"/>
              </a:rPr>
              <a:t>“</a:t>
            </a:r>
            <a:r>
              <a:rPr lang="en-US" sz="4800" dirty="0">
                <a:solidFill>
                  <a:srgbClr val="333333"/>
                </a:solidFill>
                <a:latin typeface="Helvetica Neue Light" charset="0"/>
                <a:cs typeface="Helvetica Neue Light" charset="0"/>
                <a:sym typeface="Helvetica Neue Light" charset="0"/>
              </a:rPr>
              <a:t>email Mary</a:t>
            </a:r>
            <a:r>
              <a:rPr lang="ja-JP" altLang="en-US" sz="4800" dirty="0">
                <a:solidFill>
                  <a:srgbClr val="333333"/>
                </a:solidFill>
                <a:latin typeface="Helvetica Neue Light" charset="0"/>
                <a:cs typeface="Helvetica Neue Light" charset="0"/>
                <a:sym typeface="Helvetica Neue Light" charset="0"/>
              </a:rPr>
              <a:t>”</a:t>
            </a:r>
            <a:endParaRPr lang="en-US" dirty="0"/>
          </a:p>
        </p:txBody>
      </p:sp>
      <p:sp>
        <p:nvSpPr>
          <p:cNvPr id="9219" name="AutoShape 3"/>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4A22E25-B34D-5A44-AEB4-5DA485802A60}" type="slidenum">
              <a:rPr lang="en-US" sz="1100">
                <a:solidFill>
                  <a:srgbClr val="000000"/>
                </a:solidFill>
                <a:latin typeface="Helvetica Neue" charset="0"/>
                <a:cs typeface="Helvetica Neue" charset="0"/>
                <a:sym typeface="Helvetica Neue" charset="0"/>
              </a:rPr>
              <a:pPr algn="r">
                <a:buClrTx/>
              </a:pPr>
              <a:t>4</a:t>
            </a:fld>
            <a:endParaRPr lang="en-US"/>
          </a:p>
        </p:txBody>
      </p:sp>
      <p:sp>
        <p:nvSpPr>
          <p:cNvPr id="5" name="AutoShape 2"/>
          <p:cNvSpPr>
            <a:spLocks/>
          </p:cNvSpPr>
          <p:nvPr/>
        </p:nvSpPr>
        <p:spPr bwMode="auto">
          <a:xfrm>
            <a:off x="282264" y="418502"/>
            <a:ext cx="5112405" cy="7679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buClr>
                <a:srgbClr val="333333"/>
              </a:buClr>
              <a:buFont typeface="Helvetica Neue Light" charset="0"/>
              <a:buNone/>
            </a:pPr>
            <a:r>
              <a:rPr lang="x-none" altLang="ja-JP" sz="4800" dirty="0" smtClean="0">
                <a:solidFill>
                  <a:schemeClr val="accent1"/>
                </a:solidFill>
                <a:latin typeface="Helvetica Neue Light" charset="0"/>
                <a:cs typeface="Helvetica Neue Light" charset="0"/>
                <a:sym typeface="Helvetica Neue Light" charset="0"/>
              </a:rPr>
              <a:t>Example:</a:t>
            </a:r>
          </a:p>
          <a:p>
            <a:pPr>
              <a:buClr>
                <a:srgbClr val="333333"/>
              </a:buClr>
              <a:buFont typeface="Helvetica Neue Light" charset="0"/>
              <a:buNone/>
            </a:pPr>
            <a:r>
              <a:rPr lang="x-none" sz="4800" dirty="0" smtClean="0">
                <a:solidFill>
                  <a:schemeClr val="accent1"/>
                </a:solidFill>
                <a:latin typeface="Helvetica Neue Light" charset="0"/>
                <a:cs typeface="Helvetica Neue Light" charset="0"/>
                <a:sym typeface="Helvetica Neue Light" charset="0"/>
              </a:rPr>
              <a:t>Human Input</a:t>
            </a:r>
            <a:endParaRPr lang="en-US" dirty="0">
              <a:solidFill>
                <a:schemeClr val="accent1"/>
              </a:solidFill>
            </a:endParaRPr>
          </a:p>
        </p:txBody>
      </p:sp>
    </p:spTree>
    <p:extLst>
      <p:ext uri="{BB962C8B-B14F-4D97-AF65-F5344CB8AC3E}">
        <p14:creationId xmlns:p14="http://schemas.microsoft.com/office/powerpoint/2010/main" val="1343735255"/>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Monte Carlo Approach</a:t>
            </a:r>
            <a:endParaRPr lang="en-US"/>
          </a:p>
        </p:txBody>
      </p:sp>
      <p:sp>
        <p:nvSpPr>
          <p:cNvPr id="74754"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BA2743-6658-1E4F-8EAD-6ACF809A5CFB}" type="slidenum">
              <a:rPr lang="en-US" sz="1100">
                <a:latin typeface="Helvetica Neue" charset="0"/>
                <a:cs typeface="Helvetica Neue" charset="0"/>
                <a:sym typeface="Helvetica Neue" charset="0"/>
              </a:rPr>
              <a:pPr algn="r">
                <a:buClrTx/>
              </a:pPr>
              <a:t>40</a:t>
            </a:fld>
            <a:endParaRPr lang="en-US"/>
          </a:p>
        </p:txBody>
      </p:sp>
      <p:sp>
        <p:nvSpPr>
          <p:cNvPr id="74755" name="AutoShape 3"/>
          <p:cNvSpPr>
            <a:spLocks/>
          </p:cNvSpPr>
          <p:nvPr/>
        </p:nvSpPr>
        <p:spPr bwMode="auto">
          <a:xfrm>
            <a:off x="439340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6" name="AutoShape 4"/>
          <p:cNvSpPr>
            <a:spLocks/>
          </p:cNvSpPr>
          <p:nvPr/>
        </p:nvSpPr>
        <p:spPr bwMode="auto">
          <a:xfrm>
            <a:off x="421481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7" name="AutoShape 5"/>
          <p:cNvSpPr>
            <a:spLocks/>
          </p:cNvSpPr>
          <p:nvPr/>
        </p:nvSpPr>
        <p:spPr bwMode="auto">
          <a:xfrm>
            <a:off x="4572000"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8" name="AutoShape 6"/>
          <p:cNvSpPr>
            <a:spLocks/>
          </p:cNvSpPr>
          <p:nvPr/>
        </p:nvSpPr>
        <p:spPr bwMode="auto">
          <a:xfrm>
            <a:off x="6893719"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9" name="AutoShape 7"/>
          <p:cNvSpPr>
            <a:spLocks/>
          </p:cNvSpPr>
          <p:nvPr/>
        </p:nvSpPr>
        <p:spPr bwMode="auto">
          <a:xfrm>
            <a:off x="358973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0" name="AutoShape 8"/>
          <p:cNvSpPr>
            <a:spLocks/>
          </p:cNvSpPr>
          <p:nvPr/>
        </p:nvSpPr>
        <p:spPr bwMode="auto">
          <a:xfrm>
            <a:off x="278606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1" name="AutoShape 9"/>
          <p:cNvSpPr>
            <a:spLocks/>
          </p:cNvSpPr>
          <p:nvPr/>
        </p:nvSpPr>
        <p:spPr bwMode="auto">
          <a:xfrm>
            <a:off x="341114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2" name="AutoShape 10"/>
          <p:cNvSpPr>
            <a:spLocks/>
          </p:cNvSpPr>
          <p:nvPr/>
        </p:nvSpPr>
        <p:spPr bwMode="auto">
          <a:xfrm>
            <a:off x="412551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3" name="AutoShape 11"/>
          <p:cNvSpPr>
            <a:spLocks/>
          </p:cNvSpPr>
          <p:nvPr/>
        </p:nvSpPr>
        <p:spPr bwMode="auto">
          <a:xfrm>
            <a:off x="475059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4" name="AutoShape 12"/>
          <p:cNvSpPr>
            <a:spLocks/>
          </p:cNvSpPr>
          <p:nvPr/>
        </p:nvSpPr>
        <p:spPr bwMode="auto">
          <a:xfrm>
            <a:off x="5286375"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5" name="AutoShape 13"/>
          <p:cNvSpPr>
            <a:spLocks/>
          </p:cNvSpPr>
          <p:nvPr/>
        </p:nvSpPr>
        <p:spPr bwMode="auto">
          <a:xfrm>
            <a:off x="617934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6" name="AutoShape 14"/>
          <p:cNvSpPr>
            <a:spLocks/>
          </p:cNvSpPr>
          <p:nvPr/>
        </p:nvSpPr>
        <p:spPr bwMode="auto">
          <a:xfrm>
            <a:off x="198239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74767" name="Picture 1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75" y="2437805"/>
            <a:ext cx="5217170" cy="3990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46761935"/>
      </p:ext>
    </p:extLst>
  </p:cSld>
  <p:clrMapOvr>
    <a:masterClrMapping/>
  </p:clrMapOvr>
  <p:transition xmlns:p14="http://schemas.microsoft.com/office/powerpoint/2010/mai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Monte Carlo Approach</a:t>
            </a:r>
            <a:endParaRPr lang="en-US"/>
          </a:p>
        </p:txBody>
      </p:sp>
      <p:sp>
        <p:nvSpPr>
          <p:cNvPr id="74754"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BA2743-6658-1E4F-8EAD-6ACF809A5CFB}" type="slidenum">
              <a:rPr lang="en-US" sz="1100">
                <a:latin typeface="Helvetica Neue" charset="0"/>
                <a:cs typeface="Helvetica Neue" charset="0"/>
                <a:sym typeface="Helvetica Neue" charset="0"/>
              </a:rPr>
              <a:pPr algn="r">
                <a:buClrTx/>
              </a:pPr>
              <a:t>41</a:t>
            </a:fld>
            <a:endParaRPr lang="en-US"/>
          </a:p>
        </p:txBody>
      </p:sp>
      <p:sp>
        <p:nvSpPr>
          <p:cNvPr id="74755" name="AutoShape 3"/>
          <p:cNvSpPr>
            <a:spLocks/>
          </p:cNvSpPr>
          <p:nvPr/>
        </p:nvSpPr>
        <p:spPr bwMode="auto">
          <a:xfrm>
            <a:off x="439340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6" name="AutoShape 4"/>
          <p:cNvSpPr>
            <a:spLocks/>
          </p:cNvSpPr>
          <p:nvPr/>
        </p:nvSpPr>
        <p:spPr bwMode="auto">
          <a:xfrm>
            <a:off x="421481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7" name="AutoShape 5"/>
          <p:cNvSpPr>
            <a:spLocks/>
          </p:cNvSpPr>
          <p:nvPr/>
        </p:nvSpPr>
        <p:spPr bwMode="auto">
          <a:xfrm>
            <a:off x="4572000"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8" name="AutoShape 6"/>
          <p:cNvSpPr>
            <a:spLocks/>
          </p:cNvSpPr>
          <p:nvPr/>
        </p:nvSpPr>
        <p:spPr bwMode="auto">
          <a:xfrm>
            <a:off x="6893719"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9" name="AutoShape 7"/>
          <p:cNvSpPr>
            <a:spLocks/>
          </p:cNvSpPr>
          <p:nvPr/>
        </p:nvSpPr>
        <p:spPr bwMode="auto">
          <a:xfrm>
            <a:off x="358973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0" name="AutoShape 8"/>
          <p:cNvSpPr>
            <a:spLocks/>
          </p:cNvSpPr>
          <p:nvPr/>
        </p:nvSpPr>
        <p:spPr bwMode="auto">
          <a:xfrm>
            <a:off x="278606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1" name="AutoShape 9"/>
          <p:cNvSpPr>
            <a:spLocks/>
          </p:cNvSpPr>
          <p:nvPr/>
        </p:nvSpPr>
        <p:spPr bwMode="auto">
          <a:xfrm>
            <a:off x="341114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2" name="AutoShape 10"/>
          <p:cNvSpPr>
            <a:spLocks/>
          </p:cNvSpPr>
          <p:nvPr/>
        </p:nvSpPr>
        <p:spPr bwMode="auto">
          <a:xfrm>
            <a:off x="412551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3" name="AutoShape 11"/>
          <p:cNvSpPr>
            <a:spLocks/>
          </p:cNvSpPr>
          <p:nvPr/>
        </p:nvSpPr>
        <p:spPr bwMode="auto">
          <a:xfrm>
            <a:off x="475059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4" name="AutoShape 12"/>
          <p:cNvSpPr>
            <a:spLocks/>
          </p:cNvSpPr>
          <p:nvPr/>
        </p:nvSpPr>
        <p:spPr bwMode="auto">
          <a:xfrm>
            <a:off x="5286375"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5" name="AutoShape 13"/>
          <p:cNvSpPr>
            <a:spLocks/>
          </p:cNvSpPr>
          <p:nvPr/>
        </p:nvSpPr>
        <p:spPr bwMode="auto">
          <a:xfrm>
            <a:off x="617934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6" name="AutoShape 14"/>
          <p:cNvSpPr>
            <a:spLocks/>
          </p:cNvSpPr>
          <p:nvPr/>
        </p:nvSpPr>
        <p:spPr bwMode="auto">
          <a:xfrm>
            <a:off x="198239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74767" name="Picture 1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75" y="2437805"/>
            <a:ext cx="5217170" cy="3990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 name="AutoShape 4"/>
          <p:cNvSpPr>
            <a:spLocks/>
          </p:cNvSpPr>
          <p:nvPr/>
        </p:nvSpPr>
        <p:spPr bwMode="auto">
          <a:xfrm>
            <a:off x="4364352"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18" name="AutoShape 5"/>
          <p:cNvSpPr>
            <a:spLocks/>
          </p:cNvSpPr>
          <p:nvPr/>
        </p:nvSpPr>
        <p:spPr bwMode="auto">
          <a:xfrm>
            <a:off x="4185758"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19" name="AutoShape 6"/>
          <p:cNvSpPr>
            <a:spLocks/>
          </p:cNvSpPr>
          <p:nvPr/>
        </p:nvSpPr>
        <p:spPr bwMode="auto">
          <a:xfrm>
            <a:off x="4542946"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0" name="AutoShape 7"/>
          <p:cNvSpPr>
            <a:spLocks/>
          </p:cNvSpPr>
          <p:nvPr/>
        </p:nvSpPr>
        <p:spPr bwMode="auto">
          <a:xfrm>
            <a:off x="6864665"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1" name="AutoShape 8"/>
          <p:cNvSpPr>
            <a:spLocks/>
          </p:cNvSpPr>
          <p:nvPr/>
        </p:nvSpPr>
        <p:spPr bwMode="auto">
          <a:xfrm>
            <a:off x="356068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AutoShape 9"/>
          <p:cNvSpPr>
            <a:spLocks/>
          </p:cNvSpPr>
          <p:nvPr/>
        </p:nvSpPr>
        <p:spPr bwMode="auto">
          <a:xfrm>
            <a:off x="2757008"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3" name="AutoShape 10"/>
          <p:cNvSpPr>
            <a:spLocks/>
          </p:cNvSpPr>
          <p:nvPr/>
        </p:nvSpPr>
        <p:spPr bwMode="auto">
          <a:xfrm>
            <a:off x="3382087"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4" name="AutoShape 11"/>
          <p:cNvSpPr>
            <a:spLocks/>
          </p:cNvSpPr>
          <p:nvPr/>
        </p:nvSpPr>
        <p:spPr bwMode="auto">
          <a:xfrm>
            <a:off x="4096462"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5" name="AutoShape 12"/>
          <p:cNvSpPr>
            <a:spLocks/>
          </p:cNvSpPr>
          <p:nvPr/>
        </p:nvSpPr>
        <p:spPr bwMode="auto">
          <a:xfrm>
            <a:off x="472154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6" name="AutoShape 13"/>
          <p:cNvSpPr>
            <a:spLocks/>
          </p:cNvSpPr>
          <p:nvPr/>
        </p:nvSpPr>
        <p:spPr bwMode="auto">
          <a:xfrm>
            <a:off x="5257321"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7" name="AutoShape 14"/>
          <p:cNvSpPr>
            <a:spLocks/>
          </p:cNvSpPr>
          <p:nvPr/>
        </p:nvSpPr>
        <p:spPr bwMode="auto">
          <a:xfrm>
            <a:off x="615029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8" name="AutoShape 15"/>
          <p:cNvSpPr>
            <a:spLocks/>
          </p:cNvSpPr>
          <p:nvPr/>
        </p:nvSpPr>
        <p:spPr bwMode="auto">
          <a:xfrm>
            <a:off x="1953337"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Tree>
    <p:extLst>
      <p:ext uri="{BB962C8B-B14F-4D97-AF65-F5344CB8AC3E}">
        <p14:creationId xmlns:p14="http://schemas.microsoft.com/office/powerpoint/2010/main" val="1594704923"/>
      </p:ext>
    </p:extLst>
  </p:cSld>
  <p:clrMapOvr>
    <a:masterClrMapping/>
  </p:clrMapOvr>
  <p:transition xmlns:p14="http://schemas.microsoft.com/office/powerpoint/2010/mai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AutoShape 16"/>
          <p:cNvSpPr>
            <a:spLocks/>
          </p:cNvSpPr>
          <p:nvPr/>
        </p:nvSpPr>
        <p:spPr bwMode="auto">
          <a:xfrm rot="1173420">
            <a:off x="4818255" y="4453864"/>
            <a:ext cx="1378260" cy="1183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42</a:t>
            </a:fld>
            <a:endParaRPr lang="en-US"/>
          </a:p>
        </p:txBody>
      </p:sp>
      <p:pic>
        <p:nvPicPr>
          <p:cNvPr id="27" name="Picture 24" descr="droppedImage.pdf"/>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6"/>
          <p:cNvSpPr>
            <a:spLocks/>
          </p:cNvSpPr>
          <p:nvPr/>
        </p:nvSpPr>
        <p:spPr bwMode="auto">
          <a:xfrm>
            <a:off x="1183184" y="3036094"/>
            <a:ext cx="1294804" cy="678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dirty="0" smtClean="0"/>
              <a:t>event model</a:t>
            </a:r>
            <a:endParaRPr lang="en-US" sz="2400" dirty="0"/>
          </a:p>
        </p:txBody>
      </p:sp>
      <p:pic>
        <p:nvPicPr>
          <p:cNvPr id="31" name="Picture 13" descr="&lt;Feedback&gt;.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81180" y="3589735"/>
            <a:ext cx="1777008" cy="1295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AutoShape 17"/>
          <p:cNvSpPr>
            <a:spLocks/>
          </p:cNvSpPr>
          <p:nvPr/>
        </p:nvSpPr>
        <p:spPr bwMode="auto">
          <a:xfrm>
            <a:off x="6920508" y="5018484"/>
            <a:ext cx="19966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mediation</a:t>
            </a:r>
            <a:endParaRPr lang="en-US" sz="2400" dirty="0"/>
          </a:p>
        </p:txBody>
      </p:sp>
      <p:pic>
        <p:nvPicPr>
          <p:cNvPr id="30" name="Picture 9" descr="code_07.png"/>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162350" y="4500164"/>
            <a:ext cx="2758158" cy="1019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 name="AutoShape 8"/>
          <p:cNvSpPr>
            <a:spLocks/>
          </p:cNvSpPr>
          <p:nvPr/>
        </p:nvSpPr>
        <p:spPr bwMode="auto">
          <a:xfrm>
            <a:off x="4417166" y="5269787"/>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pic>
        <p:nvPicPr>
          <p:cNvPr id="36" name="Picture 26"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07281" y="1516485"/>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 name="Picture 27"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955726" y="331564"/>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8" name="Picture 28"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219527" y="331564"/>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 name="Picture 29"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109573" y="2833396"/>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96577369"/>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43617128"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43617128"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43617128" presetClass="entr" presetSubtype="0" fill="hold" nodeType="clickEffect">
                                  <p:stCondLst>
                                    <p:cond delay="0"/>
                                  </p:stCondLst>
                                  <p:childTnLst>
                                    <p:set>
                                      <p:cBhvr>
                                        <p:cTn id="14"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2766" y="410766"/>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0" name="Picture 2" descr="floppy_0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8797" y="517922"/>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1" name="Picture 3" descr="dispatch_03.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857500" y="90413"/>
            <a:ext cx="1967880" cy="1414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52" name="AutoShape 4"/>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5768EA6-83CA-2C45-9A9B-D90A7E594FED}" type="slidenum">
              <a:rPr lang="en-US" sz="1100">
                <a:latin typeface="Helvetica Neue" charset="0"/>
                <a:cs typeface="Helvetica Neue" charset="0"/>
                <a:sym typeface="Helvetica Neue" charset="0"/>
              </a:rPr>
              <a:pPr algn="r">
                <a:buClrTx/>
              </a:pPr>
              <a:t>43</a:t>
            </a:fld>
            <a:endParaRPr lang="en-US"/>
          </a:p>
        </p:txBody>
      </p:sp>
      <p:sp>
        <p:nvSpPr>
          <p:cNvPr id="78853" name="AutoShape 5"/>
          <p:cNvSpPr>
            <a:spLocks/>
          </p:cNvSpPr>
          <p:nvPr/>
        </p:nvSpPr>
        <p:spPr bwMode="auto">
          <a:xfrm>
            <a:off x="7072313" y="2294930"/>
            <a:ext cx="1761381" cy="4018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200"/>
              <a:t>execute action</a:t>
            </a:r>
            <a:endParaRPr lang="en-US"/>
          </a:p>
        </p:txBody>
      </p:sp>
      <p:sp>
        <p:nvSpPr>
          <p:cNvPr id="78854" name="AutoShape 6"/>
          <p:cNvSpPr>
            <a:spLocks/>
          </p:cNvSpPr>
          <p:nvPr/>
        </p:nvSpPr>
        <p:spPr bwMode="auto">
          <a:xfrm>
            <a:off x="4770685" y="2321719"/>
            <a:ext cx="2125266"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t>update state</a:t>
            </a:r>
            <a:endParaRPr lang="en-US"/>
          </a:p>
        </p:txBody>
      </p:sp>
      <p:sp>
        <p:nvSpPr>
          <p:cNvPr id="78855" name="AutoShape 7"/>
          <p:cNvSpPr>
            <a:spLocks/>
          </p:cNvSpPr>
          <p:nvPr/>
        </p:nvSpPr>
        <p:spPr bwMode="auto">
          <a:xfrm>
            <a:off x="3339703" y="2348508"/>
            <a:ext cx="9208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dispatch</a:t>
            </a:r>
            <a:endParaRPr lang="en-US"/>
          </a:p>
        </p:txBody>
      </p:sp>
      <p:sp>
        <p:nvSpPr>
          <p:cNvPr id="78856" name="AutoShape 8"/>
          <p:cNvSpPr>
            <a:spLocks/>
          </p:cNvSpPr>
          <p:nvPr/>
        </p:nvSpPr>
        <p:spPr bwMode="auto">
          <a:xfrm>
            <a:off x="1000126" y="2366367"/>
            <a:ext cx="1605111"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input modeling</a:t>
            </a:r>
            <a:endParaRPr lang="en-US"/>
          </a:p>
        </p:txBody>
      </p:sp>
      <p:pic>
        <p:nvPicPr>
          <p:cNvPr id="78857" name="Picture 9"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9079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8" name="Picture 10"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48633"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9" name="Picture 11"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6496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60" name="Picture 12"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92008"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78861" name="Group 13"/>
          <p:cNvGrpSpPr>
            <a:grpSpLocks/>
          </p:cNvGrpSpPr>
          <p:nvPr/>
        </p:nvGrpSpPr>
        <p:grpSpPr bwMode="auto">
          <a:xfrm>
            <a:off x="1964531" y="2794992"/>
            <a:ext cx="6679406" cy="703213"/>
            <a:chOff x="0" y="0"/>
            <a:chExt cx="9499824" cy="1001023"/>
          </a:xfrm>
        </p:grpSpPr>
        <p:sp>
          <p:nvSpPr>
            <p:cNvPr id="78862" name="AutoShape 14"/>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8C8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3" name="Picture 15" descr="stateMachine_07.png"/>
            <p:cNvPicPr>
              <a:picLocks noChangeAspect="1"/>
            </p:cNvPicPr>
            <p:nvPr/>
          </p:nvPicPr>
          <p:blipFill>
            <a:blip r:embed="rId3">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64" name="AutoShape 16"/>
            <p:cNvSpPr>
              <a:spLocks/>
            </p:cNvSpPr>
            <p:nvPr/>
          </p:nvSpPr>
          <p:spPr bwMode="auto">
            <a:xfrm>
              <a:off x="8039100" y="215900"/>
              <a:ext cx="1460724"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doUp()</a:t>
              </a:r>
              <a:endParaRPr lang="en-US"/>
            </a:p>
          </p:txBody>
        </p:sp>
        <p:sp>
          <p:nvSpPr>
            <p:cNvPr id="78865" name="AutoShape 17"/>
            <p:cNvSpPr>
              <a:spLocks/>
            </p:cNvSpPr>
            <p:nvPr/>
          </p:nvSpPr>
          <p:spPr bwMode="auto">
            <a:xfrm>
              <a:off x="22860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66" name="Line 18"/>
            <p:cNvSpPr>
              <a:spLocks noChangeShapeType="1"/>
            </p:cNvSpPr>
            <p:nvPr/>
          </p:nvSpPr>
          <p:spPr bwMode="auto">
            <a:xfrm flipH="1">
              <a:off x="319287" y="496241"/>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67" name="Group 19"/>
          <p:cNvGrpSpPr>
            <a:grpSpLocks/>
          </p:cNvGrpSpPr>
          <p:nvPr/>
        </p:nvGrpSpPr>
        <p:grpSpPr bwMode="auto">
          <a:xfrm>
            <a:off x="1714500" y="3554016"/>
            <a:ext cx="7000875" cy="703213"/>
            <a:chOff x="0" y="0"/>
            <a:chExt cx="9957098" cy="1001023"/>
          </a:xfrm>
        </p:grpSpPr>
        <p:sp>
          <p:nvSpPr>
            <p:cNvPr id="78868" name="AutoShape 20"/>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9" name="Picture 21" descr="stateMachine_07.png"/>
            <p:cNvPicPr>
              <a:picLocks noChangeAspect="1"/>
            </p:cNvPicPr>
            <p:nvPr/>
          </p:nvPicPr>
          <p:blipFill>
            <a:blip r:embed="rId3">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0" name="AutoShape 22"/>
            <p:cNvSpPr>
              <a:spLocks/>
            </p:cNvSpPr>
            <p:nvPr/>
          </p:nvSpPr>
          <p:spPr bwMode="auto">
            <a:xfrm>
              <a:off x="80391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doDown()</a:t>
              </a:r>
              <a:endParaRPr lang="en-US"/>
            </a:p>
          </p:txBody>
        </p:sp>
        <p:sp>
          <p:nvSpPr>
            <p:cNvPr id="78871" name="AutoShape 23"/>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2" name="Line 24"/>
            <p:cNvSpPr>
              <a:spLocks noChangeShapeType="1"/>
            </p:cNvSpPr>
            <p:nvPr/>
          </p:nvSpPr>
          <p:spPr bwMode="auto">
            <a:xfrm flipH="1">
              <a:off x="313643" y="500474"/>
              <a:ext cx="2000350"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73" name="Group 25"/>
          <p:cNvGrpSpPr>
            <a:grpSpLocks/>
          </p:cNvGrpSpPr>
          <p:nvPr/>
        </p:nvGrpSpPr>
        <p:grpSpPr bwMode="auto">
          <a:xfrm>
            <a:off x="1464469" y="4321969"/>
            <a:ext cx="6991945" cy="703213"/>
            <a:chOff x="0" y="0"/>
            <a:chExt cx="9944398" cy="1001023"/>
          </a:xfrm>
        </p:grpSpPr>
        <p:sp>
          <p:nvSpPr>
            <p:cNvPr id="78874" name="AutoShape 26"/>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75" name="Picture 27" descr="stateMachine_07.png"/>
            <p:cNvPicPr>
              <a:picLocks noChangeAspect="1"/>
            </p:cNvPicPr>
            <p:nvPr/>
          </p:nvPicPr>
          <p:blipFill>
            <a:blip r:embed="rId3">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6" name="AutoShape 28"/>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78877" name="AutoShape 29"/>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8" name="Line 30"/>
            <p:cNvSpPr>
              <a:spLocks noChangeShapeType="1"/>
            </p:cNvSpPr>
            <p:nvPr/>
          </p:nvSpPr>
          <p:spPr bwMode="auto">
            <a:xfrm flipH="1">
              <a:off x="307998" y="492007"/>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78879" name="AutoShape 31"/>
          <p:cNvSpPr>
            <a:spLocks/>
          </p:cNvSpPr>
          <p:nvPr/>
        </p:nvSpPr>
        <p:spPr bwMode="auto">
          <a:xfrm>
            <a:off x="214313" y="3607594"/>
            <a:ext cx="953244"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System</a:t>
            </a:r>
            <a:endParaRPr lang="en-US"/>
          </a:p>
        </p:txBody>
      </p:sp>
      <p:sp>
        <p:nvSpPr>
          <p:cNvPr id="78880" name="Line 32"/>
          <p:cNvSpPr>
            <a:spLocks noChangeShapeType="1"/>
          </p:cNvSpPr>
          <p:nvPr/>
        </p:nvSpPr>
        <p:spPr bwMode="auto">
          <a:xfrm flipH="1">
            <a:off x="2054945" y="2252514"/>
            <a:ext cx="0" cy="78692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1" name="Line 33"/>
          <p:cNvSpPr>
            <a:spLocks noChangeShapeType="1"/>
          </p:cNvSpPr>
          <p:nvPr/>
        </p:nvSpPr>
        <p:spPr bwMode="auto">
          <a:xfrm flipH="1">
            <a:off x="1801564" y="2253631"/>
            <a:ext cx="0" cy="1515814"/>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2" name="Line 34"/>
          <p:cNvSpPr>
            <a:spLocks noChangeShapeType="1"/>
          </p:cNvSpPr>
          <p:nvPr/>
        </p:nvSpPr>
        <p:spPr bwMode="auto">
          <a:xfrm flipH="1">
            <a:off x="1547068" y="2245816"/>
            <a:ext cx="0" cy="231278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pic>
        <p:nvPicPr>
          <p:cNvPr id="78883" name="Picture 35" descr="droppedImage.pdf"/>
          <p:cNvPicPr>
            <a:picLocks noChangeAspect="1"/>
          </p:cNvPicPr>
          <p:nvPr/>
        </p:nvPicPr>
        <p:blipFill>
          <a:blip r:embed="rId12">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32297" y="26789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79821850"/>
      </p:ext>
    </p:extLst>
  </p:cSld>
  <p:clrMapOvr>
    <a:masterClrMapping/>
  </p:clrMapOvr>
  <p:transition xmlns:p14="http://schemas.microsoft.com/office/powerpoint/2010/mai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2766" y="410766"/>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0" name="Picture 2" descr="floppy_0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8797" y="517922"/>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1" name="Picture 3" descr="dispatch_03.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857500" y="90413"/>
            <a:ext cx="1967880" cy="1414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52" name="AutoShape 4"/>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5768EA6-83CA-2C45-9A9B-D90A7E594FED}" type="slidenum">
              <a:rPr lang="en-US" sz="1100">
                <a:latin typeface="Helvetica Neue" charset="0"/>
                <a:cs typeface="Helvetica Neue" charset="0"/>
                <a:sym typeface="Helvetica Neue" charset="0"/>
              </a:rPr>
              <a:pPr algn="r">
                <a:buClrTx/>
              </a:pPr>
              <a:t>44</a:t>
            </a:fld>
            <a:endParaRPr lang="en-US"/>
          </a:p>
        </p:txBody>
      </p:sp>
      <p:sp>
        <p:nvSpPr>
          <p:cNvPr id="78853" name="AutoShape 5"/>
          <p:cNvSpPr>
            <a:spLocks/>
          </p:cNvSpPr>
          <p:nvPr/>
        </p:nvSpPr>
        <p:spPr bwMode="auto">
          <a:xfrm>
            <a:off x="7072313" y="2294930"/>
            <a:ext cx="1761381" cy="4018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200"/>
              <a:t>execute action</a:t>
            </a:r>
            <a:endParaRPr lang="en-US"/>
          </a:p>
        </p:txBody>
      </p:sp>
      <p:sp>
        <p:nvSpPr>
          <p:cNvPr id="78854" name="AutoShape 6"/>
          <p:cNvSpPr>
            <a:spLocks/>
          </p:cNvSpPr>
          <p:nvPr/>
        </p:nvSpPr>
        <p:spPr bwMode="auto">
          <a:xfrm>
            <a:off x="4770685" y="2321719"/>
            <a:ext cx="2125266"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t>update state</a:t>
            </a:r>
            <a:endParaRPr lang="en-US"/>
          </a:p>
        </p:txBody>
      </p:sp>
      <p:sp>
        <p:nvSpPr>
          <p:cNvPr id="78855" name="AutoShape 7"/>
          <p:cNvSpPr>
            <a:spLocks/>
          </p:cNvSpPr>
          <p:nvPr/>
        </p:nvSpPr>
        <p:spPr bwMode="auto">
          <a:xfrm>
            <a:off x="3339703" y="2348508"/>
            <a:ext cx="9208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dispatch</a:t>
            </a:r>
            <a:endParaRPr lang="en-US"/>
          </a:p>
        </p:txBody>
      </p:sp>
      <p:sp>
        <p:nvSpPr>
          <p:cNvPr id="78856" name="AutoShape 8"/>
          <p:cNvSpPr>
            <a:spLocks/>
          </p:cNvSpPr>
          <p:nvPr/>
        </p:nvSpPr>
        <p:spPr bwMode="auto">
          <a:xfrm>
            <a:off x="1000126" y="2366367"/>
            <a:ext cx="1605111"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input modeling</a:t>
            </a:r>
            <a:endParaRPr lang="en-US"/>
          </a:p>
        </p:txBody>
      </p:sp>
      <p:pic>
        <p:nvPicPr>
          <p:cNvPr id="78857" name="Picture 9"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9079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8" name="Picture 10"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48633"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9" name="Picture 11"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6496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60" name="Picture 12"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92008"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78861" name="Group 13"/>
          <p:cNvGrpSpPr>
            <a:grpSpLocks/>
          </p:cNvGrpSpPr>
          <p:nvPr/>
        </p:nvGrpSpPr>
        <p:grpSpPr bwMode="auto">
          <a:xfrm>
            <a:off x="1964531" y="2794992"/>
            <a:ext cx="6679406" cy="703213"/>
            <a:chOff x="0" y="0"/>
            <a:chExt cx="9499824" cy="1001023"/>
          </a:xfrm>
        </p:grpSpPr>
        <p:sp>
          <p:nvSpPr>
            <p:cNvPr id="78862" name="AutoShape 14"/>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8C8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3" name="Picture 15" descr="stateMachine_07.png"/>
            <p:cNvPicPr>
              <a:picLocks noChangeAspect="1"/>
            </p:cNvPicPr>
            <p:nvPr/>
          </p:nvPicPr>
          <p:blipFill>
            <a:blip r:embed="rId3">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64" name="AutoShape 16"/>
            <p:cNvSpPr>
              <a:spLocks/>
            </p:cNvSpPr>
            <p:nvPr/>
          </p:nvSpPr>
          <p:spPr bwMode="auto">
            <a:xfrm>
              <a:off x="8039100" y="215900"/>
              <a:ext cx="1460724"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doUp()</a:t>
              </a:r>
              <a:endParaRPr lang="en-US"/>
            </a:p>
          </p:txBody>
        </p:sp>
        <p:sp>
          <p:nvSpPr>
            <p:cNvPr id="78865" name="AutoShape 17"/>
            <p:cNvSpPr>
              <a:spLocks/>
            </p:cNvSpPr>
            <p:nvPr/>
          </p:nvSpPr>
          <p:spPr bwMode="auto">
            <a:xfrm>
              <a:off x="22860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66" name="Line 18"/>
            <p:cNvSpPr>
              <a:spLocks noChangeShapeType="1"/>
            </p:cNvSpPr>
            <p:nvPr/>
          </p:nvSpPr>
          <p:spPr bwMode="auto">
            <a:xfrm flipH="1">
              <a:off x="319287" y="496241"/>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67" name="Group 19"/>
          <p:cNvGrpSpPr>
            <a:grpSpLocks/>
          </p:cNvGrpSpPr>
          <p:nvPr/>
        </p:nvGrpSpPr>
        <p:grpSpPr bwMode="auto">
          <a:xfrm>
            <a:off x="1714500" y="3554016"/>
            <a:ext cx="7000875" cy="703213"/>
            <a:chOff x="0" y="0"/>
            <a:chExt cx="9957098" cy="1001023"/>
          </a:xfrm>
        </p:grpSpPr>
        <p:sp>
          <p:nvSpPr>
            <p:cNvPr id="78868" name="AutoShape 20"/>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9" name="Picture 21" descr="stateMachine_07.png"/>
            <p:cNvPicPr>
              <a:picLocks noChangeAspect="1"/>
            </p:cNvPicPr>
            <p:nvPr/>
          </p:nvPicPr>
          <p:blipFill>
            <a:blip r:embed="rId3">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0" name="AutoShape 22"/>
            <p:cNvSpPr>
              <a:spLocks/>
            </p:cNvSpPr>
            <p:nvPr/>
          </p:nvSpPr>
          <p:spPr bwMode="auto">
            <a:xfrm>
              <a:off x="80391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doDown()</a:t>
              </a:r>
              <a:endParaRPr lang="en-US"/>
            </a:p>
          </p:txBody>
        </p:sp>
        <p:sp>
          <p:nvSpPr>
            <p:cNvPr id="78871" name="AutoShape 23"/>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2" name="Line 24"/>
            <p:cNvSpPr>
              <a:spLocks noChangeShapeType="1"/>
            </p:cNvSpPr>
            <p:nvPr/>
          </p:nvSpPr>
          <p:spPr bwMode="auto">
            <a:xfrm flipH="1">
              <a:off x="313643" y="500474"/>
              <a:ext cx="2000350"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73" name="Group 25"/>
          <p:cNvGrpSpPr>
            <a:grpSpLocks/>
          </p:cNvGrpSpPr>
          <p:nvPr/>
        </p:nvGrpSpPr>
        <p:grpSpPr bwMode="auto">
          <a:xfrm>
            <a:off x="1464469" y="4321969"/>
            <a:ext cx="6991945" cy="703213"/>
            <a:chOff x="0" y="0"/>
            <a:chExt cx="9944398" cy="1001023"/>
          </a:xfrm>
        </p:grpSpPr>
        <p:sp>
          <p:nvSpPr>
            <p:cNvPr id="78874" name="AutoShape 26"/>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75" name="Picture 27" descr="stateMachine_07.png"/>
            <p:cNvPicPr>
              <a:picLocks noChangeAspect="1"/>
            </p:cNvPicPr>
            <p:nvPr/>
          </p:nvPicPr>
          <p:blipFill>
            <a:blip r:embed="rId3">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6" name="AutoShape 28"/>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78877" name="AutoShape 29"/>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8" name="Line 30"/>
            <p:cNvSpPr>
              <a:spLocks noChangeShapeType="1"/>
            </p:cNvSpPr>
            <p:nvPr/>
          </p:nvSpPr>
          <p:spPr bwMode="auto">
            <a:xfrm flipH="1">
              <a:off x="307998" y="492007"/>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78879" name="AutoShape 31"/>
          <p:cNvSpPr>
            <a:spLocks/>
          </p:cNvSpPr>
          <p:nvPr/>
        </p:nvSpPr>
        <p:spPr bwMode="auto">
          <a:xfrm>
            <a:off x="214313" y="3607594"/>
            <a:ext cx="953244"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System</a:t>
            </a:r>
            <a:endParaRPr lang="en-US"/>
          </a:p>
        </p:txBody>
      </p:sp>
      <p:sp>
        <p:nvSpPr>
          <p:cNvPr id="78880" name="Line 32"/>
          <p:cNvSpPr>
            <a:spLocks noChangeShapeType="1"/>
          </p:cNvSpPr>
          <p:nvPr/>
        </p:nvSpPr>
        <p:spPr bwMode="auto">
          <a:xfrm flipH="1">
            <a:off x="2054945" y="2252514"/>
            <a:ext cx="0" cy="78692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1" name="Line 33"/>
          <p:cNvSpPr>
            <a:spLocks noChangeShapeType="1"/>
          </p:cNvSpPr>
          <p:nvPr/>
        </p:nvSpPr>
        <p:spPr bwMode="auto">
          <a:xfrm flipH="1">
            <a:off x="1801564" y="2253631"/>
            <a:ext cx="0" cy="1515814"/>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2" name="Line 34"/>
          <p:cNvSpPr>
            <a:spLocks noChangeShapeType="1"/>
          </p:cNvSpPr>
          <p:nvPr/>
        </p:nvSpPr>
        <p:spPr bwMode="auto">
          <a:xfrm flipH="1">
            <a:off x="1547068" y="2245816"/>
            <a:ext cx="0" cy="231278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pic>
        <p:nvPicPr>
          <p:cNvPr id="78883" name="Picture 35" descr="droppedImage.pdf"/>
          <p:cNvPicPr>
            <a:picLocks noChangeAspect="1"/>
          </p:cNvPicPr>
          <p:nvPr/>
        </p:nvPicPr>
        <p:blipFill>
          <a:blip r:embed="rId12">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32297" y="26789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37" name="Group 32"/>
          <p:cNvGrpSpPr>
            <a:grpSpLocks/>
          </p:cNvGrpSpPr>
          <p:nvPr/>
        </p:nvGrpSpPr>
        <p:grpSpPr bwMode="auto">
          <a:xfrm>
            <a:off x="1794867" y="5589985"/>
            <a:ext cx="6991945" cy="703213"/>
            <a:chOff x="0" y="0"/>
            <a:chExt cx="9944398" cy="1001023"/>
          </a:xfrm>
        </p:grpSpPr>
        <p:sp>
          <p:nvSpPr>
            <p:cNvPr id="38" name="AutoShape 33"/>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39" name="Picture 34" descr="stateMachine_07.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0" name="AutoShape 35"/>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41" name="AutoShape 36"/>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42" name="Line 37"/>
            <p:cNvSpPr>
              <a:spLocks noChangeShapeType="1"/>
            </p:cNvSpPr>
            <p:nvPr/>
          </p:nvSpPr>
          <p:spPr bwMode="auto">
            <a:xfrm flipH="1">
              <a:off x="307716" y="494830"/>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43" name="AutoShape 38"/>
          <p:cNvSpPr>
            <a:spLocks/>
          </p:cNvSpPr>
          <p:nvPr/>
        </p:nvSpPr>
        <p:spPr bwMode="auto">
          <a:xfrm>
            <a:off x="178594" y="5661422"/>
            <a:ext cx="1333872"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Developer</a:t>
            </a:r>
            <a:endParaRPr lang="en-US"/>
          </a:p>
        </p:txBody>
      </p:sp>
      <p:sp>
        <p:nvSpPr>
          <p:cNvPr id="44" name="AutoShape 39"/>
          <p:cNvSpPr>
            <a:spLocks/>
          </p:cNvSpPr>
          <p:nvPr/>
        </p:nvSpPr>
        <p:spPr bwMode="auto">
          <a:xfrm>
            <a:off x="80367" y="5563195"/>
            <a:ext cx="8840391" cy="785813"/>
          </a:xfrm>
          <a:prstGeom prst="roundRect">
            <a:avLst>
              <a:gd name="adj" fmla="val 17046"/>
            </a:avLst>
          </a:prstGeom>
          <a:noFill/>
          <a:ln w="25400" cap="flat" cmpd="sng">
            <a:solidFill>
              <a:srgbClr val="77BB4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Tree>
    <p:extLst>
      <p:ext uri="{BB962C8B-B14F-4D97-AF65-F5344CB8AC3E}">
        <p14:creationId xmlns:p14="http://schemas.microsoft.com/office/powerpoint/2010/main" val="629745786"/>
      </p:ext>
    </p:extLst>
  </p:cSld>
  <p:clrMapOvr>
    <a:masterClrMapping/>
  </p:clrMapOvr>
  <p:transition xmlns:p14="http://schemas.microsoft.com/office/powerpoint/2010/mai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An Example…</a:t>
            </a:r>
            <a:endParaRPr lang="en-US"/>
          </a:p>
        </p:txBody>
      </p:sp>
      <p:sp>
        <p:nvSpPr>
          <p:cNvPr id="88066"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AB4FBB60-92AB-1746-8BF6-D3C1E4BEDFEC}" type="slidenum">
              <a:rPr lang="en-US" sz="1100">
                <a:latin typeface="Helvetica Neue" charset="0"/>
                <a:cs typeface="Helvetica Neue" charset="0"/>
                <a:sym typeface="Helvetica Neue" charset="0"/>
              </a:rPr>
              <a:pPr algn="r">
                <a:buClrTx/>
              </a:pPr>
              <a:t>45</a:t>
            </a:fld>
            <a:endParaRPr lang="en-US"/>
          </a:p>
        </p:txBody>
      </p:sp>
      <p:sp>
        <p:nvSpPr>
          <p:cNvPr id="88067" name="AutoShape 3"/>
          <p:cNvSpPr>
            <a:spLocks/>
          </p:cNvSpPr>
          <p:nvPr/>
        </p:nvSpPr>
        <p:spPr bwMode="auto">
          <a:xfrm rot="10800000">
            <a:off x="1328291" y="2674441"/>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Tree>
    <p:extLst>
      <p:ext uri="{BB962C8B-B14F-4D97-AF65-F5344CB8AC3E}">
        <p14:creationId xmlns:p14="http://schemas.microsoft.com/office/powerpoint/2010/main" val="184179350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54154CF2-D4EB-E148-B9E2-EF81C2450CBB}" type="slidenum">
              <a:rPr lang="en-US" sz="1100">
                <a:latin typeface="Helvetica Neue" charset="0"/>
                <a:cs typeface="Helvetica Neue" charset="0"/>
                <a:sym typeface="Helvetica Neue" charset="0"/>
              </a:rPr>
              <a:pPr algn="r">
                <a:buClrTx/>
              </a:pPr>
              <a:t>46</a:t>
            </a:fld>
            <a:endParaRPr lang="en-US"/>
          </a:p>
        </p:txBody>
      </p:sp>
      <p:sp>
        <p:nvSpPr>
          <p:cNvPr id="115714" name="AutoShape 2"/>
          <p:cNvSpPr>
            <a:spLocks/>
          </p:cNvSpPr>
          <p:nvPr/>
        </p:nvSpPr>
        <p:spPr bwMode="auto">
          <a:xfrm rot="10800000">
            <a:off x="1328291" y="2674441"/>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5715"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a:off x="2251398" y="401277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5716" name="AutoShape 4"/>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FFFFFF"/>
                  </a:outerShdw>
                </a:effectLst>
              </a:rPr>
              <a:t>start</a:t>
            </a:r>
            <a:endParaRPr lang="en-US"/>
          </a:p>
        </p:txBody>
      </p:sp>
      <p:sp>
        <p:nvSpPr>
          <p:cNvPr id="115717" name="AutoShape 5"/>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DDDDDD"/>
                  </a:outerShdw>
                </a:effectLst>
              </a:rPr>
              <a:t>down</a:t>
            </a:r>
            <a:endParaRPr lang="en-US"/>
          </a:p>
        </p:txBody>
      </p:sp>
      <p:sp>
        <p:nvSpPr>
          <p:cNvPr id="115718" name="AutoShape 6"/>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5719" name="AutoShape 7"/>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5720" name="AutoShape 8"/>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145757064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CD3404E4-34F1-B74D-BA05-F4DAC6832E38}" type="slidenum">
              <a:rPr lang="en-US" sz="1100">
                <a:latin typeface="Helvetica Neue" charset="0"/>
                <a:cs typeface="Helvetica Neue" charset="0"/>
                <a:sym typeface="Helvetica Neue" charset="0"/>
              </a:rPr>
              <a:pPr algn="r">
                <a:buClrTx/>
              </a:pPr>
              <a:t>47</a:t>
            </a:fld>
            <a:endParaRPr lang="en-US"/>
          </a:p>
        </p:txBody>
      </p:sp>
      <p:sp>
        <p:nvSpPr>
          <p:cNvPr id="116738"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6739"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6740" name="AutoShape 4"/>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DDDDDD"/>
                  </a:outerShdw>
                </a:effectLst>
              </a:rPr>
              <a:t>start</a:t>
            </a:r>
            <a:endParaRPr lang="en-US"/>
          </a:p>
        </p:txBody>
      </p:sp>
      <p:sp>
        <p:nvSpPr>
          <p:cNvPr id="116741" name="AutoShape 5"/>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FFFFFF"/>
                  </a:outerShdw>
                </a:effectLst>
              </a:rPr>
              <a:t>down</a:t>
            </a:r>
            <a:endParaRPr lang="en-US"/>
          </a:p>
        </p:txBody>
      </p:sp>
      <p:sp>
        <p:nvSpPr>
          <p:cNvPr id="116742" name="AutoShape 6"/>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77BB41"/>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3" name="AutoShape 7"/>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4" name="AutoShape 8"/>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5" name="AutoShape 9"/>
          <p:cNvSpPr>
            <a:spLocks/>
          </p:cNvSpPr>
          <p:nvPr/>
        </p:nvSpPr>
        <p:spPr bwMode="auto">
          <a:xfrm>
            <a:off x="1562696" y="705445"/>
            <a:ext cx="2087314"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showFeedback()</a:t>
            </a:r>
            <a:endParaRPr lang="en-US"/>
          </a:p>
        </p:txBody>
      </p:sp>
    </p:spTree>
    <p:extLst>
      <p:ext uri="{BB962C8B-B14F-4D97-AF65-F5344CB8AC3E}">
        <p14:creationId xmlns:p14="http://schemas.microsoft.com/office/powerpoint/2010/main" val="149586108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E8F14B5-BD09-5E44-91E9-A8029BA08898}" type="slidenum">
              <a:rPr lang="en-US" sz="1100">
                <a:latin typeface="Helvetica Neue" charset="0"/>
                <a:cs typeface="Helvetica Neue" charset="0"/>
                <a:sym typeface="Helvetica Neue" charset="0"/>
              </a:rPr>
              <a:pPr algn="r">
                <a:buClrTx/>
              </a:pPr>
              <a:t>48</a:t>
            </a:fld>
            <a:endParaRPr lang="en-US"/>
          </a:p>
        </p:txBody>
      </p:sp>
      <p:sp>
        <p:nvSpPr>
          <p:cNvPr id="117762" name="AutoShape 2"/>
          <p:cNvSpPr>
            <a:spLocks/>
          </p:cNvSpPr>
          <p:nvPr/>
        </p:nvSpPr>
        <p:spPr bwMode="auto">
          <a:xfrm rot="10800000">
            <a:off x="5747370" y="1519163"/>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7763"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6568902" y="266662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7764" name="AutoShape 4"/>
          <p:cNvSpPr>
            <a:spLocks/>
          </p:cNvSpPr>
          <p:nvPr/>
        </p:nvSpPr>
        <p:spPr bwMode="auto">
          <a:xfrm>
            <a:off x="5598914" y="660797"/>
            <a:ext cx="1509117"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moveIcon()</a:t>
            </a:r>
            <a:endParaRPr lang="en-US"/>
          </a:p>
        </p:txBody>
      </p:sp>
      <p:sp>
        <p:nvSpPr>
          <p:cNvPr id="117765" name="AutoShape 5"/>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DDDDDD"/>
                  </a:outerShdw>
                </a:effectLst>
              </a:rPr>
              <a:t>start</a:t>
            </a:r>
            <a:endParaRPr lang="en-US"/>
          </a:p>
        </p:txBody>
      </p:sp>
      <p:sp>
        <p:nvSpPr>
          <p:cNvPr id="117766" name="AutoShape 6"/>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FFFFFF"/>
                  </a:outerShdw>
                </a:effectLst>
              </a:rPr>
              <a:t>down</a:t>
            </a:r>
            <a:endParaRPr lang="en-US"/>
          </a:p>
        </p:txBody>
      </p:sp>
      <p:sp>
        <p:nvSpPr>
          <p:cNvPr id="117767" name="AutoShape 7"/>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7768" name="AutoShape 8"/>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77BB41"/>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7769" name="AutoShape 9"/>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545819757"/>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C390319-3271-464A-9AA5-98535866ED7D}" type="slidenum">
              <a:rPr lang="en-US" sz="1100">
                <a:latin typeface="Helvetica Neue" charset="0"/>
                <a:cs typeface="Helvetica Neue" charset="0"/>
                <a:sym typeface="Helvetica Neue" charset="0"/>
              </a:rPr>
              <a:pPr algn="r">
                <a:buClrTx/>
              </a:pPr>
              <a:t>49</a:t>
            </a:fld>
            <a:endParaRPr lang="en-US"/>
          </a:p>
        </p:txBody>
      </p:sp>
      <p:sp>
        <p:nvSpPr>
          <p:cNvPr id="118786" name="AutoShape 2"/>
          <p:cNvSpPr>
            <a:spLocks/>
          </p:cNvSpPr>
          <p:nvPr/>
        </p:nvSpPr>
        <p:spPr bwMode="auto">
          <a:xfrm rot="10800000">
            <a:off x="5620122" y="1391915"/>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1397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8787"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438950">
            <a:off x="6568902" y="266662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8788" name="AutoShape 4"/>
          <p:cNvSpPr>
            <a:spLocks/>
          </p:cNvSpPr>
          <p:nvPr/>
        </p:nvSpPr>
        <p:spPr bwMode="auto">
          <a:xfrm>
            <a:off x="1777008" y="2366367"/>
            <a:ext cx="1509117"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dropIcon()</a:t>
            </a:r>
            <a:endParaRPr lang="en-US"/>
          </a:p>
        </p:txBody>
      </p:sp>
      <p:sp>
        <p:nvSpPr>
          <p:cNvPr id="118789" name="AutoShape 5"/>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FFFFFF"/>
                  </a:outerShdw>
                </a:effectLst>
              </a:rPr>
              <a:t>start</a:t>
            </a:r>
            <a:endParaRPr lang="en-US"/>
          </a:p>
        </p:txBody>
      </p:sp>
      <p:sp>
        <p:nvSpPr>
          <p:cNvPr id="118790" name="AutoShape 6"/>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DDDDDD"/>
                  </a:outerShdw>
                </a:effectLst>
              </a:rPr>
              <a:t>down</a:t>
            </a:r>
            <a:endParaRPr lang="en-US"/>
          </a:p>
        </p:txBody>
      </p:sp>
      <p:sp>
        <p:nvSpPr>
          <p:cNvPr id="118791" name="AutoShape 7"/>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8792" name="AutoShape 8"/>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8793" name="AutoShape 9"/>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77BB41"/>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851988617"/>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droppedImage.tiff"/>
          <p:cNvPicPr>
            <a:picLocks noChangeAspect="1"/>
          </p:cNvPicPr>
          <p:nvPr/>
        </p:nvPicPr>
        <p:blipFill>
          <a:blip r:embed="rId3">
            <a:alphaModFix amt="43000"/>
            <a:extLst>
              <a:ext uri="{28A0092B-C50C-407E-A947-70E740481C1C}">
                <a14:useLocalDpi xmlns:a14="http://schemas.microsoft.com/office/drawing/2010/main" val="0"/>
              </a:ext>
            </a:extLst>
          </a:blip>
          <a:srcRect/>
          <a:stretch>
            <a:fillRect/>
          </a:stretch>
        </p:blipFill>
        <p:spPr bwMode="auto">
          <a:xfrm>
            <a:off x="-3482578" y="-241102"/>
            <a:ext cx="12644438" cy="7112496"/>
          </a:xfrm>
          <a:prstGeom prst="rect">
            <a:avLst/>
          </a:prstGeom>
          <a:noFill/>
          <a:ln>
            <a:noFill/>
          </a:ln>
          <a:effectLst/>
          <a:extLst>
            <a:ext uri="{909E8E84-426E-40dd-AFC4-6F175D3DCCD1}">
              <a14:hiddenFill xmlns:a14="http://schemas.microsoft.com/office/drawing/2010/main">
                <a:solidFill>
                  <a:srgbClr val="FFFFFF">
                    <a:alpha val="42999"/>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266" name="AutoShape 2"/>
          <p:cNvSpPr>
            <a:spLocks/>
          </p:cNvSpPr>
          <p:nvPr/>
        </p:nvSpPr>
        <p:spPr bwMode="auto">
          <a:xfrm>
            <a:off x="1773660" y="1530326"/>
            <a:ext cx="5608960" cy="4732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BB362A">
              <a:alpha val="81999"/>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sp>
        <p:nvSpPr>
          <p:cNvPr id="11267" name="AutoShape 3"/>
          <p:cNvSpPr>
            <a:spLocks/>
          </p:cNvSpPr>
          <p:nvPr/>
        </p:nvSpPr>
        <p:spPr bwMode="auto">
          <a:xfrm>
            <a:off x="1775892" y="2001366"/>
            <a:ext cx="56078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87BB00">
              <a:alpha val="75000"/>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sp>
        <p:nvSpPr>
          <p:cNvPr id="11268" name="AutoShape 4"/>
          <p:cNvSpPr>
            <a:spLocks/>
          </p:cNvSpPr>
          <p:nvPr/>
        </p:nvSpPr>
        <p:spPr bwMode="auto">
          <a:xfrm>
            <a:off x="1773659" y="4749478"/>
            <a:ext cx="56078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87BB00">
              <a:alpha val="75000"/>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graphicFrame>
        <p:nvGraphicFramePr>
          <p:cNvPr id="11269" name="Group 5"/>
          <p:cNvGraphicFramePr>
            <a:graphicFrameLocks noGrp="1"/>
          </p:cNvGraphicFramePr>
          <p:nvPr>
            <p:extLst>
              <p:ext uri="{D42A27DB-BD31-4B8C-83A1-F6EECF244321}">
                <p14:modId xmlns:p14="http://schemas.microsoft.com/office/powerpoint/2010/main" val="1144004553"/>
              </p:ext>
            </p:extLst>
          </p:nvPr>
        </p:nvGraphicFramePr>
        <p:xfrm>
          <a:off x="1773660" y="3806279"/>
          <a:ext cx="5596681" cy="1830584"/>
        </p:xfrm>
        <a:graphic>
          <a:graphicData uri="http://schemas.openxmlformats.org/drawingml/2006/table">
            <a:tbl>
              <a:tblPr/>
              <a:tblGrid>
                <a:gridCol w="2798340"/>
                <a:gridCol w="2798341"/>
              </a:tblGrid>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Contact</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Frequency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Gary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Rarely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Mary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Daily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rgbClr val="000000"/>
                          </a:solidFill>
                          <a:effectLst/>
                          <a:latin typeface="Helvetica Light" charset="0"/>
                          <a:ea typeface="ＭＳ Ｐゴシック" charset="0"/>
                          <a:cs typeface="Helvetica Light" charset="0"/>
                          <a:sym typeface="Helvetica Light" charset="0"/>
                        </a:rPr>
                        <a:t>Harry</a:t>
                      </a:r>
                      <a:endParaRPr kumimoji="0" lang="en-US" sz="700" b="0" i="0" u="none" strike="noStrike" cap="none" normalizeH="0" baseline="0" dirty="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rgbClr val="000000"/>
                          </a:solidFill>
                          <a:effectLst/>
                          <a:latin typeface="Helvetica Light" charset="0"/>
                          <a:ea typeface="ＭＳ Ｐゴシック" charset="0"/>
                          <a:cs typeface="Helvetica Light" charset="0"/>
                          <a:sym typeface="Helvetica Light" charset="0"/>
                        </a:rPr>
                        <a:t>Rarely</a:t>
                      </a:r>
                      <a:endParaRPr kumimoji="0" lang="en-US" sz="700" b="0" i="0" u="none" strike="noStrike" cap="none" normalizeH="0" baseline="0" dirty="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1300" name="Group 36"/>
          <p:cNvGraphicFramePr>
            <a:graphicFrameLocks noGrp="1"/>
          </p:cNvGraphicFramePr>
          <p:nvPr>
            <p:extLst>
              <p:ext uri="{D42A27DB-BD31-4B8C-83A1-F6EECF244321}">
                <p14:modId xmlns:p14="http://schemas.microsoft.com/office/powerpoint/2010/main" val="6942928"/>
              </p:ext>
            </p:extLst>
          </p:nvPr>
        </p:nvGraphicFramePr>
        <p:xfrm>
          <a:off x="1773660" y="1052587"/>
          <a:ext cx="5596681" cy="1830584"/>
        </p:xfrm>
        <a:graphic>
          <a:graphicData uri="http://schemas.openxmlformats.org/drawingml/2006/table">
            <a:tbl>
              <a:tblPr/>
              <a:tblGrid>
                <a:gridCol w="2798340"/>
                <a:gridCol w="2798341"/>
              </a:tblGrid>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Phrase</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Confidence</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email Gary</a:t>
                      </a: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0.5</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email Mary</a:t>
                      </a: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0.4</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email Harry</a:t>
                      </a:r>
                      <a:r>
                        <a:rPr kumimoji="0" lang="ja-JP" alt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0.1</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bl>
          </a:graphicData>
        </a:graphic>
      </p:graphicFrame>
      <p:sp>
        <p:nvSpPr>
          <p:cNvPr id="11331" name="AutoShape 67"/>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24BBEF05-9B5A-5248-98D0-7770C3ADE439}" type="slidenum">
              <a:rPr lang="en-US" sz="1100">
                <a:latin typeface="Helvetica Neue" charset="0"/>
                <a:cs typeface="Helvetica Neue" charset="0"/>
                <a:sym typeface="Helvetica Neue" charset="0"/>
              </a:rPr>
              <a:pPr algn="r">
                <a:buClrTx/>
              </a:pPr>
              <a:t>5</a:t>
            </a:fld>
            <a:endParaRPr lang="en-US"/>
          </a:p>
        </p:txBody>
      </p:sp>
    </p:spTree>
    <p:extLst>
      <p:ext uri="{BB962C8B-B14F-4D97-AF65-F5344CB8AC3E}">
        <p14:creationId xmlns:p14="http://schemas.microsoft.com/office/powerpoint/2010/main" val="42496744"/>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13297368" presetClass="entr" presetSubtype="0" fill="hold" nodeType="clickEffect">
                                  <p:stCondLst>
                                    <p:cond delay="0"/>
                                  </p:stCondLst>
                                  <p:childTnLst>
                                    <p:set>
                                      <p:cBhvr>
                                        <p:cTn id="6" dur="1" fill="hold">
                                          <p:stCondLst>
                                            <p:cond delay="499"/>
                                          </p:stCondLst>
                                        </p:cTn>
                                        <p:tgtEl>
                                          <p:spTgt spid="112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dissolve">
                                      <p:cBhvr>
                                        <p:cTn id="11" dur="500"/>
                                        <p:tgtEl>
                                          <p:spTgt spid="112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dissolve">
                                      <p:cBhvr>
                                        <p:cTn id="16" dur="500"/>
                                        <p:tgtEl>
                                          <p:spTgt spid="11267"/>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1268"/>
                                        </p:tgtEl>
                                        <p:attrNameLst>
                                          <p:attrName>style.visibility</p:attrName>
                                        </p:attrNameLst>
                                      </p:cBhvr>
                                      <p:to>
                                        <p:strVal val="visible"/>
                                      </p:to>
                                    </p:set>
                                    <p:animEffect transition="in" filter="dissolve">
                                      <p:cBhvr>
                                        <p:cTn id="2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autoUpdateAnimBg="0"/>
      <p:bldP spid="1126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B35692B2-C6CC-C849-8369-054D4B3C3748}" type="slidenum">
              <a:rPr lang="en-US" sz="1100">
                <a:latin typeface="Helvetica Neue" charset="0"/>
                <a:cs typeface="Helvetica Neue" charset="0"/>
                <a:sym typeface="Helvetica Neue" charset="0"/>
              </a:rPr>
              <a:pPr algn="r">
                <a:buClrTx/>
              </a:pPr>
              <a:t>50</a:t>
            </a:fld>
            <a:endParaRPr lang="en-US"/>
          </a:p>
        </p:txBody>
      </p:sp>
      <p:sp>
        <p:nvSpPr>
          <p:cNvPr id="95234"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95235"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236" name="AutoShape 4"/>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spTree>
    <p:extLst>
      <p:ext uri="{BB962C8B-B14F-4D97-AF65-F5344CB8AC3E}">
        <p14:creationId xmlns:p14="http://schemas.microsoft.com/office/powerpoint/2010/main" val="239858369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BE6D0E7-953E-8943-B378-89A0F66B858B}" type="slidenum">
              <a:rPr lang="en-US" sz="1100">
                <a:latin typeface="Helvetica Neue" charset="0"/>
                <a:cs typeface="Helvetica Neue" charset="0"/>
                <a:sym typeface="Helvetica Neue" charset="0"/>
              </a:rPr>
              <a:pPr algn="r">
                <a:buClrTx/>
              </a:pPr>
              <a:t>51</a:t>
            </a:fld>
            <a:endParaRPr lang="en-US"/>
          </a:p>
        </p:txBody>
      </p:sp>
      <p:sp>
        <p:nvSpPr>
          <p:cNvPr id="96258"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96259"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6260" name="AutoShape 4"/>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pic>
        <p:nvPicPr>
          <p:cNvPr id="96261" name="Picture 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1110" y="1107281"/>
            <a:ext cx="1377404" cy="1053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6262" name="Line 6"/>
          <p:cNvSpPr>
            <a:spLocks noChangeShapeType="1"/>
          </p:cNvSpPr>
          <p:nvPr/>
        </p:nvSpPr>
        <p:spPr bwMode="auto">
          <a:xfrm flipV="1">
            <a:off x="4505028" y="1806029"/>
            <a:ext cx="1005706" cy="0"/>
          </a:xfrm>
          <a:prstGeom prst="line">
            <a:avLst/>
          </a:prstGeom>
          <a:noFill/>
          <a:ln w="381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201285879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6C4E150-0221-DC45-BEE5-E4FF6E701E79}" type="slidenum">
              <a:rPr lang="en-US" sz="1100">
                <a:latin typeface="Helvetica Neue" charset="0"/>
                <a:cs typeface="Helvetica Neue" charset="0"/>
                <a:sym typeface="Helvetica Neue" charset="0"/>
              </a:rPr>
              <a:pPr algn="r">
                <a:buClrTx/>
              </a:pPr>
              <a:t>52</a:t>
            </a:fld>
            <a:endParaRPr lang="en-US"/>
          </a:p>
        </p:txBody>
      </p:sp>
      <p:sp>
        <p:nvSpPr>
          <p:cNvPr id="97282"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97283" name="AutoShape 3"/>
          <p:cNvSpPr>
            <a:spLocks/>
          </p:cNvSpPr>
          <p:nvPr/>
        </p:nvSpPr>
        <p:spPr bwMode="auto">
          <a:xfrm>
            <a:off x="2976935" y="4637857"/>
            <a:ext cx="98227" cy="9822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4" name="AutoShape 4"/>
          <p:cNvSpPr>
            <a:spLocks/>
          </p:cNvSpPr>
          <p:nvPr/>
        </p:nvSpPr>
        <p:spPr bwMode="auto">
          <a:xfrm>
            <a:off x="2366367" y="4027290"/>
            <a:ext cx="196453" cy="1953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5" name="AutoShape 5"/>
          <p:cNvSpPr>
            <a:spLocks/>
          </p:cNvSpPr>
          <p:nvPr/>
        </p:nvSpPr>
        <p:spPr bwMode="auto">
          <a:xfrm>
            <a:off x="2525986" y="4070822"/>
            <a:ext cx="376163" cy="3761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6" name="AutoShape 6"/>
          <p:cNvSpPr>
            <a:spLocks/>
          </p:cNvSpPr>
          <p:nvPr/>
        </p:nvSpPr>
        <p:spPr bwMode="auto">
          <a:xfrm>
            <a:off x="2704580" y="3972595"/>
            <a:ext cx="179710" cy="17971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7" name="AutoShape 7"/>
          <p:cNvSpPr>
            <a:spLocks/>
          </p:cNvSpPr>
          <p:nvPr/>
        </p:nvSpPr>
        <p:spPr bwMode="auto">
          <a:xfrm>
            <a:off x="2383111" y="4277321"/>
            <a:ext cx="233288" cy="2310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8" name="AutoShape 8"/>
          <p:cNvSpPr>
            <a:spLocks/>
          </p:cNvSpPr>
          <p:nvPr/>
        </p:nvSpPr>
        <p:spPr bwMode="auto">
          <a:xfrm>
            <a:off x="2807271" y="3683496"/>
            <a:ext cx="152921" cy="1506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9" name="AutoShape 9"/>
          <p:cNvSpPr>
            <a:spLocks/>
          </p:cNvSpPr>
          <p:nvPr/>
        </p:nvSpPr>
        <p:spPr bwMode="auto">
          <a:xfrm>
            <a:off x="2544961" y="3794001"/>
            <a:ext cx="178594" cy="17859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0" name="AutoShape 10"/>
          <p:cNvSpPr>
            <a:spLocks/>
          </p:cNvSpPr>
          <p:nvPr/>
        </p:nvSpPr>
        <p:spPr bwMode="auto">
          <a:xfrm>
            <a:off x="2191123" y="3701355"/>
            <a:ext cx="117202" cy="1160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1" name="AutoShape 11"/>
          <p:cNvSpPr>
            <a:spLocks/>
          </p:cNvSpPr>
          <p:nvPr/>
        </p:nvSpPr>
        <p:spPr bwMode="auto">
          <a:xfrm>
            <a:off x="2820666" y="4107657"/>
            <a:ext cx="197569" cy="1953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2" name="AutoShape 12"/>
          <p:cNvSpPr>
            <a:spLocks/>
          </p:cNvSpPr>
          <p:nvPr/>
        </p:nvSpPr>
        <p:spPr bwMode="auto">
          <a:xfrm>
            <a:off x="3022699" y="4326434"/>
            <a:ext cx="133945" cy="1339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3" name="AutoShape 13"/>
          <p:cNvSpPr>
            <a:spLocks/>
          </p:cNvSpPr>
          <p:nvPr/>
        </p:nvSpPr>
        <p:spPr bwMode="auto">
          <a:xfrm>
            <a:off x="2517056" y="4089797"/>
            <a:ext cx="233288" cy="2310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4" name="AutoShape 14"/>
          <p:cNvSpPr>
            <a:spLocks/>
          </p:cNvSpPr>
          <p:nvPr/>
        </p:nvSpPr>
        <p:spPr bwMode="auto">
          <a:xfrm>
            <a:off x="2052713" y="4188024"/>
            <a:ext cx="161850" cy="16073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5" name="AutoShape 15"/>
          <p:cNvSpPr>
            <a:spLocks/>
          </p:cNvSpPr>
          <p:nvPr/>
        </p:nvSpPr>
        <p:spPr bwMode="auto">
          <a:xfrm>
            <a:off x="2375297" y="4445868"/>
            <a:ext cx="178594" cy="17859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6" name="AutoShape 16"/>
          <p:cNvSpPr>
            <a:spLocks/>
          </p:cNvSpPr>
          <p:nvPr/>
        </p:nvSpPr>
        <p:spPr bwMode="auto">
          <a:xfrm>
            <a:off x="2643188" y="4420195"/>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97297" name="Picture 1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7298" name="Picture 18"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1110" y="1107281"/>
            <a:ext cx="1377404" cy="1053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7299" name="Line 19"/>
          <p:cNvSpPr>
            <a:spLocks noChangeShapeType="1"/>
          </p:cNvSpPr>
          <p:nvPr/>
        </p:nvSpPr>
        <p:spPr bwMode="auto">
          <a:xfrm flipV="1">
            <a:off x="4505028" y="1806029"/>
            <a:ext cx="1005706" cy="0"/>
          </a:xfrm>
          <a:prstGeom prst="line">
            <a:avLst/>
          </a:prstGeom>
          <a:noFill/>
          <a:ln w="381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97300" name="AutoShape 20"/>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spTree>
    <p:extLst>
      <p:ext uri="{BB962C8B-B14F-4D97-AF65-F5344CB8AC3E}">
        <p14:creationId xmlns:p14="http://schemas.microsoft.com/office/powerpoint/2010/main" val="2468743680"/>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97283"/>
                                        </p:tgtEl>
                                        <p:attrNameLst>
                                          <p:attrName>style.visibility</p:attrName>
                                        </p:attrNameLst>
                                      </p:cBhvr>
                                      <p:to>
                                        <p:strVal val="visible"/>
                                      </p:to>
                                    </p:set>
                                    <p:animEffect transition="in" filter="dissolve">
                                      <p:cBhvr>
                                        <p:cTn id="7" dur="500"/>
                                        <p:tgtEl>
                                          <p:spTgt spid="97283"/>
                                        </p:tgtEl>
                                      </p:cBhvr>
                                    </p:animEffect>
                                  </p:childTnLst>
                                </p:cTn>
                              </p:par>
                            </p:childTnLst>
                          </p:cTn>
                        </p:par>
                        <p:par>
                          <p:cTn id="8" fill="hold" nodeType="afterGroup">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97284"/>
                                        </p:tgtEl>
                                        <p:attrNameLst>
                                          <p:attrName>style.visibility</p:attrName>
                                        </p:attrNameLst>
                                      </p:cBhvr>
                                      <p:to>
                                        <p:strVal val="visible"/>
                                      </p:to>
                                    </p:set>
                                    <p:animEffect transition="in" filter="dissolve">
                                      <p:cBhvr>
                                        <p:cTn id="11" dur="500"/>
                                        <p:tgtEl>
                                          <p:spTgt spid="97284"/>
                                        </p:tgtEl>
                                      </p:cBhvr>
                                    </p:animEffect>
                                  </p:childTnLst>
                                </p:cTn>
                              </p:par>
                            </p:childTnLst>
                          </p:cTn>
                        </p:par>
                        <p:par>
                          <p:cTn id="12" fill="hold" nodeType="afterGroup">
                            <p:stCondLst>
                              <p:cond delay="2000"/>
                            </p:stCondLst>
                            <p:childTnLst>
                              <p:par>
                                <p:cTn id="13" presetID="9" presetClass="entr" presetSubtype="0" fill="hold" grpId="0" nodeType="afterEffect">
                                  <p:stCondLst>
                                    <p:cond delay="500"/>
                                  </p:stCondLst>
                                  <p:childTnLst>
                                    <p:set>
                                      <p:cBhvr>
                                        <p:cTn id="14" dur="1" fill="hold">
                                          <p:stCondLst>
                                            <p:cond delay="0"/>
                                          </p:stCondLst>
                                        </p:cTn>
                                        <p:tgtEl>
                                          <p:spTgt spid="97285"/>
                                        </p:tgtEl>
                                        <p:attrNameLst>
                                          <p:attrName>style.visibility</p:attrName>
                                        </p:attrNameLst>
                                      </p:cBhvr>
                                      <p:to>
                                        <p:strVal val="visible"/>
                                      </p:to>
                                    </p:set>
                                    <p:animEffect transition="in" filter="dissolve">
                                      <p:cBhvr>
                                        <p:cTn id="15" dur="500"/>
                                        <p:tgtEl>
                                          <p:spTgt spid="97285"/>
                                        </p:tgtEl>
                                      </p:cBhvr>
                                    </p:animEffect>
                                  </p:childTnLst>
                                </p:cTn>
                              </p:par>
                            </p:childTnLst>
                          </p:cTn>
                        </p:par>
                        <p:par>
                          <p:cTn id="16" fill="hold" nodeType="afterGroup">
                            <p:stCondLst>
                              <p:cond delay="3000"/>
                            </p:stCondLst>
                            <p:childTnLst>
                              <p:par>
                                <p:cTn id="17" presetID="9" presetClass="entr" presetSubtype="0" fill="hold" grpId="0" nodeType="afterEffect">
                                  <p:stCondLst>
                                    <p:cond delay="500"/>
                                  </p:stCondLst>
                                  <p:childTnLst>
                                    <p:set>
                                      <p:cBhvr>
                                        <p:cTn id="18" dur="1" fill="hold">
                                          <p:stCondLst>
                                            <p:cond delay="0"/>
                                          </p:stCondLst>
                                        </p:cTn>
                                        <p:tgtEl>
                                          <p:spTgt spid="97286"/>
                                        </p:tgtEl>
                                        <p:attrNameLst>
                                          <p:attrName>style.visibility</p:attrName>
                                        </p:attrNameLst>
                                      </p:cBhvr>
                                      <p:to>
                                        <p:strVal val="visible"/>
                                      </p:to>
                                    </p:set>
                                    <p:animEffect transition="in" filter="dissolve">
                                      <p:cBhvr>
                                        <p:cTn id="19" dur="500"/>
                                        <p:tgtEl>
                                          <p:spTgt spid="97286"/>
                                        </p:tgtEl>
                                      </p:cBhvr>
                                    </p:animEffect>
                                  </p:childTnLst>
                                </p:cTn>
                              </p:par>
                            </p:childTnLst>
                          </p:cTn>
                        </p:par>
                        <p:par>
                          <p:cTn id="20" fill="hold" nodeType="afterGroup">
                            <p:stCondLst>
                              <p:cond delay="4000"/>
                            </p:stCondLst>
                            <p:childTnLst>
                              <p:par>
                                <p:cTn id="21" presetID="9" presetClass="entr" presetSubtype="0" fill="hold" grpId="0" nodeType="afterEffect">
                                  <p:stCondLst>
                                    <p:cond delay="500"/>
                                  </p:stCondLst>
                                  <p:childTnLst>
                                    <p:set>
                                      <p:cBhvr>
                                        <p:cTn id="22" dur="1" fill="hold">
                                          <p:stCondLst>
                                            <p:cond delay="0"/>
                                          </p:stCondLst>
                                        </p:cTn>
                                        <p:tgtEl>
                                          <p:spTgt spid="97287"/>
                                        </p:tgtEl>
                                        <p:attrNameLst>
                                          <p:attrName>style.visibility</p:attrName>
                                        </p:attrNameLst>
                                      </p:cBhvr>
                                      <p:to>
                                        <p:strVal val="visible"/>
                                      </p:to>
                                    </p:set>
                                    <p:animEffect transition="in" filter="dissolve">
                                      <p:cBhvr>
                                        <p:cTn id="23" dur="500"/>
                                        <p:tgtEl>
                                          <p:spTgt spid="97287"/>
                                        </p:tgtEl>
                                      </p:cBhvr>
                                    </p:animEffect>
                                  </p:childTnLst>
                                </p:cTn>
                              </p:par>
                            </p:childTnLst>
                          </p:cTn>
                        </p:par>
                        <p:par>
                          <p:cTn id="24" fill="hold" nodeType="afterGroup">
                            <p:stCondLst>
                              <p:cond delay="5000"/>
                            </p:stCondLst>
                            <p:childTnLst>
                              <p:par>
                                <p:cTn id="25" presetID="9" presetClass="entr" presetSubtype="0" fill="hold" grpId="0" nodeType="afterEffect">
                                  <p:stCondLst>
                                    <p:cond delay="500"/>
                                  </p:stCondLst>
                                  <p:childTnLst>
                                    <p:set>
                                      <p:cBhvr>
                                        <p:cTn id="26" dur="1" fill="hold">
                                          <p:stCondLst>
                                            <p:cond delay="0"/>
                                          </p:stCondLst>
                                        </p:cTn>
                                        <p:tgtEl>
                                          <p:spTgt spid="97288"/>
                                        </p:tgtEl>
                                        <p:attrNameLst>
                                          <p:attrName>style.visibility</p:attrName>
                                        </p:attrNameLst>
                                      </p:cBhvr>
                                      <p:to>
                                        <p:strVal val="visible"/>
                                      </p:to>
                                    </p:set>
                                    <p:animEffect transition="in" filter="dissolve">
                                      <p:cBhvr>
                                        <p:cTn id="27" dur="500"/>
                                        <p:tgtEl>
                                          <p:spTgt spid="97288"/>
                                        </p:tgtEl>
                                      </p:cBhvr>
                                    </p:animEffect>
                                  </p:childTnLst>
                                </p:cTn>
                              </p:par>
                            </p:childTnLst>
                          </p:cTn>
                        </p:par>
                        <p:par>
                          <p:cTn id="28" fill="hold" nodeType="afterGroup">
                            <p:stCondLst>
                              <p:cond delay="6000"/>
                            </p:stCondLst>
                            <p:childTnLst>
                              <p:par>
                                <p:cTn id="29" presetID="9" presetClass="entr" presetSubtype="0" fill="hold" grpId="0" nodeType="afterEffect">
                                  <p:stCondLst>
                                    <p:cond delay="500"/>
                                  </p:stCondLst>
                                  <p:childTnLst>
                                    <p:set>
                                      <p:cBhvr>
                                        <p:cTn id="30" dur="1" fill="hold">
                                          <p:stCondLst>
                                            <p:cond delay="0"/>
                                          </p:stCondLst>
                                        </p:cTn>
                                        <p:tgtEl>
                                          <p:spTgt spid="97289"/>
                                        </p:tgtEl>
                                        <p:attrNameLst>
                                          <p:attrName>style.visibility</p:attrName>
                                        </p:attrNameLst>
                                      </p:cBhvr>
                                      <p:to>
                                        <p:strVal val="visible"/>
                                      </p:to>
                                    </p:set>
                                    <p:animEffect transition="in" filter="dissolve">
                                      <p:cBhvr>
                                        <p:cTn id="31" dur="500"/>
                                        <p:tgtEl>
                                          <p:spTgt spid="97289"/>
                                        </p:tgtEl>
                                      </p:cBhvr>
                                    </p:animEffect>
                                  </p:childTnLst>
                                </p:cTn>
                              </p:par>
                            </p:childTnLst>
                          </p:cTn>
                        </p:par>
                        <p:par>
                          <p:cTn id="32" fill="hold" nodeType="afterGroup">
                            <p:stCondLst>
                              <p:cond delay="7000"/>
                            </p:stCondLst>
                            <p:childTnLst>
                              <p:par>
                                <p:cTn id="33" presetID="9" presetClass="entr" presetSubtype="0" fill="hold" grpId="0" nodeType="afterEffect">
                                  <p:stCondLst>
                                    <p:cond delay="500"/>
                                  </p:stCondLst>
                                  <p:childTnLst>
                                    <p:set>
                                      <p:cBhvr>
                                        <p:cTn id="34" dur="1" fill="hold">
                                          <p:stCondLst>
                                            <p:cond delay="0"/>
                                          </p:stCondLst>
                                        </p:cTn>
                                        <p:tgtEl>
                                          <p:spTgt spid="97290"/>
                                        </p:tgtEl>
                                        <p:attrNameLst>
                                          <p:attrName>style.visibility</p:attrName>
                                        </p:attrNameLst>
                                      </p:cBhvr>
                                      <p:to>
                                        <p:strVal val="visible"/>
                                      </p:to>
                                    </p:set>
                                    <p:animEffect transition="in" filter="dissolve">
                                      <p:cBhvr>
                                        <p:cTn id="35" dur="500"/>
                                        <p:tgtEl>
                                          <p:spTgt spid="97290"/>
                                        </p:tgtEl>
                                      </p:cBhvr>
                                    </p:animEffect>
                                  </p:childTnLst>
                                </p:cTn>
                              </p:par>
                            </p:childTnLst>
                          </p:cTn>
                        </p:par>
                        <p:par>
                          <p:cTn id="36" fill="hold" nodeType="afterGroup">
                            <p:stCondLst>
                              <p:cond delay="8000"/>
                            </p:stCondLst>
                            <p:childTnLst>
                              <p:par>
                                <p:cTn id="37" presetID="9" presetClass="entr" presetSubtype="0" fill="hold" grpId="0" nodeType="afterEffect">
                                  <p:stCondLst>
                                    <p:cond delay="500"/>
                                  </p:stCondLst>
                                  <p:childTnLst>
                                    <p:set>
                                      <p:cBhvr>
                                        <p:cTn id="38" dur="1" fill="hold">
                                          <p:stCondLst>
                                            <p:cond delay="0"/>
                                          </p:stCondLst>
                                        </p:cTn>
                                        <p:tgtEl>
                                          <p:spTgt spid="97291"/>
                                        </p:tgtEl>
                                        <p:attrNameLst>
                                          <p:attrName>style.visibility</p:attrName>
                                        </p:attrNameLst>
                                      </p:cBhvr>
                                      <p:to>
                                        <p:strVal val="visible"/>
                                      </p:to>
                                    </p:set>
                                    <p:animEffect transition="in" filter="dissolve">
                                      <p:cBhvr>
                                        <p:cTn id="39" dur="500"/>
                                        <p:tgtEl>
                                          <p:spTgt spid="97291"/>
                                        </p:tgtEl>
                                      </p:cBhvr>
                                    </p:animEffect>
                                  </p:childTnLst>
                                </p:cTn>
                              </p:par>
                            </p:childTnLst>
                          </p:cTn>
                        </p:par>
                        <p:par>
                          <p:cTn id="40" fill="hold" nodeType="afterGroup">
                            <p:stCondLst>
                              <p:cond delay="9000"/>
                            </p:stCondLst>
                            <p:childTnLst>
                              <p:par>
                                <p:cTn id="41" presetID="9" presetClass="entr" presetSubtype="0" fill="hold" grpId="0" nodeType="afterEffect">
                                  <p:stCondLst>
                                    <p:cond delay="500"/>
                                  </p:stCondLst>
                                  <p:childTnLst>
                                    <p:set>
                                      <p:cBhvr>
                                        <p:cTn id="42" dur="1" fill="hold">
                                          <p:stCondLst>
                                            <p:cond delay="0"/>
                                          </p:stCondLst>
                                        </p:cTn>
                                        <p:tgtEl>
                                          <p:spTgt spid="97292"/>
                                        </p:tgtEl>
                                        <p:attrNameLst>
                                          <p:attrName>style.visibility</p:attrName>
                                        </p:attrNameLst>
                                      </p:cBhvr>
                                      <p:to>
                                        <p:strVal val="visible"/>
                                      </p:to>
                                    </p:set>
                                    <p:animEffect transition="in" filter="dissolve">
                                      <p:cBhvr>
                                        <p:cTn id="43" dur="500"/>
                                        <p:tgtEl>
                                          <p:spTgt spid="97292"/>
                                        </p:tgtEl>
                                      </p:cBhvr>
                                    </p:animEffect>
                                  </p:childTnLst>
                                </p:cTn>
                              </p:par>
                            </p:childTnLst>
                          </p:cTn>
                        </p:par>
                        <p:par>
                          <p:cTn id="44" fill="hold" nodeType="afterGroup">
                            <p:stCondLst>
                              <p:cond delay="10000"/>
                            </p:stCondLst>
                            <p:childTnLst>
                              <p:par>
                                <p:cTn id="45" presetID="9" presetClass="entr" presetSubtype="0" fill="hold" grpId="0" nodeType="afterEffect">
                                  <p:stCondLst>
                                    <p:cond delay="500"/>
                                  </p:stCondLst>
                                  <p:childTnLst>
                                    <p:set>
                                      <p:cBhvr>
                                        <p:cTn id="46" dur="1" fill="hold">
                                          <p:stCondLst>
                                            <p:cond delay="0"/>
                                          </p:stCondLst>
                                        </p:cTn>
                                        <p:tgtEl>
                                          <p:spTgt spid="97293"/>
                                        </p:tgtEl>
                                        <p:attrNameLst>
                                          <p:attrName>style.visibility</p:attrName>
                                        </p:attrNameLst>
                                      </p:cBhvr>
                                      <p:to>
                                        <p:strVal val="visible"/>
                                      </p:to>
                                    </p:set>
                                    <p:animEffect transition="in" filter="dissolve">
                                      <p:cBhvr>
                                        <p:cTn id="47" dur="500"/>
                                        <p:tgtEl>
                                          <p:spTgt spid="97293"/>
                                        </p:tgtEl>
                                      </p:cBhvr>
                                    </p:animEffect>
                                  </p:childTnLst>
                                </p:cTn>
                              </p:par>
                            </p:childTnLst>
                          </p:cTn>
                        </p:par>
                        <p:par>
                          <p:cTn id="48" fill="hold" nodeType="afterGroup">
                            <p:stCondLst>
                              <p:cond delay="11000"/>
                            </p:stCondLst>
                            <p:childTnLst>
                              <p:par>
                                <p:cTn id="49" presetID="9" presetClass="entr" presetSubtype="0" fill="hold" grpId="0" nodeType="afterEffect">
                                  <p:stCondLst>
                                    <p:cond delay="500"/>
                                  </p:stCondLst>
                                  <p:childTnLst>
                                    <p:set>
                                      <p:cBhvr>
                                        <p:cTn id="50" dur="1" fill="hold">
                                          <p:stCondLst>
                                            <p:cond delay="0"/>
                                          </p:stCondLst>
                                        </p:cTn>
                                        <p:tgtEl>
                                          <p:spTgt spid="97294"/>
                                        </p:tgtEl>
                                        <p:attrNameLst>
                                          <p:attrName>style.visibility</p:attrName>
                                        </p:attrNameLst>
                                      </p:cBhvr>
                                      <p:to>
                                        <p:strVal val="visible"/>
                                      </p:to>
                                    </p:set>
                                    <p:animEffect transition="in" filter="dissolve">
                                      <p:cBhvr>
                                        <p:cTn id="51" dur="500"/>
                                        <p:tgtEl>
                                          <p:spTgt spid="97294"/>
                                        </p:tgtEl>
                                      </p:cBhvr>
                                    </p:animEffect>
                                  </p:childTnLst>
                                </p:cTn>
                              </p:par>
                            </p:childTnLst>
                          </p:cTn>
                        </p:par>
                        <p:par>
                          <p:cTn id="52" fill="hold" nodeType="afterGroup">
                            <p:stCondLst>
                              <p:cond delay="12000"/>
                            </p:stCondLst>
                            <p:childTnLst>
                              <p:par>
                                <p:cTn id="53" presetID="9" presetClass="entr" presetSubtype="0" fill="hold" grpId="0" nodeType="afterEffect">
                                  <p:stCondLst>
                                    <p:cond delay="500"/>
                                  </p:stCondLst>
                                  <p:childTnLst>
                                    <p:set>
                                      <p:cBhvr>
                                        <p:cTn id="54" dur="1" fill="hold">
                                          <p:stCondLst>
                                            <p:cond delay="0"/>
                                          </p:stCondLst>
                                        </p:cTn>
                                        <p:tgtEl>
                                          <p:spTgt spid="97295"/>
                                        </p:tgtEl>
                                        <p:attrNameLst>
                                          <p:attrName>style.visibility</p:attrName>
                                        </p:attrNameLst>
                                      </p:cBhvr>
                                      <p:to>
                                        <p:strVal val="visible"/>
                                      </p:to>
                                    </p:set>
                                    <p:animEffect transition="in" filter="dissolve">
                                      <p:cBhvr>
                                        <p:cTn id="55" dur="500"/>
                                        <p:tgtEl>
                                          <p:spTgt spid="97295"/>
                                        </p:tgtEl>
                                      </p:cBhvr>
                                    </p:animEffect>
                                  </p:childTnLst>
                                </p:cTn>
                              </p:par>
                            </p:childTnLst>
                          </p:cTn>
                        </p:par>
                        <p:par>
                          <p:cTn id="56" fill="hold" nodeType="afterGroup">
                            <p:stCondLst>
                              <p:cond delay="13000"/>
                            </p:stCondLst>
                            <p:childTnLst>
                              <p:par>
                                <p:cTn id="57" presetID="9" presetClass="entr" presetSubtype="0" fill="hold" grpId="0" nodeType="afterEffect">
                                  <p:stCondLst>
                                    <p:cond delay="500"/>
                                  </p:stCondLst>
                                  <p:childTnLst>
                                    <p:set>
                                      <p:cBhvr>
                                        <p:cTn id="58" dur="1" fill="hold">
                                          <p:stCondLst>
                                            <p:cond delay="0"/>
                                          </p:stCondLst>
                                        </p:cTn>
                                        <p:tgtEl>
                                          <p:spTgt spid="97296"/>
                                        </p:tgtEl>
                                        <p:attrNameLst>
                                          <p:attrName>style.visibility</p:attrName>
                                        </p:attrNameLst>
                                      </p:cBhvr>
                                      <p:to>
                                        <p:strVal val="visible"/>
                                      </p:to>
                                    </p:set>
                                    <p:animEffect transition="in" filter="dissolve">
                                      <p:cBhvr>
                                        <p:cTn id="59" dur="500"/>
                                        <p:tgtEl>
                                          <p:spTgt spid="97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autoUpdateAnimBg="0"/>
      <p:bldP spid="97284" grpId="0" animBg="1" autoUpdateAnimBg="0"/>
      <p:bldP spid="97285" grpId="0" animBg="1" autoUpdateAnimBg="0"/>
      <p:bldP spid="97286" grpId="0" animBg="1" autoUpdateAnimBg="0"/>
      <p:bldP spid="97287" grpId="0" animBg="1" autoUpdateAnimBg="0"/>
      <p:bldP spid="97288" grpId="0" animBg="1" autoUpdateAnimBg="0"/>
      <p:bldP spid="97289" grpId="0" animBg="1" autoUpdateAnimBg="0"/>
      <p:bldP spid="97290" grpId="0" animBg="1" autoUpdateAnimBg="0"/>
      <p:bldP spid="97291" grpId="0" animBg="1" autoUpdateAnimBg="0"/>
      <p:bldP spid="97292" grpId="0" animBg="1" autoUpdateAnimBg="0"/>
      <p:bldP spid="97293" grpId="0" animBg="1" autoUpdateAnimBg="0"/>
      <p:bldP spid="97294" grpId="0" animBg="1" autoUpdateAnimBg="0"/>
      <p:bldP spid="97295" grpId="0" animBg="1" autoUpdateAnimBg="0"/>
      <p:bldP spid="9729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F9B328C0-3F8D-4349-B783-EE5AFE417792}" type="slidenum">
              <a:rPr lang="en-US" sz="1100">
                <a:latin typeface="Helvetica Neue" charset="0"/>
                <a:cs typeface="Helvetica Neue" charset="0"/>
                <a:sym typeface="Helvetica Neue" charset="0"/>
              </a:rPr>
              <a:pPr algn="r">
                <a:buClrTx/>
              </a:pPr>
              <a:t>53</a:t>
            </a:fld>
            <a:endParaRPr lang="en-US"/>
          </a:p>
        </p:txBody>
      </p:sp>
      <p:sp>
        <p:nvSpPr>
          <p:cNvPr id="163842" name="AutoShape 2"/>
          <p:cNvSpPr>
            <a:spLocks/>
          </p:cNvSpPr>
          <p:nvPr/>
        </p:nvSpPr>
        <p:spPr bwMode="auto">
          <a:xfrm rot="10800000">
            <a:off x="1328291" y="2674441"/>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3" name="AutoShape 3"/>
          <p:cNvSpPr>
            <a:spLocks/>
          </p:cNvSpPr>
          <p:nvPr/>
        </p:nvSpPr>
        <p:spPr bwMode="auto">
          <a:xfrm rot="10800000">
            <a:off x="1328291" y="4071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4" name="AutoShape 4"/>
          <p:cNvSpPr>
            <a:spLocks/>
          </p:cNvSpPr>
          <p:nvPr/>
        </p:nvSpPr>
        <p:spPr bwMode="auto">
          <a:xfrm rot="10800000">
            <a:off x="2724671" y="2674441"/>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5" name="AutoShape 5"/>
          <p:cNvSpPr>
            <a:spLocks/>
          </p:cNvSpPr>
          <p:nvPr/>
        </p:nvSpPr>
        <p:spPr bwMode="auto">
          <a:xfrm rot="10800000">
            <a:off x="2724671" y="4071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6" name="AutoShape 6"/>
          <p:cNvSpPr>
            <a:spLocks/>
          </p:cNvSpPr>
          <p:nvPr/>
        </p:nvSpPr>
        <p:spPr bwMode="auto">
          <a:xfrm rot="10800000">
            <a:off x="1962299" y="3436814"/>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3847"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a:off x="2251398" y="401277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7545662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8ED5E58-540B-8A43-92B6-B5D5F9969800}" type="slidenum">
              <a:rPr lang="en-US" sz="1100">
                <a:latin typeface="Helvetica Neue" charset="0"/>
                <a:cs typeface="Helvetica Neue" charset="0"/>
                <a:sym typeface="Helvetica Neue" charset="0"/>
              </a:rPr>
              <a:pPr algn="r">
                <a:buClrTx/>
              </a:pPr>
              <a:t>54</a:t>
            </a:fld>
            <a:endParaRPr lang="en-US"/>
          </a:p>
        </p:txBody>
      </p:sp>
      <p:sp>
        <p:nvSpPr>
          <p:cNvPr id="165890" name="AutoShape 2"/>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1" name="AutoShape 3"/>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2" name="AutoShape 4"/>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3" name="AutoShape 5"/>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50000"/>
            </a:srgbClr>
          </a:solidFill>
          <a:ln w="38100" cap="flat" cmpd="sng">
            <a:solidFill>
              <a:srgbClr val="FFFFFF">
                <a:alpha val="5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4" name="AutoShape 6"/>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5895"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091928">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5896" name="AutoShape 8"/>
          <p:cNvSpPr>
            <a:spLocks/>
          </p:cNvSpPr>
          <p:nvPr/>
        </p:nvSpPr>
        <p:spPr bwMode="auto">
          <a:xfrm>
            <a:off x="-1196578" y="327953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moveIcon()</a:t>
            </a:r>
            <a:r>
              <a:rPr lang="en-US" sz="2000" b="1">
                <a:solidFill>
                  <a:srgbClr val="E63B7A"/>
                </a:solidFill>
                <a:latin typeface="Courier New" charset="0"/>
                <a:cs typeface="Courier New" charset="0"/>
                <a:sym typeface="Courier New" charset="0"/>
              </a:rPr>
              <a:t>P = 0.1</a:t>
            </a:r>
            <a:endParaRPr lang="en-US"/>
          </a:p>
        </p:txBody>
      </p:sp>
      <p:sp>
        <p:nvSpPr>
          <p:cNvPr id="165897" name="AutoShape 9"/>
          <p:cNvSpPr>
            <a:spLocks/>
          </p:cNvSpPr>
          <p:nvPr/>
        </p:nvSpPr>
        <p:spPr bwMode="auto">
          <a:xfrm>
            <a:off x="-1196578" y="366351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moveIcon()</a:t>
            </a:r>
            <a:r>
              <a:rPr lang="en-US" sz="2000" b="1">
                <a:solidFill>
                  <a:srgbClr val="96D35F"/>
                </a:solidFill>
                <a:latin typeface="Courier New" charset="0"/>
                <a:cs typeface="Courier New" charset="0"/>
                <a:sym typeface="Courier New" charset="0"/>
              </a:rPr>
              <a:t>P = 0.6</a:t>
            </a:r>
            <a:endParaRPr lang="en-US"/>
          </a:p>
        </p:txBody>
      </p:sp>
      <p:sp>
        <p:nvSpPr>
          <p:cNvPr id="165898" name="AutoShape 10"/>
          <p:cNvSpPr>
            <a:spLocks/>
          </p:cNvSpPr>
          <p:nvPr/>
        </p:nvSpPr>
        <p:spPr bwMode="auto">
          <a:xfrm>
            <a:off x="-1196578" y="403856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moveIcon()</a:t>
            </a:r>
            <a:r>
              <a:rPr lang="en-US" sz="2000" b="1">
                <a:solidFill>
                  <a:srgbClr val="FECB3E"/>
                </a:solidFill>
                <a:latin typeface="Courier New" charset="0"/>
                <a:cs typeface="Courier New" charset="0"/>
                <a:sym typeface="Courier New" charset="0"/>
              </a:rPr>
              <a:t>P = 0.1</a:t>
            </a:r>
            <a:endParaRPr lang="en-US"/>
          </a:p>
        </p:txBody>
      </p:sp>
      <p:sp>
        <p:nvSpPr>
          <p:cNvPr id="165899" name="AutoShape 11"/>
          <p:cNvSpPr>
            <a:spLocks/>
          </p:cNvSpPr>
          <p:nvPr/>
        </p:nvSpPr>
        <p:spPr bwMode="auto">
          <a:xfrm>
            <a:off x="-1196578" y="442253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moveIcon()</a:t>
            </a:r>
            <a:r>
              <a:rPr lang="en-US" sz="2000" b="1">
                <a:solidFill>
                  <a:srgbClr val="53D5FD"/>
                </a:solidFill>
                <a:latin typeface="Courier New" charset="0"/>
                <a:cs typeface="Courier New" charset="0"/>
                <a:sym typeface="Courier New" charset="0"/>
              </a:rPr>
              <a:t>P = 0.1</a:t>
            </a:r>
            <a:endParaRPr lang="en-US"/>
          </a:p>
        </p:txBody>
      </p:sp>
      <p:sp>
        <p:nvSpPr>
          <p:cNvPr id="165900" name="AutoShape 12"/>
          <p:cNvSpPr>
            <a:spLocks/>
          </p:cNvSpPr>
          <p:nvPr/>
        </p:nvSpPr>
        <p:spPr bwMode="auto">
          <a:xfrm>
            <a:off x="776883" y="776883"/>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iconDown()</a:t>
            </a:r>
            <a:r>
              <a:rPr lang="en-US" sz="2000" b="1">
                <a:solidFill>
                  <a:srgbClr val="BE38F3"/>
                </a:solidFill>
                <a:latin typeface="Courier New" charset="0"/>
                <a:cs typeface="Courier New" charset="0"/>
                <a:sym typeface="Courier New" charset="0"/>
              </a:rPr>
              <a:t>P = 0.1</a:t>
            </a:r>
            <a:endParaRPr lang="en-US"/>
          </a:p>
        </p:txBody>
      </p:sp>
      <p:sp>
        <p:nvSpPr>
          <p:cNvPr id="165901" name="AutoShape 13"/>
          <p:cNvSpPr>
            <a:spLocks/>
          </p:cNvSpPr>
          <p:nvPr/>
        </p:nvSpPr>
        <p:spPr bwMode="auto">
          <a:xfrm>
            <a:off x="776883" y="116085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iconDown()</a:t>
            </a:r>
            <a:r>
              <a:rPr lang="en-US" sz="2000" b="1">
                <a:solidFill>
                  <a:srgbClr val="E63B7A"/>
                </a:solidFill>
                <a:latin typeface="Courier New" charset="0"/>
                <a:cs typeface="Courier New" charset="0"/>
                <a:sym typeface="Courier New" charset="0"/>
              </a:rPr>
              <a:t>P = 0.1</a:t>
            </a:r>
            <a:endParaRPr lang="en-US"/>
          </a:p>
        </p:txBody>
      </p:sp>
      <p:sp>
        <p:nvSpPr>
          <p:cNvPr id="165902" name="AutoShape 14"/>
          <p:cNvSpPr>
            <a:spLocks/>
          </p:cNvSpPr>
          <p:nvPr/>
        </p:nvSpPr>
        <p:spPr bwMode="auto">
          <a:xfrm>
            <a:off x="776883" y="1544836"/>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iconDown()</a:t>
            </a:r>
            <a:r>
              <a:rPr lang="en-US" sz="2000" b="1">
                <a:solidFill>
                  <a:srgbClr val="96D35F"/>
                </a:solidFill>
                <a:latin typeface="Courier New" charset="0"/>
                <a:cs typeface="Courier New" charset="0"/>
                <a:sym typeface="Courier New" charset="0"/>
              </a:rPr>
              <a:t>P = 0.6</a:t>
            </a:r>
            <a:endParaRPr lang="en-US"/>
          </a:p>
        </p:txBody>
      </p:sp>
      <p:sp>
        <p:nvSpPr>
          <p:cNvPr id="165903" name="AutoShape 15"/>
          <p:cNvSpPr>
            <a:spLocks/>
          </p:cNvSpPr>
          <p:nvPr/>
        </p:nvSpPr>
        <p:spPr bwMode="auto">
          <a:xfrm>
            <a:off x="776883" y="1919883"/>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iconDown()</a:t>
            </a:r>
            <a:r>
              <a:rPr lang="en-US" sz="2000" b="1">
                <a:solidFill>
                  <a:srgbClr val="FECB3E"/>
                </a:solidFill>
                <a:latin typeface="Courier New" charset="0"/>
                <a:cs typeface="Courier New" charset="0"/>
                <a:sym typeface="Courier New" charset="0"/>
              </a:rPr>
              <a:t>P = 0.1</a:t>
            </a:r>
            <a:endParaRPr lang="en-US"/>
          </a:p>
        </p:txBody>
      </p:sp>
      <p:sp>
        <p:nvSpPr>
          <p:cNvPr id="165904" name="AutoShape 16"/>
          <p:cNvSpPr>
            <a:spLocks/>
          </p:cNvSpPr>
          <p:nvPr/>
        </p:nvSpPr>
        <p:spPr bwMode="auto">
          <a:xfrm>
            <a:off x="776883" y="230385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iconDown()</a:t>
            </a:r>
            <a:r>
              <a:rPr lang="en-US" sz="2000" b="1">
                <a:solidFill>
                  <a:srgbClr val="53D5FD"/>
                </a:solidFill>
                <a:latin typeface="Courier New" charset="0"/>
                <a:cs typeface="Courier New" charset="0"/>
                <a:sym typeface="Courier New" charset="0"/>
              </a:rPr>
              <a:t>P = 0.1</a:t>
            </a:r>
            <a:endParaRPr lang="en-US"/>
          </a:p>
        </p:txBody>
      </p:sp>
      <p:sp>
        <p:nvSpPr>
          <p:cNvPr id="165905" name="AutoShape 17"/>
          <p:cNvSpPr>
            <a:spLocks/>
          </p:cNvSpPr>
          <p:nvPr/>
        </p:nvSpPr>
        <p:spPr bwMode="auto">
          <a:xfrm>
            <a:off x="-1196578" y="293913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dirty="0" err="1">
                <a:solidFill>
                  <a:srgbClr val="BE38F3"/>
                </a:solidFill>
                <a:latin typeface="Courier New" charset="0"/>
                <a:cs typeface="Courier New" charset="0"/>
                <a:sym typeface="Courier New" charset="0"/>
              </a:rPr>
              <a:t>moveIcon</a:t>
            </a:r>
            <a:r>
              <a:rPr lang="en-US" sz="2000" dirty="0">
                <a:solidFill>
                  <a:srgbClr val="BE38F3"/>
                </a:solidFill>
                <a:latin typeface="Courier New" charset="0"/>
                <a:cs typeface="Courier New" charset="0"/>
                <a:sym typeface="Courier New" charset="0"/>
              </a:rPr>
              <a:t>()</a:t>
            </a:r>
            <a:r>
              <a:rPr lang="en-US" sz="2000" b="1" dirty="0">
                <a:solidFill>
                  <a:srgbClr val="BE38F3"/>
                </a:solidFill>
                <a:latin typeface="Courier New" charset="0"/>
                <a:cs typeface="Courier New" charset="0"/>
                <a:sym typeface="Courier New" charset="0"/>
              </a:rPr>
              <a:t>P = 0.1</a:t>
            </a:r>
            <a:endParaRPr lang="en-US" dirty="0"/>
          </a:p>
        </p:txBody>
      </p:sp>
    </p:spTree>
    <p:extLst>
      <p:ext uri="{BB962C8B-B14F-4D97-AF65-F5344CB8AC3E}">
        <p14:creationId xmlns:p14="http://schemas.microsoft.com/office/powerpoint/2010/main" val="430977032"/>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CF6C7546-EF52-DE47-9970-BAC15CD3B404}" type="slidenum">
              <a:rPr lang="en-US" sz="1100">
                <a:latin typeface="Helvetica Neue" charset="0"/>
                <a:cs typeface="Helvetica Neue" charset="0"/>
                <a:sym typeface="Helvetica Neue" charset="0"/>
              </a:rPr>
              <a:pPr algn="r">
                <a:buClrTx/>
              </a:pPr>
              <a:t>55</a:t>
            </a:fld>
            <a:endParaRPr lang="en-US"/>
          </a:p>
        </p:txBody>
      </p:sp>
      <p:sp>
        <p:nvSpPr>
          <p:cNvPr id="167938"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39"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0"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1"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2"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7943" name="Picture 7"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091928">
            <a:off x="5299769" y="2235771"/>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7944"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5"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6"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7"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8"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9" name="AutoShape 13"/>
          <p:cNvSpPr>
            <a:spLocks/>
          </p:cNvSpPr>
          <p:nvPr/>
        </p:nvSpPr>
        <p:spPr bwMode="auto">
          <a:xfrm>
            <a:off x="1321594" y="117871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moveIcon()</a:t>
            </a:r>
            <a:r>
              <a:rPr lang="en-US" sz="2000" b="1">
                <a:solidFill>
                  <a:srgbClr val="BE38F3"/>
                </a:solidFill>
                <a:latin typeface="Courier New" charset="0"/>
                <a:cs typeface="Courier New" charset="0"/>
                <a:sym typeface="Courier New" charset="0"/>
              </a:rPr>
              <a:t>P = 0.1</a:t>
            </a:r>
            <a:endParaRPr lang="en-US"/>
          </a:p>
        </p:txBody>
      </p:sp>
      <p:sp>
        <p:nvSpPr>
          <p:cNvPr id="167950" name="AutoShape 14"/>
          <p:cNvSpPr>
            <a:spLocks/>
          </p:cNvSpPr>
          <p:nvPr/>
        </p:nvSpPr>
        <p:spPr bwMode="auto">
          <a:xfrm>
            <a:off x="1321594" y="156269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moveIcon()</a:t>
            </a:r>
            <a:r>
              <a:rPr lang="en-US" sz="2000" b="1">
                <a:solidFill>
                  <a:srgbClr val="E63B7A"/>
                </a:solidFill>
                <a:latin typeface="Courier New" charset="0"/>
                <a:cs typeface="Courier New" charset="0"/>
                <a:sym typeface="Courier New" charset="0"/>
              </a:rPr>
              <a:t>P = 0.1</a:t>
            </a:r>
            <a:endParaRPr lang="en-US"/>
          </a:p>
        </p:txBody>
      </p:sp>
      <p:sp>
        <p:nvSpPr>
          <p:cNvPr id="167951" name="AutoShape 15"/>
          <p:cNvSpPr>
            <a:spLocks/>
          </p:cNvSpPr>
          <p:nvPr/>
        </p:nvSpPr>
        <p:spPr bwMode="auto">
          <a:xfrm>
            <a:off x="1321594" y="194667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moveIcon()</a:t>
            </a:r>
            <a:r>
              <a:rPr lang="en-US" sz="2000" b="1">
                <a:solidFill>
                  <a:srgbClr val="96D35F"/>
                </a:solidFill>
                <a:latin typeface="Courier New" charset="0"/>
                <a:cs typeface="Courier New" charset="0"/>
                <a:sym typeface="Courier New" charset="0"/>
              </a:rPr>
              <a:t>P = 0.6</a:t>
            </a:r>
            <a:endParaRPr lang="en-US"/>
          </a:p>
        </p:txBody>
      </p:sp>
      <p:sp>
        <p:nvSpPr>
          <p:cNvPr id="167952" name="AutoShape 16"/>
          <p:cNvSpPr>
            <a:spLocks/>
          </p:cNvSpPr>
          <p:nvPr/>
        </p:nvSpPr>
        <p:spPr bwMode="auto">
          <a:xfrm>
            <a:off x="1321594" y="232171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moveIcon()</a:t>
            </a:r>
            <a:r>
              <a:rPr lang="en-US" sz="2000" b="1">
                <a:solidFill>
                  <a:srgbClr val="FECB3E"/>
                </a:solidFill>
                <a:latin typeface="Courier New" charset="0"/>
                <a:cs typeface="Courier New" charset="0"/>
                <a:sym typeface="Courier New" charset="0"/>
              </a:rPr>
              <a:t>P = 0.1</a:t>
            </a:r>
            <a:endParaRPr lang="en-US"/>
          </a:p>
        </p:txBody>
      </p:sp>
      <p:sp>
        <p:nvSpPr>
          <p:cNvPr id="167953" name="AutoShape 17"/>
          <p:cNvSpPr>
            <a:spLocks/>
          </p:cNvSpPr>
          <p:nvPr/>
        </p:nvSpPr>
        <p:spPr bwMode="auto">
          <a:xfrm>
            <a:off x="1321594" y="270569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moveIcon()</a:t>
            </a:r>
            <a:r>
              <a:rPr lang="en-US" sz="2000" b="1">
                <a:solidFill>
                  <a:srgbClr val="53D5FD"/>
                </a:solidFill>
                <a:latin typeface="Courier New" charset="0"/>
                <a:cs typeface="Courier New" charset="0"/>
                <a:sym typeface="Courier New" charset="0"/>
              </a:rPr>
              <a:t>P = 0.1</a:t>
            </a:r>
            <a:endParaRPr lang="en-US"/>
          </a:p>
        </p:txBody>
      </p:sp>
    </p:spTree>
    <p:extLst>
      <p:ext uri="{BB962C8B-B14F-4D97-AF65-F5344CB8AC3E}">
        <p14:creationId xmlns:p14="http://schemas.microsoft.com/office/powerpoint/2010/main" val="124367494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60A96C-5FCC-0348-A531-89D894D594DE}" type="slidenum">
              <a:rPr lang="en-US" sz="1100">
                <a:latin typeface="Helvetica Neue" charset="0"/>
                <a:cs typeface="Helvetica Neue" charset="0"/>
                <a:sym typeface="Helvetica Neue" charset="0"/>
              </a:rPr>
              <a:pPr algn="r">
                <a:buClrTx/>
              </a:pPr>
              <a:t>56</a:t>
            </a:fld>
            <a:endParaRPr lang="en-US"/>
          </a:p>
        </p:txBody>
      </p:sp>
      <p:sp>
        <p:nvSpPr>
          <p:cNvPr id="168962"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3"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4"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5"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6"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8967"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436608">
            <a:off x="5298654" y="2234655"/>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8968"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9"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0"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1"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2"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3" name="AutoShape 13"/>
          <p:cNvSpPr>
            <a:spLocks/>
          </p:cNvSpPr>
          <p:nvPr/>
        </p:nvSpPr>
        <p:spPr bwMode="auto">
          <a:xfrm>
            <a:off x="1330523" y="1196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dropIcon()</a:t>
            </a:r>
            <a:r>
              <a:rPr lang="en-US" sz="2000" b="1">
                <a:solidFill>
                  <a:srgbClr val="BE38F3"/>
                </a:solidFill>
                <a:latin typeface="Courier New" charset="0"/>
                <a:cs typeface="Courier New" charset="0"/>
                <a:sym typeface="Courier New" charset="0"/>
              </a:rPr>
              <a:t>P = 0.1</a:t>
            </a:r>
            <a:endParaRPr lang="en-US"/>
          </a:p>
        </p:txBody>
      </p:sp>
      <p:sp>
        <p:nvSpPr>
          <p:cNvPr id="168974" name="AutoShape 14"/>
          <p:cNvSpPr>
            <a:spLocks/>
          </p:cNvSpPr>
          <p:nvPr/>
        </p:nvSpPr>
        <p:spPr bwMode="auto">
          <a:xfrm>
            <a:off x="1330523" y="1571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dropIcon()</a:t>
            </a:r>
            <a:r>
              <a:rPr lang="en-US" sz="2000" b="1">
                <a:solidFill>
                  <a:srgbClr val="E63B7A"/>
                </a:solidFill>
                <a:latin typeface="Courier New" charset="0"/>
                <a:cs typeface="Courier New" charset="0"/>
                <a:sym typeface="Courier New" charset="0"/>
              </a:rPr>
              <a:t>P = 0.1</a:t>
            </a:r>
            <a:endParaRPr lang="en-US"/>
          </a:p>
        </p:txBody>
      </p:sp>
      <p:sp>
        <p:nvSpPr>
          <p:cNvPr id="168975" name="AutoShape 15"/>
          <p:cNvSpPr>
            <a:spLocks/>
          </p:cNvSpPr>
          <p:nvPr/>
        </p:nvSpPr>
        <p:spPr bwMode="auto">
          <a:xfrm>
            <a:off x="1330523" y="195560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dropIcon()</a:t>
            </a:r>
            <a:r>
              <a:rPr lang="en-US" sz="2000" b="1">
                <a:solidFill>
                  <a:srgbClr val="96D35F"/>
                </a:solidFill>
                <a:latin typeface="Courier New" charset="0"/>
                <a:cs typeface="Courier New" charset="0"/>
                <a:sym typeface="Courier New" charset="0"/>
              </a:rPr>
              <a:t>P = 0.6</a:t>
            </a:r>
            <a:endParaRPr lang="en-US"/>
          </a:p>
        </p:txBody>
      </p:sp>
      <p:sp>
        <p:nvSpPr>
          <p:cNvPr id="168976" name="AutoShape 16"/>
          <p:cNvSpPr>
            <a:spLocks/>
          </p:cNvSpPr>
          <p:nvPr/>
        </p:nvSpPr>
        <p:spPr bwMode="auto">
          <a:xfrm>
            <a:off x="1330523" y="2339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dropIcon()</a:t>
            </a:r>
            <a:r>
              <a:rPr lang="en-US" sz="2000" b="1">
                <a:solidFill>
                  <a:srgbClr val="FECB3E"/>
                </a:solidFill>
                <a:latin typeface="Courier New" charset="0"/>
                <a:cs typeface="Courier New" charset="0"/>
                <a:sym typeface="Courier New" charset="0"/>
              </a:rPr>
              <a:t>P = 0.1</a:t>
            </a:r>
            <a:endParaRPr lang="en-US"/>
          </a:p>
        </p:txBody>
      </p:sp>
      <p:sp>
        <p:nvSpPr>
          <p:cNvPr id="168977" name="AutoShape 17"/>
          <p:cNvSpPr>
            <a:spLocks/>
          </p:cNvSpPr>
          <p:nvPr/>
        </p:nvSpPr>
        <p:spPr bwMode="auto">
          <a:xfrm>
            <a:off x="1330523" y="2714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dropIcon()</a:t>
            </a:r>
            <a:r>
              <a:rPr lang="en-US" sz="2000" b="1">
                <a:solidFill>
                  <a:srgbClr val="53D5FD"/>
                </a:solidFill>
                <a:latin typeface="Courier New" charset="0"/>
                <a:cs typeface="Courier New" charset="0"/>
                <a:sym typeface="Courier New" charset="0"/>
              </a:rPr>
              <a:t>P = 0.1</a:t>
            </a:r>
            <a:endParaRPr lang="en-US"/>
          </a:p>
        </p:txBody>
      </p:sp>
    </p:spTree>
    <p:extLst>
      <p:ext uri="{BB962C8B-B14F-4D97-AF65-F5344CB8AC3E}">
        <p14:creationId xmlns:p14="http://schemas.microsoft.com/office/powerpoint/2010/main" val="214073250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612F3BB-7F8C-2643-9905-6CD808F04422}" type="slidenum">
              <a:rPr lang="en-US" sz="1100">
                <a:latin typeface="Helvetica Neue" charset="0"/>
                <a:cs typeface="Helvetica Neue" charset="0"/>
                <a:sym typeface="Helvetica Neue" charset="0"/>
              </a:rPr>
              <a:pPr algn="r">
                <a:buClrTx/>
              </a:pPr>
              <a:t>57</a:t>
            </a:fld>
            <a:endParaRPr lang="en-US"/>
          </a:p>
        </p:txBody>
      </p:sp>
      <p:sp>
        <p:nvSpPr>
          <p:cNvPr id="178178"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79"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0"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1"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2"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78183"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436608">
            <a:off x="5298654" y="2234655"/>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8184"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5"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6"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7"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8"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9" name="AutoShape 13"/>
          <p:cNvSpPr>
            <a:spLocks/>
          </p:cNvSpPr>
          <p:nvPr/>
        </p:nvSpPr>
        <p:spPr bwMode="auto">
          <a:xfrm>
            <a:off x="1330523" y="1196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dropIcon()</a:t>
            </a:r>
            <a:r>
              <a:rPr lang="en-US" sz="2000" b="1">
                <a:solidFill>
                  <a:srgbClr val="BE38F3"/>
                </a:solidFill>
                <a:latin typeface="Courier New" charset="0"/>
                <a:cs typeface="Courier New" charset="0"/>
                <a:sym typeface="Courier New" charset="0"/>
              </a:rPr>
              <a:t>P = 0.1</a:t>
            </a:r>
            <a:endParaRPr lang="en-US"/>
          </a:p>
        </p:txBody>
      </p:sp>
      <p:sp>
        <p:nvSpPr>
          <p:cNvPr id="178190" name="AutoShape 14"/>
          <p:cNvSpPr>
            <a:spLocks/>
          </p:cNvSpPr>
          <p:nvPr/>
        </p:nvSpPr>
        <p:spPr bwMode="auto">
          <a:xfrm>
            <a:off x="1330523" y="1571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dropIcon()</a:t>
            </a:r>
            <a:r>
              <a:rPr lang="en-US" sz="2000" b="1">
                <a:solidFill>
                  <a:srgbClr val="E63B7A"/>
                </a:solidFill>
                <a:latin typeface="Courier New" charset="0"/>
                <a:cs typeface="Courier New" charset="0"/>
                <a:sym typeface="Courier New" charset="0"/>
              </a:rPr>
              <a:t>P = 0.1</a:t>
            </a:r>
            <a:endParaRPr lang="en-US"/>
          </a:p>
        </p:txBody>
      </p:sp>
      <p:sp>
        <p:nvSpPr>
          <p:cNvPr id="178191" name="AutoShape 15"/>
          <p:cNvSpPr>
            <a:spLocks/>
          </p:cNvSpPr>
          <p:nvPr/>
        </p:nvSpPr>
        <p:spPr bwMode="auto">
          <a:xfrm>
            <a:off x="1330523" y="195560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dropIcon()</a:t>
            </a:r>
            <a:r>
              <a:rPr lang="en-US" sz="2000" b="1">
                <a:solidFill>
                  <a:srgbClr val="96D35F"/>
                </a:solidFill>
                <a:latin typeface="Courier New" charset="0"/>
                <a:cs typeface="Courier New" charset="0"/>
                <a:sym typeface="Courier New" charset="0"/>
              </a:rPr>
              <a:t>P = 0.6</a:t>
            </a:r>
            <a:endParaRPr lang="en-US"/>
          </a:p>
        </p:txBody>
      </p:sp>
      <p:sp>
        <p:nvSpPr>
          <p:cNvPr id="178192" name="AutoShape 16"/>
          <p:cNvSpPr>
            <a:spLocks/>
          </p:cNvSpPr>
          <p:nvPr/>
        </p:nvSpPr>
        <p:spPr bwMode="auto">
          <a:xfrm>
            <a:off x="1330523" y="2339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dropIcon()</a:t>
            </a:r>
            <a:r>
              <a:rPr lang="en-US" sz="2000" b="1">
                <a:solidFill>
                  <a:srgbClr val="FECB3E"/>
                </a:solidFill>
                <a:latin typeface="Courier New" charset="0"/>
                <a:cs typeface="Courier New" charset="0"/>
                <a:sym typeface="Courier New" charset="0"/>
              </a:rPr>
              <a:t>P = 0.1</a:t>
            </a:r>
            <a:endParaRPr lang="en-US"/>
          </a:p>
        </p:txBody>
      </p:sp>
      <p:sp>
        <p:nvSpPr>
          <p:cNvPr id="178193" name="AutoShape 17"/>
          <p:cNvSpPr>
            <a:spLocks/>
          </p:cNvSpPr>
          <p:nvPr/>
        </p:nvSpPr>
        <p:spPr bwMode="auto">
          <a:xfrm>
            <a:off x="1330523" y="2714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dropIcon()</a:t>
            </a:r>
            <a:r>
              <a:rPr lang="en-US" sz="2000" b="1">
                <a:solidFill>
                  <a:srgbClr val="53D5FD"/>
                </a:solidFill>
                <a:latin typeface="Courier New" charset="0"/>
                <a:cs typeface="Courier New" charset="0"/>
                <a:sym typeface="Courier New" charset="0"/>
              </a:rPr>
              <a:t>P = 0.1</a:t>
            </a:r>
            <a:endParaRPr lang="en-US"/>
          </a:p>
        </p:txBody>
      </p:sp>
      <p:pic>
        <p:nvPicPr>
          <p:cNvPr id="178194" name="Picture 18"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1268015"/>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5" name="Picture 19" descr="droppedIma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8963" y="2023691"/>
            <a:ext cx="315888" cy="253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6" name="Picture 20"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2741414"/>
            <a:ext cx="320353" cy="298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7" name="Picture 21"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2385343"/>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8" name="Picture 22"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1674316"/>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a:xfrm>
            <a:off x="954132" y="-830"/>
            <a:ext cx="6280441" cy="990107"/>
          </a:xfrm>
        </p:spPr>
        <p:txBody>
          <a:bodyPr/>
          <a:lstStyle/>
          <a:p>
            <a:r>
              <a:rPr lang="en-US" dirty="0" smtClean="0"/>
              <a:t>Mediation</a:t>
            </a:r>
            <a:endParaRPr lang="en-US" dirty="0"/>
          </a:p>
        </p:txBody>
      </p:sp>
    </p:spTree>
    <p:extLst>
      <p:ext uri="{BB962C8B-B14F-4D97-AF65-F5344CB8AC3E}">
        <p14:creationId xmlns:p14="http://schemas.microsoft.com/office/powerpoint/2010/main" val="395910297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Goal of Mediation System...</a:t>
            </a:r>
            <a:endParaRPr lang="en-US"/>
          </a:p>
        </p:txBody>
      </p:sp>
      <p:sp>
        <p:nvSpPr>
          <p:cNvPr id="171010" name="Rectangle 2"/>
          <p:cNvSpPr>
            <a:spLocks noGrp="1" noChangeArrowheads="1"/>
          </p:cNvSpPr>
          <p:nvPr>
            <p:ph idx="1"/>
          </p:nvPr>
        </p:nvSpPr>
        <p:spPr/>
        <p:txBody>
          <a:bodyPr/>
          <a:lstStyle/>
          <a:p>
            <a:pPr marL="241093" indent="-241093" defTabSz="455398">
              <a:spcBef>
                <a:spcPts val="703"/>
              </a:spcBef>
              <a:buClr>
                <a:srgbClr val="FFFFFF"/>
              </a:buClr>
              <a:buNone/>
            </a:pPr>
            <a:r>
              <a:rPr lang="en-US" sz="3400" dirty="0">
                <a:solidFill>
                  <a:schemeClr val="tx2"/>
                </a:solidFill>
                <a:latin typeface="Helvetica Neue Light" charset="0"/>
                <a:cs typeface="Helvetica Neue Light" charset="0"/>
                <a:sym typeface="Helvetica Neue Light" charset="0"/>
              </a:rPr>
              <a:t>Decide which actions to....</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accept (execute)</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reject (cancel execution)</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defer (postpone execution</a:t>
            </a:r>
            <a:r>
              <a:rPr lang="en-US" sz="3000" dirty="0" smtClean="0">
                <a:solidFill>
                  <a:schemeClr val="tx2"/>
                </a:solidFill>
                <a:latin typeface="Helvetica Neue Light" charset="0"/>
                <a:ea typeface="ＭＳ Ｐゴシック" charset="0"/>
                <a:cs typeface="Helvetica Neue Light" charset="0"/>
                <a:sym typeface="Helvetica Neue Light" charset="0"/>
              </a:rPr>
              <a:t>)</a:t>
            </a:r>
            <a:endParaRPr lang="en-US" sz="3000" dirty="0">
              <a:solidFill>
                <a:schemeClr val="tx2"/>
              </a:solidFill>
              <a:latin typeface="Helvetica Neue Light" charset="0"/>
              <a:ea typeface="ＭＳ Ｐゴシック" charset="0"/>
              <a:cs typeface="Helvetica Neue Light" charset="0"/>
              <a:sym typeface="Helvetica Neue Light" charset="0"/>
            </a:endParaRPr>
          </a:p>
        </p:txBody>
      </p:sp>
      <p:sp>
        <p:nvSpPr>
          <p:cNvPr id="171011" name="AutoShape 3"/>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7E7F510-3BB1-5F45-BB6B-D08BDA9E0019}" type="slidenum">
              <a:rPr lang="en-US" sz="1100">
                <a:latin typeface="Helvetica Neue" charset="0"/>
                <a:cs typeface="Helvetica Neue" charset="0"/>
                <a:sym typeface="Helvetica Neue" charset="0"/>
              </a:rPr>
              <a:pPr algn="r">
                <a:buClrTx/>
              </a:pPr>
              <a:t>58</a:t>
            </a:fld>
            <a:endParaRPr lang="en-US"/>
          </a:p>
        </p:txBody>
      </p:sp>
      <p:pic>
        <p:nvPicPr>
          <p:cNvPr id="171012" name="Picture 4" descr="dropp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173" y="2796496"/>
            <a:ext cx="317004" cy="25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1013" name="Picture 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011" y="3349019"/>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171014" name="Group 6"/>
          <p:cNvGrpSpPr>
            <a:grpSpLocks/>
          </p:cNvGrpSpPr>
          <p:nvPr/>
        </p:nvGrpSpPr>
        <p:grpSpPr bwMode="auto">
          <a:xfrm>
            <a:off x="866011" y="4010933"/>
            <a:ext cx="318120" cy="90413"/>
            <a:chOff x="0" y="-1"/>
            <a:chExt cx="452685" cy="127002"/>
          </a:xfrm>
          <a:solidFill>
            <a:schemeClr val="accent2"/>
          </a:solidFill>
        </p:grpSpPr>
        <p:sp>
          <p:nvSpPr>
            <p:cNvPr id="171015" name="AutoShape 7"/>
            <p:cNvSpPr>
              <a:spLocks/>
            </p:cNvSpPr>
            <p:nvPr/>
          </p:nvSpPr>
          <p:spPr bwMode="auto">
            <a:xfrm>
              <a:off x="-1"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sp>
          <p:nvSpPr>
            <p:cNvPr id="171016" name="AutoShape 8"/>
            <p:cNvSpPr>
              <a:spLocks/>
            </p:cNvSpPr>
            <p:nvPr/>
          </p:nvSpPr>
          <p:spPr bwMode="auto">
            <a:xfrm>
              <a:off x="159173"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sp>
          <p:nvSpPr>
            <p:cNvPr id="171017" name="AutoShape 9"/>
            <p:cNvSpPr>
              <a:spLocks/>
            </p:cNvSpPr>
            <p:nvPr/>
          </p:nvSpPr>
          <p:spPr bwMode="auto">
            <a:xfrm>
              <a:off x="328506"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grpSp>
    </p:spTree>
    <p:extLst>
      <p:ext uri="{BB962C8B-B14F-4D97-AF65-F5344CB8AC3E}">
        <p14:creationId xmlns:p14="http://schemas.microsoft.com/office/powerpoint/2010/main" val="3965894063"/>
      </p:ext>
    </p:extLst>
  </p:cSld>
  <p:clrMapOvr>
    <a:masterClrMapping/>
  </p:clrMapOvr>
  <p:transition xmlns:p14="http://schemas.microsoft.com/office/powerpoint/2010/mai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1"/>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AAC6E98-1C9B-7C4E-A254-908A863FDED6}" type="slidenum">
              <a:rPr lang="en-US" sz="1100">
                <a:latin typeface="Helvetica Neue" charset="0"/>
                <a:cs typeface="Helvetica Neue" charset="0"/>
                <a:sym typeface="Helvetica Neue" charset="0"/>
              </a:rPr>
              <a:pPr algn="r">
                <a:buClrTx/>
              </a:pPr>
              <a:t>59</a:t>
            </a:fld>
            <a:endParaRPr lang="en-US"/>
          </a:p>
        </p:txBody>
      </p:sp>
      <p:pic>
        <p:nvPicPr>
          <p:cNvPr id="184322" name="probabilistic_input_toolkit_v2-1.mov" descr="/Users/jmankoff/Downloads/SchwarzJuliaProposalV1/probabilistic_input_toolkit_v2-1.mov">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223242" y="-26789"/>
            <a:ext cx="9416355" cy="6911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95671672"/>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4322"/>
                                        </p:tgtEl>
                                        <p:attrNameLst>
                                          <p:attrName>style.visibility</p:attrName>
                                        </p:attrNameLst>
                                      </p:cBhvr>
                                      <p:to>
                                        <p:strVal val="visible"/>
                                      </p:to>
                                    </p:set>
                                  </p:childTnLst>
                                </p:cTn>
                              </p:par>
                            </p:childTnLst>
                          </p:cTn>
                        </p:par>
                        <p:par>
                          <p:cTn id="7" fill="hold" nodeType="afterGroup">
                            <p:stCondLst>
                              <p:cond delay="500"/>
                            </p:stCondLst>
                            <p:childTnLst>
                              <p:par>
                                <p:cTn id="8" presetID="1" presetClass="mediacall" presetSubtype="0" fill="hold" nodeType="afterEffect">
                                  <p:stCondLst>
                                    <p:cond delay="0"/>
                                  </p:stCondLst>
                                  <p:childTnLst>
                                    <p:cmd type="call" cmd="playFrom(0.0)">
                                      <p:cBhvr>
                                        <p:cTn id="9" dur="1" fill="hold"/>
                                        <p:tgtEl>
                                          <p:spTgt spid="1843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184322"/>
                </p:tgtEl>
              </p:cMediaNode>
            </p:video>
            <p:seq concurrent="1" nextAc="seek">
              <p:cTn id="11" restart="whenNotActive" fill="hold" evtFilter="cancelBubble" nodeType="interactiveSeq">
                <p:stCondLst>
                  <p:cond evt="onClick" delay="0">
                    <p:tgtEl>
                      <p:spTgt spid="184322"/>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84322"/>
                                        </p:tgtEl>
                                      </p:cBhvr>
                                    </p:cmd>
                                  </p:childTnLst>
                                </p:cTn>
                              </p:par>
                            </p:childTnLst>
                          </p:cTn>
                        </p:par>
                      </p:childTnLst>
                    </p:cTn>
                  </p:par>
                </p:childTnLst>
              </p:cTn>
              <p:nextCondLst>
                <p:cond evt="onClick" delay="0">
                  <p:tgtEl>
                    <p:spTgt spid="18432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24964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Applicability</a:t>
            </a:r>
            <a:endParaRPr lang="en-US" dirty="0"/>
          </a:p>
        </p:txBody>
      </p:sp>
      <p:sp>
        <p:nvSpPr>
          <p:cNvPr id="3" name="Content Placeholder 2"/>
          <p:cNvSpPr>
            <a:spLocks noGrp="1"/>
          </p:cNvSpPr>
          <p:nvPr>
            <p:ph idx="1"/>
          </p:nvPr>
        </p:nvSpPr>
        <p:spPr/>
        <p:txBody>
          <a:bodyPr/>
          <a:lstStyle/>
          <a:p>
            <a:pPr>
              <a:buNone/>
            </a:pPr>
            <a:r>
              <a:rPr lang="en-US" dirty="0" smtClean="0"/>
              <a:t>Traditional uncertain input</a:t>
            </a:r>
          </a:p>
          <a:p>
            <a:pPr marL="225425" indent="-225425">
              <a:buNone/>
            </a:pPr>
            <a:r>
              <a:rPr lang="en-US" dirty="0" smtClean="0"/>
              <a:t>	Voice, Touch, …</a:t>
            </a:r>
          </a:p>
          <a:p>
            <a:pPr>
              <a:buNone/>
            </a:pPr>
            <a:r>
              <a:rPr lang="en-US" dirty="0" smtClean="0"/>
              <a:t>	</a:t>
            </a:r>
          </a:p>
          <a:p>
            <a:pPr>
              <a:buNone/>
            </a:pPr>
            <a:r>
              <a:rPr lang="en-US" dirty="0" smtClean="0"/>
              <a:t>New Possibilities</a:t>
            </a:r>
          </a:p>
          <a:p>
            <a:pPr marL="165100" indent="-165100">
              <a:buNone/>
            </a:pPr>
            <a:r>
              <a:rPr lang="en-US" dirty="0" smtClean="0"/>
              <a:t>	User error</a:t>
            </a:r>
          </a:p>
          <a:p>
            <a:pPr marL="165100" indent="-165100">
              <a:buNone/>
            </a:pPr>
            <a:r>
              <a:rPr lang="en-US" dirty="0" smtClean="0"/>
              <a:t>	Predicting intent</a:t>
            </a:r>
          </a:p>
          <a:p>
            <a:pPr marL="165100" indent="-165100">
              <a:buNone/>
            </a:pPr>
            <a:r>
              <a:rPr lang="en-US" dirty="0" smtClean="0"/>
              <a:t>	…</a:t>
            </a:r>
          </a:p>
        </p:txBody>
      </p:sp>
      <p:sp>
        <p:nvSpPr>
          <p:cNvPr id="4" name="Slide Number Placeholder 3"/>
          <p:cNvSpPr>
            <a:spLocks noGrp="1"/>
          </p:cNvSpPr>
          <p:nvPr>
            <p:ph type="sldNum" sz="quarter" idx="12"/>
          </p:nvPr>
        </p:nvSpPr>
        <p:spPr/>
        <p:txBody>
          <a:bodyPr/>
          <a:lstStyle/>
          <a:p>
            <a:fld id="{DE2E7A3E-C0FB-43C1-9311-5BF411DECC02}" type="slidenum">
              <a:rPr lang="en-US" smtClean="0"/>
              <a:pPr/>
              <a:t>60</a:t>
            </a:fld>
            <a:endParaRPr lang="en-US"/>
          </a:p>
        </p:txBody>
      </p:sp>
    </p:spTree>
    <p:extLst>
      <p:ext uri="{BB962C8B-B14F-4D97-AF65-F5344CB8AC3E}">
        <p14:creationId xmlns:p14="http://schemas.microsoft.com/office/powerpoint/2010/main" val="293637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Error: Helping People with Motor Impairments</a:t>
            </a:r>
            <a:endParaRPr lang="en-US" dirty="0"/>
          </a:p>
        </p:txBody>
      </p:sp>
      <p:sp>
        <p:nvSpPr>
          <p:cNvPr id="3" name="Content Placeholder 2"/>
          <p:cNvSpPr>
            <a:spLocks noGrp="1"/>
          </p:cNvSpPr>
          <p:nvPr>
            <p:ph idx="1"/>
          </p:nvPr>
        </p:nvSpPr>
        <p:spPr>
          <a:xfrm>
            <a:off x="1317040" y="1899964"/>
            <a:ext cx="3810000" cy="3962400"/>
          </a:xfrm>
        </p:spPr>
        <p:txBody>
          <a:bodyPr>
            <a:normAutofit lnSpcReduction="10000"/>
          </a:bodyPr>
          <a:lstStyle/>
          <a:p>
            <a:pPr>
              <a:buNone/>
            </a:pPr>
            <a:r>
              <a:rPr lang="en-US" dirty="0" smtClean="0"/>
              <a:t>When using a mouse, click location not equal to intent</a:t>
            </a:r>
          </a:p>
          <a:p>
            <a:pPr>
              <a:buNone/>
            </a:pPr>
            <a:endParaRPr lang="en-US" dirty="0" smtClean="0"/>
          </a:p>
          <a:p>
            <a:pPr>
              <a:buNone/>
            </a:pPr>
            <a:r>
              <a:rPr lang="en-US" dirty="0" smtClean="0"/>
              <a:t>Model click as PMF</a:t>
            </a:r>
          </a:p>
          <a:p>
            <a:pPr>
              <a:buNone/>
            </a:pPr>
            <a:endParaRPr lang="en-US" dirty="0" smtClean="0"/>
          </a:p>
          <a:p>
            <a:pPr>
              <a:buNone/>
            </a:pPr>
            <a:r>
              <a:rPr lang="en-US" dirty="0" smtClean="0"/>
              <a:t>Collected data:</a:t>
            </a:r>
          </a:p>
          <a:p>
            <a:pPr marL="223838" indent="-223838">
              <a:buNone/>
            </a:pPr>
            <a:r>
              <a:rPr lang="en-US" sz="3000" dirty="0" smtClean="0"/>
              <a:t>100+ clicks x 4 users</a:t>
            </a:r>
          </a:p>
          <a:p>
            <a:pPr>
              <a:buNone/>
            </a:pPr>
            <a:endParaRPr lang="en-US" dirty="0"/>
          </a:p>
        </p:txBody>
      </p:sp>
      <p:sp>
        <p:nvSpPr>
          <p:cNvPr id="4" name="Slide Number Placeholder 3"/>
          <p:cNvSpPr>
            <a:spLocks noGrp="1"/>
          </p:cNvSpPr>
          <p:nvPr>
            <p:ph type="sldNum" sz="quarter" idx="12"/>
          </p:nvPr>
        </p:nvSpPr>
        <p:spPr/>
        <p:txBody>
          <a:bodyPr/>
          <a:lstStyle/>
          <a:p>
            <a:fld id="{DE2E7A3E-C0FB-43C1-9311-5BF411DECC02}" type="slidenum">
              <a:rPr lang="en-US" smtClean="0"/>
              <a:pPr/>
              <a:t>61</a:t>
            </a:fld>
            <a:endParaRPr lang="en-US"/>
          </a:p>
        </p:txBody>
      </p:sp>
      <p:graphicFrame>
        <p:nvGraphicFramePr>
          <p:cNvPr id="5" name="Chart 4"/>
          <p:cNvGraphicFramePr/>
          <p:nvPr>
            <p:extLst>
              <p:ext uri="{D42A27DB-BD31-4B8C-83A1-F6EECF244321}">
                <p14:modId xmlns:p14="http://schemas.microsoft.com/office/powerpoint/2010/main" val="303751946"/>
              </p:ext>
            </p:extLst>
          </p:nvPr>
        </p:nvGraphicFramePr>
        <p:xfrm>
          <a:off x="4623162" y="1899964"/>
          <a:ext cx="43434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2899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Developed a system that simplifies development of probabilistic input interfaces.</a:t>
            </a:r>
          </a:p>
          <a:p>
            <a:endParaRPr lang="en-US" sz="2000" dirty="0"/>
          </a:p>
          <a:p>
            <a:r>
              <a:rPr lang="en-US" dirty="0" smtClean="0"/>
              <a:t>System </a:t>
            </a:r>
            <a:r>
              <a:rPr lang="en-US" dirty="0"/>
              <a:t>manages </a:t>
            </a:r>
            <a:r>
              <a:rPr lang="en-US" dirty="0" smtClean="0"/>
              <a:t>probability distributions so that developers (for the most part) don’t need to. </a:t>
            </a:r>
            <a:endParaRPr lang="en-US" dirty="0"/>
          </a:p>
        </p:txBody>
      </p:sp>
      <p:sp>
        <p:nvSpPr>
          <p:cNvPr id="4" name="Slide Number Placeholder 3"/>
          <p:cNvSpPr>
            <a:spLocks noGrp="1"/>
          </p:cNvSpPr>
          <p:nvPr>
            <p:ph type="sldNum" sz="quarter" idx="12"/>
          </p:nvPr>
        </p:nvSpPr>
        <p:spPr/>
        <p:txBody>
          <a:bodyPr/>
          <a:lstStyle/>
          <a:p>
            <a:fld id="{F7DD2C95-5690-4D37-8A5C-E3F3CA34F3AF}" type="slidenum">
              <a:rPr lang="en-US" smtClean="0"/>
              <a:t>62</a:t>
            </a:fld>
            <a:endParaRPr lang="en-US"/>
          </a:p>
        </p:txBody>
      </p:sp>
    </p:spTree>
    <p:extLst>
      <p:ext uri="{BB962C8B-B14F-4D97-AF65-F5344CB8AC3E}">
        <p14:creationId xmlns:p14="http://schemas.microsoft.com/office/powerpoint/2010/main" val="218833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dirty="0" smtClean="0"/>
              <a:t>Modeling uncertainty of structured data</a:t>
            </a:r>
          </a:p>
          <a:p>
            <a:pPr marL="0" indent="0">
              <a:buNone/>
            </a:pPr>
            <a:r>
              <a:rPr lang="en-US" i="1" dirty="0"/>
              <a:t>	</a:t>
            </a:r>
            <a:r>
              <a:rPr lang="en-US" i="1" dirty="0" smtClean="0"/>
              <a:t>Trio</a:t>
            </a:r>
          </a:p>
          <a:p>
            <a:pPr marL="0" indent="0">
              <a:buNone/>
            </a:pPr>
            <a:r>
              <a:rPr lang="en-US" dirty="0" smtClean="0"/>
              <a:t>Modeling uncertainty in a data processing scenario</a:t>
            </a:r>
          </a:p>
          <a:p>
            <a:pPr marL="0" indent="0">
              <a:buNone/>
            </a:pPr>
            <a:r>
              <a:rPr lang="en-US" dirty="0"/>
              <a:t>	</a:t>
            </a:r>
            <a:r>
              <a:rPr lang="en-US" i="1" dirty="0" smtClean="0"/>
              <a:t>Uncertain Input Handling</a:t>
            </a:r>
          </a:p>
          <a:p>
            <a:pPr marL="0" indent="0">
              <a:buNone/>
            </a:pPr>
            <a:r>
              <a:rPr lang="en-US" b="1"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1678108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over uncertain data</a:t>
            </a:r>
            <a:endParaRPr lang="en-US" dirty="0"/>
          </a:p>
        </p:txBody>
      </p:sp>
      <p:sp>
        <p:nvSpPr>
          <p:cNvPr id="3" name="Content Placeholder 2"/>
          <p:cNvSpPr>
            <a:spLocks noGrp="1"/>
          </p:cNvSpPr>
          <p:nvPr>
            <p:ph idx="1"/>
          </p:nvPr>
        </p:nvSpPr>
        <p:spPr/>
        <p:txBody>
          <a:bodyPr/>
          <a:lstStyle/>
          <a:p>
            <a:r>
              <a:rPr lang="en-US" dirty="0" smtClean="0"/>
              <a:t>May require dealing with uncertainty at scale (we use Monte Carlo methods here too)</a:t>
            </a:r>
          </a:p>
          <a:p>
            <a:r>
              <a:rPr lang="en-US" dirty="0" smtClean="0"/>
              <a:t>Requires efficient access to and presentation of such data</a:t>
            </a:r>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3452922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sp>
        <p:nvSpPr>
          <p:cNvPr id="3" name="Content Placeholder 2"/>
          <p:cNvSpPr>
            <a:spLocks noGrp="1"/>
          </p:cNvSpPr>
          <p:nvPr>
            <p:ph idx="1"/>
          </p:nvPr>
        </p:nvSpPr>
        <p:spPr/>
        <p:txBody>
          <a:bodyPr/>
          <a:lstStyle/>
          <a:p>
            <a:pPr marL="228600" lvl="1" indent="0">
              <a:buNone/>
            </a:pPr>
            <a:r>
              <a:rPr lang="en-US" sz="3200" dirty="0" smtClean="0"/>
              <a:t>Low </a:t>
            </a:r>
            <a:r>
              <a:rPr lang="en-US" sz="3200" dirty="0"/>
              <a:t>level support for ‘reactive computing’ with uncertain data</a:t>
            </a:r>
          </a:p>
          <a:p>
            <a:pPr marL="228600" lvl="1" indent="0">
              <a:buNone/>
            </a:pPr>
            <a:r>
              <a:rPr lang="en-US" sz="3200" dirty="0"/>
              <a:t>Low level support for highly efficient parallelization of common statistical functions</a:t>
            </a:r>
          </a:p>
          <a:p>
            <a:pPr marL="228600" lvl="1" indent="0">
              <a:buNone/>
            </a:pPr>
            <a:r>
              <a:rPr lang="en-US" sz="3200" dirty="0"/>
              <a:t>Example application (probabilistic spreadsheet)</a:t>
            </a:r>
          </a:p>
          <a:p>
            <a:pPr marL="0" indent="0">
              <a:buNone/>
            </a:pPr>
            <a:endParaRPr lang="en-US" sz="4000"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3966817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Spreadsheet Demo</a:t>
            </a:r>
            <a:endParaRPr lang="en-US" dirty="0"/>
          </a:p>
        </p:txBody>
      </p:sp>
      <p:sp>
        <p:nvSpPr>
          <p:cNvPr id="3" name="Content Placeholder 2"/>
          <p:cNvSpPr>
            <a:spLocks noGrp="1"/>
          </p:cNvSpPr>
          <p:nvPr>
            <p:ph idx="1"/>
          </p:nvPr>
        </p:nvSpPr>
        <p:spPr/>
        <p:txBody>
          <a:bodyPr/>
          <a:lstStyle/>
          <a:p>
            <a:pPr marL="0" indent="0">
              <a:buNone/>
            </a:pPr>
            <a:r>
              <a:rPr lang="en-US" dirty="0" smtClean="0"/>
              <a:t>Assume a MOOC instructor wishes to estimate students’ midterm grades</a:t>
            </a:r>
          </a:p>
          <a:p>
            <a:r>
              <a:rPr lang="en-US" dirty="0" smtClean="0"/>
              <a:t>Knows how millions of prior students have performed on every assignment </a:t>
            </a:r>
          </a:p>
          <a:p>
            <a:r>
              <a:rPr lang="en-US" dirty="0" smtClean="0"/>
              <a:t>Knows how the current students have performed so far </a:t>
            </a:r>
          </a:p>
          <a:p>
            <a:r>
              <a:rPr lang="en-US" dirty="0" smtClean="0"/>
              <a:t>How can he estimate current student performance?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1365403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20236882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Underlying Technology</a:t>
            </a:r>
            <a:endParaRPr lang="en-US" dirty="0"/>
          </a:p>
        </p:txBody>
      </p:sp>
      <p:sp>
        <p:nvSpPr>
          <p:cNvPr id="3" name="Content Placeholder 2"/>
          <p:cNvSpPr>
            <a:spLocks noGrp="1"/>
          </p:cNvSpPr>
          <p:nvPr>
            <p:ph idx="1"/>
          </p:nvPr>
        </p:nvSpPr>
        <p:spPr/>
        <p:txBody>
          <a:bodyPr/>
          <a:lstStyle/>
          <a:p>
            <a:pPr marL="0" indent="0">
              <a:buNone/>
            </a:pPr>
            <a:r>
              <a:rPr lang="en-US" dirty="0" smtClean="0"/>
              <a:t>Support for constraint-based programming</a:t>
            </a:r>
          </a:p>
          <a:p>
            <a:pPr marL="0" indent="0">
              <a:buNone/>
            </a:pPr>
            <a:r>
              <a:rPr lang="en-US" dirty="0" smtClean="0"/>
              <a:t>Very efficient update algorithm</a:t>
            </a:r>
          </a:p>
          <a:p>
            <a:pPr lvl="1"/>
            <a:r>
              <a:rPr lang="en-US" dirty="0" smtClean="0"/>
              <a:t>Lazy (only computes when needed)</a:t>
            </a:r>
          </a:p>
          <a:p>
            <a:pPr lvl="1"/>
            <a:r>
              <a:rPr lang="en-US" dirty="0" smtClean="0"/>
              <a:t>Incremental (only computes what’s needed)</a:t>
            </a:r>
          </a:p>
          <a:p>
            <a:pPr lvl="2"/>
            <a:r>
              <a:rPr lang="en-US" dirty="0" smtClean="0"/>
              <a:t>Good bookkeeping</a:t>
            </a:r>
          </a:p>
          <a:p>
            <a:pPr lvl="2"/>
            <a:r>
              <a:rPr lang="en-US" dirty="0" smtClean="0"/>
              <a:t>Early quiescence </a:t>
            </a:r>
          </a:p>
          <a:p>
            <a:pPr lvl="2"/>
            <a:r>
              <a:rPr lang="en-US" dirty="0" smtClean="0"/>
              <a:t>Optimal handling of non-strict functions</a:t>
            </a:r>
          </a:p>
          <a:p>
            <a:pPr marL="0" indent="0">
              <a:buNone/>
            </a:pPr>
            <a:r>
              <a:rPr lang="en-US" dirty="0" smtClean="0"/>
              <a:t>Highly parallel server (GPU based) for function execution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1801879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big performance gains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69</a:t>
            </a:fld>
            <a:endParaRPr lang="en-US" dirty="0"/>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t="3395" b="3395"/>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37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p:txBody>
      </p:sp>
      <p:sp>
        <p:nvSpPr>
          <p:cNvPr id="4" name="Date Placeholder 3"/>
          <p:cNvSpPr>
            <a:spLocks noGrp="1"/>
          </p:cNvSpPr>
          <p:nvPr>
            <p:ph type="dt" sz="half" idx="10"/>
          </p:nvPr>
        </p:nvSpPr>
        <p:spPr/>
        <p:txBody>
          <a:bodyPr/>
          <a:lstStyle/>
          <a:p>
            <a:fld id="{111EEF3B-ABF2-AA4E-9E24-0C6256942674}" type="datetime1">
              <a:rPr lang="en-US" smtClean="0"/>
              <a:t>4/14/14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2993804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big performance gains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70</a:t>
            </a:fld>
            <a:endParaRPr lang="en-US" dirty="0"/>
          </a:p>
        </p:txBody>
      </p:sp>
      <p:pic>
        <p:nvPicPr>
          <p:cNvPr id="9" name="Content Placeholder 8"/>
          <p:cNvPicPr>
            <a:picLocks noGrp="1"/>
          </p:cNvPicPr>
          <p:nvPr>
            <p:ph idx="1"/>
          </p:nvPr>
        </p:nvPicPr>
        <p:blipFill rotWithShape="1">
          <a:blip r:embed="rId2">
            <a:extLst>
              <a:ext uri="{28A0092B-C50C-407E-A947-70E740481C1C}">
                <a14:useLocalDpi xmlns:a14="http://schemas.microsoft.com/office/drawing/2010/main" val="0"/>
              </a:ext>
            </a:extLst>
          </a:blip>
          <a:srcRect t="3395" b="3395"/>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69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943" y="732765"/>
            <a:ext cx="7048804" cy="4379976"/>
          </a:xfrm>
        </p:spPr>
        <p:txBody>
          <a:bodyPr/>
          <a:lstStyle/>
          <a:p>
            <a:r>
              <a:rPr lang="en-US" dirty="0" smtClean="0"/>
              <a:t>Tuesday meetings about final projects</a:t>
            </a:r>
          </a:p>
          <a:p>
            <a:r>
              <a:rPr lang="en-US" dirty="0" smtClean="0"/>
              <a:t>Thursday final exam </a:t>
            </a:r>
            <a:r>
              <a:rPr lang="en-US" i="1" dirty="0" smtClean="0"/>
              <a:t>review</a:t>
            </a:r>
            <a:r>
              <a:rPr lang="en-US" dirty="0" smtClean="0"/>
              <a:t> </a:t>
            </a:r>
            <a:r>
              <a:rPr lang="en-US" i="1" dirty="0" smtClean="0"/>
              <a:t>and handout</a:t>
            </a:r>
          </a:p>
          <a:p>
            <a:r>
              <a:rPr lang="en-US" dirty="0" smtClean="0"/>
              <a:t>Final exam is ‘backwards’</a:t>
            </a:r>
          </a:p>
          <a:p>
            <a:r>
              <a:rPr lang="en-US" dirty="0" smtClean="0"/>
              <a:t>By Tuesday, 4/29</a:t>
            </a:r>
          </a:p>
          <a:p>
            <a:pPr lvl="1"/>
            <a:r>
              <a:rPr lang="en-US" dirty="0" smtClean="0"/>
              <a:t>You </a:t>
            </a:r>
            <a:r>
              <a:rPr lang="en-US" i="1" dirty="0" smtClean="0"/>
              <a:t>write</a:t>
            </a:r>
            <a:r>
              <a:rPr lang="en-US" dirty="0" smtClean="0"/>
              <a:t> 5 exam questions (3 short answer, two long answer)</a:t>
            </a:r>
          </a:p>
          <a:p>
            <a:pPr lvl="1"/>
            <a:r>
              <a:rPr lang="en-US" dirty="0" smtClean="0"/>
              <a:t>You </a:t>
            </a:r>
            <a:r>
              <a:rPr lang="en-US" i="1" dirty="0" smtClean="0"/>
              <a:t>answer </a:t>
            </a:r>
            <a:r>
              <a:rPr lang="en-US" dirty="0" smtClean="0"/>
              <a:t>your own questions</a:t>
            </a:r>
          </a:p>
          <a:p>
            <a:r>
              <a:rPr lang="en-US" dirty="0" smtClean="0"/>
              <a:t>By Friday 5/2</a:t>
            </a:r>
          </a:p>
          <a:p>
            <a:pPr lvl="1"/>
            <a:r>
              <a:rPr lang="en-US" dirty="0" smtClean="0"/>
              <a:t>You </a:t>
            </a:r>
            <a:r>
              <a:rPr lang="en-US" i="1" dirty="0" smtClean="0"/>
              <a:t>grade </a:t>
            </a:r>
            <a:r>
              <a:rPr lang="en-US" dirty="0" smtClean="0"/>
              <a:t>25 randomly selected questions (15 short answer, 10 long answer)</a:t>
            </a:r>
          </a:p>
          <a:p>
            <a:r>
              <a:rPr lang="en-US" dirty="0" smtClean="0"/>
              <a:t>I take the top 3 short answer and top 2 long answer questions!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71</a:t>
            </a:fld>
            <a:endParaRPr lang="en-US" dirty="0"/>
          </a:p>
        </p:txBody>
      </p:sp>
    </p:spTree>
    <p:extLst>
      <p:ext uri="{BB962C8B-B14F-4D97-AF65-F5344CB8AC3E}">
        <p14:creationId xmlns:p14="http://schemas.microsoft.com/office/powerpoint/2010/main" val="220326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Dempster</a:t>
            </a:r>
            <a:r>
              <a:rPr lang="en-US" dirty="0" smtClean="0"/>
              <a:t>-Shafer</a:t>
            </a:r>
            <a:endParaRPr lang="en-US" dirty="0"/>
          </a:p>
        </p:txBody>
      </p:sp>
      <p:sp>
        <p:nvSpPr>
          <p:cNvPr id="3" name="Content Placeholder 2"/>
          <p:cNvSpPr>
            <a:spLocks noGrp="1"/>
          </p:cNvSpPr>
          <p:nvPr>
            <p:ph idx="1"/>
          </p:nvPr>
        </p:nvSpPr>
        <p:spPr/>
        <p:txBody>
          <a:bodyPr/>
          <a:lstStyle/>
          <a:p>
            <a:pPr marL="0" indent="0">
              <a:buNone/>
            </a:pPr>
            <a:r>
              <a:rPr lang="en-US" dirty="0" smtClean="0"/>
              <a:t>Generalizes Bayes Theory</a:t>
            </a:r>
          </a:p>
          <a:p>
            <a:pPr marL="0" indent="0">
              <a:buNone/>
            </a:pPr>
            <a:r>
              <a:rPr lang="en-US" dirty="0" smtClean="0"/>
              <a:t>Models </a:t>
            </a:r>
            <a:r>
              <a:rPr lang="en-US" i="1" dirty="0" smtClean="0"/>
              <a:t>confidence </a:t>
            </a:r>
            <a:r>
              <a:rPr lang="en-US" dirty="0" smtClean="0"/>
              <a:t>for one question based on the </a:t>
            </a:r>
            <a:r>
              <a:rPr lang="en-US" i="1" dirty="0" smtClean="0"/>
              <a:t>probability </a:t>
            </a:r>
            <a:r>
              <a:rPr lang="en-US" dirty="0" smtClean="0"/>
              <a:t>other things are true</a:t>
            </a:r>
          </a:p>
          <a:p>
            <a:pPr marL="0" indent="0">
              <a:buNone/>
            </a:pPr>
            <a:r>
              <a:rPr lang="en-US" dirty="0" smtClean="0"/>
              <a:t>Allows for </a:t>
            </a:r>
            <a:r>
              <a:rPr lang="en-US" i="1" dirty="0" smtClean="0"/>
              <a:t>ignorance </a:t>
            </a:r>
            <a:r>
              <a:rPr lang="en-US" dirty="0" smtClean="0"/>
              <a:t>as well as </a:t>
            </a:r>
            <a:r>
              <a:rPr lang="en-US" i="1" dirty="0" smtClean="0"/>
              <a:t>knowledge </a:t>
            </a:r>
            <a:r>
              <a:rPr lang="en-US" dirty="0" smtClean="0"/>
              <a:t>by modeling </a:t>
            </a:r>
            <a:r>
              <a:rPr lang="en-US" i="1" dirty="0" smtClean="0"/>
              <a:t>degree of belief </a:t>
            </a:r>
            <a:r>
              <a:rPr lang="en-US" dirty="0" smtClean="0"/>
              <a:t>in something</a:t>
            </a:r>
            <a:endParaRPr lang="en-US" i="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314583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81323006"/>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707646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20689</TotalTime>
  <Words>3016</Words>
  <Application>Microsoft Macintosh PowerPoint</Application>
  <PresentationFormat>On-screen Show (4:3)</PresentationFormat>
  <Paragraphs>717</Paragraphs>
  <Slides>71</Slides>
  <Notes>34</Notes>
  <HiddenSlides>0</HiddenSlides>
  <MMClips>1</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PowerPoint Presentation</vt:lpstr>
      <vt:lpstr>What causes Uncertainty?</vt:lpstr>
      <vt:lpstr>Example: Web information extraction</vt:lpstr>
      <vt:lpstr>PowerPoint Presentation</vt:lpstr>
      <vt:lpstr>PowerPoint Presentation</vt:lpstr>
      <vt:lpstr>Modeling Uncertainty</vt:lpstr>
      <vt:lpstr>Modeling Uncertainty</vt:lpstr>
      <vt:lpstr>Dempster-Shafer</vt:lpstr>
      <vt:lpstr>Example: Cat in a box</vt:lpstr>
      <vt:lpstr>Example: Cat in a box</vt:lpstr>
      <vt:lpstr>Example: Cat in a box</vt:lpstr>
      <vt:lpstr>Example: Cat in a box</vt:lpstr>
      <vt:lpstr>Example: Cat in a box</vt:lpstr>
      <vt:lpstr>Example: Cat in a box</vt:lpstr>
      <vt:lpstr>Example: Cat in a box</vt:lpstr>
      <vt:lpstr>Example: Cat in a box</vt:lpstr>
      <vt:lpstr>Example: Cat in a box</vt:lpstr>
      <vt:lpstr>Modeling Uncertainty</vt:lpstr>
      <vt:lpstr>Advantages of probability</vt:lpstr>
      <vt:lpstr>Modeling Uncertainty</vt:lpstr>
      <vt:lpstr>A Monte Carlo Approach</vt:lpstr>
      <vt:lpstr>A Monte Carlo Approach</vt:lpstr>
      <vt:lpstr>Focus of Today’s Lecture</vt:lpstr>
      <vt:lpstr>Trio Probabilistic Relational Databases </vt:lpstr>
      <vt:lpstr>Trio Probabilistic Relational Databases </vt:lpstr>
      <vt:lpstr>Trio Probabilistic Relational Databases </vt:lpstr>
      <vt:lpstr>Focus of Today’s Lecture</vt:lpstr>
      <vt:lpstr>PowerPoint Presentation</vt:lpstr>
      <vt:lpstr>PowerPoint Presentation</vt:lpstr>
      <vt:lpstr>PowerPoint Presentation</vt:lpstr>
      <vt:lpstr>Why aren’t interfaces smarter about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Monte Carlo Approach</vt:lpstr>
      <vt:lpstr>Monte Carlo Approach</vt:lpstr>
      <vt:lpstr>PowerPoint Presentation</vt:lpstr>
      <vt:lpstr>PowerPoint Presentation</vt:lpstr>
      <vt:lpstr>PowerPoint Presentation</vt:lpstr>
      <vt:lpstr>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Mediation</vt:lpstr>
      <vt:lpstr>Goal of Mediation System...</vt:lpstr>
      <vt:lpstr>PowerPoint Presentation</vt:lpstr>
      <vt:lpstr>Wide Applicability</vt:lpstr>
      <vt:lpstr>User Error: Helping People with Motor Impairments</vt:lpstr>
      <vt:lpstr>Conclusion</vt:lpstr>
      <vt:lpstr>Focus of Today’s Lecture</vt:lpstr>
      <vt:lpstr>Computing over uncertain data</vt:lpstr>
      <vt:lpstr>Our Solution</vt:lpstr>
      <vt:lpstr>Probabilistic Spreadsheet Demo</vt:lpstr>
      <vt:lpstr>Video</vt:lpstr>
      <vt:lpstr>Underlying Technology</vt:lpstr>
      <vt:lpstr>Parallelism: big performance gains</vt:lpstr>
      <vt:lpstr>Parallelism: big performance gains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738</cp:revision>
  <dcterms:created xsi:type="dcterms:W3CDTF">2013-10-07T16:54:34Z</dcterms:created>
  <dcterms:modified xsi:type="dcterms:W3CDTF">2014-04-17T02:04:04Z</dcterms:modified>
</cp:coreProperties>
</file>