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handoutMasterIdLst>
    <p:handoutMasterId r:id="rId38"/>
  </p:handoutMasterIdLst>
  <p:sldIdLst>
    <p:sldId id="258" r:id="rId2"/>
    <p:sldId id="287" r:id="rId3"/>
    <p:sldId id="296" r:id="rId4"/>
    <p:sldId id="288" r:id="rId5"/>
    <p:sldId id="289" r:id="rId6"/>
    <p:sldId id="290" r:id="rId7"/>
    <p:sldId id="291" r:id="rId8"/>
    <p:sldId id="297" r:id="rId9"/>
    <p:sldId id="293" r:id="rId10"/>
    <p:sldId id="295" r:id="rId11"/>
    <p:sldId id="307" r:id="rId12"/>
    <p:sldId id="306" r:id="rId13"/>
    <p:sldId id="299" r:id="rId14"/>
    <p:sldId id="302" r:id="rId15"/>
    <p:sldId id="301" r:id="rId16"/>
    <p:sldId id="303" r:id="rId17"/>
    <p:sldId id="304" r:id="rId18"/>
    <p:sldId id="325" r:id="rId19"/>
    <p:sldId id="305" r:id="rId20"/>
    <p:sldId id="309" r:id="rId21"/>
    <p:sldId id="308" r:id="rId22"/>
    <p:sldId id="310"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294"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355" autoAdjust="0"/>
  </p:normalViewPr>
  <p:slideViewPr>
    <p:cSldViewPr snapToGrid="0" snapToObjects="1">
      <p:cViewPr varScale="1">
        <p:scale>
          <a:sx n="44" d="100"/>
          <a:sy n="44" d="100"/>
        </p:scale>
        <p:origin x="-2784" y="-104"/>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F3F0A-1C15-E74A-9ED8-1C7F6C51F1E3}"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B62CC6D2-B98E-B54F-BB66-3C8F5723C55B}">
      <dgm:prSet phldrT="[Text]"/>
      <dgm:spPr/>
      <dgm:t>
        <a:bodyPr/>
        <a:lstStyle/>
        <a:p>
          <a:r>
            <a:rPr lang="en-US" smtClean="0"/>
            <a:t>Question</a:t>
          </a:r>
          <a:endParaRPr lang="en-US" dirty="0"/>
        </a:p>
      </dgm:t>
    </dgm:pt>
    <dgm:pt modelId="{14EE423B-2BB3-C246-89D8-AEA896771908}" type="parTrans" cxnId="{56783913-8DBE-684E-8856-DE724D4EFF6B}">
      <dgm:prSet/>
      <dgm:spPr/>
      <dgm:t>
        <a:bodyPr/>
        <a:lstStyle/>
        <a:p>
          <a:endParaRPr lang="en-US"/>
        </a:p>
      </dgm:t>
    </dgm:pt>
    <dgm:pt modelId="{5409A5A3-5DD3-8746-8672-D50EA6887A73}" type="sibTrans" cxnId="{56783913-8DBE-684E-8856-DE724D4EFF6B}">
      <dgm:prSet/>
      <dgm:spPr/>
      <dgm:t>
        <a:bodyPr/>
        <a:lstStyle/>
        <a:p>
          <a:endParaRPr lang="en-US"/>
        </a:p>
      </dgm:t>
    </dgm:pt>
    <dgm:pt modelId="{535F9186-0A73-224A-9E08-894391CF2688}">
      <dgm:prSet phldrT="[Text]"/>
      <dgm:spPr/>
      <dgm:t>
        <a:bodyPr/>
        <a:lstStyle/>
        <a:p>
          <a:r>
            <a:rPr lang="en-US" dirty="0" smtClean="0"/>
            <a:t>Explore Data</a:t>
          </a:r>
          <a:endParaRPr lang="en-US" dirty="0"/>
        </a:p>
      </dgm:t>
    </dgm:pt>
    <dgm:pt modelId="{D02C344E-08DE-544A-AA08-F134DDCC9689}" type="parTrans" cxnId="{694D70AB-7169-8C4B-BC65-2195EC292A5B}">
      <dgm:prSet/>
      <dgm:spPr/>
      <dgm:t>
        <a:bodyPr/>
        <a:lstStyle/>
        <a:p>
          <a:endParaRPr lang="en-US"/>
        </a:p>
      </dgm:t>
    </dgm:pt>
    <dgm:pt modelId="{9B9D8594-1AC0-A941-BC04-F6341B2AA92A}" type="sibTrans" cxnId="{694D70AB-7169-8C4B-BC65-2195EC292A5B}">
      <dgm:prSet/>
      <dgm:spPr>
        <a:solidFill>
          <a:srgbClr val="FFFFFF"/>
        </a:solidFill>
        <a:ln>
          <a:solidFill>
            <a:srgbClr val="FFFFFF"/>
          </a:solidFill>
        </a:ln>
      </dgm:spPr>
      <dgm:t>
        <a:bodyPr/>
        <a:lstStyle/>
        <a:p>
          <a:endParaRPr lang="en-US"/>
        </a:p>
      </dgm:t>
    </dgm:pt>
    <dgm:pt modelId="{B45DD5DC-97C3-DE45-8192-C0175C7EC9DE}">
      <dgm:prSet phldrT="[Text]"/>
      <dgm:spPr>
        <a:solidFill>
          <a:srgbClr val="FFFFFF"/>
        </a:solidFill>
        <a:ln>
          <a:solidFill>
            <a:srgbClr val="FFFFFF"/>
          </a:solidFill>
        </a:ln>
      </dgm:spPr>
      <dgm:t>
        <a:bodyPr/>
        <a:lstStyle/>
        <a:p>
          <a:r>
            <a:rPr lang="en-US" dirty="0" smtClean="0"/>
            <a:t>Use data</a:t>
          </a:r>
          <a:endParaRPr lang="en-US" dirty="0"/>
        </a:p>
      </dgm:t>
    </dgm:pt>
    <dgm:pt modelId="{BD26DE9C-68B0-C140-86A2-E66982C56161}" type="parTrans" cxnId="{7C7EC49C-3371-1A45-ACE6-332F518CE82A}">
      <dgm:prSet/>
      <dgm:spPr/>
      <dgm:t>
        <a:bodyPr/>
        <a:lstStyle/>
        <a:p>
          <a:endParaRPr lang="en-US"/>
        </a:p>
      </dgm:t>
    </dgm:pt>
    <dgm:pt modelId="{3F018087-99EC-0E44-90C1-F60D3D775776}" type="sibTrans" cxnId="{7C7EC49C-3371-1A45-ACE6-332F518CE82A}">
      <dgm:prSet/>
      <dgm:spPr/>
      <dgm:t>
        <a:bodyPr/>
        <a:lstStyle/>
        <a:p>
          <a:endParaRPr lang="en-US"/>
        </a:p>
      </dgm:t>
    </dgm:pt>
    <dgm:pt modelId="{86EF93F1-022E-7B4B-991F-7530BF2240D4}">
      <dgm:prSet phldrT="[Text]"/>
      <dgm:spPr>
        <a:solidFill>
          <a:srgbClr val="FFFFFF"/>
        </a:solidFill>
        <a:ln>
          <a:solidFill>
            <a:srgbClr val="FFFFFF"/>
          </a:solidFill>
        </a:ln>
      </dgm:spPr>
      <dgm:t>
        <a:bodyPr/>
        <a:lstStyle/>
        <a:p>
          <a:endParaRPr lang="en-US" dirty="0"/>
        </a:p>
      </dgm:t>
    </dgm:pt>
    <dgm:pt modelId="{92C779C5-3AE7-F549-9B26-A9C463EC83BB}" type="parTrans" cxnId="{D2613003-AF43-9949-A484-B82C78F1382D}">
      <dgm:prSet/>
      <dgm:spPr/>
      <dgm:t>
        <a:bodyPr/>
        <a:lstStyle/>
        <a:p>
          <a:endParaRPr lang="en-US"/>
        </a:p>
      </dgm:t>
    </dgm:pt>
    <dgm:pt modelId="{F0F5B36E-8DD1-9A47-AFDE-CCD638AEEF2A}" type="sibTrans" cxnId="{D2613003-AF43-9949-A484-B82C78F1382D}">
      <dgm:prSet/>
      <dgm:spPr/>
      <dgm:t>
        <a:bodyPr/>
        <a:lstStyle/>
        <a:p>
          <a:endParaRPr lang="en-US"/>
        </a:p>
      </dgm:t>
    </dgm:pt>
    <dgm:pt modelId="{BCDA1AE1-49F2-9645-B559-D762075BE286}">
      <dgm:prSet phldrT="[Text]"/>
      <dgm:spPr/>
      <dgm:t>
        <a:bodyPr/>
        <a:lstStyle/>
        <a:p>
          <a:r>
            <a:rPr lang="en-US" dirty="0" smtClean="0"/>
            <a:t>Is it the right question?</a:t>
          </a:r>
          <a:endParaRPr lang="en-US" dirty="0"/>
        </a:p>
      </dgm:t>
    </dgm:pt>
    <dgm:pt modelId="{F981F46B-F597-7645-B684-FF2FB09797CF}" type="parTrans" cxnId="{2DEADE9D-9933-BB41-8E52-88FA542F0A7D}">
      <dgm:prSet/>
      <dgm:spPr/>
      <dgm:t>
        <a:bodyPr/>
        <a:lstStyle/>
        <a:p>
          <a:endParaRPr lang="en-US"/>
        </a:p>
      </dgm:t>
    </dgm:pt>
    <dgm:pt modelId="{37CDFB0D-CD42-194F-9B67-EDC765CFB57B}" type="sibTrans" cxnId="{2DEADE9D-9933-BB41-8E52-88FA542F0A7D}">
      <dgm:prSet/>
      <dgm:spPr/>
      <dgm:t>
        <a:bodyPr/>
        <a:lstStyle/>
        <a:p>
          <a:endParaRPr lang="en-US"/>
        </a:p>
      </dgm:t>
    </dgm:pt>
    <dgm:pt modelId="{978AA52E-65EC-5445-9E18-7182015C9F91}">
      <dgm:prSet phldrT="[Text]"/>
      <dgm:spPr/>
      <dgm:t>
        <a:bodyPr/>
        <a:lstStyle/>
        <a:p>
          <a:r>
            <a:rPr lang="en-US" dirty="0" smtClean="0"/>
            <a:t>Is it answerable?</a:t>
          </a:r>
          <a:endParaRPr lang="en-US" dirty="0"/>
        </a:p>
      </dgm:t>
    </dgm:pt>
    <dgm:pt modelId="{DEF34DCC-58A1-BC4D-83E5-163269963C25}" type="parTrans" cxnId="{08BB3BF7-64C9-C94F-AD69-30B8A7EE493A}">
      <dgm:prSet/>
      <dgm:spPr/>
      <dgm:t>
        <a:bodyPr/>
        <a:lstStyle/>
        <a:p>
          <a:endParaRPr lang="en-US"/>
        </a:p>
      </dgm:t>
    </dgm:pt>
    <dgm:pt modelId="{363D5EFC-619E-4443-891A-388B146A040A}" type="sibTrans" cxnId="{08BB3BF7-64C9-C94F-AD69-30B8A7EE493A}">
      <dgm:prSet/>
      <dgm:spPr/>
      <dgm:t>
        <a:bodyPr/>
        <a:lstStyle/>
        <a:p>
          <a:endParaRPr lang="en-US"/>
        </a:p>
      </dgm:t>
    </dgm:pt>
    <dgm:pt modelId="{917E6340-46BF-1E45-9002-201961B64CBB}">
      <dgm:prSet phldrT="[Text]"/>
      <dgm:spPr/>
      <dgm:t>
        <a:bodyPr/>
        <a:lstStyle/>
        <a:p>
          <a:r>
            <a:rPr lang="en-US" dirty="0" smtClean="0"/>
            <a:t>Collect Data </a:t>
          </a:r>
          <a:endParaRPr lang="en-US" dirty="0"/>
        </a:p>
      </dgm:t>
    </dgm:pt>
    <dgm:pt modelId="{F1C96B15-72C8-5944-803D-D5C6515F3F6A}" type="parTrans" cxnId="{4D358C36-F04A-D147-BDF7-310E1D167D56}">
      <dgm:prSet/>
      <dgm:spPr/>
      <dgm:t>
        <a:bodyPr/>
        <a:lstStyle/>
        <a:p>
          <a:endParaRPr lang="en-US"/>
        </a:p>
      </dgm:t>
    </dgm:pt>
    <dgm:pt modelId="{441601E6-9487-F246-801B-9FC1FBED9211}" type="sibTrans" cxnId="{4D358C36-F04A-D147-BDF7-310E1D167D56}">
      <dgm:prSet/>
      <dgm:spPr/>
      <dgm:t>
        <a:bodyPr/>
        <a:lstStyle/>
        <a:p>
          <a:endParaRPr lang="en-US"/>
        </a:p>
      </dgm:t>
    </dgm:pt>
    <dgm:pt modelId="{EA87CD57-43E8-0341-96FD-23C910507FA5}">
      <dgm:prSet phldrT="[Text]"/>
      <dgm:spPr/>
      <dgm:t>
        <a:bodyPr/>
        <a:lstStyle/>
        <a:p>
          <a:r>
            <a:rPr lang="en-US" dirty="0" smtClean="0"/>
            <a:t>Is it the right data for the question?</a:t>
          </a:r>
          <a:endParaRPr lang="en-US" dirty="0"/>
        </a:p>
      </dgm:t>
    </dgm:pt>
    <dgm:pt modelId="{A05807B6-0996-5543-A646-4ECB7FE0C10C}" type="parTrans" cxnId="{0E4CA83C-9B57-0849-8784-9CA3F5B7AC16}">
      <dgm:prSet/>
      <dgm:spPr/>
      <dgm:t>
        <a:bodyPr/>
        <a:lstStyle/>
        <a:p>
          <a:endParaRPr lang="en-US"/>
        </a:p>
      </dgm:t>
    </dgm:pt>
    <dgm:pt modelId="{ACB5E8BE-BA06-D04E-A4C0-FDD88705C2CE}" type="sibTrans" cxnId="{0E4CA83C-9B57-0849-8784-9CA3F5B7AC16}">
      <dgm:prSet/>
      <dgm:spPr/>
      <dgm:t>
        <a:bodyPr/>
        <a:lstStyle/>
        <a:p>
          <a:endParaRPr lang="en-US"/>
        </a:p>
      </dgm:t>
    </dgm:pt>
    <dgm:pt modelId="{6B68D9CD-30FF-8C49-A561-FBBFA0A950CC}">
      <dgm:prSet phldrT="[Text]"/>
      <dgm:spPr/>
      <dgm:t>
        <a:bodyPr/>
        <a:lstStyle/>
        <a:p>
          <a:r>
            <a:rPr lang="en-US" dirty="0" smtClean="0"/>
            <a:t>How hard/easy is it to collect?</a:t>
          </a:r>
          <a:endParaRPr lang="en-US" dirty="0"/>
        </a:p>
      </dgm:t>
    </dgm:pt>
    <dgm:pt modelId="{B87B1815-B5F1-3E4A-8C76-3C0A208EFBE9}" type="parTrans" cxnId="{0A43E50F-7FCE-0248-8E58-6D8326F900E1}">
      <dgm:prSet/>
      <dgm:spPr/>
      <dgm:t>
        <a:bodyPr/>
        <a:lstStyle/>
        <a:p>
          <a:endParaRPr lang="en-US"/>
        </a:p>
      </dgm:t>
    </dgm:pt>
    <dgm:pt modelId="{1EAC15F9-43B2-0B4B-A6B6-431364C51F7F}" type="sibTrans" cxnId="{0A43E50F-7FCE-0248-8E58-6D8326F900E1}">
      <dgm:prSet/>
      <dgm:spPr/>
      <dgm:t>
        <a:bodyPr/>
        <a:lstStyle/>
        <a:p>
          <a:endParaRPr lang="en-US"/>
        </a:p>
      </dgm:t>
    </dgm:pt>
    <dgm:pt modelId="{30D9E0D1-F84B-2748-B993-45B6E0C8DEBE}">
      <dgm:prSet phldrT="[Text]"/>
      <dgm:spPr/>
      <dgm:t>
        <a:bodyPr/>
        <a:lstStyle/>
        <a:p>
          <a:r>
            <a:rPr lang="en-US" dirty="0" smtClean="0"/>
            <a:t>Understand the fields</a:t>
          </a:r>
          <a:endParaRPr lang="en-US" dirty="0"/>
        </a:p>
      </dgm:t>
    </dgm:pt>
    <dgm:pt modelId="{A68E7683-8BA0-6F49-B61E-884B759A0165}" type="parTrans" cxnId="{880DFEA2-E78C-CC47-8774-0265C4F6E2E5}">
      <dgm:prSet/>
      <dgm:spPr/>
      <dgm:t>
        <a:bodyPr/>
        <a:lstStyle/>
        <a:p>
          <a:endParaRPr lang="en-US"/>
        </a:p>
      </dgm:t>
    </dgm:pt>
    <dgm:pt modelId="{EB584BFB-E40D-6941-B545-613DBBF150FB}" type="sibTrans" cxnId="{880DFEA2-E78C-CC47-8774-0265C4F6E2E5}">
      <dgm:prSet/>
      <dgm:spPr/>
      <dgm:t>
        <a:bodyPr/>
        <a:lstStyle/>
        <a:p>
          <a:endParaRPr lang="en-US"/>
        </a:p>
      </dgm:t>
    </dgm:pt>
    <dgm:pt modelId="{46D65EC8-C049-5245-BC0C-ECC852BD9DAE}">
      <dgm:prSet phldrT="[Text]"/>
      <dgm:spPr/>
      <dgm:t>
        <a:bodyPr/>
        <a:lstStyle/>
        <a:p>
          <a:r>
            <a:rPr lang="en-US" dirty="0" smtClean="0"/>
            <a:t>Clean Data</a:t>
          </a:r>
          <a:endParaRPr lang="en-US" dirty="0"/>
        </a:p>
      </dgm:t>
    </dgm:pt>
    <dgm:pt modelId="{FE2E17B8-BDCF-7344-9B46-21303F5F8105}" type="parTrans" cxnId="{3DC3663B-771C-A74C-A023-D33187DE3059}">
      <dgm:prSet/>
      <dgm:spPr/>
      <dgm:t>
        <a:bodyPr/>
        <a:lstStyle/>
        <a:p>
          <a:endParaRPr lang="en-US"/>
        </a:p>
      </dgm:t>
    </dgm:pt>
    <dgm:pt modelId="{CF5F0FE4-82A1-CA4D-8514-5B0E2643CE7D}" type="sibTrans" cxnId="{3DC3663B-771C-A74C-A023-D33187DE3059}">
      <dgm:prSet/>
      <dgm:spPr/>
      <dgm:t>
        <a:bodyPr/>
        <a:lstStyle/>
        <a:p>
          <a:endParaRPr lang="en-US"/>
        </a:p>
      </dgm:t>
    </dgm:pt>
    <dgm:pt modelId="{C5A00D9B-3725-D94F-B611-6B9AF6E0BB02}">
      <dgm:prSet phldrT="[Text]"/>
      <dgm:spPr/>
      <dgm:t>
        <a:bodyPr/>
        <a:lstStyle/>
        <a:p>
          <a:r>
            <a:rPr lang="en-US" dirty="0" smtClean="0"/>
            <a:t>What flaws exist in the data?</a:t>
          </a:r>
          <a:endParaRPr lang="en-US" dirty="0"/>
        </a:p>
      </dgm:t>
    </dgm:pt>
    <dgm:pt modelId="{91F594D6-C895-1A4A-998C-AB74C44BF50E}" type="parTrans" cxnId="{EEC167FC-10D2-994D-BF97-9F2C108C1A64}">
      <dgm:prSet/>
      <dgm:spPr/>
      <dgm:t>
        <a:bodyPr/>
        <a:lstStyle/>
        <a:p>
          <a:endParaRPr lang="en-US"/>
        </a:p>
      </dgm:t>
    </dgm:pt>
    <dgm:pt modelId="{3DE7A93F-EF0A-974F-9280-A406C4F150F4}" type="sibTrans" cxnId="{EEC167FC-10D2-994D-BF97-9F2C108C1A64}">
      <dgm:prSet/>
      <dgm:spPr/>
      <dgm:t>
        <a:bodyPr/>
        <a:lstStyle/>
        <a:p>
          <a:endParaRPr lang="en-US"/>
        </a:p>
      </dgm:t>
    </dgm:pt>
    <dgm:pt modelId="{E02D5681-4994-3548-B3D8-776AF78B5CC7}">
      <dgm:prSet phldrT="[Text]"/>
      <dgm:spPr/>
      <dgm:t>
        <a:bodyPr/>
        <a:lstStyle/>
        <a:p>
          <a:r>
            <a:rPr lang="en-US" dirty="0" smtClean="0"/>
            <a:t>Check and address the four Cs</a:t>
          </a:r>
          <a:endParaRPr lang="en-US" dirty="0"/>
        </a:p>
      </dgm:t>
    </dgm:pt>
    <dgm:pt modelId="{E3E599F8-D8BB-144B-842E-A096D17A86C3}" type="parTrans" cxnId="{BC86E0A1-7C94-184A-9F73-452AD6AF685D}">
      <dgm:prSet/>
      <dgm:spPr/>
      <dgm:t>
        <a:bodyPr/>
        <a:lstStyle/>
        <a:p>
          <a:endParaRPr lang="en-US"/>
        </a:p>
      </dgm:t>
    </dgm:pt>
    <dgm:pt modelId="{CC01BA9D-2E58-0C4D-8BBD-74D9E35DE847}" type="sibTrans" cxnId="{BC86E0A1-7C94-184A-9F73-452AD6AF685D}">
      <dgm:prSet/>
      <dgm:spPr/>
      <dgm:t>
        <a:bodyPr/>
        <a:lstStyle/>
        <a:p>
          <a:endParaRPr lang="en-US"/>
        </a:p>
      </dgm:t>
    </dgm:pt>
    <dgm:pt modelId="{D3F7C9C7-B429-054B-B179-CC8D65D7586F}">
      <dgm:prSet/>
      <dgm:spPr/>
      <dgm:t>
        <a:bodyPr/>
        <a:lstStyle/>
        <a:p>
          <a:r>
            <a:rPr lang="en-US" dirty="0" smtClean="0"/>
            <a:t>Create subsets / views</a:t>
          </a:r>
          <a:endParaRPr lang="en-US" dirty="0"/>
        </a:p>
      </dgm:t>
    </dgm:pt>
    <dgm:pt modelId="{E62D6395-193D-E347-A911-C9C08BE509FE}" type="parTrans" cxnId="{0DA9E7FB-F9CE-ED48-9F1B-5A30021F0186}">
      <dgm:prSet/>
      <dgm:spPr/>
      <dgm:t>
        <a:bodyPr/>
        <a:lstStyle/>
        <a:p>
          <a:endParaRPr lang="en-US"/>
        </a:p>
      </dgm:t>
    </dgm:pt>
    <dgm:pt modelId="{8384B803-6F5F-C445-B47A-B9F6355683AF}" type="sibTrans" cxnId="{0DA9E7FB-F9CE-ED48-9F1B-5A30021F0186}">
      <dgm:prSet/>
      <dgm:spPr/>
      <dgm:t>
        <a:bodyPr/>
        <a:lstStyle/>
        <a:p>
          <a:endParaRPr lang="en-US"/>
        </a:p>
      </dgm:t>
    </dgm:pt>
    <dgm:pt modelId="{87855923-C0D4-0843-B2EC-5E0354532E5B}">
      <dgm:prSet phldrT="[Text]"/>
      <dgm:spPr/>
      <dgm:t>
        <a:bodyPr/>
        <a:lstStyle/>
        <a:p>
          <a:r>
            <a:rPr lang="en-US" dirty="0" smtClean="0"/>
            <a:t>Transform / delete variables</a:t>
          </a:r>
          <a:endParaRPr lang="en-US" dirty="0"/>
        </a:p>
      </dgm:t>
    </dgm:pt>
    <dgm:pt modelId="{5F8A9B25-DFA1-BC4D-AB93-12C44412F7FC}" type="parTrans" cxnId="{C4097EFF-32CB-854B-BA49-0010E282E6AC}">
      <dgm:prSet/>
      <dgm:spPr/>
      <dgm:t>
        <a:bodyPr/>
        <a:lstStyle/>
        <a:p>
          <a:endParaRPr lang="en-US"/>
        </a:p>
      </dgm:t>
    </dgm:pt>
    <dgm:pt modelId="{D115F8F2-F3CB-0344-9A89-AFAF96B2B4E6}" type="sibTrans" cxnId="{C4097EFF-32CB-854B-BA49-0010E282E6AC}">
      <dgm:prSet/>
      <dgm:spPr/>
      <dgm:t>
        <a:bodyPr/>
        <a:lstStyle/>
        <a:p>
          <a:endParaRPr lang="en-US"/>
        </a:p>
      </dgm:t>
    </dgm:pt>
    <dgm:pt modelId="{A3DD7E1A-4F9D-244D-9477-D5698FCE48AC}">
      <dgm:prSet/>
      <dgm:spPr/>
      <dgm:t>
        <a:bodyPr/>
        <a:lstStyle/>
        <a:p>
          <a:r>
            <a:rPr lang="en-US" dirty="0" smtClean="0"/>
            <a:t>Visualize</a:t>
          </a:r>
          <a:endParaRPr lang="en-US" dirty="0"/>
        </a:p>
      </dgm:t>
    </dgm:pt>
    <dgm:pt modelId="{88A45758-84E3-624A-BF77-EA99BB7979D2}" type="parTrans" cxnId="{E2A5575A-D990-F94A-8E48-F19A828EDF5E}">
      <dgm:prSet/>
      <dgm:spPr/>
      <dgm:t>
        <a:bodyPr/>
        <a:lstStyle/>
        <a:p>
          <a:endParaRPr lang="en-US"/>
        </a:p>
      </dgm:t>
    </dgm:pt>
    <dgm:pt modelId="{6043A6AC-5913-DE47-A78A-66FECF48A897}" type="sibTrans" cxnId="{E2A5575A-D990-F94A-8E48-F19A828EDF5E}">
      <dgm:prSet/>
      <dgm:spPr/>
      <dgm:t>
        <a:bodyPr/>
        <a:lstStyle/>
        <a:p>
          <a:endParaRPr lang="en-US"/>
        </a:p>
      </dgm:t>
    </dgm:pt>
    <dgm:pt modelId="{6449CC79-290B-2C4C-8CA9-111520A902CC}" type="pres">
      <dgm:prSet presAssocID="{F66F3F0A-1C15-E74A-9ED8-1C7F6C51F1E3}" presName="Name0" presStyleCnt="0">
        <dgm:presLayoutVars>
          <dgm:dir/>
          <dgm:animLvl val="lvl"/>
          <dgm:resizeHandles val="exact"/>
        </dgm:presLayoutVars>
      </dgm:prSet>
      <dgm:spPr/>
      <dgm:t>
        <a:bodyPr/>
        <a:lstStyle/>
        <a:p>
          <a:endParaRPr lang="en-US"/>
        </a:p>
      </dgm:t>
    </dgm:pt>
    <dgm:pt modelId="{621CF70D-0449-C146-98C2-8438753DD60E}" type="pres">
      <dgm:prSet presAssocID="{F66F3F0A-1C15-E74A-9ED8-1C7F6C51F1E3}" presName="tSp" presStyleCnt="0"/>
      <dgm:spPr/>
    </dgm:pt>
    <dgm:pt modelId="{C9061972-420F-F645-B6FA-E3EF5FD0FD28}" type="pres">
      <dgm:prSet presAssocID="{F66F3F0A-1C15-E74A-9ED8-1C7F6C51F1E3}" presName="bSp" presStyleCnt="0"/>
      <dgm:spPr/>
    </dgm:pt>
    <dgm:pt modelId="{56B69327-2698-7043-9660-10512895DAC9}" type="pres">
      <dgm:prSet presAssocID="{F66F3F0A-1C15-E74A-9ED8-1C7F6C51F1E3}" presName="process" presStyleCnt="0"/>
      <dgm:spPr/>
    </dgm:pt>
    <dgm:pt modelId="{1EA13405-CC13-CC4E-9C2D-3CF3E5B9EDAF}" type="pres">
      <dgm:prSet presAssocID="{B62CC6D2-B98E-B54F-BB66-3C8F5723C55B}" presName="composite1" presStyleCnt="0"/>
      <dgm:spPr/>
    </dgm:pt>
    <dgm:pt modelId="{E1C2033E-F292-8B44-AC82-901E0AF85150}" type="pres">
      <dgm:prSet presAssocID="{B62CC6D2-B98E-B54F-BB66-3C8F5723C55B}" presName="dummyNode1" presStyleLbl="node1" presStyleIdx="0" presStyleCnt="5"/>
      <dgm:spPr/>
    </dgm:pt>
    <dgm:pt modelId="{5E1494A8-77FB-CC45-AD26-121A0E33EB57}" type="pres">
      <dgm:prSet presAssocID="{B62CC6D2-B98E-B54F-BB66-3C8F5723C55B}" presName="childNode1" presStyleLbl="bgAcc1" presStyleIdx="0" presStyleCnt="5">
        <dgm:presLayoutVars>
          <dgm:bulletEnabled val="1"/>
        </dgm:presLayoutVars>
      </dgm:prSet>
      <dgm:spPr/>
      <dgm:t>
        <a:bodyPr/>
        <a:lstStyle/>
        <a:p>
          <a:endParaRPr lang="en-US"/>
        </a:p>
      </dgm:t>
    </dgm:pt>
    <dgm:pt modelId="{21272368-4EBF-7B4A-9965-9A6EF6E6DE86}" type="pres">
      <dgm:prSet presAssocID="{B62CC6D2-B98E-B54F-BB66-3C8F5723C55B}" presName="childNode1tx" presStyleLbl="bgAcc1" presStyleIdx="0" presStyleCnt="5">
        <dgm:presLayoutVars>
          <dgm:bulletEnabled val="1"/>
        </dgm:presLayoutVars>
      </dgm:prSet>
      <dgm:spPr/>
      <dgm:t>
        <a:bodyPr/>
        <a:lstStyle/>
        <a:p>
          <a:endParaRPr lang="en-US"/>
        </a:p>
      </dgm:t>
    </dgm:pt>
    <dgm:pt modelId="{76846BB1-C877-DA42-B78C-85598899D6F0}" type="pres">
      <dgm:prSet presAssocID="{B62CC6D2-B98E-B54F-BB66-3C8F5723C55B}" presName="parentNode1" presStyleLbl="node1" presStyleIdx="0" presStyleCnt="5">
        <dgm:presLayoutVars>
          <dgm:chMax val="1"/>
          <dgm:bulletEnabled val="1"/>
        </dgm:presLayoutVars>
      </dgm:prSet>
      <dgm:spPr/>
      <dgm:t>
        <a:bodyPr/>
        <a:lstStyle/>
        <a:p>
          <a:endParaRPr lang="en-US"/>
        </a:p>
      </dgm:t>
    </dgm:pt>
    <dgm:pt modelId="{466D5B83-7867-4D4F-89F2-ADF34CF8CF8A}" type="pres">
      <dgm:prSet presAssocID="{B62CC6D2-B98E-B54F-BB66-3C8F5723C55B}" presName="connSite1" presStyleCnt="0"/>
      <dgm:spPr/>
    </dgm:pt>
    <dgm:pt modelId="{C34A02AC-E43B-E64A-98B7-D7F0F68A5B18}" type="pres">
      <dgm:prSet presAssocID="{5409A5A3-5DD3-8746-8672-D50EA6887A73}" presName="Name9" presStyleLbl="sibTrans2D1" presStyleIdx="0" presStyleCnt="4"/>
      <dgm:spPr/>
      <dgm:t>
        <a:bodyPr/>
        <a:lstStyle/>
        <a:p>
          <a:endParaRPr lang="en-US"/>
        </a:p>
      </dgm:t>
    </dgm:pt>
    <dgm:pt modelId="{4382188E-1D61-BC49-A95C-627B7AE22B9F}" type="pres">
      <dgm:prSet presAssocID="{917E6340-46BF-1E45-9002-201961B64CBB}" presName="composite2" presStyleCnt="0"/>
      <dgm:spPr/>
    </dgm:pt>
    <dgm:pt modelId="{4DEEA819-3646-7D46-8D06-B0B1386370BD}" type="pres">
      <dgm:prSet presAssocID="{917E6340-46BF-1E45-9002-201961B64CBB}" presName="dummyNode2" presStyleLbl="node1" presStyleIdx="0" presStyleCnt="5"/>
      <dgm:spPr/>
    </dgm:pt>
    <dgm:pt modelId="{D8D23966-ECBC-C144-B897-AFC029FA32FB}" type="pres">
      <dgm:prSet presAssocID="{917E6340-46BF-1E45-9002-201961B64CBB}" presName="childNode2" presStyleLbl="bgAcc1" presStyleIdx="1" presStyleCnt="5">
        <dgm:presLayoutVars>
          <dgm:bulletEnabled val="1"/>
        </dgm:presLayoutVars>
      </dgm:prSet>
      <dgm:spPr/>
      <dgm:t>
        <a:bodyPr/>
        <a:lstStyle/>
        <a:p>
          <a:endParaRPr lang="en-US"/>
        </a:p>
      </dgm:t>
    </dgm:pt>
    <dgm:pt modelId="{72B1E077-D407-C541-BDB1-161CC6814A02}" type="pres">
      <dgm:prSet presAssocID="{917E6340-46BF-1E45-9002-201961B64CBB}" presName="childNode2tx" presStyleLbl="bgAcc1" presStyleIdx="1" presStyleCnt="5">
        <dgm:presLayoutVars>
          <dgm:bulletEnabled val="1"/>
        </dgm:presLayoutVars>
      </dgm:prSet>
      <dgm:spPr/>
      <dgm:t>
        <a:bodyPr/>
        <a:lstStyle/>
        <a:p>
          <a:endParaRPr lang="en-US"/>
        </a:p>
      </dgm:t>
    </dgm:pt>
    <dgm:pt modelId="{0A1C6453-319F-7146-9DCF-C8845C38D472}" type="pres">
      <dgm:prSet presAssocID="{917E6340-46BF-1E45-9002-201961B64CBB}" presName="parentNode2" presStyleLbl="node1" presStyleIdx="1" presStyleCnt="5">
        <dgm:presLayoutVars>
          <dgm:chMax val="0"/>
          <dgm:bulletEnabled val="1"/>
        </dgm:presLayoutVars>
      </dgm:prSet>
      <dgm:spPr/>
      <dgm:t>
        <a:bodyPr/>
        <a:lstStyle/>
        <a:p>
          <a:endParaRPr lang="en-US"/>
        </a:p>
      </dgm:t>
    </dgm:pt>
    <dgm:pt modelId="{1F522595-7CBE-0847-9237-C7EECEB0A9BB}" type="pres">
      <dgm:prSet presAssocID="{917E6340-46BF-1E45-9002-201961B64CBB}" presName="connSite2" presStyleCnt="0"/>
      <dgm:spPr/>
    </dgm:pt>
    <dgm:pt modelId="{AF52B1F5-AB63-0D48-B810-E413F876CDB0}" type="pres">
      <dgm:prSet presAssocID="{441601E6-9487-F246-801B-9FC1FBED9211}" presName="Name18" presStyleLbl="sibTrans2D1" presStyleIdx="1" presStyleCnt="4"/>
      <dgm:spPr/>
      <dgm:t>
        <a:bodyPr/>
        <a:lstStyle/>
        <a:p>
          <a:endParaRPr lang="en-US"/>
        </a:p>
      </dgm:t>
    </dgm:pt>
    <dgm:pt modelId="{519B717C-C74D-5E43-9FF3-2E8786A6F2E2}" type="pres">
      <dgm:prSet presAssocID="{46D65EC8-C049-5245-BC0C-ECC852BD9DAE}" presName="composite1" presStyleCnt="0"/>
      <dgm:spPr/>
    </dgm:pt>
    <dgm:pt modelId="{E4436B1C-D5F5-EA43-927E-76616B4BF01F}" type="pres">
      <dgm:prSet presAssocID="{46D65EC8-C049-5245-BC0C-ECC852BD9DAE}" presName="dummyNode1" presStyleLbl="node1" presStyleIdx="1" presStyleCnt="5"/>
      <dgm:spPr/>
    </dgm:pt>
    <dgm:pt modelId="{D6870E45-591C-7C42-BE64-B49D1CBE90D5}" type="pres">
      <dgm:prSet presAssocID="{46D65EC8-C049-5245-BC0C-ECC852BD9DAE}" presName="childNode1" presStyleLbl="bgAcc1" presStyleIdx="2" presStyleCnt="5">
        <dgm:presLayoutVars>
          <dgm:bulletEnabled val="1"/>
        </dgm:presLayoutVars>
      </dgm:prSet>
      <dgm:spPr/>
      <dgm:t>
        <a:bodyPr/>
        <a:lstStyle/>
        <a:p>
          <a:endParaRPr lang="en-US"/>
        </a:p>
      </dgm:t>
    </dgm:pt>
    <dgm:pt modelId="{47CEDDBD-3194-F144-AFBD-D134CE2FFD46}" type="pres">
      <dgm:prSet presAssocID="{46D65EC8-C049-5245-BC0C-ECC852BD9DAE}" presName="childNode1tx" presStyleLbl="bgAcc1" presStyleIdx="2" presStyleCnt="5">
        <dgm:presLayoutVars>
          <dgm:bulletEnabled val="1"/>
        </dgm:presLayoutVars>
      </dgm:prSet>
      <dgm:spPr/>
      <dgm:t>
        <a:bodyPr/>
        <a:lstStyle/>
        <a:p>
          <a:endParaRPr lang="en-US"/>
        </a:p>
      </dgm:t>
    </dgm:pt>
    <dgm:pt modelId="{28D77D5E-313D-6148-8C77-DA201CE1F97F}" type="pres">
      <dgm:prSet presAssocID="{46D65EC8-C049-5245-BC0C-ECC852BD9DAE}" presName="parentNode1" presStyleLbl="node1" presStyleIdx="2" presStyleCnt="5">
        <dgm:presLayoutVars>
          <dgm:chMax val="1"/>
          <dgm:bulletEnabled val="1"/>
        </dgm:presLayoutVars>
      </dgm:prSet>
      <dgm:spPr/>
      <dgm:t>
        <a:bodyPr/>
        <a:lstStyle/>
        <a:p>
          <a:endParaRPr lang="en-US"/>
        </a:p>
      </dgm:t>
    </dgm:pt>
    <dgm:pt modelId="{517150F2-2B2D-174C-8C53-626590B08EF1}" type="pres">
      <dgm:prSet presAssocID="{46D65EC8-C049-5245-BC0C-ECC852BD9DAE}" presName="connSite1" presStyleCnt="0"/>
      <dgm:spPr/>
    </dgm:pt>
    <dgm:pt modelId="{4CAF90A0-856A-FD40-B080-658D7F5A9A85}" type="pres">
      <dgm:prSet presAssocID="{CF5F0FE4-82A1-CA4D-8514-5B0E2643CE7D}" presName="Name9" presStyleLbl="sibTrans2D1" presStyleIdx="2" presStyleCnt="4"/>
      <dgm:spPr/>
      <dgm:t>
        <a:bodyPr/>
        <a:lstStyle/>
        <a:p>
          <a:endParaRPr lang="en-US"/>
        </a:p>
      </dgm:t>
    </dgm:pt>
    <dgm:pt modelId="{89C609CB-DB52-9140-9A83-E83B0C63256E}" type="pres">
      <dgm:prSet presAssocID="{535F9186-0A73-224A-9E08-894391CF2688}" presName="composite2" presStyleCnt="0"/>
      <dgm:spPr/>
    </dgm:pt>
    <dgm:pt modelId="{DA87C07A-8414-4B40-B693-21907C362F41}" type="pres">
      <dgm:prSet presAssocID="{535F9186-0A73-224A-9E08-894391CF2688}" presName="dummyNode2" presStyleLbl="node1" presStyleIdx="2" presStyleCnt="5"/>
      <dgm:spPr/>
    </dgm:pt>
    <dgm:pt modelId="{B0DDEC13-ACE4-4742-AF15-9777191C54CE}" type="pres">
      <dgm:prSet presAssocID="{535F9186-0A73-224A-9E08-894391CF2688}" presName="childNode2" presStyleLbl="bgAcc1" presStyleIdx="3" presStyleCnt="5">
        <dgm:presLayoutVars>
          <dgm:bulletEnabled val="1"/>
        </dgm:presLayoutVars>
      </dgm:prSet>
      <dgm:spPr/>
      <dgm:t>
        <a:bodyPr/>
        <a:lstStyle/>
        <a:p>
          <a:endParaRPr lang="en-US"/>
        </a:p>
      </dgm:t>
    </dgm:pt>
    <dgm:pt modelId="{C57FC684-C526-084E-899D-267C4BEFD848}" type="pres">
      <dgm:prSet presAssocID="{535F9186-0A73-224A-9E08-894391CF2688}" presName="childNode2tx" presStyleLbl="bgAcc1" presStyleIdx="3" presStyleCnt="5">
        <dgm:presLayoutVars>
          <dgm:bulletEnabled val="1"/>
        </dgm:presLayoutVars>
      </dgm:prSet>
      <dgm:spPr/>
      <dgm:t>
        <a:bodyPr/>
        <a:lstStyle/>
        <a:p>
          <a:endParaRPr lang="en-US"/>
        </a:p>
      </dgm:t>
    </dgm:pt>
    <dgm:pt modelId="{961E70B4-4CE0-EC49-99DE-1D5C9F9F9D7C}" type="pres">
      <dgm:prSet presAssocID="{535F9186-0A73-224A-9E08-894391CF2688}" presName="parentNode2" presStyleLbl="node1" presStyleIdx="3" presStyleCnt="5">
        <dgm:presLayoutVars>
          <dgm:chMax val="0"/>
          <dgm:bulletEnabled val="1"/>
        </dgm:presLayoutVars>
      </dgm:prSet>
      <dgm:spPr/>
      <dgm:t>
        <a:bodyPr/>
        <a:lstStyle/>
        <a:p>
          <a:endParaRPr lang="en-US"/>
        </a:p>
      </dgm:t>
    </dgm:pt>
    <dgm:pt modelId="{E1F525B9-4FC2-8A45-885E-506324430CE6}" type="pres">
      <dgm:prSet presAssocID="{535F9186-0A73-224A-9E08-894391CF2688}" presName="connSite2" presStyleCnt="0"/>
      <dgm:spPr/>
    </dgm:pt>
    <dgm:pt modelId="{1924B303-8A8F-D04A-9B5A-F833EB6F6268}" type="pres">
      <dgm:prSet presAssocID="{9B9D8594-1AC0-A941-BC04-F6341B2AA92A}" presName="Name18" presStyleLbl="sibTrans2D1" presStyleIdx="3" presStyleCnt="4"/>
      <dgm:spPr/>
      <dgm:t>
        <a:bodyPr/>
        <a:lstStyle/>
        <a:p>
          <a:endParaRPr lang="en-US"/>
        </a:p>
      </dgm:t>
    </dgm:pt>
    <dgm:pt modelId="{080E139D-8A22-1E4D-9EAC-669F10EF0CFC}" type="pres">
      <dgm:prSet presAssocID="{B45DD5DC-97C3-DE45-8192-C0175C7EC9DE}" presName="composite1" presStyleCnt="0"/>
      <dgm:spPr/>
    </dgm:pt>
    <dgm:pt modelId="{0FDC13F9-A5ED-7E49-A88B-BDBC1340BE81}" type="pres">
      <dgm:prSet presAssocID="{B45DD5DC-97C3-DE45-8192-C0175C7EC9DE}" presName="dummyNode1" presStyleLbl="node1" presStyleIdx="3" presStyleCnt="5"/>
      <dgm:spPr/>
    </dgm:pt>
    <dgm:pt modelId="{EC4E25C6-C3D7-4B4B-8BC5-92A960D631E0}" type="pres">
      <dgm:prSet presAssocID="{B45DD5DC-97C3-DE45-8192-C0175C7EC9DE}" presName="childNode1" presStyleLbl="bgAcc1" presStyleIdx="4" presStyleCnt="5">
        <dgm:presLayoutVars>
          <dgm:bulletEnabled val="1"/>
        </dgm:presLayoutVars>
      </dgm:prSet>
      <dgm:spPr/>
      <dgm:t>
        <a:bodyPr/>
        <a:lstStyle/>
        <a:p>
          <a:endParaRPr lang="en-US"/>
        </a:p>
      </dgm:t>
    </dgm:pt>
    <dgm:pt modelId="{54263D70-AF5F-4F48-A0C6-145BE4674821}" type="pres">
      <dgm:prSet presAssocID="{B45DD5DC-97C3-DE45-8192-C0175C7EC9DE}" presName="childNode1tx" presStyleLbl="bgAcc1" presStyleIdx="4" presStyleCnt="5">
        <dgm:presLayoutVars>
          <dgm:bulletEnabled val="1"/>
        </dgm:presLayoutVars>
      </dgm:prSet>
      <dgm:spPr/>
      <dgm:t>
        <a:bodyPr/>
        <a:lstStyle/>
        <a:p>
          <a:endParaRPr lang="en-US"/>
        </a:p>
      </dgm:t>
    </dgm:pt>
    <dgm:pt modelId="{AF6505CF-267F-3E45-B6F3-BA7036ABB4F7}" type="pres">
      <dgm:prSet presAssocID="{B45DD5DC-97C3-DE45-8192-C0175C7EC9DE}" presName="parentNode1" presStyleLbl="node1" presStyleIdx="4" presStyleCnt="5">
        <dgm:presLayoutVars>
          <dgm:chMax val="1"/>
          <dgm:bulletEnabled val="1"/>
        </dgm:presLayoutVars>
      </dgm:prSet>
      <dgm:spPr/>
      <dgm:t>
        <a:bodyPr/>
        <a:lstStyle/>
        <a:p>
          <a:endParaRPr lang="en-US"/>
        </a:p>
      </dgm:t>
    </dgm:pt>
    <dgm:pt modelId="{D83900E5-6697-DA46-8463-122A3A134EC6}" type="pres">
      <dgm:prSet presAssocID="{B45DD5DC-97C3-DE45-8192-C0175C7EC9DE}" presName="connSite1" presStyleCnt="0"/>
      <dgm:spPr/>
    </dgm:pt>
  </dgm:ptLst>
  <dgm:cxnLst>
    <dgm:cxn modelId="{5E29F79F-43B3-2640-9BA4-0D71FC91E075}" type="presOf" srcId="{EA87CD57-43E8-0341-96FD-23C910507FA5}" destId="{D8D23966-ECBC-C144-B897-AFC029FA32FB}" srcOrd="0" destOrd="0" presId="urn:microsoft.com/office/officeart/2005/8/layout/hProcess4"/>
    <dgm:cxn modelId="{50E9A93C-791C-0046-AAC2-3AF857511C1F}" type="presOf" srcId="{BCDA1AE1-49F2-9645-B559-D762075BE286}" destId="{5E1494A8-77FB-CC45-AD26-121A0E33EB57}" srcOrd="0" destOrd="0" presId="urn:microsoft.com/office/officeart/2005/8/layout/hProcess4"/>
    <dgm:cxn modelId="{ADAC3E03-1BD3-264C-9F76-A29806C17D6F}" type="presOf" srcId="{5409A5A3-5DD3-8746-8672-D50EA6887A73}" destId="{C34A02AC-E43B-E64A-98B7-D7F0F68A5B18}" srcOrd="0" destOrd="0" presId="urn:microsoft.com/office/officeart/2005/8/layout/hProcess4"/>
    <dgm:cxn modelId="{E2A5575A-D990-F94A-8E48-F19A828EDF5E}" srcId="{535F9186-0A73-224A-9E08-894391CF2688}" destId="{A3DD7E1A-4F9D-244D-9477-D5698FCE48AC}" srcOrd="2" destOrd="0" parTransId="{88A45758-84E3-624A-BF77-EA99BB7979D2}" sibTransId="{6043A6AC-5913-DE47-A78A-66FECF48A897}"/>
    <dgm:cxn modelId="{8D64F957-CECE-0B43-8CA4-90402E055F4C}" type="presOf" srcId="{86EF93F1-022E-7B4B-991F-7530BF2240D4}" destId="{EC4E25C6-C3D7-4B4B-8BC5-92A960D631E0}" srcOrd="0" destOrd="0" presId="urn:microsoft.com/office/officeart/2005/8/layout/hProcess4"/>
    <dgm:cxn modelId="{8B33997A-40CF-8341-89B6-93B622F639D0}" type="presOf" srcId="{F66F3F0A-1C15-E74A-9ED8-1C7F6C51F1E3}" destId="{6449CC79-290B-2C4C-8CA9-111520A902CC}" srcOrd="0" destOrd="0" presId="urn:microsoft.com/office/officeart/2005/8/layout/hProcess4"/>
    <dgm:cxn modelId="{694D70AB-7169-8C4B-BC65-2195EC292A5B}" srcId="{F66F3F0A-1C15-E74A-9ED8-1C7F6C51F1E3}" destId="{535F9186-0A73-224A-9E08-894391CF2688}" srcOrd="3" destOrd="0" parTransId="{D02C344E-08DE-544A-AA08-F134DDCC9689}" sibTransId="{9B9D8594-1AC0-A941-BC04-F6341B2AA92A}"/>
    <dgm:cxn modelId="{0E4CA83C-9B57-0849-8784-9CA3F5B7AC16}" srcId="{917E6340-46BF-1E45-9002-201961B64CBB}" destId="{EA87CD57-43E8-0341-96FD-23C910507FA5}" srcOrd="0" destOrd="0" parTransId="{A05807B6-0996-5543-A646-4ECB7FE0C10C}" sibTransId="{ACB5E8BE-BA06-D04E-A4C0-FDD88705C2CE}"/>
    <dgm:cxn modelId="{E5294DCA-164C-C544-978B-5D987B967D90}" type="presOf" srcId="{C5A00D9B-3725-D94F-B611-6B9AF6E0BB02}" destId="{47CEDDBD-3194-F144-AFBD-D134CE2FFD46}" srcOrd="1" destOrd="0" presId="urn:microsoft.com/office/officeart/2005/8/layout/hProcess4"/>
    <dgm:cxn modelId="{4CF796DB-C99E-C247-898D-A349C287A4E8}" type="presOf" srcId="{E02D5681-4994-3548-B3D8-776AF78B5CC7}" destId="{D6870E45-591C-7C42-BE64-B49D1CBE90D5}" srcOrd="0" destOrd="1" presId="urn:microsoft.com/office/officeart/2005/8/layout/hProcess4"/>
    <dgm:cxn modelId="{56783913-8DBE-684E-8856-DE724D4EFF6B}" srcId="{F66F3F0A-1C15-E74A-9ED8-1C7F6C51F1E3}" destId="{B62CC6D2-B98E-B54F-BB66-3C8F5723C55B}" srcOrd="0" destOrd="0" parTransId="{14EE423B-2BB3-C246-89D8-AEA896771908}" sibTransId="{5409A5A3-5DD3-8746-8672-D50EA6887A73}"/>
    <dgm:cxn modelId="{AA9F253B-38F7-B44B-AC96-5980DD282C48}" type="presOf" srcId="{A3DD7E1A-4F9D-244D-9477-D5698FCE48AC}" destId="{C57FC684-C526-084E-899D-267C4BEFD848}" srcOrd="1" destOrd="2" presId="urn:microsoft.com/office/officeart/2005/8/layout/hProcess4"/>
    <dgm:cxn modelId="{1CFB8753-3901-4540-B208-CC1C8455F401}" type="presOf" srcId="{46D65EC8-C049-5245-BC0C-ECC852BD9DAE}" destId="{28D77D5E-313D-6148-8C77-DA201CE1F97F}" srcOrd="0" destOrd="0" presId="urn:microsoft.com/office/officeart/2005/8/layout/hProcess4"/>
    <dgm:cxn modelId="{31B883F4-CD6B-7945-9CE3-0B8D08643943}" type="presOf" srcId="{30D9E0D1-F84B-2748-B993-45B6E0C8DEBE}" destId="{72B1E077-D407-C541-BDB1-161CC6814A02}" srcOrd="1" destOrd="2" presId="urn:microsoft.com/office/officeart/2005/8/layout/hProcess4"/>
    <dgm:cxn modelId="{4A146820-A7F5-5E4B-B344-9C557964E376}" type="presOf" srcId="{87855923-C0D4-0843-B2EC-5E0354532E5B}" destId="{C57FC684-C526-084E-899D-267C4BEFD848}" srcOrd="1" destOrd="0" presId="urn:microsoft.com/office/officeart/2005/8/layout/hProcess4"/>
    <dgm:cxn modelId="{656DF5B0-0716-5240-ACDB-16264207E00D}" type="presOf" srcId="{441601E6-9487-F246-801B-9FC1FBED9211}" destId="{AF52B1F5-AB63-0D48-B810-E413F876CDB0}" srcOrd="0" destOrd="0" presId="urn:microsoft.com/office/officeart/2005/8/layout/hProcess4"/>
    <dgm:cxn modelId="{D2613003-AF43-9949-A484-B82C78F1382D}" srcId="{B45DD5DC-97C3-DE45-8192-C0175C7EC9DE}" destId="{86EF93F1-022E-7B4B-991F-7530BF2240D4}" srcOrd="0" destOrd="0" parTransId="{92C779C5-3AE7-F549-9B26-A9C463EC83BB}" sibTransId="{F0F5B36E-8DD1-9A47-AFDE-CCD638AEEF2A}"/>
    <dgm:cxn modelId="{503FCB14-92CF-BE40-B3D2-B825EC537CA2}" type="presOf" srcId="{E02D5681-4994-3548-B3D8-776AF78B5CC7}" destId="{47CEDDBD-3194-F144-AFBD-D134CE2FFD46}" srcOrd="1" destOrd="1" presId="urn:microsoft.com/office/officeart/2005/8/layout/hProcess4"/>
    <dgm:cxn modelId="{F3A8B769-D6B4-9C4F-9955-86E14AF4498E}" type="presOf" srcId="{978AA52E-65EC-5445-9E18-7182015C9F91}" destId="{5E1494A8-77FB-CC45-AD26-121A0E33EB57}" srcOrd="0" destOrd="1" presId="urn:microsoft.com/office/officeart/2005/8/layout/hProcess4"/>
    <dgm:cxn modelId="{9198FC6E-E4E9-ED4E-85BB-1000191B6ABC}" type="presOf" srcId="{6B68D9CD-30FF-8C49-A561-FBBFA0A950CC}" destId="{72B1E077-D407-C541-BDB1-161CC6814A02}" srcOrd="1" destOrd="1" presId="urn:microsoft.com/office/officeart/2005/8/layout/hProcess4"/>
    <dgm:cxn modelId="{3DC3663B-771C-A74C-A023-D33187DE3059}" srcId="{F66F3F0A-1C15-E74A-9ED8-1C7F6C51F1E3}" destId="{46D65EC8-C049-5245-BC0C-ECC852BD9DAE}" srcOrd="2" destOrd="0" parTransId="{FE2E17B8-BDCF-7344-9B46-21303F5F8105}" sibTransId="{CF5F0FE4-82A1-CA4D-8514-5B0E2643CE7D}"/>
    <dgm:cxn modelId="{EEC167FC-10D2-994D-BF97-9F2C108C1A64}" srcId="{46D65EC8-C049-5245-BC0C-ECC852BD9DAE}" destId="{C5A00D9B-3725-D94F-B611-6B9AF6E0BB02}" srcOrd="0" destOrd="0" parTransId="{91F594D6-C895-1A4A-998C-AB74C44BF50E}" sibTransId="{3DE7A93F-EF0A-974F-9280-A406C4F150F4}"/>
    <dgm:cxn modelId="{018EEBBF-5C49-D546-AC40-CDD1508A40D8}" type="presOf" srcId="{A3DD7E1A-4F9D-244D-9477-D5698FCE48AC}" destId="{B0DDEC13-ACE4-4742-AF15-9777191C54CE}" srcOrd="0" destOrd="2" presId="urn:microsoft.com/office/officeart/2005/8/layout/hProcess4"/>
    <dgm:cxn modelId="{46D5DD2B-A93F-6346-B1DF-2C99DD6401C0}" type="presOf" srcId="{B62CC6D2-B98E-B54F-BB66-3C8F5723C55B}" destId="{76846BB1-C877-DA42-B78C-85598899D6F0}" srcOrd="0" destOrd="0" presId="urn:microsoft.com/office/officeart/2005/8/layout/hProcess4"/>
    <dgm:cxn modelId="{880DFEA2-E78C-CC47-8774-0265C4F6E2E5}" srcId="{917E6340-46BF-1E45-9002-201961B64CBB}" destId="{30D9E0D1-F84B-2748-B993-45B6E0C8DEBE}" srcOrd="2" destOrd="0" parTransId="{A68E7683-8BA0-6F49-B61E-884B759A0165}" sibTransId="{EB584BFB-E40D-6941-B545-613DBBF150FB}"/>
    <dgm:cxn modelId="{68C385BB-DBF1-9544-8629-F02B71696EEF}" type="presOf" srcId="{30D9E0D1-F84B-2748-B993-45B6E0C8DEBE}" destId="{D8D23966-ECBC-C144-B897-AFC029FA32FB}" srcOrd="0" destOrd="2" presId="urn:microsoft.com/office/officeart/2005/8/layout/hProcess4"/>
    <dgm:cxn modelId="{4FFDE224-884D-3743-AA2C-90AE90919FA9}" type="presOf" srcId="{BCDA1AE1-49F2-9645-B559-D762075BE286}" destId="{21272368-4EBF-7B4A-9965-9A6EF6E6DE86}" srcOrd="1" destOrd="0" presId="urn:microsoft.com/office/officeart/2005/8/layout/hProcess4"/>
    <dgm:cxn modelId="{0DA9E7FB-F9CE-ED48-9F1B-5A30021F0186}" srcId="{535F9186-0A73-224A-9E08-894391CF2688}" destId="{D3F7C9C7-B429-054B-B179-CC8D65D7586F}" srcOrd="1" destOrd="0" parTransId="{E62D6395-193D-E347-A911-C9C08BE509FE}" sibTransId="{8384B803-6F5F-C445-B47A-B9F6355683AF}"/>
    <dgm:cxn modelId="{B7BD5CF5-0E98-694B-96A9-EF02E0B9FA63}" type="presOf" srcId="{C5A00D9B-3725-D94F-B611-6B9AF6E0BB02}" destId="{D6870E45-591C-7C42-BE64-B49D1CBE90D5}" srcOrd="0" destOrd="0" presId="urn:microsoft.com/office/officeart/2005/8/layout/hProcess4"/>
    <dgm:cxn modelId="{1F55FD7E-3EAD-1242-936C-DC43AEC2996A}" type="presOf" srcId="{86EF93F1-022E-7B4B-991F-7530BF2240D4}" destId="{54263D70-AF5F-4F48-A0C6-145BE4674821}" srcOrd="1" destOrd="0" presId="urn:microsoft.com/office/officeart/2005/8/layout/hProcess4"/>
    <dgm:cxn modelId="{9B254912-0C87-D74A-9D9B-AB075D700CD9}" type="presOf" srcId="{535F9186-0A73-224A-9E08-894391CF2688}" destId="{961E70B4-4CE0-EC49-99DE-1D5C9F9F9D7C}" srcOrd="0" destOrd="0" presId="urn:microsoft.com/office/officeart/2005/8/layout/hProcess4"/>
    <dgm:cxn modelId="{7C7EC49C-3371-1A45-ACE6-332F518CE82A}" srcId="{F66F3F0A-1C15-E74A-9ED8-1C7F6C51F1E3}" destId="{B45DD5DC-97C3-DE45-8192-C0175C7EC9DE}" srcOrd="4" destOrd="0" parTransId="{BD26DE9C-68B0-C140-86A2-E66982C56161}" sibTransId="{3F018087-99EC-0E44-90C1-F60D3D775776}"/>
    <dgm:cxn modelId="{339349A7-C7BB-C24E-B6EC-D5FB19520A51}" type="presOf" srcId="{D3F7C9C7-B429-054B-B179-CC8D65D7586F}" destId="{B0DDEC13-ACE4-4742-AF15-9777191C54CE}" srcOrd="0" destOrd="1" presId="urn:microsoft.com/office/officeart/2005/8/layout/hProcess4"/>
    <dgm:cxn modelId="{63C4D2EF-290C-2E45-AD64-7BDE3D682C62}" type="presOf" srcId="{6B68D9CD-30FF-8C49-A561-FBBFA0A950CC}" destId="{D8D23966-ECBC-C144-B897-AFC029FA32FB}" srcOrd="0" destOrd="1" presId="urn:microsoft.com/office/officeart/2005/8/layout/hProcess4"/>
    <dgm:cxn modelId="{08BB3BF7-64C9-C94F-AD69-30B8A7EE493A}" srcId="{B62CC6D2-B98E-B54F-BB66-3C8F5723C55B}" destId="{978AA52E-65EC-5445-9E18-7182015C9F91}" srcOrd="1" destOrd="0" parTransId="{DEF34DCC-58A1-BC4D-83E5-163269963C25}" sibTransId="{363D5EFC-619E-4443-891A-388B146A040A}"/>
    <dgm:cxn modelId="{B04BF90D-30EC-B24C-B099-88B044FD1714}" type="presOf" srcId="{CF5F0FE4-82A1-CA4D-8514-5B0E2643CE7D}" destId="{4CAF90A0-856A-FD40-B080-658D7F5A9A85}" srcOrd="0" destOrd="0" presId="urn:microsoft.com/office/officeart/2005/8/layout/hProcess4"/>
    <dgm:cxn modelId="{0A43E50F-7FCE-0248-8E58-6D8326F900E1}" srcId="{917E6340-46BF-1E45-9002-201961B64CBB}" destId="{6B68D9CD-30FF-8C49-A561-FBBFA0A950CC}" srcOrd="1" destOrd="0" parTransId="{B87B1815-B5F1-3E4A-8C76-3C0A208EFBE9}" sibTransId="{1EAC15F9-43B2-0B4B-A6B6-431364C51F7F}"/>
    <dgm:cxn modelId="{888CC885-ED6C-1C47-B2C1-0915D343A14B}" type="presOf" srcId="{EA87CD57-43E8-0341-96FD-23C910507FA5}" destId="{72B1E077-D407-C541-BDB1-161CC6814A02}" srcOrd="1" destOrd="0" presId="urn:microsoft.com/office/officeart/2005/8/layout/hProcess4"/>
    <dgm:cxn modelId="{EA804C9D-A259-8549-9A18-34F3EA1A06DE}" type="presOf" srcId="{917E6340-46BF-1E45-9002-201961B64CBB}" destId="{0A1C6453-319F-7146-9DCF-C8845C38D472}" srcOrd="0" destOrd="0" presId="urn:microsoft.com/office/officeart/2005/8/layout/hProcess4"/>
    <dgm:cxn modelId="{C4097EFF-32CB-854B-BA49-0010E282E6AC}" srcId="{535F9186-0A73-224A-9E08-894391CF2688}" destId="{87855923-C0D4-0843-B2EC-5E0354532E5B}" srcOrd="0" destOrd="0" parTransId="{5F8A9B25-DFA1-BC4D-AB93-12C44412F7FC}" sibTransId="{D115F8F2-F3CB-0344-9A89-AFAF96B2B4E6}"/>
    <dgm:cxn modelId="{BBDF38A7-B17B-C740-A868-4D36C654278B}" type="presOf" srcId="{9B9D8594-1AC0-A941-BC04-F6341B2AA92A}" destId="{1924B303-8A8F-D04A-9B5A-F833EB6F6268}" srcOrd="0" destOrd="0" presId="urn:microsoft.com/office/officeart/2005/8/layout/hProcess4"/>
    <dgm:cxn modelId="{2DEADE9D-9933-BB41-8E52-88FA542F0A7D}" srcId="{B62CC6D2-B98E-B54F-BB66-3C8F5723C55B}" destId="{BCDA1AE1-49F2-9645-B559-D762075BE286}" srcOrd="0" destOrd="0" parTransId="{F981F46B-F597-7645-B684-FF2FB09797CF}" sibTransId="{37CDFB0D-CD42-194F-9B67-EDC765CFB57B}"/>
    <dgm:cxn modelId="{56D67C57-124D-A440-8557-9B7621344E4F}" type="presOf" srcId="{87855923-C0D4-0843-B2EC-5E0354532E5B}" destId="{B0DDEC13-ACE4-4742-AF15-9777191C54CE}" srcOrd="0" destOrd="0" presId="urn:microsoft.com/office/officeart/2005/8/layout/hProcess4"/>
    <dgm:cxn modelId="{BC86E0A1-7C94-184A-9F73-452AD6AF685D}" srcId="{46D65EC8-C049-5245-BC0C-ECC852BD9DAE}" destId="{E02D5681-4994-3548-B3D8-776AF78B5CC7}" srcOrd="1" destOrd="0" parTransId="{E3E599F8-D8BB-144B-842E-A096D17A86C3}" sibTransId="{CC01BA9D-2E58-0C4D-8BBD-74D9E35DE847}"/>
    <dgm:cxn modelId="{4D358C36-F04A-D147-BDF7-310E1D167D56}" srcId="{F66F3F0A-1C15-E74A-9ED8-1C7F6C51F1E3}" destId="{917E6340-46BF-1E45-9002-201961B64CBB}" srcOrd="1" destOrd="0" parTransId="{F1C96B15-72C8-5944-803D-D5C6515F3F6A}" sibTransId="{441601E6-9487-F246-801B-9FC1FBED9211}"/>
    <dgm:cxn modelId="{A577CF6B-BCA2-AB42-893F-158A7027A818}" type="presOf" srcId="{B45DD5DC-97C3-DE45-8192-C0175C7EC9DE}" destId="{AF6505CF-267F-3E45-B6F3-BA7036ABB4F7}" srcOrd="0" destOrd="0" presId="urn:microsoft.com/office/officeart/2005/8/layout/hProcess4"/>
    <dgm:cxn modelId="{5FB52B70-6D2F-B14A-A8A6-FA8074E735CD}" type="presOf" srcId="{978AA52E-65EC-5445-9E18-7182015C9F91}" destId="{21272368-4EBF-7B4A-9965-9A6EF6E6DE86}" srcOrd="1" destOrd="1" presId="urn:microsoft.com/office/officeart/2005/8/layout/hProcess4"/>
    <dgm:cxn modelId="{5177E4FB-3B4B-BA49-8710-6023262F372C}" type="presOf" srcId="{D3F7C9C7-B429-054B-B179-CC8D65D7586F}" destId="{C57FC684-C526-084E-899D-267C4BEFD848}" srcOrd="1" destOrd="1" presId="urn:microsoft.com/office/officeart/2005/8/layout/hProcess4"/>
    <dgm:cxn modelId="{AA11D1E3-29EA-D44A-BA7F-E2DC7289D297}" type="presParOf" srcId="{6449CC79-290B-2C4C-8CA9-111520A902CC}" destId="{621CF70D-0449-C146-98C2-8438753DD60E}" srcOrd="0" destOrd="0" presId="urn:microsoft.com/office/officeart/2005/8/layout/hProcess4"/>
    <dgm:cxn modelId="{03B13037-75EC-4A40-A2B2-A54396FDCD6E}" type="presParOf" srcId="{6449CC79-290B-2C4C-8CA9-111520A902CC}" destId="{C9061972-420F-F645-B6FA-E3EF5FD0FD28}" srcOrd="1" destOrd="0" presId="urn:microsoft.com/office/officeart/2005/8/layout/hProcess4"/>
    <dgm:cxn modelId="{15CDD26C-DDB9-E842-A827-A86996A24E67}" type="presParOf" srcId="{6449CC79-290B-2C4C-8CA9-111520A902CC}" destId="{56B69327-2698-7043-9660-10512895DAC9}" srcOrd="2" destOrd="0" presId="urn:microsoft.com/office/officeart/2005/8/layout/hProcess4"/>
    <dgm:cxn modelId="{A6568867-4A33-BC4B-A745-11864C22FA0D}" type="presParOf" srcId="{56B69327-2698-7043-9660-10512895DAC9}" destId="{1EA13405-CC13-CC4E-9C2D-3CF3E5B9EDAF}" srcOrd="0" destOrd="0" presId="urn:microsoft.com/office/officeart/2005/8/layout/hProcess4"/>
    <dgm:cxn modelId="{BC44E9D2-4784-A140-9159-4DE00123ED63}" type="presParOf" srcId="{1EA13405-CC13-CC4E-9C2D-3CF3E5B9EDAF}" destId="{E1C2033E-F292-8B44-AC82-901E0AF85150}" srcOrd="0" destOrd="0" presId="urn:microsoft.com/office/officeart/2005/8/layout/hProcess4"/>
    <dgm:cxn modelId="{F8A7348C-B95A-EA4B-ACC3-CB881599AF82}" type="presParOf" srcId="{1EA13405-CC13-CC4E-9C2D-3CF3E5B9EDAF}" destId="{5E1494A8-77FB-CC45-AD26-121A0E33EB57}" srcOrd="1" destOrd="0" presId="urn:microsoft.com/office/officeart/2005/8/layout/hProcess4"/>
    <dgm:cxn modelId="{0C558311-46FD-E740-AE59-B691A316266F}" type="presParOf" srcId="{1EA13405-CC13-CC4E-9C2D-3CF3E5B9EDAF}" destId="{21272368-4EBF-7B4A-9965-9A6EF6E6DE86}" srcOrd="2" destOrd="0" presId="urn:microsoft.com/office/officeart/2005/8/layout/hProcess4"/>
    <dgm:cxn modelId="{D5F67B3C-6E15-AC41-ADA0-9F6CEAF7A888}" type="presParOf" srcId="{1EA13405-CC13-CC4E-9C2D-3CF3E5B9EDAF}" destId="{76846BB1-C877-DA42-B78C-85598899D6F0}" srcOrd="3" destOrd="0" presId="urn:microsoft.com/office/officeart/2005/8/layout/hProcess4"/>
    <dgm:cxn modelId="{00E5615F-E155-4247-A344-B0EEFFA4E741}" type="presParOf" srcId="{1EA13405-CC13-CC4E-9C2D-3CF3E5B9EDAF}" destId="{466D5B83-7867-4D4F-89F2-ADF34CF8CF8A}" srcOrd="4" destOrd="0" presId="urn:microsoft.com/office/officeart/2005/8/layout/hProcess4"/>
    <dgm:cxn modelId="{A49ECE31-77A8-1141-A368-4AF1D39F7429}" type="presParOf" srcId="{56B69327-2698-7043-9660-10512895DAC9}" destId="{C34A02AC-E43B-E64A-98B7-D7F0F68A5B18}" srcOrd="1" destOrd="0" presId="urn:microsoft.com/office/officeart/2005/8/layout/hProcess4"/>
    <dgm:cxn modelId="{C7E649A4-3793-3748-9804-04E3B89BF717}" type="presParOf" srcId="{56B69327-2698-7043-9660-10512895DAC9}" destId="{4382188E-1D61-BC49-A95C-627B7AE22B9F}" srcOrd="2" destOrd="0" presId="urn:microsoft.com/office/officeart/2005/8/layout/hProcess4"/>
    <dgm:cxn modelId="{102860FA-92AC-5943-B146-4DA89EE8EFF7}" type="presParOf" srcId="{4382188E-1D61-BC49-A95C-627B7AE22B9F}" destId="{4DEEA819-3646-7D46-8D06-B0B1386370BD}" srcOrd="0" destOrd="0" presId="urn:microsoft.com/office/officeart/2005/8/layout/hProcess4"/>
    <dgm:cxn modelId="{F86CB6AF-07CA-634A-8028-7F200B253D3F}" type="presParOf" srcId="{4382188E-1D61-BC49-A95C-627B7AE22B9F}" destId="{D8D23966-ECBC-C144-B897-AFC029FA32FB}" srcOrd="1" destOrd="0" presId="urn:microsoft.com/office/officeart/2005/8/layout/hProcess4"/>
    <dgm:cxn modelId="{B45A2CCC-8AF0-CD41-97CA-D0A309F9F55A}" type="presParOf" srcId="{4382188E-1D61-BC49-A95C-627B7AE22B9F}" destId="{72B1E077-D407-C541-BDB1-161CC6814A02}" srcOrd="2" destOrd="0" presId="urn:microsoft.com/office/officeart/2005/8/layout/hProcess4"/>
    <dgm:cxn modelId="{B0033958-E41A-3544-BD90-AF9E5128DBBB}" type="presParOf" srcId="{4382188E-1D61-BC49-A95C-627B7AE22B9F}" destId="{0A1C6453-319F-7146-9DCF-C8845C38D472}" srcOrd="3" destOrd="0" presId="urn:microsoft.com/office/officeart/2005/8/layout/hProcess4"/>
    <dgm:cxn modelId="{ECC71B33-F1CC-B946-B0F5-8B1FCF0965A9}" type="presParOf" srcId="{4382188E-1D61-BC49-A95C-627B7AE22B9F}" destId="{1F522595-7CBE-0847-9237-C7EECEB0A9BB}" srcOrd="4" destOrd="0" presId="urn:microsoft.com/office/officeart/2005/8/layout/hProcess4"/>
    <dgm:cxn modelId="{E1BA6AF7-5E0D-0643-B97C-A26EAA5B58E5}" type="presParOf" srcId="{56B69327-2698-7043-9660-10512895DAC9}" destId="{AF52B1F5-AB63-0D48-B810-E413F876CDB0}" srcOrd="3" destOrd="0" presId="urn:microsoft.com/office/officeart/2005/8/layout/hProcess4"/>
    <dgm:cxn modelId="{A21AC413-1F3F-0543-9D02-28D32F36B960}" type="presParOf" srcId="{56B69327-2698-7043-9660-10512895DAC9}" destId="{519B717C-C74D-5E43-9FF3-2E8786A6F2E2}" srcOrd="4" destOrd="0" presId="urn:microsoft.com/office/officeart/2005/8/layout/hProcess4"/>
    <dgm:cxn modelId="{62798F72-7D68-944E-A7FB-8C2814B255DD}" type="presParOf" srcId="{519B717C-C74D-5E43-9FF3-2E8786A6F2E2}" destId="{E4436B1C-D5F5-EA43-927E-76616B4BF01F}" srcOrd="0" destOrd="0" presId="urn:microsoft.com/office/officeart/2005/8/layout/hProcess4"/>
    <dgm:cxn modelId="{EDC9E0B7-BC12-CE43-9681-6FAA431B88BD}" type="presParOf" srcId="{519B717C-C74D-5E43-9FF3-2E8786A6F2E2}" destId="{D6870E45-591C-7C42-BE64-B49D1CBE90D5}" srcOrd="1" destOrd="0" presId="urn:microsoft.com/office/officeart/2005/8/layout/hProcess4"/>
    <dgm:cxn modelId="{761DBD49-143E-6942-A07C-D50BC383107D}" type="presParOf" srcId="{519B717C-C74D-5E43-9FF3-2E8786A6F2E2}" destId="{47CEDDBD-3194-F144-AFBD-D134CE2FFD46}" srcOrd="2" destOrd="0" presId="urn:microsoft.com/office/officeart/2005/8/layout/hProcess4"/>
    <dgm:cxn modelId="{75EEEB7F-F230-1943-AD59-08525D709CE3}" type="presParOf" srcId="{519B717C-C74D-5E43-9FF3-2E8786A6F2E2}" destId="{28D77D5E-313D-6148-8C77-DA201CE1F97F}" srcOrd="3" destOrd="0" presId="urn:microsoft.com/office/officeart/2005/8/layout/hProcess4"/>
    <dgm:cxn modelId="{53AD6489-5EE1-E947-9930-4DC2925C59D4}" type="presParOf" srcId="{519B717C-C74D-5E43-9FF3-2E8786A6F2E2}" destId="{517150F2-2B2D-174C-8C53-626590B08EF1}" srcOrd="4" destOrd="0" presId="urn:microsoft.com/office/officeart/2005/8/layout/hProcess4"/>
    <dgm:cxn modelId="{3B4225BE-96CA-1F45-9CEE-778345E2D6BB}" type="presParOf" srcId="{56B69327-2698-7043-9660-10512895DAC9}" destId="{4CAF90A0-856A-FD40-B080-658D7F5A9A85}" srcOrd="5" destOrd="0" presId="urn:microsoft.com/office/officeart/2005/8/layout/hProcess4"/>
    <dgm:cxn modelId="{6A033858-6DBB-524A-BE5A-2D7A9069C5D6}" type="presParOf" srcId="{56B69327-2698-7043-9660-10512895DAC9}" destId="{89C609CB-DB52-9140-9A83-E83B0C63256E}" srcOrd="6" destOrd="0" presId="urn:microsoft.com/office/officeart/2005/8/layout/hProcess4"/>
    <dgm:cxn modelId="{55ED3552-70A9-BE4B-A1F9-0CB0DAE25130}" type="presParOf" srcId="{89C609CB-DB52-9140-9A83-E83B0C63256E}" destId="{DA87C07A-8414-4B40-B693-21907C362F41}" srcOrd="0" destOrd="0" presId="urn:microsoft.com/office/officeart/2005/8/layout/hProcess4"/>
    <dgm:cxn modelId="{C8EAEAE4-D6D8-824E-AE1D-09B48224B2FC}" type="presParOf" srcId="{89C609CB-DB52-9140-9A83-E83B0C63256E}" destId="{B0DDEC13-ACE4-4742-AF15-9777191C54CE}" srcOrd="1" destOrd="0" presId="urn:microsoft.com/office/officeart/2005/8/layout/hProcess4"/>
    <dgm:cxn modelId="{CB8CA3BB-8C43-844E-BC53-3C66EBE0B44B}" type="presParOf" srcId="{89C609CB-DB52-9140-9A83-E83B0C63256E}" destId="{C57FC684-C526-084E-899D-267C4BEFD848}" srcOrd="2" destOrd="0" presId="urn:microsoft.com/office/officeart/2005/8/layout/hProcess4"/>
    <dgm:cxn modelId="{386B32E6-F73C-0149-A8D1-6F30F4383C60}" type="presParOf" srcId="{89C609CB-DB52-9140-9A83-E83B0C63256E}" destId="{961E70B4-4CE0-EC49-99DE-1D5C9F9F9D7C}" srcOrd="3" destOrd="0" presId="urn:microsoft.com/office/officeart/2005/8/layout/hProcess4"/>
    <dgm:cxn modelId="{6FE0D653-FA60-CE47-8309-47B72907DE5E}" type="presParOf" srcId="{89C609CB-DB52-9140-9A83-E83B0C63256E}" destId="{E1F525B9-4FC2-8A45-885E-506324430CE6}" srcOrd="4" destOrd="0" presId="urn:microsoft.com/office/officeart/2005/8/layout/hProcess4"/>
    <dgm:cxn modelId="{680CF30B-3D45-0743-91F1-6BB695A38D19}" type="presParOf" srcId="{56B69327-2698-7043-9660-10512895DAC9}" destId="{1924B303-8A8F-D04A-9B5A-F833EB6F6268}" srcOrd="7" destOrd="0" presId="urn:microsoft.com/office/officeart/2005/8/layout/hProcess4"/>
    <dgm:cxn modelId="{3AB05AF8-04DB-A944-8B22-A51137A97B4B}" type="presParOf" srcId="{56B69327-2698-7043-9660-10512895DAC9}" destId="{080E139D-8A22-1E4D-9EAC-669F10EF0CFC}" srcOrd="8" destOrd="0" presId="urn:microsoft.com/office/officeart/2005/8/layout/hProcess4"/>
    <dgm:cxn modelId="{20EC268A-4421-A349-B8D9-C6E3826BB8DD}" type="presParOf" srcId="{080E139D-8A22-1E4D-9EAC-669F10EF0CFC}" destId="{0FDC13F9-A5ED-7E49-A88B-BDBC1340BE81}" srcOrd="0" destOrd="0" presId="urn:microsoft.com/office/officeart/2005/8/layout/hProcess4"/>
    <dgm:cxn modelId="{4F59F16A-1C0A-314A-9F0A-AB7B2250560E}" type="presParOf" srcId="{080E139D-8A22-1E4D-9EAC-669F10EF0CFC}" destId="{EC4E25C6-C3D7-4B4B-8BC5-92A960D631E0}" srcOrd="1" destOrd="0" presId="urn:microsoft.com/office/officeart/2005/8/layout/hProcess4"/>
    <dgm:cxn modelId="{219C9BBC-B947-2F45-964C-A85B66BA9FBD}" type="presParOf" srcId="{080E139D-8A22-1E4D-9EAC-669F10EF0CFC}" destId="{54263D70-AF5F-4F48-A0C6-145BE4674821}" srcOrd="2" destOrd="0" presId="urn:microsoft.com/office/officeart/2005/8/layout/hProcess4"/>
    <dgm:cxn modelId="{1597574D-03DC-B243-9978-6FEFD117F798}" type="presParOf" srcId="{080E139D-8A22-1E4D-9EAC-669F10EF0CFC}" destId="{AF6505CF-267F-3E45-B6F3-BA7036ABB4F7}" srcOrd="3" destOrd="0" presId="urn:microsoft.com/office/officeart/2005/8/layout/hProcess4"/>
    <dgm:cxn modelId="{E76FECBB-82BC-6041-A926-5D550D3D8D4D}" type="presParOf" srcId="{080E139D-8A22-1E4D-9EAC-669F10EF0CFC}" destId="{D83900E5-6697-DA46-8463-122A3A134EC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494A8-77FB-CC45-AD26-121A0E33EB57}">
      <dsp:nvSpPr>
        <dsp:cNvPr id="0" name=""/>
        <dsp:cNvSpPr/>
      </dsp:nvSpPr>
      <dsp:spPr>
        <a:xfrm>
          <a:off x="655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Is it answerable?</a:t>
          </a:r>
          <a:endParaRPr lang="en-US" sz="1100" kern="1200" dirty="0"/>
        </a:p>
      </dsp:txBody>
      <dsp:txXfrm>
        <a:off x="33905" y="1623152"/>
        <a:ext cx="1386115" cy="879021"/>
      </dsp:txXfrm>
    </dsp:sp>
    <dsp:sp modelId="{C34A02AC-E43B-E64A-98B7-D7F0F68A5B18}">
      <dsp:nvSpPr>
        <dsp:cNvPr id="0" name=""/>
        <dsp:cNvSpPr/>
      </dsp:nvSpPr>
      <dsp:spPr>
        <a:xfrm>
          <a:off x="812945"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846BB1-C877-DA42-B78C-85598899D6F0}">
      <dsp:nvSpPr>
        <dsp:cNvPr id="0" name=""/>
        <dsp:cNvSpPr/>
      </dsp:nvSpPr>
      <dsp:spPr>
        <a:xfrm>
          <a:off x="326738"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smtClean="0"/>
            <a:t>Question</a:t>
          </a:r>
          <a:endParaRPr lang="en-US" sz="1800" kern="1200" dirty="0"/>
        </a:p>
      </dsp:txBody>
      <dsp:txXfrm>
        <a:off x="341655" y="2544438"/>
        <a:ext cx="1250887" cy="479466"/>
      </dsp:txXfrm>
    </dsp:sp>
    <dsp:sp modelId="{D8D23966-ECBC-C144-B897-AFC029FA32FB}">
      <dsp:nvSpPr>
        <dsp:cNvPr id="0" name=""/>
        <dsp:cNvSpPr/>
      </dsp:nvSpPr>
      <dsp:spPr>
        <a:xfrm>
          <a:off x="1857074"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data for the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How hard/easy is it to collect?</a:t>
          </a:r>
          <a:endParaRPr lang="en-US" sz="1100" kern="1200" dirty="0"/>
        </a:p>
        <a:p>
          <a:pPr marL="57150" lvl="1" indent="-57150" algn="l" defTabSz="488950">
            <a:lnSpc>
              <a:spcPct val="90000"/>
            </a:lnSpc>
            <a:spcBef>
              <a:spcPct val="0"/>
            </a:spcBef>
            <a:spcAft>
              <a:spcPct val="15000"/>
            </a:spcAft>
            <a:buChar char="••"/>
          </a:pPr>
          <a:r>
            <a:rPr lang="en-US" sz="1100" kern="1200" dirty="0" smtClean="0"/>
            <a:t>Understand the fields</a:t>
          </a:r>
          <a:endParaRPr lang="en-US" sz="1100" kern="1200" dirty="0"/>
        </a:p>
      </dsp:txBody>
      <dsp:txXfrm>
        <a:off x="1884422" y="1877802"/>
        <a:ext cx="1386115" cy="879021"/>
      </dsp:txXfrm>
    </dsp:sp>
    <dsp:sp modelId="{AF52B1F5-AB63-0D48-B810-E413F876CDB0}">
      <dsp:nvSpPr>
        <dsp:cNvPr id="0" name=""/>
        <dsp:cNvSpPr/>
      </dsp:nvSpPr>
      <dsp:spPr>
        <a:xfrm>
          <a:off x="2651455" y="859922"/>
          <a:ext cx="1790614" cy="1790614"/>
        </a:xfrm>
        <a:prstGeom prst="circularArrow">
          <a:avLst>
            <a:gd name="adj1" fmla="val 2927"/>
            <a:gd name="adj2" fmla="val 358341"/>
            <a:gd name="adj3" fmla="val 19466149"/>
            <a:gd name="adj4" fmla="val 12575511"/>
            <a:gd name="adj5" fmla="val 34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1C6453-319F-7146-9DCF-C8845C38D472}">
      <dsp:nvSpPr>
        <dsp:cNvPr id="0" name=""/>
        <dsp:cNvSpPr/>
      </dsp:nvSpPr>
      <dsp:spPr>
        <a:xfrm>
          <a:off x="2177254"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Collect Data </a:t>
          </a:r>
          <a:endParaRPr lang="en-US" sz="1800" kern="1200" dirty="0"/>
        </a:p>
      </dsp:txBody>
      <dsp:txXfrm>
        <a:off x="2192171" y="1356070"/>
        <a:ext cx="1250887" cy="479466"/>
      </dsp:txXfrm>
    </dsp:sp>
    <dsp:sp modelId="{D6870E45-591C-7C42-BE64-B49D1CBE90D5}">
      <dsp:nvSpPr>
        <dsp:cNvPr id="0" name=""/>
        <dsp:cNvSpPr/>
      </dsp:nvSpPr>
      <dsp:spPr>
        <a:xfrm>
          <a:off x="3707590"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What flaws exist in the data?</a:t>
          </a:r>
          <a:endParaRPr lang="en-US" sz="1100" kern="1200" dirty="0"/>
        </a:p>
        <a:p>
          <a:pPr marL="57150" lvl="1" indent="-57150" algn="l" defTabSz="488950">
            <a:lnSpc>
              <a:spcPct val="90000"/>
            </a:lnSpc>
            <a:spcBef>
              <a:spcPct val="0"/>
            </a:spcBef>
            <a:spcAft>
              <a:spcPct val="15000"/>
            </a:spcAft>
            <a:buChar char="••"/>
          </a:pPr>
          <a:r>
            <a:rPr lang="en-US" sz="1100" kern="1200" dirty="0" smtClean="0"/>
            <a:t>Check and address the four Cs</a:t>
          </a:r>
          <a:endParaRPr lang="en-US" sz="1100" kern="1200" dirty="0"/>
        </a:p>
      </dsp:txBody>
      <dsp:txXfrm>
        <a:off x="3734938" y="1623152"/>
        <a:ext cx="1386115" cy="879021"/>
      </dsp:txXfrm>
    </dsp:sp>
    <dsp:sp modelId="{4CAF90A0-856A-FD40-B080-658D7F5A9A85}">
      <dsp:nvSpPr>
        <dsp:cNvPr id="0" name=""/>
        <dsp:cNvSpPr/>
      </dsp:nvSpPr>
      <dsp:spPr>
        <a:xfrm>
          <a:off x="4513978"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D77D5E-313D-6148-8C77-DA201CE1F97F}">
      <dsp:nvSpPr>
        <dsp:cNvPr id="0" name=""/>
        <dsp:cNvSpPr/>
      </dsp:nvSpPr>
      <dsp:spPr>
        <a:xfrm>
          <a:off x="4027771"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Clean Data</a:t>
          </a:r>
          <a:endParaRPr lang="en-US" sz="1800" kern="1200" dirty="0"/>
        </a:p>
      </dsp:txBody>
      <dsp:txXfrm>
        <a:off x="4042688" y="2544438"/>
        <a:ext cx="1250887" cy="479466"/>
      </dsp:txXfrm>
    </dsp:sp>
    <dsp:sp modelId="{B0DDEC13-ACE4-4742-AF15-9777191C54CE}">
      <dsp:nvSpPr>
        <dsp:cNvPr id="0" name=""/>
        <dsp:cNvSpPr/>
      </dsp:nvSpPr>
      <dsp:spPr>
        <a:xfrm>
          <a:off x="555810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Transform / delete variables</a:t>
          </a:r>
          <a:endParaRPr lang="en-US" sz="1100" kern="1200" dirty="0"/>
        </a:p>
        <a:p>
          <a:pPr marL="57150" lvl="1" indent="-57150" algn="l" defTabSz="488950">
            <a:lnSpc>
              <a:spcPct val="90000"/>
            </a:lnSpc>
            <a:spcBef>
              <a:spcPct val="0"/>
            </a:spcBef>
            <a:spcAft>
              <a:spcPct val="15000"/>
            </a:spcAft>
            <a:buChar char="••"/>
          </a:pPr>
          <a:r>
            <a:rPr lang="en-US" sz="1100" kern="1200" dirty="0" smtClean="0"/>
            <a:t>Create subsets / views</a:t>
          </a:r>
          <a:endParaRPr lang="en-US" sz="1100" kern="1200" dirty="0"/>
        </a:p>
        <a:p>
          <a:pPr marL="57150" lvl="1" indent="-57150" algn="l" defTabSz="488950">
            <a:lnSpc>
              <a:spcPct val="90000"/>
            </a:lnSpc>
            <a:spcBef>
              <a:spcPct val="0"/>
            </a:spcBef>
            <a:spcAft>
              <a:spcPct val="15000"/>
            </a:spcAft>
            <a:buChar char="••"/>
          </a:pPr>
          <a:r>
            <a:rPr lang="en-US" sz="1100" kern="1200" dirty="0" smtClean="0"/>
            <a:t>Visualize</a:t>
          </a:r>
          <a:endParaRPr lang="en-US" sz="1100" kern="1200" dirty="0"/>
        </a:p>
      </dsp:txBody>
      <dsp:txXfrm>
        <a:off x="5585455" y="1877802"/>
        <a:ext cx="1386115" cy="879021"/>
      </dsp:txXfrm>
    </dsp:sp>
    <dsp:sp modelId="{1924B303-8A8F-D04A-9B5A-F833EB6F6268}">
      <dsp:nvSpPr>
        <dsp:cNvPr id="0" name=""/>
        <dsp:cNvSpPr/>
      </dsp:nvSpPr>
      <dsp:spPr>
        <a:xfrm>
          <a:off x="6352488" y="859922"/>
          <a:ext cx="1790614" cy="1790614"/>
        </a:xfrm>
        <a:prstGeom prst="circularArrow">
          <a:avLst>
            <a:gd name="adj1" fmla="val 2927"/>
            <a:gd name="adj2" fmla="val 358341"/>
            <a:gd name="adj3" fmla="val 19466149"/>
            <a:gd name="adj4" fmla="val 12575511"/>
            <a:gd name="adj5" fmla="val 3415"/>
          </a:avLst>
        </a:prstGeom>
        <a:solidFill>
          <a:srgbClr val="FFFFFF"/>
        </a:solidFill>
        <a:ln>
          <a:solidFill>
            <a:srgbClr val="FFFFFF"/>
          </a:solidFill>
        </a:ln>
        <a:effectLst/>
      </dsp:spPr>
      <dsp:style>
        <a:lnRef idx="0">
          <a:scrgbClr r="0" g="0" b="0"/>
        </a:lnRef>
        <a:fillRef idx="1">
          <a:scrgbClr r="0" g="0" b="0"/>
        </a:fillRef>
        <a:effectRef idx="0">
          <a:scrgbClr r="0" g="0" b="0"/>
        </a:effectRef>
        <a:fontRef idx="minor">
          <a:schemeClr val="lt1"/>
        </a:fontRef>
      </dsp:style>
    </dsp:sp>
    <dsp:sp modelId="{961E70B4-4CE0-EC49-99DE-1D5C9F9F9D7C}">
      <dsp:nvSpPr>
        <dsp:cNvPr id="0" name=""/>
        <dsp:cNvSpPr/>
      </dsp:nvSpPr>
      <dsp:spPr>
        <a:xfrm>
          <a:off x="5878287"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Explore Data</a:t>
          </a:r>
          <a:endParaRPr lang="en-US" sz="1800" kern="1200" dirty="0"/>
        </a:p>
      </dsp:txBody>
      <dsp:txXfrm>
        <a:off x="5893204" y="1356070"/>
        <a:ext cx="1250887" cy="479466"/>
      </dsp:txXfrm>
    </dsp:sp>
    <dsp:sp modelId="{EC4E25C6-C3D7-4B4B-8BC5-92A960D631E0}">
      <dsp:nvSpPr>
        <dsp:cNvPr id="0" name=""/>
        <dsp:cNvSpPr/>
      </dsp:nvSpPr>
      <dsp:spPr>
        <a:xfrm>
          <a:off x="7408623" y="1595804"/>
          <a:ext cx="1440811" cy="1188367"/>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dsp:txBody>
      <dsp:txXfrm>
        <a:off x="7435971" y="1623152"/>
        <a:ext cx="1386115" cy="879021"/>
      </dsp:txXfrm>
    </dsp:sp>
    <dsp:sp modelId="{AF6505CF-267F-3E45-B6F3-BA7036ABB4F7}">
      <dsp:nvSpPr>
        <dsp:cNvPr id="0" name=""/>
        <dsp:cNvSpPr/>
      </dsp:nvSpPr>
      <dsp:spPr>
        <a:xfrm>
          <a:off x="7728804" y="2529521"/>
          <a:ext cx="1280721" cy="509300"/>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Use data</a:t>
          </a:r>
          <a:endParaRPr lang="en-US" sz="1800" kern="1200" dirty="0"/>
        </a:p>
      </dsp:txBody>
      <dsp:txXfrm>
        <a:off x="7743721" y="2544438"/>
        <a:ext cx="1250887" cy="4794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1/30/14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1/30/14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www.physics.csbsju.edu</a:t>
            </a:r>
            <a:r>
              <a:rPr lang="en-US" dirty="0" smtClean="0"/>
              <a:t>/stats/KS-</a:t>
            </a:r>
            <a:r>
              <a:rPr lang="en-US" dirty="0" err="1" smtClean="0"/>
              <a:t>test.html</a:t>
            </a:r>
            <a:endParaRPr lang="en-US" dirty="0" smtClean="0"/>
          </a:p>
          <a:p>
            <a:endParaRPr lang="en-US" dirty="0" smtClean="0"/>
          </a:p>
          <a:p>
            <a:r>
              <a:rPr lang="en-US" dirty="0" smtClean="0"/>
              <a:t>One of the advantages of the KS-test is that it leads to a graphical presentation of the data, which enables the user to detect normal distributions (see below). The KS-test is a robust test that cares only about the relative distribution of the data. In the above case, use of the log scales just moved the important region so the user could see the distribution of the data. There are a couple of reasons for preferring percentile plots to cumulative fractions plots. It turns out that the percentile plot is a better estimate of the distribution function (if you know what that is). And plotting percentiles allows you to use "probability graph paper"...plots with specially scaled axis divisions. Probability scales on the y-axis allows you to see how "normal" the data is. Normally distributed data will plot as a straight line on probability paper. Lognormal data will plot as a straight line with probability-log scaled axes. (</a:t>
            </a:r>
            <a:r>
              <a:rPr lang="en-US" dirty="0" err="1" smtClean="0"/>
              <a:t>Incidently</a:t>
            </a:r>
            <a:r>
              <a:rPr lang="en-US" dirty="0" smtClean="0"/>
              <a:t> uniformly distributed data will plot as a straight line using the usual linear y-scale.) Note that the KS-test reports that both </a:t>
            </a:r>
            <a:r>
              <a:rPr lang="en-US" dirty="0" err="1" smtClean="0"/>
              <a:t>treatmentB</a:t>
            </a:r>
            <a:r>
              <a:rPr lang="en-US" dirty="0" smtClean="0"/>
              <a:t> and </a:t>
            </a:r>
            <a:r>
              <a:rPr lang="en-US" dirty="0" err="1" smtClean="0"/>
              <a:t>controlB</a:t>
            </a:r>
            <a:r>
              <a:rPr lang="en-US" dirty="0" smtClean="0"/>
              <a:t> data are approximately lognormal. Thus you could take the log of all the data, and use the resulting data in a t-test. Since the t-test is a quite sensitive test when applied to appropriate data this would be the best strategy</a:t>
            </a:r>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4269850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Discrete values (“Probability Mass Function”) - typically values and weights</a:t>
            </a:r>
          </a:p>
          <a:p>
            <a:pPr lvl="1"/>
            <a:r>
              <a:rPr lang="en-US" dirty="0" smtClean="0"/>
              <a:t>Continues values (“Probability Density Function”) – typically a function</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Affects how we model the variable </a:t>
            </a:r>
          </a:p>
          <a:p>
            <a:pPr lvl="1"/>
            <a:r>
              <a:rPr lang="en-US" dirty="0" smtClean="0"/>
              <a:t>Insurance</a:t>
            </a:r>
            <a:r>
              <a:rPr lang="en-US" baseline="0" dirty="0" smtClean="0"/>
              <a:t> claims: Not independent when an epidemic hits the local population (common location affects health)</a:t>
            </a:r>
          </a:p>
          <a:p>
            <a:pPr lvl="1"/>
            <a:r>
              <a:rPr lang="en-US" baseline="0" dirty="0" smtClean="0"/>
              <a:t>Identical distributions not the same in terms of chance of being sick when one person has higher likelihood of inheriting a disease or is in a socioeconomic class more at risk for disease</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238829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variable might be modeled as log-normal if it can be thought of as the multiplicative product of many independent random variables each of which is positive. (This is justified by considering the central limit theorem in the log-domain.) For example, in finance, the variable could represent the compound return from a sequence of many trades (each expressed as its return + 1); or a long-term discount factor can be derived from the product of short-term discount factors. In wireless communication, the </a:t>
            </a:r>
            <a:r>
              <a:rPr lang="en-US" dirty="0" err="1" smtClean="0"/>
              <a:t>sas</a:t>
            </a:r>
            <a:r>
              <a:rPr lang="en-US" dirty="0" smtClean="0"/>
              <a:t> caused by shadowing or slow fading from random objects is often assumed to be log-normally distributed: see log-distance path loss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part of </a:t>
            </a:r>
            <a:r>
              <a:rPr lang="en-US" dirty="0" err="1" smtClean="0"/>
              <a:t>amy’s</a:t>
            </a:r>
            <a:r>
              <a:rPr lang="en-US" dirty="0" smtClean="0"/>
              <a:t> data might match a log distribution?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suppose someone typically gets 4 pieces of mail per day on average. There will be, however, a certain spread: sometimes a little more, sometimes a little fewer, once in a while nothing at all.[2] Given only the average rate, for a certain period of observation (pieces of mail per day, </a:t>
            </a:r>
            <a:r>
              <a:rPr lang="en-US" dirty="0" err="1" smtClean="0"/>
              <a:t>phonecalls</a:t>
            </a:r>
            <a:r>
              <a:rPr lang="en-US" dirty="0" smtClean="0"/>
              <a:t> per hour, etc.), and assuming that the process, or mix of processes, that produces the event flow is essentially random, the Poisson distribution specifies how likely it is that the count will be 3, or 5, or 10, or any other number, during one period of observation. That is, it predicts the degree of spread around a known average rate of occurrence.[2]</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17. Velocity proﬁles over time using the mouse for (</a:t>
            </a:r>
            <a:r>
              <a:rPr lang="en-US" dirty="0" err="1" smtClean="0"/>
              <a:t>a,b</a:t>
            </a:r>
            <a:r>
              <a:rPr lang="en-US" dirty="0" smtClean="0"/>
              <a:t>) able-bodied participants and (</a:t>
            </a:r>
            <a:r>
              <a:rPr lang="en-US" dirty="0" err="1" smtClean="0"/>
              <a:t>c,d</a:t>
            </a:r>
            <a:r>
              <a:rPr lang="en-US" dirty="0" smtClean="0"/>
              <a:t>)</a:t>
            </a:r>
          </a:p>
          <a:p>
            <a:endParaRPr lang="en-US" dirty="0" smtClean="0"/>
          </a:p>
          <a:p>
            <a:r>
              <a:rPr lang="en-US" dirty="0" smtClean="0"/>
              <a:t>motor-impaired participants. The dot represents the click or crossing event. The graphs on the</a:t>
            </a:r>
          </a:p>
          <a:p>
            <a:endParaRPr lang="en-US" dirty="0" smtClean="0"/>
          </a:p>
          <a:p>
            <a:r>
              <a:rPr lang="en-US" dirty="0" smtClean="0"/>
              <a:t>left are for area pointing. The graphs on the right are for goal crossing.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146070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use other ranges …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this is after cleaning… </a:t>
            </a:r>
          </a:p>
          <a:p>
            <a:r>
              <a:rPr lang="en-US" baseline="0" dirty="0" smtClean="0"/>
              <a:t>Boxplots make comparison really easy … </a:t>
            </a:r>
          </a:p>
          <a:p>
            <a:r>
              <a:rPr lang="en-US" baseline="0" dirty="0" smtClean="0"/>
              <a:t>Can also show certain types of unexpected structure (e.g. variance variance</a:t>
            </a:r>
            <a:r>
              <a:rPr lang="en-US" baseline="0" dirty="0" smtClean="0"/>
              <a:t>)</a:t>
            </a:r>
          </a:p>
          <a:p>
            <a:r>
              <a:rPr lang="en-US" baseline="0" dirty="0" smtClean="0"/>
              <a:t>Created with ‘boxplot-</a:t>
            </a:r>
            <a:r>
              <a:rPr lang="en-US" baseline="0" dirty="0" err="1" smtClean="0"/>
              <a:t>demo.py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65428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1/30/14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1/30/14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1/30/14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Visualizing </a:t>
            </a:r>
            <a:r>
              <a:rPr lang="en-US" smtClean="0"/>
              <a:t>and Exploring</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p:txBody>
          <a:bodyPr/>
          <a:lstStyle/>
          <a:p>
            <a:pPr marL="0" indent="0">
              <a:buNone/>
            </a:pPr>
            <a:r>
              <a:rPr lang="en-US" dirty="0" smtClean="0"/>
              <a:t>Printout of summary </a:t>
            </a:r>
            <a:r>
              <a:rPr lang="en-US" dirty="0" err="1" smtClean="0"/>
              <a:t>csv</a:t>
            </a:r>
            <a:r>
              <a:rPr lang="en-US" dirty="0" smtClean="0"/>
              <a:t> file for you (already done half the work here)</a:t>
            </a:r>
          </a:p>
          <a:p>
            <a:pPr marL="0" indent="0">
              <a:buNone/>
            </a:pPr>
            <a:endParaRPr lang="en-US" dirty="0"/>
          </a:p>
          <a:p>
            <a:pPr marL="0" indent="0">
              <a:buNone/>
            </a:pPr>
            <a:r>
              <a:rPr lang="en-US" dirty="0" smtClean="0"/>
              <a:t>40224  x x x </a:t>
            </a:r>
          </a:p>
          <a:p>
            <a:pPr marL="0" indent="0">
              <a:buNone/>
            </a:pPr>
            <a:r>
              <a:rPr lang="en-US" dirty="0" smtClean="0"/>
              <a:t>40227  x x </a:t>
            </a:r>
          </a:p>
          <a:p>
            <a:pPr marL="0" indent="0">
              <a:buNone/>
            </a:pPr>
            <a:r>
              <a:rPr lang="en-US" dirty="0" smtClean="0"/>
              <a:t>40220  x x x x x x x x x x x x … [138]</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24920195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p:txBody>
          <a:bodyPr/>
          <a:lstStyle/>
          <a:p>
            <a:pPr marL="0" indent="0">
              <a:buNone/>
            </a:pPr>
            <a:r>
              <a:rPr lang="en-US" dirty="0" smtClean="0"/>
              <a:t>Digit reminder representation</a:t>
            </a:r>
          </a:p>
          <a:p>
            <a:pPr marL="0" indent="0">
              <a:buNone/>
            </a:pPr>
            <a:endParaRPr lang="en-US" dirty="0"/>
          </a:p>
          <a:p>
            <a:pPr marL="0" indent="0">
              <a:buNone/>
            </a:pPr>
            <a:r>
              <a:rPr lang="en-US" dirty="0" smtClean="0"/>
              <a:t>40224  24 24 24  </a:t>
            </a:r>
          </a:p>
          <a:p>
            <a:pPr marL="0" indent="0">
              <a:buNone/>
            </a:pPr>
            <a:r>
              <a:rPr lang="en-US" dirty="0" smtClean="0"/>
              <a:t>40227  27 27 </a:t>
            </a:r>
          </a:p>
          <a:p>
            <a:pPr marL="0" indent="0">
              <a:buNone/>
            </a:pPr>
            <a:r>
              <a:rPr lang="en-US" dirty="0" smtClean="0"/>
              <a:t>40220  20 20 20 20 20 20 20 20 20 … [138]</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4791963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 what do we expect to see?</a:t>
            </a:r>
            <a:endParaRPr lang="en-US" dirty="0"/>
          </a:p>
        </p:txBody>
      </p:sp>
      <p:pic>
        <p:nvPicPr>
          <p:cNvPr id="7" name="Content Placeholder 6" descr="Screen Shot 2014-01-26 at 8.39.18 PM.png"/>
          <p:cNvPicPr>
            <a:picLocks noGrp="1" noChangeAspect="1"/>
          </p:cNvPicPr>
          <p:nvPr>
            <p:ph idx="1"/>
          </p:nvPr>
        </p:nvPicPr>
        <p:blipFill>
          <a:blip r:embed="rId2">
            <a:extLst>
              <a:ext uri="{28A0092B-C50C-407E-A947-70E740481C1C}">
                <a14:useLocalDpi xmlns:a14="http://schemas.microsoft.com/office/drawing/2010/main" val="0"/>
              </a:ext>
            </a:extLst>
          </a:blip>
          <a:srcRect t="5721" b="572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28305277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Alternate Summary [after sorting]</a:t>
            </a:r>
          </a:p>
          <a:p>
            <a:pPr marL="0" indent="0">
              <a:buNone/>
            </a:pPr>
            <a:endParaRPr lang="en-US" dirty="0"/>
          </a:p>
          <a:p>
            <a:pPr marL="0" indent="0">
              <a:buNone/>
            </a:pPr>
            <a:r>
              <a:rPr lang="en-US" dirty="0" smtClean="0"/>
              <a:t>4000*: 4 4 4 8 8</a:t>
            </a:r>
          </a:p>
          <a:p>
            <a:pPr marL="0" indent="0">
              <a:buNone/>
            </a:pPr>
            <a:r>
              <a:rPr lang="en-US" dirty="0" smtClean="0"/>
              <a:t>4001*: 4 4 4 4 4 4 4 4 4 4 4 4 4 9 9 </a:t>
            </a:r>
          </a:p>
          <a:p>
            <a:pPr marL="0" indent="0">
              <a:buNone/>
            </a:pPr>
            <a:r>
              <a:rPr lang="en-US" dirty="0" smtClean="0"/>
              <a:t>4002*: 0 3 3 3 3 3 3 3 3 3 3 3 3 3 3 3 </a:t>
            </a:r>
          </a:p>
          <a:p>
            <a:pPr marL="0" indent="0">
              <a:buNone/>
            </a:pPr>
            <a:r>
              <a:rPr lang="en-US" dirty="0" smtClean="0"/>
              <a:t>4003*: 1 1 1 1 1 1 1 1 1 3 </a:t>
            </a:r>
          </a:p>
          <a:p>
            <a:pPr marL="0" indent="0">
              <a:buNone/>
            </a:pPr>
            <a:r>
              <a:rPr lang="en-US" dirty="0" smtClean="0"/>
              <a:t>4004*: 7 7 7 7 7 7 7 7 7 7 7 7 7 7 7 7 7 7 7 7 7 7 7 7 7 </a:t>
            </a:r>
          </a:p>
          <a:p>
            <a:pPr marL="0" indent="0">
              <a:buNone/>
            </a:pPr>
            <a:r>
              <a:rPr lang="en-US" dirty="0" smtClean="0"/>
              <a:t>4005*: 5 7 9 9 9 9 9 9 9 9 9 9 9 9 9 9 9 9 9 9 9 9 </a:t>
            </a:r>
          </a:p>
          <a:p>
            <a:pPr marL="0" indent="0">
              <a:buNone/>
            </a:pPr>
            <a:r>
              <a:rPr lang="en-US" dirty="0" smtClean="0"/>
              <a:t>…</a:t>
            </a:r>
          </a:p>
          <a:p>
            <a:pPr marL="0" indent="0">
              <a:buNone/>
            </a:pPr>
            <a:endParaRPr lang="en-US" dirty="0" smtClean="0"/>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4652147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4011*?</a:t>
            </a:r>
          </a:p>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How could we represent that?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37547289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21200489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1210233" y="2101151"/>
            <a:ext cx="290456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Counting to 10:</a:t>
            </a:r>
          </a:p>
          <a:p>
            <a:endParaRPr lang="en-US" dirty="0" smtClean="0"/>
          </a:p>
          <a:p>
            <a:r>
              <a:rPr lang="en-US" dirty="0" smtClean="0"/>
              <a:t>.</a:t>
            </a:r>
            <a:r>
              <a:rPr lang="en-US" dirty="0"/>
              <a:t>		☐</a:t>
            </a:r>
            <a:r>
              <a:rPr lang="en-US" dirty="0" smtClean="0"/>
              <a:t>		</a:t>
            </a:r>
            <a:r>
              <a:rPr lang="en-US" dirty="0"/>
              <a:t>☐</a:t>
            </a:r>
            <a:r>
              <a:rPr lang="en-US" dirty="0" smtClean="0"/>
              <a:t>	</a:t>
            </a:r>
          </a:p>
          <a:p>
            <a:r>
              <a:rPr lang="en-US" dirty="0" smtClean="0"/>
              <a:t>	   </a:t>
            </a:r>
          </a:p>
          <a:p>
            <a:r>
              <a:rPr lang="en-US" dirty="0" smtClean="0"/>
              <a:t>.  </a:t>
            </a:r>
            <a:r>
              <a:rPr lang="en-US" dirty="0"/>
              <a:t>.		</a:t>
            </a:r>
            <a:r>
              <a:rPr lang="en-US" dirty="0" smtClean="0"/>
              <a:t>☐		</a:t>
            </a:r>
            <a:r>
              <a:rPr lang="en-US" dirty="0"/>
              <a:t>☐</a:t>
            </a:r>
            <a:endParaRPr lang="en-US" dirty="0" smtClean="0"/>
          </a:p>
          <a:p>
            <a:endParaRPr lang="en-US" dirty="0"/>
          </a:p>
          <a:p>
            <a:r>
              <a:rPr lang="en-US" dirty="0" smtClean="0"/>
              <a:t>.		</a:t>
            </a:r>
          </a:p>
          <a:p>
            <a:r>
              <a:rPr lang="en-US" dirty="0" smtClean="0"/>
              <a:t>.  </a:t>
            </a:r>
            <a:r>
              <a:rPr lang="en-US" dirty="0"/>
              <a:t>.		☐</a:t>
            </a:r>
            <a:endParaRPr lang="en-US" dirty="0" smtClean="0"/>
          </a:p>
          <a:p>
            <a:endParaRPr lang="en-US" dirty="0"/>
          </a:p>
          <a:p>
            <a:r>
              <a:rPr lang="en-US" dirty="0" smtClean="0"/>
              <a:t>.  .</a:t>
            </a:r>
          </a:p>
          <a:p>
            <a:r>
              <a:rPr lang="en-US" dirty="0" smtClean="0"/>
              <a:t>.  </a:t>
            </a:r>
            <a:r>
              <a:rPr lang="en-US" dirty="0"/>
              <a:t>. 		☐</a:t>
            </a:r>
            <a:endParaRPr lang="en-US" dirty="0" smtClean="0"/>
          </a:p>
          <a:p>
            <a:endParaRPr lang="en-US" dirty="0" smtClean="0"/>
          </a:p>
          <a:p>
            <a:pPr algn="ctr"/>
            <a:endParaRPr lang="en-US" dirty="0"/>
          </a:p>
        </p:txBody>
      </p:sp>
      <p:cxnSp>
        <p:nvCxnSpPr>
          <p:cNvPr id="11" name="Straight Connector 10"/>
          <p:cNvCxnSpPr/>
          <p:nvPr/>
        </p:nvCxnSpPr>
        <p:spPr>
          <a:xfrm flipH="1">
            <a:off x="2241550" y="30416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2404533" y="30416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273300" y="3175000"/>
            <a:ext cx="114300" cy="1905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47900" y="358140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406650" y="358140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404533" y="44132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3181352" y="304165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3181352" y="358140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181352" y="358140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1168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r>
              <a:rPr lang="en-US" dirty="0" smtClean="0"/>
              <a:t>‘visual’ 10s </a:t>
            </a:r>
          </a:p>
          <a:p>
            <a:pPr marL="0" indent="0">
              <a:buNone/>
            </a:pPr>
            <a:r>
              <a:rPr lang="en-US" dirty="0" smtClean="0"/>
              <a:t>4011*: 8 ☐☐☐☐☐☐☐☐☐☐☐☐☐☐☐ 9 .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grpSp>
        <p:nvGrpSpPr>
          <p:cNvPr id="14" name="Group 13"/>
          <p:cNvGrpSpPr/>
          <p:nvPr/>
        </p:nvGrpSpPr>
        <p:grpSpPr>
          <a:xfrm>
            <a:off x="1628775" y="5635665"/>
            <a:ext cx="241300" cy="246024"/>
            <a:chOff x="1628775" y="5635665"/>
            <a:chExt cx="241300" cy="246024"/>
          </a:xfrm>
        </p:grpSpPr>
        <p:cxnSp>
          <p:nvCxnSpPr>
            <p:cNvPr id="8" name="Straight Connector 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1984375" y="5645190"/>
            <a:ext cx="241300" cy="246024"/>
            <a:chOff x="1628775" y="5635665"/>
            <a:chExt cx="241300" cy="246024"/>
          </a:xfrm>
        </p:grpSpPr>
        <p:cxnSp>
          <p:nvCxnSpPr>
            <p:cNvPr id="16" name="Straight Connector 1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2339975" y="5643601"/>
            <a:ext cx="241300" cy="246024"/>
            <a:chOff x="1628775" y="5635665"/>
            <a:chExt cx="241300" cy="246024"/>
          </a:xfrm>
        </p:grpSpPr>
        <p:cxnSp>
          <p:nvCxnSpPr>
            <p:cNvPr id="19" name="Straight Connector 1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2692400" y="5645190"/>
            <a:ext cx="241300" cy="246024"/>
            <a:chOff x="1628775" y="5635665"/>
            <a:chExt cx="241300" cy="246024"/>
          </a:xfrm>
        </p:grpSpPr>
        <p:cxnSp>
          <p:nvCxnSpPr>
            <p:cNvPr id="22" name="Straight Connector 2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3048000" y="5638800"/>
            <a:ext cx="241300" cy="246024"/>
            <a:chOff x="1628775" y="5635665"/>
            <a:chExt cx="241300" cy="246024"/>
          </a:xfrm>
        </p:grpSpPr>
        <p:cxnSp>
          <p:nvCxnSpPr>
            <p:cNvPr id="25" name="Straight Connector 2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3403600" y="5645190"/>
            <a:ext cx="241300" cy="246024"/>
            <a:chOff x="1628775" y="5635665"/>
            <a:chExt cx="241300" cy="246024"/>
          </a:xfrm>
        </p:grpSpPr>
        <p:cxnSp>
          <p:nvCxnSpPr>
            <p:cNvPr id="28" name="Straight Connector 2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62375" y="5642012"/>
            <a:ext cx="241300" cy="246024"/>
            <a:chOff x="1628775" y="5635665"/>
            <a:chExt cx="241300" cy="246024"/>
          </a:xfrm>
        </p:grpSpPr>
        <p:cxnSp>
          <p:nvCxnSpPr>
            <p:cNvPr id="31" name="Straight Connector 30"/>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4114800" y="5638800"/>
            <a:ext cx="241300" cy="246024"/>
            <a:chOff x="1628775" y="5635665"/>
            <a:chExt cx="241300" cy="246024"/>
          </a:xfrm>
        </p:grpSpPr>
        <p:cxnSp>
          <p:nvCxnSpPr>
            <p:cNvPr id="34" name="Straight Connector 33"/>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4473575" y="5638800"/>
            <a:ext cx="241300" cy="246024"/>
            <a:chOff x="1628775" y="5635665"/>
            <a:chExt cx="241300" cy="246024"/>
          </a:xfrm>
        </p:grpSpPr>
        <p:cxnSp>
          <p:nvCxnSpPr>
            <p:cNvPr id="37" name="Straight Connector 36"/>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4832350" y="5638800"/>
            <a:ext cx="241300" cy="246024"/>
            <a:chOff x="1628775" y="5635665"/>
            <a:chExt cx="241300" cy="246024"/>
          </a:xfrm>
        </p:grpSpPr>
        <p:cxnSp>
          <p:nvCxnSpPr>
            <p:cNvPr id="40" name="Straight Connector 39"/>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2" name="Group 41"/>
          <p:cNvGrpSpPr/>
          <p:nvPr/>
        </p:nvGrpSpPr>
        <p:grpSpPr>
          <a:xfrm>
            <a:off x="5184775" y="5638800"/>
            <a:ext cx="241300" cy="246024"/>
            <a:chOff x="1628775" y="5635665"/>
            <a:chExt cx="241300" cy="246024"/>
          </a:xfrm>
        </p:grpSpPr>
        <p:cxnSp>
          <p:nvCxnSpPr>
            <p:cNvPr id="43" name="Straight Connector 42"/>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5" name="Group 44"/>
          <p:cNvGrpSpPr/>
          <p:nvPr/>
        </p:nvGrpSpPr>
        <p:grpSpPr>
          <a:xfrm>
            <a:off x="5543550" y="5638800"/>
            <a:ext cx="241300" cy="246024"/>
            <a:chOff x="1628775" y="5635665"/>
            <a:chExt cx="241300" cy="246024"/>
          </a:xfrm>
        </p:grpSpPr>
        <p:cxnSp>
          <p:nvCxnSpPr>
            <p:cNvPr id="46" name="Straight Connector 4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8" name="Group 47"/>
          <p:cNvGrpSpPr/>
          <p:nvPr/>
        </p:nvGrpSpPr>
        <p:grpSpPr>
          <a:xfrm>
            <a:off x="5899150" y="5638800"/>
            <a:ext cx="241300" cy="246024"/>
            <a:chOff x="1628775" y="5635665"/>
            <a:chExt cx="241300" cy="246024"/>
          </a:xfrm>
        </p:grpSpPr>
        <p:cxnSp>
          <p:nvCxnSpPr>
            <p:cNvPr id="49" name="Straight Connector 4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6251575" y="5645190"/>
            <a:ext cx="241300" cy="246024"/>
            <a:chOff x="1628775" y="5635665"/>
            <a:chExt cx="241300" cy="246024"/>
          </a:xfrm>
        </p:grpSpPr>
        <p:cxnSp>
          <p:nvCxnSpPr>
            <p:cNvPr id="52" name="Straight Connector 5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cxnSp>
        <p:nvCxnSpPr>
          <p:cNvPr id="55" name="Straight Connector 54"/>
          <p:cNvCxnSpPr/>
          <p:nvPr/>
        </p:nvCxnSpPr>
        <p:spPr>
          <a:xfrm>
            <a:off x="6616700" y="5889622"/>
            <a:ext cx="222250" cy="0"/>
          </a:xfrm>
          <a:prstGeom prst="line">
            <a:avLst/>
          </a:prstGeom>
          <a:ln w="76200" cmpd="sng">
            <a:solidFill>
              <a:srgbClr val="FFFFFF"/>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8370806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r>
              <a:rPr lang="en-US" dirty="0" smtClean="0"/>
              <a:t>‘visual’ 10s </a:t>
            </a:r>
          </a:p>
          <a:p>
            <a:pPr marL="0" indent="0">
              <a:buNone/>
            </a:pPr>
            <a:r>
              <a:rPr lang="en-US" dirty="0" smtClean="0"/>
              <a:t>4011*: 8 ☐☐☐☐☐☐☐☐☐☐☐☐☐☐☐ 9 .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grpSp>
        <p:nvGrpSpPr>
          <p:cNvPr id="14" name="Group 13"/>
          <p:cNvGrpSpPr/>
          <p:nvPr/>
        </p:nvGrpSpPr>
        <p:grpSpPr>
          <a:xfrm>
            <a:off x="1628775" y="5635665"/>
            <a:ext cx="241300" cy="246024"/>
            <a:chOff x="1628775" y="5635665"/>
            <a:chExt cx="241300" cy="246024"/>
          </a:xfrm>
        </p:grpSpPr>
        <p:cxnSp>
          <p:nvCxnSpPr>
            <p:cNvPr id="8" name="Straight Connector 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1984375" y="5645190"/>
            <a:ext cx="241300" cy="246024"/>
            <a:chOff x="1628775" y="5635665"/>
            <a:chExt cx="241300" cy="246024"/>
          </a:xfrm>
        </p:grpSpPr>
        <p:cxnSp>
          <p:nvCxnSpPr>
            <p:cNvPr id="16" name="Straight Connector 1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2339975" y="5643601"/>
            <a:ext cx="241300" cy="246024"/>
            <a:chOff x="1628775" y="5635665"/>
            <a:chExt cx="241300" cy="246024"/>
          </a:xfrm>
        </p:grpSpPr>
        <p:cxnSp>
          <p:nvCxnSpPr>
            <p:cNvPr id="19" name="Straight Connector 1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2692400" y="5645190"/>
            <a:ext cx="241300" cy="246024"/>
            <a:chOff x="1628775" y="5635665"/>
            <a:chExt cx="241300" cy="246024"/>
          </a:xfrm>
        </p:grpSpPr>
        <p:cxnSp>
          <p:nvCxnSpPr>
            <p:cNvPr id="22" name="Straight Connector 2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3048000" y="5638800"/>
            <a:ext cx="241300" cy="246024"/>
            <a:chOff x="1628775" y="5635665"/>
            <a:chExt cx="241300" cy="246024"/>
          </a:xfrm>
        </p:grpSpPr>
        <p:cxnSp>
          <p:nvCxnSpPr>
            <p:cNvPr id="25" name="Straight Connector 2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3403600" y="5645190"/>
            <a:ext cx="241300" cy="246024"/>
            <a:chOff x="1628775" y="5635665"/>
            <a:chExt cx="241300" cy="246024"/>
          </a:xfrm>
        </p:grpSpPr>
        <p:cxnSp>
          <p:nvCxnSpPr>
            <p:cNvPr id="28" name="Straight Connector 2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62375" y="5642012"/>
            <a:ext cx="241300" cy="246024"/>
            <a:chOff x="1628775" y="5635665"/>
            <a:chExt cx="241300" cy="246024"/>
          </a:xfrm>
        </p:grpSpPr>
        <p:cxnSp>
          <p:nvCxnSpPr>
            <p:cNvPr id="31" name="Straight Connector 30"/>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4114800" y="5638800"/>
            <a:ext cx="241300" cy="246024"/>
            <a:chOff x="1628775" y="5635665"/>
            <a:chExt cx="241300" cy="246024"/>
          </a:xfrm>
        </p:grpSpPr>
        <p:cxnSp>
          <p:nvCxnSpPr>
            <p:cNvPr id="34" name="Straight Connector 33"/>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4473575" y="5638800"/>
            <a:ext cx="241300" cy="246024"/>
            <a:chOff x="1628775" y="5635665"/>
            <a:chExt cx="241300" cy="246024"/>
          </a:xfrm>
        </p:grpSpPr>
        <p:cxnSp>
          <p:nvCxnSpPr>
            <p:cNvPr id="37" name="Straight Connector 36"/>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4832350" y="5638800"/>
            <a:ext cx="241300" cy="246024"/>
            <a:chOff x="1628775" y="5635665"/>
            <a:chExt cx="241300" cy="246024"/>
          </a:xfrm>
        </p:grpSpPr>
        <p:cxnSp>
          <p:nvCxnSpPr>
            <p:cNvPr id="40" name="Straight Connector 39"/>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2" name="Group 41"/>
          <p:cNvGrpSpPr/>
          <p:nvPr/>
        </p:nvGrpSpPr>
        <p:grpSpPr>
          <a:xfrm>
            <a:off x="5184775" y="5638800"/>
            <a:ext cx="241300" cy="246024"/>
            <a:chOff x="1628775" y="5635665"/>
            <a:chExt cx="241300" cy="246024"/>
          </a:xfrm>
        </p:grpSpPr>
        <p:cxnSp>
          <p:nvCxnSpPr>
            <p:cNvPr id="43" name="Straight Connector 42"/>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5" name="Group 44"/>
          <p:cNvGrpSpPr/>
          <p:nvPr/>
        </p:nvGrpSpPr>
        <p:grpSpPr>
          <a:xfrm>
            <a:off x="5543550" y="5638800"/>
            <a:ext cx="241300" cy="246024"/>
            <a:chOff x="1628775" y="5635665"/>
            <a:chExt cx="241300" cy="246024"/>
          </a:xfrm>
        </p:grpSpPr>
        <p:cxnSp>
          <p:nvCxnSpPr>
            <p:cNvPr id="46" name="Straight Connector 4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8" name="Group 47"/>
          <p:cNvGrpSpPr/>
          <p:nvPr/>
        </p:nvGrpSpPr>
        <p:grpSpPr>
          <a:xfrm>
            <a:off x="5899150" y="5638800"/>
            <a:ext cx="241300" cy="246024"/>
            <a:chOff x="1628775" y="5635665"/>
            <a:chExt cx="241300" cy="246024"/>
          </a:xfrm>
        </p:grpSpPr>
        <p:cxnSp>
          <p:nvCxnSpPr>
            <p:cNvPr id="49" name="Straight Connector 4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6251575" y="5645190"/>
            <a:ext cx="241300" cy="246024"/>
            <a:chOff x="1628775" y="5635665"/>
            <a:chExt cx="241300" cy="246024"/>
          </a:xfrm>
        </p:grpSpPr>
        <p:cxnSp>
          <p:nvCxnSpPr>
            <p:cNvPr id="52" name="Straight Connector 5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cxnSp>
        <p:nvCxnSpPr>
          <p:cNvPr id="55" name="Straight Connector 54"/>
          <p:cNvCxnSpPr/>
          <p:nvPr/>
        </p:nvCxnSpPr>
        <p:spPr>
          <a:xfrm>
            <a:off x="6616700" y="5889622"/>
            <a:ext cx="222250" cy="0"/>
          </a:xfrm>
          <a:prstGeom prst="line">
            <a:avLst/>
          </a:prstGeom>
          <a:ln w="76200" cmpd="sng">
            <a:solidFill>
              <a:srgbClr val="FFFFFF"/>
            </a:solidFill>
          </a:ln>
        </p:spPr>
        <p:style>
          <a:lnRef idx="1">
            <a:schemeClr val="accent6"/>
          </a:lnRef>
          <a:fillRef idx="0">
            <a:schemeClr val="accent6"/>
          </a:fillRef>
          <a:effectRef idx="0">
            <a:schemeClr val="accent6"/>
          </a:effectRef>
          <a:fontRef idx="minor">
            <a:schemeClr val="tx1"/>
          </a:fontRef>
        </p:style>
      </p:cxnSp>
      <p:sp>
        <p:nvSpPr>
          <p:cNvPr id="54" name="Rectangle 53"/>
          <p:cNvSpPr/>
          <p:nvPr/>
        </p:nvSpPr>
        <p:spPr>
          <a:xfrm>
            <a:off x="1210233" y="831396"/>
            <a:ext cx="654149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Now you do it…</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dirty="0"/>
          </a:p>
        </p:txBody>
      </p:sp>
    </p:spTree>
    <p:extLst>
      <p:ext uri="{BB962C8B-B14F-4D97-AF65-F5344CB8AC3E}">
        <p14:creationId xmlns:p14="http://schemas.microsoft.com/office/powerpoint/2010/main" val="9581349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Uses (</a:t>
            </a:r>
            <a:r>
              <a:rPr lang="en-US" i="1" dirty="0" smtClean="0"/>
              <a:t>e.g.)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8385634"/>
              </p:ext>
            </p:extLst>
          </p:nvPr>
        </p:nvGraphicFramePr>
        <p:xfrm>
          <a:off x="-1" y="1847850"/>
          <a:ext cx="10688394" cy="9641839"/>
        </p:xfrm>
        <a:graphic>
          <a:graphicData uri="http://schemas.openxmlformats.org/drawingml/2006/table">
            <a:tbl>
              <a:tblPr firstRow="1" bandRow="1">
                <a:tableStyleId>{5C22544A-7EE6-4342-B048-85BDC9FD1C3A}</a:tableStyleId>
              </a:tblPr>
              <a:tblGrid>
                <a:gridCol w="1474089"/>
                <a:gridCol w="1881814"/>
                <a:gridCol w="1944542"/>
                <a:gridCol w="1944542"/>
                <a:gridCol w="1850450"/>
                <a:gridCol w="1592957"/>
              </a:tblGrid>
              <a:tr h="370840">
                <a:tc>
                  <a:txBody>
                    <a:bodyPr/>
                    <a:lstStyle/>
                    <a:p>
                      <a:endParaRPr lang="en-US" dirty="0"/>
                    </a:p>
                  </a:txBody>
                  <a:tcPr/>
                </a:tc>
                <a:tc>
                  <a:txBody>
                    <a:bodyPr/>
                    <a:lstStyle/>
                    <a:p>
                      <a:endParaRPr lang="en-US" dirty="0"/>
                    </a:p>
                  </a:txBody>
                  <a:tcPr/>
                </a:tc>
                <a:tc>
                  <a:txBody>
                    <a:bodyPr/>
                    <a:lstStyle/>
                    <a:p>
                      <a:r>
                        <a:rPr lang="en-US" dirty="0" smtClean="0"/>
                        <a:t>&lt;6mo</a:t>
                      </a:r>
                      <a:endParaRPr lang="en-US" dirty="0"/>
                    </a:p>
                  </a:txBody>
                  <a:tcPr/>
                </a:tc>
                <a:tc>
                  <a:txBody>
                    <a:bodyPr/>
                    <a:lstStyle/>
                    <a:p>
                      <a:r>
                        <a:rPr lang="en-US" dirty="0" smtClean="0"/>
                        <a:t>6mo-1y</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r>
              <a:tr h="370840">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c>
                  <a:txBody>
                    <a:bodyPr/>
                    <a:lstStyle/>
                    <a:p>
                      <a:r>
                        <a:rPr lang="en-US" dirty="0" smtClean="0"/>
                        <a:t>.</a:t>
                      </a:r>
                      <a:r>
                        <a:rPr lang="en-US" baseline="0" dirty="0" smtClean="0"/>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Lost Reported</a:t>
                      </a:r>
                      <a:r>
                        <a:rPr lang="en-US" baseline="0" dirty="0" smtClean="0"/>
                        <a:t> Expired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r>
                        <a:rPr lang="en-US" dirty="0" smtClean="0"/>
                        <a: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r>
              <a:tr h="370840">
                <a:tc>
                  <a:txBody>
                    <a:bodyPr/>
                    <a:lstStyle/>
                    <a:p>
                      <a:r>
                        <a:rPr lang="en-US" dirty="0" smtClean="0"/>
                        <a:t>Foster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Missing</a:t>
                      </a:r>
                      <a:endParaRPr lang="en-US" dirty="0"/>
                    </a:p>
                  </a:txBody>
                  <a:tcPr/>
                </a:tc>
                <a:tc>
                  <a:txBody>
                    <a:bodyPr/>
                    <a:lstStyle/>
                    <a:p>
                      <a:r>
                        <a:rPr lang="en-US" baseline="0" dirty="0" smtClean="0"/>
                        <a:t>☐ .</a:t>
                      </a:r>
                      <a:endParaRPr lang="en-US" dirty="0"/>
                    </a:p>
                  </a:txBody>
                  <a:tcPr/>
                </a:tc>
                <a:tc>
                  <a:txBody>
                    <a:bodyPr/>
                    <a:lstStyle/>
                    <a:p>
                      <a:r>
                        <a:rPr lang="en-US" dirty="0" smtClean="0"/>
                        <a:t>.  .</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 .</a:t>
                      </a:r>
                      <a:endParaRPr lang="en-US" dirty="0"/>
                    </a:p>
                  </a:txBody>
                  <a:tcPr/>
                </a:tc>
              </a:tr>
              <a:tr h="370840">
                <a:tc>
                  <a:txBody>
                    <a:bodyPr/>
                    <a:lstStyle/>
                    <a:p>
                      <a:r>
                        <a:rPr lang="en-US" dirty="0" smtClean="0"/>
                        <a:t>Returned to Owner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dirty="0" smtClean="0"/>
                        <a:t>☒</a:t>
                      </a:r>
                      <a:r>
                        <a:rPr lang="en-US" baseline="0" dirty="0" smtClean="0"/>
                        <a:t> </a:t>
                      </a:r>
                      <a:r>
                        <a:rPr lang="en-US" dirty="0" smtClean="0"/>
                        <a:t>☒ .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baseline="0" dirty="0" smtClean="0"/>
                        <a:t>☐</a:t>
                      </a:r>
                      <a:endParaRPr lang="en-US" dirty="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r h="370840">
                <a:tc>
                  <a:txBody>
                    <a:bodyPr/>
                    <a:lstStyle/>
                    <a:p>
                      <a:r>
                        <a:rPr lang="en-US" dirty="0" smtClean="0"/>
                        <a:t>Disposal</a:t>
                      </a:r>
                      <a:endParaRPr lang="en-US" dirty="0"/>
                    </a:p>
                  </a:txBody>
                  <a:tcPr/>
                </a:tc>
                <a:tc>
                  <a:txBody>
                    <a:bodyPr/>
                    <a:lstStyle/>
                    <a:p>
                      <a:r>
                        <a:rPr lang="en-US" dirty="0" smtClean="0"/>
                        <a:t>☒</a:t>
                      </a:r>
                      <a:r>
                        <a:rPr lang="en-US" baseline="0" dirty="0" smtClean="0"/>
                        <a:t> </a:t>
                      </a:r>
                      <a:r>
                        <a:rPr lang="en-US" dirty="0" smtClean="0"/>
                        <a:t>☒ ☒</a:t>
                      </a:r>
                      <a:r>
                        <a:rPr lang="en-US" baseline="0" dirty="0" smtClean="0"/>
                        <a:t> </a:t>
                      </a:r>
                      <a:r>
                        <a:rPr lang="en-US" dirty="0" smtClean="0"/>
                        <a:t>☒ ☒</a:t>
                      </a:r>
                      <a:r>
                        <a:rPr lang="en-US" baseline="0" dirty="0" smtClean="0"/>
                        <a:t> </a:t>
                      </a:r>
                      <a:r>
                        <a:rPr lang="en-US" dirty="0" smtClean="0"/>
                        <a:t>☒</a:t>
                      </a:r>
                      <a:r>
                        <a:rPr lang="en-US" baseline="0" dirty="0" smtClean="0"/>
                        <a:t>☐</a:t>
                      </a:r>
                      <a:endParaRPr lang="en-US" dirty="0"/>
                    </a:p>
                  </a:txBody>
                  <a:tcPr/>
                </a:tc>
                <a:tc>
                  <a:txBody>
                    <a:bodyPr/>
                    <a:lstStyle/>
                    <a:p>
                      <a:r>
                        <a:rPr lang="en-US" dirty="0" smtClean="0"/>
                        <a:t>.</a:t>
                      </a:r>
                      <a:r>
                        <a:rPr lang="en-US" baseline="0" dirty="0" smtClean="0"/>
                        <a:t>  .</a:t>
                      </a:r>
                      <a:endParaRPr lang="en-US" dirty="0"/>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endParaRPr lang="en-US" dirty="0" smtClean="0"/>
                    </a:p>
                    <a:p>
                      <a:endParaRPr lang="en-US" dirty="0"/>
                    </a:p>
                  </a:txBody>
                  <a:tcPr/>
                </a:tc>
              </a:tr>
              <a:tr h="370840">
                <a:tc>
                  <a:txBody>
                    <a:bodyPr/>
                    <a:lstStyle/>
                    <a:p>
                      <a:r>
                        <a:rPr lang="en-US" dirty="0" smtClean="0"/>
                        <a:t>Transferred to Rescue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Found Expired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Adopted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Euthanized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Released in Field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No Show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Died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34960053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Analysis / Visualization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1/30/14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34379110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comparison</a:t>
            </a:r>
            <a:endParaRPr lang="en-US" dirty="0"/>
          </a:p>
        </p:txBody>
      </p:sp>
      <p:pic>
        <p:nvPicPr>
          <p:cNvPr id="7" name="Content Placeholder 6" descr="Screen Shot 2014-01-26 at 9.49.16 PM.png"/>
          <p:cNvPicPr>
            <a:picLocks noGrp="1" noChangeAspect="1"/>
          </p:cNvPicPr>
          <p:nvPr>
            <p:ph idx="1"/>
          </p:nvPr>
        </p:nvPicPr>
        <p:blipFill>
          <a:blip r:embed="rId2">
            <a:extLst>
              <a:ext uri="{28A0092B-C50C-407E-A947-70E740481C1C}">
                <a14:useLocalDpi xmlns:a14="http://schemas.microsoft.com/office/drawing/2010/main" val="0"/>
              </a:ext>
            </a:extLst>
          </a:blip>
          <a:srcRect l="5818" r="5818"/>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17121803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Steam + Leaf</a:t>
            </a:r>
            <a:endParaRPr lang="en-US" dirty="0"/>
          </a:p>
        </p:txBody>
      </p:sp>
      <p:sp>
        <p:nvSpPr>
          <p:cNvPr id="3" name="Content Placeholder 2"/>
          <p:cNvSpPr>
            <a:spLocks noGrp="1"/>
          </p:cNvSpPr>
          <p:nvPr>
            <p:ph idx="1"/>
          </p:nvPr>
        </p:nvSpPr>
        <p:spPr/>
        <p:txBody>
          <a:bodyPr/>
          <a:lstStyle/>
          <a:p>
            <a:r>
              <a:rPr lang="en-US" dirty="0" smtClean="0"/>
              <a:t>Quick &amp; easy to produce; very flexible</a:t>
            </a:r>
          </a:p>
          <a:p>
            <a:r>
              <a:rPr lang="en-US" dirty="0" smtClean="0"/>
              <a:t>Easy to annotate in all sorts of ways; use for comparison (of different samples); </a:t>
            </a:r>
            <a:r>
              <a:rPr lang="en-US" dirty="0" err="1" smtClean="0"/>
              <a:t>etc</a:t>
            </a:r>
            <a:endParaRPr lang="en-US" dirty="0" smtClean="0"/>
          </a:p>
          <a:p>
            <a:endParaRPr lang="en-US" dirty="0" smtClean="0"/>
          </a:p>
          <a:p>
            <a:r>
              <a:rPr lang="en-US" dirty="0" smtClean="0"/>
              <a:t>Help to highlight </a:t>
            </a:r>
            <a:r>
              <a:rPr lang="en-US" dirty="0" err="1" smtClean="0"/>
              <a:t>unsymmetric</a:t>
            </a:r>
            <a:r>
              <a:rPr lang="en-US" dirty="0" smtClean="0"/>
              <a:t> trailing off</a:t>
            </a:r>
          </a:p>
          <a:p>
            <a:r>
              <a:rPr lang="en-US" dirty="0" smtClean="0"/>
              <a:t>Help to highlight popular/unpopular values</a:t>
            </a:r>
          </a:p>
          <a:p>
            <a:r>
              <a:rPr lang="en-US" dirty="0" smtClean="0"/>
              <a:t>About where values are ‘centered’</a:t>
            </a:r>
          </a:p>
          <a:p>
            <a:r>
              <a:rPr lang="en-US" dirty="0" smtClean="0"/>
              <a:t>About how widely values are ‘spread’</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1016447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a:t>
            </a:r>
            <a:r>
              <a:rPr lang="en-US" dirty="0" smtClean="0"/>
              <a:t>[Random Data; 3 times]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pic>
        <p:nvPicPr>
          <p:cNvPr id="8" name="Content Placeholder 7" descr="Screen Shot 2014-01-30 at 10.56.45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761" r="43772" b="24225"/>
          <a:stretch/>
        </p:blipFill>
        <p:spPr>
          <a:xfrm>
            <a:off x="1128943" y="1534736"/>
            <a:ext cx="6105630" cy="5053862"/>
          </a:xfrm>
        </p:spPr>
      </p:pic>
    </p:spTree>
    <p:extLst>
      <p:ext uri="{BB962C8B-B14F-4D97-AF65-F5344CB8AC3E}">
        <p14:creationId xmlns:p14="http://schemas.microsoft.com/office/powerpoint/2010/main" val="7612097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Boxplots good/bad</a:t>
            </a:r>
            <a:endParaRPr lang="en-US" dirty="0"/>
          </a:p>
        </p:txBody>
      </p:sp>
      <p:sp>
        <p:nvSpPr>
          <p:cNvPr id="3" name="Content Placeholder 2"/>
          <p:cNvSpPr>
            <a:spLocks noGrp="1"/>
          </p:cNvSpPr>
          <p:nvPr>
            <p:ph idx="1"/>
          </p:nvPr>
        </p:nvSpPr>
        <p:spPr/>
        <p:txBody>
          <a:bodyPr/>
          <a:lstStyle/>
          <a:p>
            <a:r>
              <a:rPr lang="en-US" dirty="0"/>
              <a:t>Boxplots make comparison really easy … </a:t>
            </a:r>
          </a:p>
          <a:p>
            <a:r>
              <a:rPr lang="en-US" dirty="0"/>
              <a:t>Can also show certain types of unexpected structure (e.g. variance variance)</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185601312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35707" cy="990107"/>
          </a:xfrm>
        </p:spPr>
        <p:txBody>
          <a:bodyPr/>
          <a:lstStyle/>
          <a:p>
            <a:r>
              <a:rPr lang="en-US" dirty="0" smtClean="0"/>
              <a:t>Histograms: Checking a Distribution</a:t>
            </a:r>
            <a:endParaRPr lang="en-US" dirty="0"/>
          </a:p>
        </p:txBody>
      </p:sp>
      <p:sp>
        <p:nvSpPr>
          <p:cNvPr id="3" name="Content Placeholder 2"/>
          <p:cNvSpPr>
            <a:spLocks noGrp="1"/>
          </p:cNvSpPr>
          <p:nvPr>
            <p:ph idx="1"/>
          </p:nvPr>
        </p:nvSpPr>
        <p:spPr>
          <a:xfrm>
            <a:off x="1128943" y="1548955"/>
            <a:ext cx="7048804" cy="4678174"/>
          </a:xfrm>
        </p:spPr>
        <p:txBody>
          <a:bodyPr/>
          <a:lstStyle/>
          <a:p>
            <a:r>
              <a:rPr lang="en-US" dirty="0" smtClean="0"/>
              <a:t>Histogram (eyeball)</a:t>
            </a:r>
          </a:p>
          <a:p>
            <a:r>
              <a:rPr lang="en-US" dirty="0" smtClean="0"/>
              <a:t>Example distributions: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8" name="TextBox 7"/>
          <p:cNvSpPr txBox="1"/>
          <p:nvPr/>
        </p:nvSpPr>
        <p:spPr>
          <a:xfrm>
            <a:off x="373046" y="5374314"/>
            <a:ext cx="883813" cy="369332"/>
          </a:xfrm>
          <a:prstGeom prst="rect">
            <a:avLst/>
          </a:prstGeom>
          <a:noFill/>
        </p:spPr>
        <p:txBody>
          <a:bodyPr wrap="none" rtlCol="0">
            <a:spAutoFit/>
          </a:bodyPr>
          <a:lstStyle/>
          <a:p>
            <a:r>
              <a:rPr lang="en-US" dirty="0" smtClean="0"/>
              <a:t>Normal</a:t>
            </a:r>
            <a:endParaRPr lang="en-US" dirty="0"/>
          </a:p>
        </p:txBody>
      </p:sp>
      <p:pic>
        <p:nvPicPr>
          <p:cNvPr id="13" name="Picture 12"/>
          <p:cNvPicPr>
            <a:picLocks noChangeAspect="1"/>
          </p:cNvPicPr>
          <p:nvPr/>
        </p:nvPicPr>
        <p:blipFill>
          <a:blip r:embed="rId3"/>
          <a:stretch>
            <a:fillRect/>
          </a:stretch>
        </p:blipFill>
        <p:spPr>
          <a:xfrm>
            <a:off x="73302" y="3648636"/>
            <a:ext cx="2225099" cy="1725678"/>
          </a:xfrm>
          <a:prstGeom prst="rect">
            <a:avLst/>
          </a:prstGeom>
        </p:spPr>
      </p:pic>
      <p:pic>
        <p:nvPicPr>
          <p:cNvPr id="15" name="Picture 14"/>
          <p:cNvPicPr>
            <a:picLocks noChangeAspect="1"/>
          </p:cNvPicPr>
          <p:nvPr/>
        </p:nvPicPr>
        <p:blipFill>
          <a:blip r:embed="rId4"/>
          <a:stretch>
            <a:fillRect/>
          </a:stretch>
        </p:blipFill>
        <p:spPr>
          <a:xfrm>
            <a:off x="2313472" y="3618765"/>
            <a:ext cx="2250466" cy="1761646"/>
          </a:xfrm>
          <a:prstGeom prst="rect">
            <a:avLst/>
          </a:prstGeom>
        </p:spPr>
      </p:pic>
      <p:sp>
        <p:nvSpPr>
          <p:cNvPr id="16" name="TextBox 15"/>
          <p:cNvSpPr txBox="1"/>
          <p:nvPr/>
        </p:nvSpPr>
        <p:spPr>
          <a:xfrm>
            <a:off x="2214863" y="5354458"/>
            <a:ext cx="902185" cy="369332"/>
          </a:xfrm>
          <a:prstGeom prst="rect">
            <a:avLst/>
          </a:prstGeom>
          <a:noFill/>
        </p:spPr>
        <p:txBody>
          <a:bodyPr wrap="none" rtlCol="0">
            <a:spAutoFit/>
          </a:bodyPr>
          <a:lstStyle/>
          <a:p>
            <a:r>
              <a:rPr lang="en-US" dirty="0" smtClean="0"/>
              <a:t>Poisson</a:t>
            </a:r>
            <a:endParaRPr lang="en-US" dirty="0"/>
          </a:p>
        </p:txBody>
      </p:sp>
      <p:pic>
        <p:nvPicPr>
          <p:cNvPr id="17" name="Picture 16"/>
          <p:cNvPicPr>
            <a:picLocks noChangeAspect="1"/>
          </p:cNvPicPr>
          <p:nvPr/>
        </p:nvPicPr>
        <p:blipFill>
          <a:blip r:embed="rId5"/>
          <a:stretch>
            <a:fillRect/>
          </a:stretch>
        </p:blipFill>
        <p:spPr>
          <a:xfrm>
            <a:off x="4625473" y="3649745"/>
            <a:ext cx="2225476" cy="1734890"/>
          </a:xfrm>
          <a:prstGeom prst="rect">
            <a:avLst/>
          </a:prstGeom>
        </p:spPr>
      </p:pic>
      <p:sp>
        <p:nvSpPr>
          <p:cNvPr id="18" name="TextBox 17"/>
          <p:cNvSpPr txBox="1"/>
          <p:nvPr/>
        </p:nvSpPr>
        <p:spPr>
          <a:xfrm>
            <a:off x="4595881" y="5336468"/>
            <a:ext cx="1263424" cy="369332"/>
          </a:xfrm>
          <a:prstGeom prst="rect">
            <a:avLst/>
          </a:prstGeom>
          <a:noFill/>
        </p:spPr>
        <p:txBody>
          <a:bodyPr wrap="none" rtlCol="0">
            <a:spAutoFit/>
          </a:bodyPr>
          <a:lstStyle/>
          <a:p>
            <a:r>
              <a:rPr lang="en-US" dirty="0" smtClean="0"/>
              <a:t>Log Normal</a:t>
            </a:r>
            <a:endParaRPr lang="en-US" dirty="0"/>
          </a:p>
        </p:txBody>
      </p:sp>
    </p:spTree>
    <p:extLst>
      <p:ext uri="{BB962C8B-B14F-4D97-AF65-F5344CB8AC3E}">
        <p14:creationId xmlns:p14="http://schemas.microsoft.com/office/powerpoint/2010/main" val="368044316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pic>
        <p:nvPicPr>
          <p:cNvPr id="20" name="Picture 19"/>
          <p:cNvPicPr>
            <a:picLocks noChangeAspect="1"/>
          </p:cNvPicPr>
          <p:nvPr/>
        </p:nvPicPr>
        <p:blipFill>
          <a:blip r:embed="rId3"/>
          <a:stretch>
            <a:fillRect/>
          </a:stretch>
        </p:blipFill>
        <p:spPr>
          <a:xfrm>
            <a:off x="6937534" y="48854"/>
            <a:ext cx="2225099" cy="1725678"/>
          </a:xfrm>
          <a:prstGeom prst="rect">
            <a:avLst/>
          </a:prstGeom>
        </p:spPr>
      </p:pic>
      <p:sp>
        <p:nvSpPr>
          <p:cNvPr id="23"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smtClean="0"/>
              <a:t>Mean median &amp; mode equal </a:t>
            </a:r>
            <a:r>
              <a:rPr lang="en-US" sz="2800" dirty="0"/>
              <a:t>&amp;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smtClean="0"/>
              <a:t>Almost </a:t>
            </a:r>
            <a:r>
              <a:rPr lang="en-US" sz="2800" i="1" dirty="0" smtClean="0"/>
              <a:t>all </a:t>
            </a:r>
            <a:r>
              <a:rPr lang="en-US" sz="2800" dirty="0" smtClean="0"/>
              <a:t>lie within 3SD of the mean</a:t>
            </a:r>
          </a:p>
          <a:p>
            <a:pPr marL="457200" lvl="1" indent="-457200">
              <a:buFont typeface="Arial"/>
              <a:buChar char="•"/>
            </a:pPr>
            <a:r>
              <a:rPr lang="en-US" sz="2800" dirty="0" smtClean="0"/>
              <a:t>Histogram looks bell shaped</a:t>
            </a:r>
          </a:p>
        </p:txBody>
      </p:sp>
    </p:spTree>
    <p:extLst>
      <p:ext uri="{BB962C8B-B14F-4D97-AF65-F5344CB8AC3E}">
        <p14:creationId xmlns:p14="http://schemas.microsoft.com/office/powerpoint/2010/main" val="30359877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might we expect a Normal distribution?</a:t>
            </a:r>
            <a:endParaRPr lang="en-US" dirty="0"/>
          </a:p>
        </p:txBody>
      </p:sp>
      <p:sp>
        <p:nvSpPr>
          <p:cNvPr id="7" name="Content Placeholder 6"/>
          <p:cNvSpPr>
            <a:spLocks noGrp="1"/>
          </p:cNvSpPr>
          <p:nvPr>
            <p:ph idx="1"/>
          </p:nvPr>
        </p:nvSpPr>
        <p:spPr/>
        <p:txBody>
          <a:bodyPr/>
          <a:lstStyle/>
          <a:p>
            <a:pPr marL="0" indent="0">
              <a:buNone/>
            </a:pPr>
            <a:r>
              <a:rPr lang="en-US" dirty="0"/>
              <a:t>Central limit theorem: Sum of </a:t>
            </a:r>
            <a:r>
              <a:rPr lang="en-US" i="1" dirty="0"/>
              <a:t>independent </a:t>
            </a:r>
            <a:r>
              <a:rPr lang="en-US" dirty="0"/>
              <a:t>and </a:t>
            </a:r>
            <a:r>
              <a:rPr lang="en-US" i="1" dirty="0"/>
              <a:t>identically distributed </a:t>
            </a:r>
            <a:r>
              <a:rPr lang="en-US" b="1" i="1" dirty="0"/>
              <a:t>random variables </a:t>
            </a:r>
            <a:r>
              <a:rPr lang="en-US" dirty="0"/>
              <a:t>will converge to normal</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38471526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a:xfrm>
            <a:off x="954132" y="1847153"/>
            <a:ext cx="7223615" cy="4379976"/>
          </a:xfrm>
        </p:spPr>
        <p:txBody>
          <a:bodyPr/>
          <a:lstStyle/>
          <a:p>
            <a:pPr marL="0" indent="0">
              <a:buNone/>
            </a:pPr>
            <a:r>
              <a:rPr lang="en-US" dirty="0" smtClean="0"/>
              <a:t>Value varies (</a:t>
            </a:r>
            <a:r>
              <a:rPr lang="en-US" i="1" dirty="0" smtClean="0"/>
              <a:t>e.g. </a:t>
            </a:r>
            <a:r>
              <a:rPr lang="en-US" dirty="0" smtClean="0"/>
              <a:t>possible outcomes of an experiment)</a:t>
            </a:r>
          </a:p>
          <a:p>
            <a:pPr marL="0" indent="0">
              <a:buNone/>
            </a:pPr>
            <a:r>
              <a:rPr lang="en-US" dirty="0" smtClean="0"/>
              <a:t>Modeled as a </a:t>
            </a:r>
            <a:r>
              <a:rPr lang="en-US" i="1" dirty="0" smtClean="0"/>
              <a:t>distribution</a:t>
            </a:r>
          </a:p>
          <a:p>
            <a:pPr lvl="1"/>
            <a:r>
              <a:rPr lang="en-US" dirty="0" smtClean="0"/>
              <a:t>Discrete values (“Probability Mass Function”) - typically values and weights</a:t>
            </a:r>
          </a:p>
          <a:p>
            <a:pPr lvl="1"/>
            <a:r>
              <a:rPr lang="en-US" dirty="0" smtClean="0"/>
              <a:t>Continues values (“Probability Density Function”) – typically a function</a:t>
            </a:r>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309228135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5996" y="310162"/>
            <a:ext cx="7882681" cy="990107"/>
          </a:xfrm>
        </p:spPr>
        <p:txBody>
          <a:bodyPr/>
          <a:lstStyle/>
          <a:p>
            <a:r>
              <a:rPr lang="en-US" dirty="0" smtClean="0"/>
              <a:t>Independent				Identically Distributed</a:t>
            </a:r>
            <a:endParaRPr lang="en-US" dirty="0"/>
          </a:p>
        </p:txBody>
      </p:sp>
      <p:sp>
        <p:nvSpPr>
          <p:cNvPr id="3" name="Content Placeholder 2"/>
          <p:cNvSpPr>
            <a:spLocks noGrp="1"/>
          </p:cNvSpPr>
          <p:nvPr>
            <p:ph sz="half" idx="1"/>
          </p:nvPr>
        </p:nvSpPr>
        <p:spPr/>
        <p:txBody>
          <a:bodyPr/>
          <a:lstStyle/>
          <a:p>
            <a:pPr marL="0" indent="0">
              <a:buNone/>
            </a:pPr>
            <a:r>
              <a:rPr lang="en-US" sz="2800" dirty="0" smtClean="0"/>
              <a:t>Are the observations independent of each other? </a:t>
            </a:r>
          </a:p>
          <a:p>
            <a:pPr lvl="1"/>
            <a:r>
              <a:rPr lang="en-US" sz="2400" dirty="0" smtClean="0"/>
              <a:t>Do they directly influence each other </a:t>
            </a:r>
          </a:p>
          <a:p>
            <a:pPr lvl="1"/>
            <a:r>
              <a:rPr lang="en-US" sz="2400" dirty="0" smtClean="0"/>
              <a:t>Are they both influenced by a shared hidden confounding variable?</a:t>
            </a:r>
          </a:p>
        </p:txBody>
      </p:sp>
      <p:sp>
        <p:nvSpPr>
          <p:cNvPr id="9" name="Content Placeholder 8"/>
          <p:cNvSpPr>
            <a:spLocks noGrp="1"/>
          </p:cNvSpPr>
          <p:nvPr>
            <p:ph sz="half" idx="2"/>
          </p:nvPr>
        </p:nvSpPr>
        <p:spPr/>
        <p:txBody>
          <a:bodyPr/>
          <a:lstStyle/>
          <a:p>
            <a:pPr marL="0" indent="0">
              <a:buNone/>
            </a:pPr>
            <a:r>
              <a:rPr lang="en-US" sz="2800" dirty="0" smtClean="0"/>
              <a:t>Are the random variables identically distributed? </a:t>
            </a:r>
          </a:p>
          <a:p>
            <a:pPr lvl="2"/>
            <a:r>
              <a:rPr lang="en-US" sz="2400" dirty="0" smtClean="0"/>
              <a:t>Is the variance equivalent</a:t>
            </a:r>
          </a:p>
          <a:p>
            <a:pPr lvl="2"/>
            <a:r>
              <a:rPr lang="en-US" sz="2400" dirty="0" smtClean="0"/>
              <a:t>Are the min/max/SD equivalent</a:t>
            </a:r>
          </a:p>
          <a:p>
            <a:pPr lvl="2"/>
            <a:r>
              <a:rPr lang="en-US" sz="2400" dirty="0" smtClean="0"/>
              <a:t>Kolmogorov-Smirnov Test</a:t>
            </a:r>
          </a:p>
          <a:p>
            <a:pPr lvl="2"/>
            <a:endParaRPr lang="en-US" sz="2400" dirty="0" smtClean="0"/>
          </a:p>
          <a:p>
            <a:pPr marL="0" indent="0">
              <a:buNone/>
            </a:pP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16815364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Mouse Motion Length</a:t>
            </a:r>
            <a:endParaRPr lang="en-US" dirty="0"/>
          </a:p>
        </p:txBody>
      </p:sp>
      <p:sp>
        <p:nvSpPr>
          <p:cNvPr id="16" name="Content Placeholder 15"/>
          <p:cNvSpPr>
            <a:spLocks noGrp="1"/>
          </p:cNvSpPr>
          <p:nvPr>
            <p:ph idx="1"/>
          </p:nvPr>
        </p:nvSpPr>
        <p:spPr>
          <a:noFill/>
        </p:spPr>
        <p:txBody>
          <a:bodyPr/>
          <a:lstStyle/>
          <a:p>
            <a:pPr marL="0" indent="0">
              <a:buNone/>
            </a:pPr>
            <a:r>
              <a:rPr lang="en-US" sz="3200" dirty="0"/>
              <a:t>Normal Distribution: </a:t>
            </a:r>
            <a:r>
              <a:rPr lang="en-US" sz="3200" dirty="0" smtClean="0"/>
              <a:t>Mouse Motion Length across all interactions</a:t>
            </a:r>
            <a:endParaRPr lang="en-US" sz="3200" dirty="0"/>
          </a:p>
          <a:p>
            <a:pPr marL="0" indent="0">
              <a:buNone/>
            </a:pPr>
            <a:r>
              <a:rPr lang="en-US" sz="3200" dirty="0" smtClean="0"/>
              <a:t>Random Variable:  An interaction</a:t>
            </a:r>
          </a:p>
          <a:p>
            <a:pPr marL="0" indent="0">
              <a:buNone/>
            </a:pPr>
            <a:r>
              <a:rPr lang="en-US" sz="3200" dirty="0"/>
              <a:t>	</a:t>
            </a:r>
            <a:r>
              <a:rPr lang="en-US" sz="3200" i="1" dirty="0" smtClean="0"/>
              <a:t>Discrete </a:t>
            </a:r>
            <a:r>
              <a:rPr lang="en-US" sz="3200" dirty="0" smtClean="0"/>
              <a:t>or </a:t>
            </a:r>
            <a:r>
              <a:rPr lang="en-US" sz="3200" i="1" dirty="0" smtClean="0"/>
              <a:t>Continuous?</a:t>
            </a:r>
            <a:endParaRPr lang="en-US" sz="3200" dirty="0" smtClean="0"/>
          </a:p>
          <a:p>
            <a:pPr marL="0" indent="0">
              <a:buNone/>
            </a:pPr>
            <a:r>
              <a:rPr lang="en-US" sz="3200" dirty="0" smtClean="0"/>
              <a:t>Independence? </a:t>
            </a:r>
            <a:br>
              <a:rPr lang="en-US" sz="3200" dirty="0" smtClean="0"/>
            </a:br>
            <a:r>
              <a:rPr lang="en-US" sz="3200" dirty="0" smtClean="0"/>
              <a:t>	When might this be true/untrue?</a:t>
            </a:r>
          </a:p>
          <a:p>
            <a:pPr marL="0" indent="0">
              <a:buNone/>
            </a:pPr>
            <a:r>
              <a:rPr lang="en-US" sz="3200" dirty="0" smtClean="0"/>
              <a:t>Identical Distributions?</a:t>
            </a:r>
          </a:p>
          <a:p>
            <a:pPr marL="0" indent="0">
              <a:buNone/>
            </a:pPr>
            <a:endParaRPr lang="en-US" sz="3200" dirty="0" smtClean="0"/>
          </a:p>
          <a:p>
            <a:pPr marL="0" indent="0">
              <a:buNone/>
            </a:pPr>
            <a:endParaRPr lang="en-US" sz="3200" dirty="0"/>
          </a:p>
        </p:txBody>
      </p:sp>
      <p:sp>
        <p:nvSpPr>
          <p:cNvPr id="7" name="Date Placeholder 6"/>
          <p:cNvSpPr>
            <a:spLocks noGrp="1"/>
          </p:cNvSpPr>
          <p:nvPr>
            <p:ph type="dt" sz="half" idx="10"/>
          </p:nvPr>
        </p:nvSpPr>
        <p:spPr/>
        <p:txBody>
          <a:bodyPr/>
          <a:lstStyle/>
          <a:p>
            <a:fld id="{A73F672F-A5FB-5745-934A-1BF51CA5539C}" type="datetime1">
              <a:rPr lang="en-US" smtClean="0"/>
              <a:pPr/>
              <a:t>1/30/14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pPr/>
              <a:t>29</a:t>
            </a:fld>
            <a:endParaRPr lang="en-US" dirty="0"/>
          </a:p>
        </p:txBody>
      </p:sp>
    </p:spTree>
    <p:extLst>
      <p:ext uri="{BB962C8B-B14F-4D97-AF65-F5344CB8AC3E}">
        <p14:creationId xmlns:p14="http://schemas.microsoft.com/office/powerpoint/2010/main" val="15353575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endParaRPr lang="en-US" dirty="0"/>
          </a:p>
          <a:p>
            <a:r>
              <a:rPr lang="en-US" dirty="0" smtClean="0"/>
              <a:t>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7450232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3" name="Content Placeholder 2"/>
          <p:cNvSpPr>
            <a:spLocks noGrp="1"/>
          </p:cNvSpPr>
          <p:nvPr>
            <p:ph idx="13"/>
          </p:nvPr>
        </p:nvSpPr>
        <p:spPr>
          <a:xfrm>
            <a:off x="465995" y="1853939"/>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a:t>Mean and median equal &amp;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a:t>Almost </a:t>
            </a:r>
            <a:r>
              <a:rPr lang="en-US" sz="2800" i="1" dirty="0"/>
              <a:t>all </a:t>
            </a:r>
            <a:r>
              <a:rPr lang="en-US" sz="2800" dirty="0"/>
              <a:t>lie within 3SD of the </a:t>
            </a:r>
            <a:r>
              <a:rPr lang="en-US" sz="2800" dirty="0" smtClean="0"/>
              <a:t>mean</a:t>
            </a:r>
          </a:p>
          <a:p>
            <a:pPr marL="457200" lvl="1" indent="-457200">
              <a:buFont typeface="Arial"/>
              <a:buChar char="•"/>
            </a:pPr>
            <a:r>
              <a:rPr lang="en-US" sz="2800" dirty="0"/>
              <a:t>Histogram looks bell shaped</a:t>
            </a:r>
          </a:p>
          <a:p>
            <a:pPr marL="457200" lvl="1" indent="-457200">
              <a:buFont typeface="Arial"/>
              <a:buChar char="•"/>
            </a:pPr>
            <a:endParaRPr lang="en-US" sz="2800" dirty="0" smtClean="0"/>
          </a:p>
        </p:txBody>
      </p:sp>
      <p:sp>
        <p:nvSpPr>
          <p:cNvPr id="9"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Sum of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pic>
        <p:nvPicPr>
          <p:cNvPr id="10" name="Picture 9"/>
          <p:cNvPicPr>
            <a:picLocks noChangeAspect="1"/>
          </p:cNvPicPr>
          <p:nvPr/>
        </p:nvPicPr>
        <p:blipFill>
          <a:blip r:embed="rId3"/>
          <a:stretch>
            <a:fillRect/>
          </a:stretch>
        </p:blipFill>
        <p:spPr>
          <a:xfrm>
            <a:off x="6937534" y="48854"/>
            <a:ext cx="2225099" cy="1725678"/>
          </a:xfrm>
          <a:prstGeom prst="rect">
            <a:avLst/>
          </a:prstGeom>
        </p:spPr>
      </p:pic>
    </p:spTree>
    <p:extLst>
      <p:ext uri="{BB962C8B-B14F-4D97-AF65-F5344CB8AC3E}">
        <p14:creationId xmlns:p14="http://schemas.microsoft.com/office/powerpoint/2010/main" val="124881943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a:t>
            </a:r>
            <a:br>
              <a:rPr lang="en-US" dirty="0" smtClean="0"/>
            </a:br>
            <a:r>
              <a:rPr lang="en-US" dirty="0" smtClean="0"/>
              <a:t>Log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Log </a:t>
            </a:r>
            <a:r>
              <a:rPr lang="en-US" sz="2800" dirty="0"/>
              <a:t>of this random variable follows a </a:t>
            </a:r>
            <a:r>
              <a:rPr lang="en-US" sz="2800" i="1" dirty="0"/>
              <a:t>normal </a:t>
            </a:r>
            <a:r>
              <a:rPr lang="en-US" sz="2800" dirty="0"/>
              <a:t>dist</a:t>
            </a:r>
            <a:r>
              <a:rPr lang="en-US" sz="2800" dirty="0" smtClean="0"/>
              <a:t>.</a:t>
            </a:r>
          </a:p>
          <a:p>
            <a:pPr lvl="1"/>
            <a:endParaRPr lang="en-US" sz="2800" dirty="0" smtClean="0"/>
          </a:p>
          <a:p>
            <a:pPr lvl="1"/>
            <a:r>
              <a:rPr lang="en-US" sz="2800" dirty="0" smtClean="0"/>
              <a:t>Test </a:t>
            </a:r>
          </a:p>
          <a:p>
            <a:pPr marL="457200" lvl="1" indent="-457200">
              <a:buFont typeface="Arial"/>
              <a:buChar char="•"/>
            </a:pPr>
            <a:r>
              <a:rPr lang="en-US" sz="2800" dirty="0" smtClean="0"/>
              <a:t>Take log and test for normality</a:t>
            </a:r>
          </a:p>
          <a:p>
            <a:pPr marL="457200" lvl="1" indent="-457200">
              <a:buFont typeface="Arial"/>
              <a:buChar char="•"/>
            </a:pPr>
            <a:r>
              <a:rPr lang="en-US" sz="2800" dirty="0" smtClean="0"/>
              <a:t>Make transform data for further analysis</a:t>
            </a:r>
            <a:endParaRPr lang="en-US" sz="2800" dirty="0"/>
          </a:p>
        </p:txBody>
      </p:sp>
      <p:pic>
        <p:nvPicPr>
          <p:cNvPr id="13" name="Picture 12"/>
          <p:cNvPicPr>
            <a:picLocks noChangeAspect="1"/>
          </p:cNvPicPr>
          <p:nvPr/>
        </p:nvPicPr>
        <p:blipFill>
          <a:blip r:embed="rId3"/>
          <a:stretch>
            <a:fillRect/>
          </a:stretch>
        </p:blipFill>
        <p:spPr>
          <a:xfrm>
            <a:off x="6942949" y="-58188"/>
            <a:ext cx="2225476" cy="1734890"/>
          </a:xfrm>
          <a:prstGeom prst="rect">
            <a:avLst/>
          </a:prstGeom>
        </p:spPr>
      </p:pic>
      <p:sp>
        <p:nvSpPr>
          <p:cNvPr id="12"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Multiply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spTree>
    <p:extLst>
      <p:ext uri="{BB962C8B-B14F-4D97-AF65-F5344CB8AC3E}">
        <p14:creationId xmlns:p14="http://schemas.microsoft.com/office/powerpoint/2010/main" val="178302468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Poisson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pic>
        <p:nvPicPr>
          <p:cNvPr id="9" name="Picture 8"/>
          <p:cNvPicPr>
            <a:picLocks noChangeAspect="1"/>
          </p:cNvPicPr>
          <p:nvPr/>
        </p:nvPicPr>
        <p:blipFill>
          <a:blip r:embed="rId3"/>
          <a:stretch>
            <a:fillRect/>
          </a:stretch>
        </p:blipFill>
        <p:spPr>
          <a:xfrm>
            <a:off x="6893534" y="0"/>
            <a:ext cx="2250466" cy="1761646"/>
          </a:xfrm>
          <a:prstGeom prst="rect">
            <a:avLst/>
          </a:prstGeom>
        </p:spPr>
      </p:pic>
      <p:sp>
        <p:nvSpPr>
          <p:cNvPr id="10" name="Content Placeholder 2"/>
          <p:cNvSpPr txBox="1">
            <a:spLocks/>
          </p:cNvSpPr>
          <p:nvPr/>
        </p:nvSpPr>
        <p:spPr>
          <a:xfrm>
            <a:off x="5495559" y="1818804"/>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a:t>Events occur at a constant rate</a:t>
            </a:r>
          </a:p>
          <a:p>
            <a:pPr marL="457200" lvl="1" indent="-457200">
              <a:buFont typeface="Arial"/>
              <a:buChar char="•"/>
            </a:pPr>
            <a:r>
              <a:rPr lang="en-US" sz="2800" dirty="0"/>
              <a:t>Events are independent of each other</a:t>
            </a:r>
          </a:p>
          <a:p>
            <a:pPr marL="457200" lvl="1" indent="-457200">
              <a:buFont typeface="Arial"/>
              <a:buChar char="•"/>
            </a:pPr>
            <a:r>
              <a:rPr lang="en-US" sz="2800" dirty="0"/>
              <a:t>Events do not occur </a:t>
            </a:r>
            <a:r>
              <a:rPr lang="en-US" sz="2800" dirty="0" smtClean="0"/>
              <a:t>simultaneously</a:t>
            </a:r>
          </a:p>
          <a:p>
            <a:pPr marL="457200" lvl="1" indent="-457200"/>
            <a:endParaRPr lang="en-US" sz="2800"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The expected value of the distribution is equal to its variance </a:t>
            </a:r>
          </a:p>
          <a:p>
            <a:pPr lvl="1"/>
            <a:r>
              <a:rPr lang="en-US" sz="2800" dirty="0" smtClean="0"/>
              <a:t>Examples: </a:t>
            </a:r>
          </a:p>
          <a:p>
            <a:pPr marL="457200" lvl="1" indent="-457200">
              <a:buFont typeface="Arial"/>
              <a:buChar char="•"/>
            </a:pPr>
            <a:r>
              <a:rPr lang="en-US" sz="2800" dirty="0" smtClean="0"/>
              <a:t>Cars arriving at a traffic light</a:t>
            </a:r>
          </a:p>
          <a:p>
            <a:pPr marL="457200" lvl="1" indent="-457200">
              <a:buFont typeface="Arial"/>
              <a:buChar char="•"/>
            </a:pPr>
            <a:r>
              <a:rPr lang="en-US" sz="2800" dirty="0" smtClean="0"/>
              <a:t>Number of times a web server is accessed per minute</a:t>
            </a:r>
          </a:p>
        </p:txBody>
      </p:sp>
    </p:spTree>
    <p:extLst>
      <p:ext uri="{BB962C8B-B14F-4D97-AF65-F5344CB8AC3E}">
        <p14:creationId xmlns:p14="http://schemas.microsoft.com/office/powerpoint/2010/main" val="5621343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Domain matters: Min-jerk profile</a:t>
            </a:r>
            <a:endParaRPr lang="en-US" dirty="0"/>
          </a:p>
        </p:txBody>
      </p:sp>
      <p:pic>
        <p:nvPicPr>
          <p:cNvPr id="9" name="Content Placeholder 8" descr="Screen Shot 2014-01-24 at 2.26.25 PM.png"/>
          <p:cNvPicPr>
            <a:picLocks noGrp="1" noChangeAspect="1"/>
          </p:cNvPicPr>
          <p:nvPr>
            <p:ph idx="1"/>
          </p:nvPr>
        </p:nvPicPr>
        <p:blipFill>
          <a:blip r:embed="rId3">
            <a:extLst>
              <a:ext uri="{28A0092B-C50C-407E-A947-70E740481C1C}">
                <a14:useLocalDpi xmlns:a14="http://schemas.microsoft.com/office/drawing/2010/main" val="0"/>
              </a:ext>
            </a:extLst>
          </a:blip>
          <a:srcRect t="7536" b="7536"/>
          <a:stretch>
            <a:fillRect/>
          </a:stretch>
        </p:blipFill>
        <p:spPr>
          <a:xfrm>
            <a:off x="1128943" y="1598654"/>
            <a:ext cx="7048804" cy="4379976"/>
          </a:xfrm>
        </p:spPr>
      </p:pic>
      <p:sp>
        <p:nvSpPr>
          <p:cNvPr id="2" name="Date Placeholder 1"/>
          <p:cNvSpPr>
            <a:spLocks noGrp="1"/>
          </p:cNvSpPr>
          <p:nvPr>
            <p:ph type="dt" sz="half" idx="10"/>
          </p:nvPr>
        </p:nvSpPr>
        <p:spPr/>
        <p:txBody>
          <a:bodyPr/>
          <a:lstStyle/>
          <a:p>
            <a:fld id="{FA3C144B-2939-9A49-B014-915EC3E81866}" type="datetime1">
              <a:rPr lang="en-US" smtClean="0"/>
              <a:pPr/>
              <a:t>1/30/14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33</a:t>
            </a:fld>
            <a:endParaRPr lang="en-US" dirty="0"/>
          </a:p>
        </p:txBody>
      </p:sp>
      <p:sp>
        <p:nvSpPr>
          <p:cNvPr id="10" name="Rectangle 9"/>
          <p:cNvSpPr/>
          <p:nvPr/>
        </p:nvSpPr>
        <p:spPr>
          <a:xfrm>
            <a:off x="465996" y="5849844"/>
            <a:ext cx="7887140" cy="600164"/>
          </a:xfrm>
          <a:prstGeom prst="rect">
            <a:avLst/>
          </a:prstGeom>
        </p:spPr>
        <p:txBody>
          <a:bodyPr wrap="square">
            <a:spAutoFit/>
          </a:bodyPr>
          <a:lstStyle/>
          <a:p>
            <a:r>
              <a:rPr lang="en-US" sz="1100" dirty="0"/>
              <a:t>Jacob O. </a:t>
            </a:r>
            <a:r>
              <a:rPr lang="en-US" sz="1100" dirty="0" err="1"/>
              <a:t>Wobbrock</a:t>
            </a:r>
            <a:r>
              <a:rPr lang="en-US" sz="1100" dirty="0"/>
              <a:t> and Krzysztof Z. </a:t>
            </a:r>
            <a:r>
              <a:rPr lang="en-US" sz="1100" dirty="0" err="1"/>
              <a:t>Gajos</a:t>
            </a:r>
            <a:r>
              <a:rPr lang="en-US" sz="1100" dirty="0"/>
              <a:t>. 2008. Goal Crossing with Mice and Trackballs for People with Motor Impairments: Performance, </a:t>
            </a:r>
            <a:r>
              <a:rPr lang="en-US" sz="1100" dirty="0" err="1"/>
              <a:t>Submovements</a:t>
            </a:r>
            <a:r>
              <a:rPr lang="en-US" sz="1100" dirty="0"/>
              <a:t>, and Design Directions. ACM Trans. Access. </a:t>
            </a:r>
            <a:r>
              <a:rPr lang="en-US" sz="1100" dirty="0" err="1"/>
              <a:t>Comput</a:t>
            </a:r>
            <a:r>
              <a:rPr lang="en-US" sz="1100" dirty="0"/>
              <a:t>. 1, 1, Article 4 (May 2008), 37 pages. DOI=10.1145/1361203.1361207 http://</a:t>
            </a:r>
            <a:r>
              <a:rPr lang="en-US" sz="1100" dirty="0" err="1"/>
              <a:t>doi.acm.org</a:t>
            </a:r>
            <a:r>
              <a:rPr lang="en-US" sz="1100" dirty="0"/>
              <a:t>/10.1145/1361203.1361207</a:t>
            </a:r>
          </a:p>
        </p:txBody>
      </p:sp>
    </p:spTree>
    <p:extLst>
      <p:ext uri="{BB962C8B-B14F-4D97-AF65-F5344CB8AC3E}">
        <p14:creationId xmlns:p14="http://schemas.microsoft.com/office/powerpoint/2010/main" val="276259827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Histograms</a:t>
            </a:r>
            <a:endParaRPr lang="en-US" dirty="0"/>
          </a:p>
        </p:txBody>
      </p:sp>
      <p:sp>
        <p:nvSpPr>
          <p:cNvPr id="3" name="Content Placeholder 2"/>
          <p:cNvSpPr>
            <a:spLocks noGrp="1"/>
          </p:cNvSpPr>
          <p:nvPr>
            <p:ph idx="1"/>
          </p:nvPr>
        </p:nvSpPr>
        <p:spPr/>
        <p:txBody>
          <a:bodyPr/>
          <a:lstStyle/>
          <a:p>
            <a:pPr marL="0" indent="0">
              <a:buNone/>
            </a:pPr>
            <a:r>
              <a:rPr lang="en-US" dirty="0" smtClean="0"/>
              <a:t>Helps you check: Do assumptions match your data?</a:t>
            </a:r>
          </a:p>
          <a:p>
            <a:pPr marL="0" indent="0">
              <a:buNone/>
            </a:pPr>
            <a:r>
              <a:rPr lang="en-US" dirty="0" smtClean="0"/>
              <a:t>Gives a sense of the distribution</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72113092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Steps So Far</a:t>
            </a:r>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graphicFrame>
        <p:nvGraphicFramePr>
          <p:cNvPr id="7" name="Content Placeholder 7"/>
          <p:cNvGraphicFramePr>
            <a:graphicFrameLocks/>
          </p:cNvGraphicFramePr>
          <p:nvPr>
            <p:extLst>
              <p:ext uri="{D42A27DB-BD31-4B8C-83A1-F6EECF244321}">
                <p14:modId xmlns:p14="http://schemas.microsoft.com/office/powerpoint/2010/main" val="1021544237"/>
              </p:ext>
            </p:extLst>
          </p:nvPr>
        </p:nvGraphicFramePr>
        <p:xfrm>
          <a:off x="141084" y="1847153"/>
          <a:ext cx="9016083"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1267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Normalization</a:t>
            </a:r>
            <a:endParaRPr lang="en-US" dirty="0"/>
          </a:p>
        </p:txBody>
      </p:sp>
      <p:sp>
        <p:nvSpPr>
          <p:cNvPr id="7" name="Content Placeholder 6"/>
          <p:cNvSpPr>
            <a:spLocks noGrp="1"/>
          </p:cNvSpPr>
          <p:nvPr>
            <p:ph idx="1"/>
          </p:nvPr>
        </p:nvSpPr>
        <p:spPr/>
        <p:txBody>
          <a:bodyPr/>
          <a:lstStyle/>
          <a:p>
            <a:pPr marL="0" indent="0">
              <a:buNone/>
            </a:pPr>
            <a:r>
              <a:rPr lang="en-US" dirty="0" smtClean="0"/>
              <a:t>Allows different fields to be compared </a:t>
            </a:r>
          </a:p>
          <a:p>
            <a:pPr marL="0" indent="0">
              <a:buNone/>
            </a:pPr>
            <a:r>
              <a:rPr lang="en-US" dirty="0" smtClean="0"/>
              <a:t>Avoids undue influence of a column that happens to have large values</a:t>
            </a:r>
          </a:p>
          <a:p>
            <a:pPr marL="0" indent="0">
              <a:buNone/>
            </a:pPr>
            <a:r>
              <a:rPr lang="en-US" dirty="0" smtClean="0"/>
              <a:t>Often moves data to 0-1 range</a:t>
            </a:r>
          </a:p>
          <a:p>
            <a:pPr marL="0" indent="0">
              <a:buNone/>
            </a:pPr>
            <a:r>
              <a:rPr lang="en-US" dirty="0" smtClean="0"/>
              <a:t>Non-linear transformations (e.g. transforming log-normal data to a normal scale by taking the log)</a:t>
            </a:r>
          </a:p>
        </p:txBody>
      </p:sp>
      <p:sp>
        <p:nvSpPr>
          <p:cNvPr id="4" name="Date Placeholder 3"/>
          <p:cNvSpPr>
            <a:spLocks noGrp="1"/>
          </p:cNvSpPr>
          <p:nvPr>
            <p:ph type="dt" sz="half" idx="10"/>
          </p:nvPr>
        </p:nvSpPr>
        <p:spPr/>
        <p:txBody>
          <a:bodyPr/>
          <a:lstStyle/>
          <a:p>
            <a:fld id="{111EEF3B-ABF2-AA4E-9E24-0C6256942674}" type="datetime1">
              <a:rPr lang="en-US" smtClean="0"/>
              <a:t>1/30/14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4077626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a:t>
            </a:r>
            <a:br>
              <a:rPr lang="en-US" dirty="0" smtClean="0"/>
            </a:br>
            <a:r>
              <a:rPr lang="en-US" dirty="0" smtClean="0"/>
              <a:t>Ordinal &lt;-&gt; Numeric</a:t>
            </a:r>
            <a:endParaRPr lang="en-US" dirty="0"/>
          </a:p>
        </p:txBody>
      </p:sp>
      <p:sp>
        <p:nvSpPr>
          <p:cNvPr id="7" name="Content Placeholder 6"/>
          <p:cNvSpPr>
            <a:spLocks noGrp="1"/>
          </p:cNvSpPr>
          <p:nvPr>
            <p:ph idx="1"/>
          </p:nvPr>
        </p:nvSpPr>
        <p:spPr/>
        <p:txBody>
          <a:bodyPr/>
          <a:lstStyle/>
          <a:p>
            <a:pPr marL="0" indent="0">
              <a:buNone/>
            </a:pPr>
            <a:r>
              <a:rPr lang="en-US" sz="3600" dirty="0"/>
              <a:t>Value Mapping</a:t>
            </a:r>
          </a:p>
          <a:p>
            <a:pPr lvl="1"/>
            <a:r>
              <a:rPr lang="en-US" sz="2800" dirty="0"/>
              <a:t>Convert ordinal values into numbers </a:t>
            </a:r>
            <a:endParaRPr lang="en-US" sz="2800" dirty="0" smtClean="0"/>
          </a:p>
          <a:p>
            <a:pPr marL="0" indent="0">
              <a:buNone/>
            </a:pPr>
            <a:r>
              <a:rPr lang="en-US" sz="3600" dirty="0" smtClean="0"/>
              <a:t>Discretization</a:t>
            </a:r>
            <a:endParaRPr lang="en-US" sz="3600" dirty="0"/>
          </a:p>
          <a:p>
            <a:pPr lvl="1"/>
            <a:r>
              <a:rPr lang="en-US" sz="2800" dirty="0"/>
              <a:t>Convert numbers into ordinal values (binning)</a:t>
            </a:r>
          </a:p>
          <a:p>
            <a:pPr lvl="1"/>
            <a:r>
              <a:rPr lang="en-US" sz="2800" dirty="0"/>
              <a:t>Smooth data </a:t>
            </a:r>
            <a:endParaRPr lang="en-US" sz="2800" dirty="0" smtClean="0"/>
          </a:p>
          <a:p>
            <a:pPr lvl="1"/>
            <a:r>
              <a:rPr lang="en-US" sz="2800" dirty="0"/>
              <a:t>Bin Nominal data into categories</a:t>
            </a:r>
          </a:p>
          <a:p>
            <a:pPr lvl="1"/>
            <a:endParaRPr lang="en-US" sz="2800" dirty="0"/>
          </a:p>
          <a:p>
            <a:pPr lvl="1"/>
            <a:endParaRPr lang="en-US" sz="2800" dirty="0"/>
          </a:p>
          <a:p>
            <a:pPr lvl="1"/>
            <a:endParaRPr lang="en-US" sz="2800" dirty="0"/>
          </a:p>
        </p:txBody>
      </p:sp>
      <p:sp>
        <p:nvSpPr>
          <p:cNvPr id="4" name="Date Placeholder 3"/>
          <p:cNvSpPr>
            <a:spLocks noGrp="1"/>
          </p:cNvSpPr>
          <p:nvPr>
            <p:ph type="dt" sz="half" idx="10"/>
          </p:nvPr>
        </p:nvSpPr>
        <p:spPr/>
        <p:txBody>
          <a:bodyPr/>
          <a:lstStyle/>
          <a:p>
            <a:fld id="{111EEF3B-ABF2-AA4E-9E24-0C6256942674}" type="datetime1">
              <a:rPr lang="en-US" smtClean="0"/>
              <a:t>1/30/14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39807343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your data: Calculations </a:t>
            </a:r>
            <a:endParaRPr lang="en-US" dirty="0"/>
          </a:p>
        </p:txBody>
      </p:sp>
      <p:sp>
        <p:nvSpPr>
          <p:cNvPr id="3" name="Content Placeholder 2"/>
          <p:cNvSpPr>
            <a:spLocks noGrp="1"/>
          </p:cNvSpPr>
          <p:nvPr>
            <p:ph idx="1"/>
          </p:nvPr>
        </p:nvSpPr>
        <p:spPr/>
        <p:txBody>
          <a:bodyPr/>
          <a:lstStyle/>
          <a:p>
            <a:pPr marL="0" indent="0">
              <a:buNone/>
            </a:pPr>
            <a:r>
              <a:rPr lang="en-US" sz="3600" dirty="0" smtClean="0"/>
              <a:t>Aggregation of Fields</a:t>
            </a:r>
          </a:p>
          <a:p>
            <a:pPr marL="0" indent="0">
              <a:buNone/>
            </a:pPr>
            <a:r>
              <a:rPr lang="en-US" sz="3600" dirty="0" smtClean="0"/>
              <a:t>Calculation of Features</a:t>
            </a:r>
          </a:p>
          <a:p>
            <a:pPr marL="0" indent="0">
              <a:buNone/>
            </a:pPr>
            <a:r>
              <a:rPr lang="en-US" sz="3600" dirty="0" smtClean="0"/>
              <a:t> </a:t>
            </a:r>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27755743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Transformation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5047979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Representations of your Data</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3738966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Tool Chest: Stem and Leaf</a:t>
            </a:r>
            <a:endParaRPr lang="en-US" dirty="0"/>
          </a:p>
        </p:txBody>
      </p:sp>
      <p:sp>
        <p:nvSpPr>
          <p:cNvPr id="3" name="Content Placeholder 2"/>
          <p:cNvSpPr>
            <a:spLocks noGrp="1"/>
          </p:cNvSpPr>
          <p:nvPr>
            <p:ph idx="1"/>
          </p:nvPr>
        </p:nvSpPr>
        <p:spPr/>
        <p:txBody>
          <a:bodyPr/>
          <a:lstStyle/>
          <a:p>
            <a:pPr marL="0" indent="0">
              <a:buNone/>
            </a:pPr>
            <a:r>
              <a:rPr lang="en-US" dirty="0" err="1" smtClean="0"/>
              <a:t>Tukey’s</a:t>
            </a:r>
            <a:r>
              <a:rPr lang="en-US" dirty="0" smtClean="0"/>
              <a:t> tool of choice first</a:t>
            </a:r>
          </a:p>
          <a:p>
            <a:pPr marL="0" indent="0">
              <a:buNone/>
            </a:pPr>
            <a:r>
              <a:rPr lang="en-US" dirty="0"/>
              <a:t>	</a:t>
            </a:r>
            <a:r>
              <a:rPr lang="en-US" dirty="0" smtClean="0"/>
              <a:t>	 Easy to do by hand</a:t>
            </a:r>
          </a:p>
          <a:p>
            <a:pPr marL="0" indent="0">
              <a:buNone/>
            </a:pPr>
            <a:r>
              <a:rPr lang="en-US" dirty="0"/>
              <a:t>	</a:t>
            </a:r>
            <a:r>
              <a:rPr lang="en-US" dirty="0" smtClean="0"/>
              <a:t>	 Careful design adds value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pic>
        <p:nvPicPr>
          <p:cNvPr id="8" name="Picture 7"/>
          <p:cNvPicPr>
            <a:picLocks noChangeAspect="1"/>
          </p:cNvPicPr>
          <p:nvPr/>
        </p:nvPicPr>
        <p:blipFill>
          <a:blip r:embed="rId2"/>
          <a:stretch>
            <a:fillRect/>
          </a:stretch>
        </p:blipFill>
        <p:spPr>
          <a:xfrm>
            <a:off x="222555" y="2486604"/>
            <a:ext cx="1812775" cy="2635496"/>
          </a:xfrm>
          <a:prstGeom prst="rect">
            <a:avLst/>
          </a:prstGeom>
        </p:spPr>
      </p:pic>
    </p:spTree>
    <p:extLst>
      <p:ext uri="{BB962C8B-B14F-4D97-AF65-F5344CB8AC3E}">
        <p14:creationId xmlns:p14="http://schemas.microsoft.com/office/powerpoint/2010/main" val="34804281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4216</TotalTime>
  <Words>2315</Words>
  <Application>Microsoft Macintosh PowerPoint</Application>
  <PresentationFormat>On-screen Show (4:3)</PresentationFormat>
  <Paragraphs>424</Paragraphs>
  <Slides>35</Slides>
  <Notes>17</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Preparing for Analysis / Visualization</vt:lpstr>
      <vt:lpstr>Goals</vt:lpstr>
      <vt:lpstr>Transforming your data: Normalization</vt:lpstr>
      <vt:lpstr>Transforming your data:  Ordinal &lt;-&gt; Numeric</vt:lpstr>
      <vt:lpstr>Transforming your data: Calculations </vt:lpstr>
      <vt:lpstr>Pros and Cons of Transformation</vt:lpstr>
      <vt:lpstr>Visual Representations of your Data</vt:lpstr>
      <vt:lpstr>Visual Tool Chest: Stem and Leaf</vt:lpstr>
      <vt:lpstr>Exercise: Stem and Leaf of Zip?</vt:lpstr>
      <vt:lpstr>Exercise: Stem and Leaf of Zip?</vt:lpstr>
      <vt:lpstr>Aside – what do we expect to see?</vt:lpstr>
      <vt:lpstr>Exercise: Stem and Leaf of Zip?</vt:lpstr>
      <vt:lpstr>Exercise: Stem and Leaf of Zip?</vt:lpstr>
      <vt:lpstr>Exercise: Stem and Leaf of Zip?</vt:lpstr>
      <vt:lpstr>Exercise: Stem and Leaf of Zip?</vt:lpstr>
      <vt:lpstr>Exercise: Stem and Leaf of Zip?</vt:lpstr>
      <vt:lpstr>Exercise: Stem and Leaf of Zip?</vt:lpstr>
      <vt:lpstr>Wide Range of Uses (e.g.)</vt:lpstr>
      <vt:lpstr>Example of comparison</vt:lpstr>
      <vt:lpstr>Benefits of Steam + Leaf</vt:lpstr>
      <vt:lpstr>Boxplot [Random Data; 3 times]</vt:lpstr>
      <vt:lpstr>Boxplots good/bad</vt:lpstr>
      <vt:lpstr>Histograms: Checking a Distribution</vt:lpstr>
      <vt:lpstr>What your distribution implies: Normal Distribution</vt:lpstr>
      <vt:lpstr>When might we expect a Normal distribution?</vt:lpstr>
      <vt:lpstr>Random Variable</vt:lpstr>
      <vt:lpstr>Independent    Identically Distributed</vt:lpstr>
      <vt:lpstr>Example: Mouse Motion Length</vt:lpstr>
      <vt:lpstr>What your distribution implies: Normal Distribution</vt:lpstr>
      <vt:lpstr>What your distribution implies:  Log Normal Distribution</vt:lpstr>
      <vt:lpstr>What your distribution implies: Poisson Distribution</vt:lpstr>
      <vt:lpstr>Domain matters: Min-jerk profile</vt:lpstr>
      <vt:lpstr>Value of Histograms</vt:lpstr>
      <vt:lpstr>Summary: Steps So Far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215</cp:revision>
  <dcterms:created xsi:type="dcterms:W3CDTF">2013-10-07T16:54:34Z</dcterms:created>
  <dcterms:modified xsi:type="dcterms:W3CDTF">2014-01-30T15:58:01Z</dcterms:modified>
</cp:coreProperties>
</file>