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handoutMasterIdLst>
    <p:handoutMasterId r:id="rId42"/>
  </p:handoutMasterIdLst>
  <p:sldIdLst>
    <p:sldId id="256" r:id="rId2"/>
    <p:sldId id="423" r:id="rId3"/>
    <p:sldId id="424" r:id="rId4"/>
    <p:sldId id="461" r:id="rId5"/>
    <p:sldId id="462" r:id="rId6"/>
    <p:sldId id="451" r:id="rId7"/>
    <p:sldId id="447" r:id="rId8"/>
    <p:sldId id="440" r:id="rId9"/>
    <p:sldId id="441" r:id="rId10"/>
    <p:sldId id="445" r:id="rId11"/>
    <p:sldId id="446" r:id="rId12"/>
    <p:sldId id="436" r:id="rId13"/>
    <p:sldId id="437" r:id="rId14"/>
    <p:sldId id="444" r:id="rId15"/>
    <p:sldId id="438" r:id="rId16"/>
    <p:sldId id="439" r:id="rId17"/>
    <p:sldId id="430" r:id="rId18"/>
    <p:sldId id="479" r:id="rId19"/>
    <p:sldId id="452" r:id="rId20"/>
    <p:sldId id="453" r:id="rId21"/>
    <p:sldId id="454" r:id="rId22"/>
    <p:sldId id="455" r:id="rId23"/>
    <p:sldId id="457" r:id="rId24"/>
    <p:sldId id="456" r:id="rId25"/>
    <p:sldId id="458" r:id="rId26"/>
    <p:sldId id="459" r:id="rId27"/>
    <p:sldId id="460" r:id="rId28"/>
    <p:sldId id="463" r:id="rId29"/>
    <p:sldId id="464" r:id="rId30"/>
    <p:sldId id="465" r:id="rId31"/>
    <p:sldId id="466" r:id="rId32"/>
    <p:sldId id="471" r:id="rId33"/>
    <p:sldId id="472" r:id="rId34"/>
    <p:sldId id="473" r:id="rId35"/>
    <p:sldId id="474" r:id="rId36"/>
    <p:sldId id="476" r:id="rId37"/>
    <p:sldId id="475" r:id="rId38"/>
    <p:sldId id="477" r:id="rId39"/>
    <p:sldId id="478"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65302" autoAdjust="0"/>
  </p:normalViewPr>
  <p:slideViewPr>
    <p:cSldViewPr snapToGrid="0" snapToObjects="1">
      <p:cViewPr varScale="1">
        <p:scale>
          <a:sx n="54" d="100"/>
          <a:sy n="54" d="100"/>
        </p:scale>
        <p:origin x="-2960" y="-104"/>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08129960"/>
        <c:axId val="-2144645304"/>
      </c:barChart>
      <c:catAx>
        <c:axId val="-2108129960"/>
        <c:scaling>
          <c:orientation val="minMax"/>
        </c:scaling>
        <c:delete val="0"/>
        <c:axPos val="b"/>
        <c:numFmt formatCode="General" sourceLinked="1"/>
        <c:majorTickMark val="out"/>
        <c:minorTickMark val="none"/>
        <c:tickLblPos val="nextTo"/>
        <c:crossAx val="-2144645304"/>
        <c:crosses val="autoZero"/>
        <c:auto val="1"/>
        <c:lblAlgn val="ctr"/>
        <c:lblOffset val="100"/>
        <c:noMultiLvlLbl val="0"/>
      </c:catAx>
      <c:valAx>
        <c:axId val="-2144645304"/>
        <c:scaling>
          <c:orientation val="minMax"/>
        </c:scaling>
        <c:delete val="0"/>
        <c:axPos val="l"/>
        <c:majorGridlines/>
        <c:numFmt formatCode="General" sourceLinked="1"/>
        <c:majorTickMark val="out"/>
        <c:minorTickMark val="none"/>
        <c:tickLblPos val="nextTo"/>
        <c:crossAx val="-2108129960"/>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42134520"/>
        <c:axId val="-2108421384"/>
      </c:barChart>
      <c:catAx>
        <c:axId val="-2142134520"/>
        <c:scaling>
          <c:orientation val="minMax"/>
        </c:scaling>
        <c:delete val="0"/>
        <c:axPos val="b"/>
        <c:numFmt formatCode="General" sourceLinked="1"/>
        <c:majorTickMark val="out"/>
        <c:minorTickMark val="none"/>
        <c:tickLblPos val="nextTo"/>
        <c:crossAx val="-2108421384"/>
        <c:crosses val="autoZero"/>
        <c:auto val="1"/>
        <c:lblAlgn val="ctr"/>
        <c:lblOffset val="100"/>
        <c:noMultiLvlLbl val="0"/>
      </c:catAx>
      <c:valAx>
        <c:axId val="-2108421384"/>
        <c:scaling>
          <c:orientation val="minMax"/>
        </c:scaling>
        <c:delete val="0"/>
        <c:axPos val="l"/>
        <c:majorGridlines/>
        <c:numFmt formatCode="General" sourceLinked="1"/>
        <c:majorTickMark val="out"/>
        <c:minorTickMark val="none"/>
        <c:tickLblPos val="nextTo"/>
        <c:crossAx val="-2142134520"/>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22756472"/>
        <c:axId val="-2144437960"/>
      </c:barChart>
      <c:catAx>
        <c:axId val="2122756472"/>
        <c:scaling>
          <c:orientation val="minMax"/>
        </c:scaling>
        <c:delete val="0"/>
        <c:axPos val="b"/>
        <c:numFmt formatCode="General" sourceLinked="1"/>
        <c:majorTickMark val="out"/>
        <c:minorTickMark val="none"/>
        <c:tickLblPos val="nextTo"/>
        <c:crossAx val="-2144437960"/>
        <c:crosses val="autoZero"/>
        <c:auto val="1"/>
        <c:lblAlgn val="ctr"/>
        <c:lblOffset val="100"/>
        <c:noMultiLvlLbl val="0"/>
      </c:catAx>
      <c:valAx>
        <c:axId val="-2144437960"/>
        <c:scaling>
          <c:orientation val="minMax"/>
        </c:scaling>
        <c:delete val="0"/>
        <c:axPos val="l"/>
        <c:majorGridlines/>
        <c:numFmt formatCode="General" sourceLinked="1"/>
        <c:majorTickMark val="out"/>
        <c:minorTickMark val="none"/>
        <c:tickLblPos val="nextTo"/>
        <c:crossAx val="21227564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22714008"/>
        <c:axId val="-2105897528"/>
      </c:barChart>
      <c:catAx>
        <c:axId val="2122714008"/>
        <c:scaling>
          <c:orientation val="minMax"/>
        </c:scaling>
        <c:delete val="0"/>
        <c:axPos val="b"/>
        <c:numFmt formatCode="General" sourceLinked="1"/>
        <c:majorTickMark val="out"/>
        <c:minorTickMark val="none"/>
        <c:tickLblPos val="nextTo"/>
        <c:crossAx val="-2105897528"/>
        <c:crosses val="autoZero"/>
        <c:auto val="1"/>
        <c:lblAlgn val="ctr"/>
        <c:lblOffset val="100"/>
        <c:noMultiLvlLbl val="0"/>
      </c:catAx>
      <c:valAx>
        <c:axId val="-2105897528"/>
        <c:scaling>
          <c:orientation val="minMax"/>
        </c:scaling>
        <c:delete val="0"/>
        <c:axPos val="l"/>
        <c:majorGridlines/>
        <c:numFmt formatCode="General" sourceLinked="1"/>
        <c:majorTickMark val="out"/>
        <c:minorTickMark val="none"/>
        <c:tickLblPos val="nextTo"/>
        <c:crossAx val="2122714008"/>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45189224"/>
        <c:axId val="-2105888296"/>
      </c:barChart>
      <c:catAx>
        <c:axId val="-2145189224"/>
        <c:scaling>
          <c:orientation val="minMax"/>
        </c:scaling>
        <c:delete val="0"/>
        <c:axPos val="b"/>
        <c:numFmt formatCode="General" sourceLinked="1"/>
        <c:majorTickMark val="out"/>
        <c:minorTickMark val="none"/>
        <c:tickLblPos val="nextTo"/>
        <c:crossAx val="-2105888296"/>
        <c:crosses val="autoZero"/>
        <c:auto val="1"/>
        <c:lblAlgn val="ctr"/>
        <c:lblOffset val="100"/>
        <c:noMultiLvlLbl val="0"/>
      </c:catAx>
      <c:valAx>
        <c:axId val="-2105888296"/>
        <c:scaling>
          <c:orientation val="minMax"/>
        </c:scaling>
        <c:delete val="0"/>
        <c:axPos val="l"/>
        <c:majorGridlines/>
        <c:numFmt formatCode="General" sourceLinked="1"/>
        <c:majorTickMark val="out"/>
        <c:minorTickMark val="none"/>
        <c:tickLblPos val="nextTo"/>
        <c:crossAx val="-214518922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D81CF2-D02F-8946-A6A0-250E7F3040E9}" type="doc">
      <dgm:prSet loTypeId="urn:microsoft.com/office/officeart/2005/8/layout/process1" loCatId="" qsTypeId="urn:microsoft.com/office/officeart/2005/8/quickstyle/simple2" qsCatId="simple" csTypeId="urn:microsoft.com/office/officeart/2005/8/colors/accent1_2" csCatId="accent1" phldr="1"/>
      <dgm:spPr/>
    </dgm:pt>
    <dgm:pt modelId="{15E5BE46-E928-244B-ABAC-F1543116E095}">
      <dgm:prSet phldrT="[Text]"/>
      <dgm:spPr/>
      <dgm:t>
        <a:bodyPr/>
        <a:lstStyle/>
        <a:p>
          <a:r>
            <a:rPr lang="en-US" dirty="0" smtClean="0"/>
            <a:t>Construct a URL</a:t>
          </a:r>
          <a:endParaRPr lang="en-US" dirty="0"/>
        </a:p>
      </dgm:t>
    </dgm:pt>
    <dgm:pt modelId="{D4B17A15-ACC4-6B43-A7F6-1D9A3DFA0923}" type="parTrans" cxnId="{8C05F526-F850-B845-8567-E9F9CD03A954}">
      <dgm:prSet/>
      <dgm:spPr/>
      <dgm:t>
        <a:bodyPr/>
        <a:lstStyle/>
        <a:p>
          <a:endParaRPr lang="en-US"/>
        </a:p>
      </dgm:t>
    </dgm:pt>
    <dgm:pt modelId="{41B4A8F1-D113-5043-97A8-B6918095381E}" type="sibTrans" cxnId="{8C05F526-F850-B845-8567-E9F9CD03A954}">
      <dgm:prSet/>
      <dgm:spPr/>
      <dgm:t>
        <a:bodyPr/>
        <a:lstStyle/>
        <a:p>
          <a:endParaRPr lang="en-US"/>
        </a:p>
      </dgm:t>
    </dgm:pt>
    <dgm:pt modelId="{92C49E94-34E0-2A41-8484-A9D4F6DBE1EA}">
      <dgm:prSet phldrT="[Text]"/>
      <dgm:spPr/>
      <dgm:t>
        <a:bodyPr/>
        <a:lstStyle/>
        <a:p>
          <a:r>
            <a:rPr lang="en-US" dirty="0" smtClean="0"/>
            <a:t>Post it to the Server</a:t>
          </a:r>
          <a:endParaRPr lang="en-US" dirty="0"/>
        </a:p>
      </dgm:t>
    </dgm:pt>
    <dgm:pt modelId="{C0331582-F413-5A41-B2B4-C489DB110E52}" type="parTrans" cxnId="{BA662F92-01F8-D14F-9F10-8AE4A9407726}">
      <dgm:prSet/>
      <dgm:spPr/>
      <dgm:t>
        <a:bodyPr/>
        <a:lstStyle/>
        <a:p>
          <a:endParaRPr lang="en-US"/>
        </a:p>
      </dgm:t>
    </dgm:pt>
    <dgm:pt modelId="{C604A724-87C4-1641-A5C5-F019D2713951}" type="sibTrans" cxnId="{BA662F92-01F8-D14F-9F10-8AE4A9407726}">
      <dgm:prSet/>
      <dgm:spPr/>
      <dgm:t>
        <a:bodyPr/>
        <a:lstStyle/>
        <a:p>
          <a:endParaRPr lang="en-US"/>
        </a:p>
      </dgm:t>
    </dgm:pt>
    <dgm:pt modelId="{D9842041-711C-A44C-B6A1-D37EE5D5EFEB}">
      <dgm:prSet phldrT="[Text]"/>
      <dgm:spPr/>
      <dgm:t>
        <a:bodyPr/>
        <a:lstStyle/>
        <a:p>
          <a:r>
            <a:rPr lang="en-US" dirty="0" smtClean="0"/>
            <a:t>Collect the Response (often XML or JSON)</a:t>
          </a:r>
          <a:endParaRPr lang="en-US" dirty="0"/>
        </a:p>
      </dgm:t>
    </dgm:pt>
    <dgm:pt modelId="{F9EC1153-7029-E14A-A0A6-1EBECDFB9FAF}" type="parTrans" cxnId="{42933CA1-4067-E846-A887-1753D1268404}">
      <dgm:prSet/>
      <dgm:spPr/>
      <dgm:t>
        <a:bodyPr/>
        <a:lstStyle/>
        <a:p>
          <a:endParaRPr lang="en-US"/>
        </a:p>
      </dgm:t>
    </dgm:pt>
    <dgm:pt modelId="{999B656F-DBDB-1943-B9F0-158C78A32C17}" type="sibTrans" cxnId="{42933CA1-4067-E846-A887-1753D1268404}">
      <dgm:prSet/>
      <dgm:spPr/>
      <dgm:t>
        <a:bodyPr/>
        <a:lstStyle/>
        <a:p>
          <a:endParaRPr lang="en-US"/>
        </a:p>
      </dgm:t>
    </dgm:pt>
    <dgm:pt modelId="{AA2EE4C4-2672-134B-A10E-24D0479226FD}">
      <dgm:prSet phldrT="[Text]"/>
      <dgm:spPr/>
      <dgm:t>
        <a:bodyPr/>
        <a:lstStyle/>
        <a:p>
          <a:r>
            <a:rPr lang="en-US" smtClean="0"/>
            <a:t>Parse and Act</a:t>
          </a:r>
          <a:endParaRPr lang="en-US" dirty="0"/>
        </a:p>
      </dgm:t>
    </dgm:pt>
    <dgm:pt modelId="{A6FFB85A-5C65-C140-8402-F4F7A1FF496F}" type="parTrans" cxnId="{2AF0BD6B-3020-AF41-A4B7-D21A3AF90E7D}">
      <dgm:prSet/>
      <dgm:spPr/>
      <dgm:t>
        <a:bodyPr/>
        <a:lstStyle/>
        <a:p>
          <a:endParaRPr lang="en-US"/>
        </a:p>
      </dgm:t>
    </dgm:pt>
    <dgm:pt modelId="{58173E36-07EF-544F-9A6E-0BAD533990FB}" type="sibTrans" cxnId="{2AF0BD6B-3020-AF41-A4B7-D21A3AF90E7D}">
      <dgm:prSet/>
      <dgm:spPr/>
      <dgm:t>
        <a:bodyPr/>
        <a:lstStyle/>
        <a:p>
          <a:endParaRPr lang="en-US"/>
        </a:p>
      </dgm:t>
    </dgm:pt>
    <dgm:pt modelId="{7CEEF8E4-3ADE-574C-B72A-56E56D8BE911}" type="pres">
      <dgm:prSet presAssocID="{42D81CF2-D02F-8946-A6A0-250E7F3040E9}" presName="Name0" presStyleCnt="0">
        <dgm:presLayoutVars>
          <dgm:dir/>
          <dgm:resizeHandles val="exact"/>
        </dgm:presLayoutVars>
      </dgm:prSet>
      <dgm:spPr/>
    </dgm:pt>
    <dgm:pt modelId="{5A21B2CD-C375-9247-88ED-4CC1CA1865D3}" type="pres">
      <dgm:prSet presAssocID="{15E5BE46-E928-244B-ABAC-F1543116E095}" presName="node" presStyleLbl="node1" presStyleIdx="0" presStyleCnt="4">
        <dgm:presLayoutVars>
          <dgm:bulletEnabled val="1"/>
        </dgm:presLayoutVars>
      </dgm:prSet>
      <dgm:spPr/>
      <dgm:t>
        <a:bodyPr/>
        <a:lstStyle/>
        <a:p>
          <a:endParaRPr lang="en-US"/>
        </a:p>
      </dgm:t>
    </dgm:pt>
    <dgm:pt modelId="{D61D47EA-EEF1-D144-915B-077C3FC305EF}" type="pres">
      <dgm:prSet presAssocID="{41B4A8F1-D113-5043-97A8-B6918095381E}" presName="sibTrans" presStyleLbl="sibTrans2D1" presStyleIdx="0" presStyleCnt="3"/>
      <dgm:spPr/>
      <dgm:t>
        <a:bodyPr/>
        <a:lstStyle/>
        <a:p>
          <a:endParaRPr lang="en-US"/>
        </a:p>
      </dgm:t>
    </dgm:pt>
    <dgm:pt modelId="{065B5A47-903E-9447-B9AD-6A34AC3DDA25}" type="pres">
      <dgm:prSet presAssocID="{41B4A8F1-D113-5043-97A8-B6918095381E}" presName="connectorText" presStyleLbl="sibTrans2D1" presStyleIdx="0" presStyleCnt="3"/>
      <dgm:spPr/>
      <dgm:t>
        <a:bodyPr/>
        <a:lstStyle/>
        <a:p>
          <a:endParaRPr lang="en-US"/>
        </a:p>
      </dgm:t>
    </dgm:pt>
    <dgm:pt modelId="{42089EA5-C142-AD42-ABE6-822B746D7A0F}" type="pres">
      <dgm:prSet presAssocID="{92C49E94-34E0-2A41-8484-A9D4F6DBE1EA}" presName="node" presStyleLbl="node1" presStyleIdx="1" presStyleCnt="4">
        <dgm:presLayoutVars>
          <dgm:bulletEnabled val="1"/>
        </dgm:presLayoutVars>
      </dgm:prSet>
      <dgm:spPr/>
      <dgm:t>
        <a:bodyPr/>
        <a:lstStyle/>
        <a:p>
          <a:endParaRPr lang="en-US"/>
        </a:p>
      </dgm:t>
    </dgm:pt>
    <dgm:pt modelId="{2A7A451B-E7CD-E64D-AD4D-C64E7A1F1921}" type="pres">
      <dgm:prSet presAssocID="{C604A724-87C4-1641-A5C5-F019D2713951}" presName="sibTrans" presStyleLbl="sibTrans2D1" presStyleIdx="1" presStyleCnt="3"/>
      <dgm:spPr/>
      <dgm:t>
        <a:bodyPr/>
        <a:lstStyle/>
        <a:p>
          <a:endParaRPr lang="en-US"/>
        </a:p>
      </dgm:t>
    </dgm:pt>
    <dgm:pt modelId="{481EE52C-64FC-CD48-9660-37F8016BDD19}" type="pres">
      <dgm:prSet presAssocID="{C604A724-87C4-1641-A5C5-F019D2713951}" presName="connectorText" presStyleLbl="sibTrans2D1" presStyleIdx="1" presStyleCnt="3"/>
      <dgm:spPr/>
      <dgm:t>
        <a:bodyPr/>
        <a:lstStyle/>
        <a:p>
          <a:endParaRPr lang="en-US"/>
        </a:p>
      </dgm:t>
    </dgm:pt>
    <dgm:pt modelId="{143E674D-5043-1445-B5BB-4AEACBE0136D}" type="pres">
      <dgm:prSet presAssocID="{D9842041-711C-A44C-B6A1-D37EE5D5EFEB}" presName="node" presStyleLbl="node1" presStyleIdx="2" presStyleCnt="4">
        <dgm:presLayoutVars>
          <dgm:bulletEnabled val="1"/>
        </dgm:presLayoutVars>
      </dgm:prSet>
      <dgm:spPr/>
      <dgm:t>
        <a:bodyPr/>
        <a:lstStyle/>
        <a:p>
          <a:endParaRPr lang="en-US"/>
        </a:p>
      </dgm:t>
    </dgm:pt>
    <dgm:pt modelId="{F5CF512E-1AD1-724E-B731-57D66E80D6A5}" type="pres">
      <dgm:prSet presAssocID="{999B656F-DBDB-1943-B9F0-158C78A32C17}" presName="sibTrans" presStyleLbl="sibTrans2D1" presStyleIdx="2" presStyleCnt="3"/>
      <dgm:spPr/>
      <dgm:t>
        <a:bodyPr/>
        <a:lstStyle/>
        <a:p>
          <a:endParaRPr lang="en-US"/>
        </a:p>
      </dgm:t>
    </dgm:pt>
    <dgm:pt modelId="{FF9EC301-3A68-DB43-BD0C-9F7120F18039}" type="pres">
      <dgm:prSet presAssocID="{999B656F-DBDB-1943-B9F0-158C78A32C17}" presName="connectorText" presStyleLbl="sibTrans2D1" presStyleIdx="2" presStyleCnt="3"/>
      <dgm:spPr/>
      <dgm:t>
        <a:bodyPr/>
        <a:lstStyle/>
        <a:p>
          <a:endParaRPr lang="en-US"/>
        </a:p>
      </dgm:t>
    </dgm:pt>
    <dgm:pt modelId="{7E47C9EC-8142-0A4E-AFBC-EADB5E13AA35}" type="pres">
      <dgm:prSet presAssocID="{AA2EE4C4-2672-134B-A10E-24D0479226FD}" presName="node" presStyleLbl="node1" presStyleIdx="3" presStyleCnt="4">
        <dgm:presLayoutVars>
          <dgm:bulletEnabled val="1"/>
        </dgm:presLayoutVars>
      </dgm:prSet>
      <dgm:spPr/>
      <dgm:t>
        <a:bodyPr/>
        <a:lstStyle/>
        <a:p>
          <a:endParaRPr lang="en-US"/>
        </a:p>
      </dgm:t>
    </dgm:pt>
  </dgm:ptLst>
  <dgm:cxnLst>
    <dgm:cxn modelId="{3FE2B55B-1169-564A-9F85-F5CBA683E5AA}" type="presOf" srcId="{41B4A8F1-D113-5043-97A8-B6918095381E}" destId="{065B5A47-903E-9447-B9AD-6A34AC3DDA25}" srcOrd="1" destOrd="0" presId="urn:microsoft.com/office/officeart/2005/8/layout/process1"/>
    <dgm:cxn modelId="{D159B3FF-FB33-784C-B91B-D2A1EF2390AD}" type="presOf" srcId="{999B656F-DBDB-1943-B9F0-158C78A32C17}" destId="{FF9EC301-3A68-DB43-BD0C-9F7120F18039}" srcOrd="1" destOrd="0" presId="urn:microsoft.com/office/officeart/2005/8/layout/process1"/>
    <dgm:cxn modelId="{BA662F92-01F8-D14F-9F10-8AE4A9407726}" srcId="{42D81CF2-D02F-8946-A6A0-250E7F3040E9}" destId="{92C49E94-34E0-2A41-8484-A9D4F6DBE1EA}" srcOrd="1" destOrd="0" parTransId="{C0331582-F413-5A41-B2B4-C489DB110E52}" sibTransId="{C604A724-87C4-1641-A5C5-F019D2713951}"/>
    <dgm:cxn modelId="{35C249BD-9B62-4140-9230-0AA8CC6F61AA}" type="presOf" srcId="{42D81CF2-D02F-8946-A6A0-250E7F3040E9}" destId="{7CEEF8E4-3ADE-574C-B72A-56E56D8BE911}" srcOrd="0" destOrd="0" presId="urn:microsoft.com/office/officeart/2005/8/layout/process1"/>
    <dgm:cxn modelId="{BE24EDE0-F023-6B42-AAFB-FC8D4A735F1C}" type="presOf" srcId="{AA2EE4C4-2672-134B-A10E-24D0479226FD}" destId="{7E47C9EC-8142-0A4E-AFBC-EADB5E13AA35}" srcOrd="0" destOrd="0" presId="urn:microsoft.com/office/officeart/2005/8/layout/process1"/>
    <dgm:cxn modelId="{2AF0BD6B-3020-AF41-A4B7-D21A3AF90E7D}" srcId="{42D81CF2-D02F-8946-A6A0-250E7F3040E9}" destId="{AA2EE4C4-2672-134B-A10E-24D0479226FD}" srcOrd="3" destOrd="0" parTransId="{A6FFB85A-5C65-C140-8402-F4F7A1FF496F}" sibTransId="{58173E36-07EF-544F-9A6E-0BAD533990FB}"/>
    <dgm:cxn modelId="{E1EC063D-0EE2-074A-BFF4-D32D53901F34}" type="presOf" srcId="{999B656F-DBDB-1943-B9F0-158C78A32C17}" destId="{F5CF512E-1AD1-724E-B731-57D66E80D6A5}" srcOrd="0" destOrd="0" presId="urn:microsoft.com/office/officeart/2005/8/layout/process1"/>
    <dgm:cxn modelId="{42933CA1-4067-E846-A887-1753D1268404}" srcId="{42D81CF2-D02F-8946-A6A0-250E7F3040E9}" destId="{D9842041-711C-A44C-B6A1-D37EE5D5EFEB}" srcOrd="2" destOrd="0" parTransId="{F9EC1153-7029-E14A-A0A6-1EBECDFB9FAF}" sibTransId="{999B656F-DBDB-1943-B9F0-158C78A32C17}"/>
    <dgm:cxn modelId="{391DFA2A-42DF-E04E-A1D6-AC63585377EA}" type="presOf" srcId="{C604A724-87C4-1641-A5C5-F019D2713951}" destId="{2A7A451B-E7CD-E64D-AD4D-C64E7A1F1921}" srcOrd="0" destOrd="0" presId="urn:microsoft.com/office/officeart/2005/8/layout/process1"/>
    <dgm:cxn modelId="{2FD9E5C8-13D3-1B48-BC40-228320500762}" type="presOf" srcId="{92C49E94-34E0-2A41-8484-A9D4F6DBE1EA}" destId="{42089EA5-C142-AD42-ABE6-822B746D7A0F}" srcOrd="0" destOrd="0" presId="urn:microsoft.com/office/officeart/2005/8/layout/process1"/>
    <dgm:cxn modelId="{B944D616-6C09-B446-982B-6CEB1933F0C0}" type="presOf" srcId="{41B4A8F1-D113-5043-97A8-B6918095381E}" destId="{D61D47EA-EEF1-D144-915B-077C3FC305EF}" srcOrd="0" destOrd="0" presId="urn:microsoft.com/office/officeart/2005/8/layout/process1"/>
    <dgm:cxn modelId="{EA264115-3DE4-3F48-8C91-A0E317081ACC}" type="presOf" srcId="{D9842041-711C-A44C-B6A1-D37EE5D5EFEB}" destId="{143E674D-5043-1445-B5BB-4AEACBE0136D}" srcOrd="0" destOrd="0" presId="urn:microsoft.com/office/officeart/2005/8/layout/process1"/>
    <dgm:cxn modelId="{BE21802B-1D81-084A-B486-31C34FB4CB44}" type="presOf" srcId="{C604A724-87C4-1641-A5C5-F019D2713951}" destId="{481EE52C-64FC-CD48-9660-37F8016BDD19}" srcOrd="1" destOrd="0" presId="urn:microsoft.com/office/officeart/2005/8/layout/process1"/>
    <dgm:cxn modelId="{24E26634-9514-D84F-B06B-01C2BDC0B748}" type="presOf" srcId="{15E5BE46-E928-244B-ABAC-F1543116E095}" destId="{5A21B2CD-C375-9247-88ED-4CC1CA1865D3}" srcOrd="0" destOrd="0" presId="urn:microsoft.com/office/officeart/2005/8/layout/process1"/>
    <dgm:cxn modelId="{8C05F526-F850-B845-8567-E9F9CD03A954}" srcId="{42D81CF2-D02F-8946-A6A0-250E7F3040E9}" destId="{15E5BE46-E928-244B-ABAC-F1543116E095}" srcOrd="0" destOrd="0" parTransId="{D4B17A15-ACC4-6B43-A7F6-1D9A3DFA0923}" sibTransId="{41B4A8F1-D113-5043-97A8-B6918095381E}"/>
    <dgm:cxn modelId="{817BF13E-CAC0-E945-B85E-ED28A5E4204C}" type="presParOf" srcId="{7CEEF8E4-3ADE-574C-B72A-56E56D8BE911}" destId="{5A21B2CD-C375-9247-88ED-4CC1CA1865D3}" srcOrd="0" destOrd="0" presId="urn:microsoft.com/office/officeart/2005/8/layout/process1"/>
    <dgm:cxn modelId="{9A68063C-3339-DC48-A41C-81A3FEDE3FAC}" type="presParOf" srcId="{7CEEF8E4-3ADE-574C-B72A-56E56D8BE911}" destId="{D61D47EA-EEF1-D144-915B-077C3FC305EF}" srcOrd="1" destOrd="0" presId="urn:microsoft.com/office/officeart/2005/8/layout/process1"/>
    <dgm:cxn modelId="{77FD2AA4-8A5D-474A-8F03-A6E89689FCBB}" type="presParOf" srcId="{D61D47EA-EEF1-D144-915B-077C3FC305EF}" destId="{065B5A47-903E-9447-B9AD-6A34AC3DDA25}" srcOrd="0" destOrd="0" presId="urn:microsoft.com/office/officeart/2005/8/layout/process1"/>
    <dgm:cxn modelId="{5AEE807B-5896-6448-BBD9-5C46BA102CEC}" type="presParOf" srcId="{7CEEF8E4-3ADE-574C-B72A-56E56D8BE911}" destId="{42089EA5-C142-AD42-ABE6-822B746D7A0F}" srcOrd="2" destOrd="0" presId="urn:microsoft.com/office/officeart/2005/8/layout/process1"/>
    <dgm:cxn modelId="{E7A9267D-E8C9-E543-A811-D86774358103}" type="presParOf" srcId="{7CEEF8E4-3ADE-574C-B72A-56E56D8BE911}" destId="{2A7A451B-E7CD-E64D-AD4D-C64E7A1F1921}" srcOrd="3" destOrd="0" presId="urn:microsoft.com/office/officeart/2005/8/layout/process1"/>
    <dgm:cxn modelId="{0A714FDD-6AA4-6C40-A2FD-454D38296B5D}" type="presParOf" srcId="{2A7A451B-E7CD-E64D-AD4D-C64E7A1F1921}" destId="{481EE52C-64FC-CD48-9660-37F8016BDD19}" srcOrd="0" destOrd="0" presId="urn:microsoft.com/office/officeart/2005/8/layout/process1"/>
    <dgm:cxn modelId="{6BEB7F56-3E9B-2F43-874C-478F6095EE96}" type="presParOf" srcId="{7CEEF8E4-3ADE-574C-B72A-56E56D8BE911}" destId="{143E674D-5043-1445-B5BB-4AEACBE0136D}" srcOrd="4" destOrd="0" presId="urn:microsoft.com/office/officeart/2005/8/layout/process1"/>
    <dgm:cxn modelId="{2ECAF1BF-DB22-944B-AE79-5BDDE151FFA9}" type="presParOf" srcId="{7CEEF8E4-3ADE-574C-B72A-56E56D8BE911}" destId="{F5CF512E-1AD1-724E-B731-57D66E80D6A5}" srcOrd="5" destOrd="0" presId="urn:microsoft.com/office/officeart/2005/8/layout/process1"/>
    <dgm:cxn modelId="{4B2F36A1-1C9D-DC4D-A75F-2FE8886CE112}" type="presParOf" srcId="{F5CF512E-1AD1-724E-B731-57D66E80D6A5}" destId="{FF9EC301-3A68-DB43-BD0C-9F7120F18039}" srcOrd="0" destOrd="0" presId="urn:microsoft.com/office/officeart/2005/8/layout/process1"/>
    <dgm:cxn modelId="{12977E3F-0308-B34E-B5F7-372F49324B28}" type="presParOf" srcId="{7CEEF8E4-3ADE-574C-B72A-56E56D8BE911}" destId="{7E47C9EC-8142-0A4E-AFBC-EADB5E13AA35}"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D81CF2-D02F-8946-A6A0-250E7F3040E9}" type="doc">
      <dgm:prSet loTypeId="urn:microsoft.com/office/officeart/2005/8/layout/process1" loCatId="" qsTypeId="urn:microsoft.com/office/officeart/2005/8/quickstyle/simple2" qsCatId="simple" csTypeId="urn:microsoft.com/office/officeart/2005/8/colors/accent1_2" csCatId="accent1" phldr="1"/>
      <dgm:spPr/>
    </dgm:pt>
    <dgm:pt modelId="{15E5BE46-E928-244B-ABAC-F1543116E095}">
      <dgm:prSet phldrT="[Text]"/>
      <dgm:spPr/>
      <dgm:t>
        <a:bodyPr/>
        <a:lstStyle/>
        <a:p>
          <a:r>
            <a:rPr lang="en-US" dirty="0" smtClean="0"/>
            <a:t>Construct a URL</a:t>
          </a:r>
          <a:endParaRPr lang="en-US" dirty="0"/>
        </a:p>
      </dgm:t>
    </dgm:pt>
    <dgm:pt modelId="{D4B17A15-ACC4-6B43-A7F6-1D9A3DFA0923}" type="parTrans" cxnId="{8C05F526-F850-B845-8567-E9F9CD03A954}">
      <dgm:prSet/>
      <dgm:spPr/>
      <dgm:t>
        <a:bodyPr/>
        <a:lstStyle/>
        <a:p>
          <a:endParaRPr lang="en-US"/>
        </a:p>
      </dgm:t>
    </dgm:pt>
    <dgm:pt modelId="{41B4A8F1-D113-5043-97A8-B6918095381E}" type="sibTrans" cxnId="{8C05F526-F850-B845-8567-E9F9CD03A954}">
      <dgm:prSet/>
      <dgm:spPr/>
      <dgm:t>
        <a:bodyPr/>
        <a:lstStyle/>
        <a:p>
          <a:endParaRPr lang="en-US"/>
        </a:p>
      </dgm:t>
    </dgm:pt>
    <dgm:pt modelId="{92C49E94-34E0-2A41-8484-A9D4F6DBE1EA}">
      <dgm:prSet phldrT="[Text]"/>
      <dgm:spPr/>
      <dgm:t>
        <a:bodyPr/>
        <a:lstStyle/>
        <a:p>
          <a:r>
            <a:rPr lang="en-US" dirty="0" smtClean="0"/>
            <a:t>Post it to the Server</a:t>
          </a:r>
          <a:endParaRPr lang="en-US" dirty="0"/>
        </a:p>
      </dgm:t>
    </dgm:pt>
    <dgm:pt modelId="{C0331582-F413-5A41-B2B4-C489DB110E52}" type="parTrans" cxnId="{BA662F92-01F8-D14F-9F10-8AE4A9407726}">
      <dgm:prSet/>
      <dgm:spPr/>
      <dgm:t>
        <a:bodyPr/>
        <a:lstStyle/>
        <a:p>
          <a:endParaRPr lang="en-US"/>
        </a:p>
      </dgm:t>
    </dgm:pt>
    <dgm:pt modelId="{C604A724-87C4-1641-A5C5-F019D2713951}" type="sibTrans" cxnId="{BA662F92-01F8-D14F-9F10-8AE4A9407726}">
      <dgm:prSet/>
      <dgm:spPr/>
      <dgm:t>
        <a:bodyPr/>
        <a:lstStyle/>
        <a:p>
          <a:endParaRPr lang="en-US"/>
        </a:p>
      </dgm:t>
    </dgm:pt>
    <dgm:pt modelId="{D9842041-711C-A44C-B6A1-D37EE5D5EFEB}">
      <dgm:prSet phldrT="[Text]"/>
      <dgm:spPr/>
      <dgm:t>
        <a:bodyPr/>
        <a:lstStyle/>
        <a:p>
          <a:r>
            <a:rPr lang="en-US" dirty="0" smtClean="0"/>
            <a:t>Collect the Response (often XML or JSON)</a:t>
          </a:r>
          <a:endParaRPr lang="en-US" dirty="0"/>
        </a:p>
      </dgm:t>
    </dgm:pt>
    <dgm:pt modelId="{F9EC1153-7029-E14A-A0A6-1EBECDFB9FAF}" type="parTrans" cxnId="{42933CA1-4067-E846-A887-1753D1268404}">
      <dgm:prSet/>
      <dgm:spPr/>
      <dgm:t>
        <a:bodyPr/>
        <a:lstStyle/>
        <a:p>
          <a:endParaRPr lang="en-US"/>
        </a:p>
      </dgm:t>
    </dgm:pt>
    <dgm:pt modelId="{999B656F-DBDB-1943-B9F0-158C78A32C17}" type="sibTrans" cxnId="{42933CA1-4067-E846-A887-1753D1268404}">
      <dgm:prSet/>
      <dgm:spPr/>
      <dgm:t>
        <a:bodyPr/>
        <a:lstStyle/>
        <a:p>
          <a:endParaRPr lang="en-US"/>
        </a:p>
      </dgm:t>
    </dgm:pt>
    <dgm:pt modelId="{AA2EE4C4-2672-134B-A10E-24D0479226FD}">
      <dgm:prSet phldrT="[Text]"/>
      <dgm:spPr/>
      <dgm:t>
        <a:bodyPr/>
        <a:lstStyle/>
        <a:p>
          <a:r>
            <a:rPr lang="en-US" smtClean="0"/>
            <a:t>Parse and Act</a:t>
          </a:r>
          <a:endParaRPr lang="en-US" dirty="0"/>
        </a:p>
      </dgm:t>
    </dgm:pt>
    <dgm:pt modelId="{A6FFB85A-5C65-C140-8402-F4F7A1FF496F}" type="parTrans" cxnId="{2AF0BD6B-3020-AF41-A4B7-D21A3AF90E7D}">
      <dgm:prSet/>
      <dgm:spPr/>
      <dgm:t>
        <a:bodyPr/>
        <a:lstStyle/>
        <a:p>
          <a:endParaRPr lang="en-US"/>
        </a:p>
      </dgm:t>
    </dgm:pt>
    <dgm:pt modelId="{58173E36-07EF-544F-9A6E-0BAD533990FB}" type="sibTrans" cxnId="{2AF0BD6B-3020-AF41-A4B7-D21A3AF90E7D}">
      <dgm:prSet/>
      <dgm:spPr/>
      <dgm:t>
        <a:bodyPr/>
        <a:lstStyle/>
        <a:p>
          <a:endParaRPr lang="en-US"/>
        </a:p>
      </dgm:t>
    </dgm:pt>
    <dgm:pt modelId="{7CEEF8E4-3ADE-574C-B72A-56E56D8BE911}" type="pres">
      <dgm:prSet presAssocID="{42D81CF2-D02F-8946-A6A0-250E7F3040E9}" presName="Name0" presStyleCnt="0">
        <dgm:presLayoutVars>
          <dgm:dir/>
          <dgm:resizeHandles val="exact"/>
        </dgm:presLayoutVars>
      </dgm:prSet>
      <dgm:spPr/>
    </dgm:pt>
    <dgm:pt modelId="{5A21B2CD-C375-9247-88ED-4CC1CA1865D3}" type="pres">
      <dgm:prSet presAssocID="{15E5BE46-E928-244B-ABAC-F1543116E095}" presName="node" presStyleLbl="node1" presStyleIdx="0" presStyleCnt="4">
        <dgm:presLayoutVars>
          <dgm:bulletEnabled val="1"/>
        </dgm:presLayoutVars>
      </dgm:prSet>
      <dgm:spPr/>
      <dgm:t>
        <a:bodyPr/>
        <a:lstStyle/>
        <a:p>
          <a:endParaRPr lang="en-US"/>
        </a:p>
      </dgm:t>
    </dgm:pt>
    <dgm:pt modelId="{D61D47EA-EEF1-D144-915B-077C3FC305EF}" type="pres">
      <dgm:prSet presAssocID="{41B4A8F1-D113-5043-97A8-B6918095381E}" presName="sibTrans" presStyleLbl="sibTrans2D1" presStyleIdx="0" presStyleCnt="3"/>
      <dgm:spPr/>
      <dgm:t>
        <a:bodyPr/>
        <a:lstStyle/>
        <a:p>
          <a:endParaRPr lang="en-US"/>
        </a:p>
      </dgm:t>
    </dgm:pt>
    <dgm:pt modelId="{065B5A47-903E-9447-B9AD-6A34AC3DDA25}" type="pres">
      <dgm:prSet presAssocID="{41B4A8F1-D113-5043-97A8-B6918095381E}" presName="connectorText" presStyleLbl="sibTrans2D1" presStyleIdx="0" presStyleCnt="3"/>
      <dgm:spPr/>
      <dgm:t>
        <a:bodyPr/>
        <a:lstStyle/>
        <a:p>
          <a:endParaRPr lang="en-US"/>
        </a:p>
      </dgm:t>
    </dgm:pt>
    <dgm:pt modelId="{42089EA5-C142-AD42-ABE6-822B746D7A0F}" type="pres">
      <dgm:prSet presAssocID="{92C49E94-34E0-2A41-8484-A9D4F6DBE1EA}" presName="node" presStyleLbl="node1" presStyleIdx="1" presStyleCnt="4">
        <dgm:presLayoutVars>
          <dgm:bulletEnabled val="1"/>
        </dgm:presLayoutVars>
      </dgm:prSet>
      <dgm:spPr/>
      <dgm:t>
        <a:bodyPr/>
        <a:lstStyle/>
        <a:p>
          <a:endParaRPr lang="en-US"/>
        </a:p>
      </dgm:t>
    </dgm:pt>
    <dgm:pt modelId="{2A7A451B-E7CD-E64D-AD4D-C64E7A1F1921}" type="pres">
      <dgm:prSet presAssocID="{C604A724-87C4-1641-A5C5-F019D2713951}" presName="sibTrans" presStyleLbl="sibTrans2D1" presStyleIdx="1" presStyleCnt="3"/>
      <dgm:spPr/>
      <dgm:t>
        <a:bodyPr/>
        <a:lstStyle/>
        <a:p>
          <a:endParaRPr lang="en-US"/>
        </a:p>
      </dgm:t>
    </dgm:pt>
    <dgm:pt modelId="{481EE52C-64FC-CD48-9660-37F8016BDD19}" type="pres">
      <dgm:prSet presAssocID="{C604A724-87C4-1641-A5C5-F019D2713951}" presName="connectorText" presStyleLbl="sibTrans2D1" presStyleIdx="1" presStyleCnt="3"/>
      <dgm:spPr/>
      <dgm:t>
        <a:bodyPr/>
        <a:lstStyle/>
        <a:p>
          <a:endParaRPr lang="en-US"/>
        </a:p>
      </dgm:t>
    </dgm:pt>
    <dgm:pt modelId="{143E674D-5043-1445-B5BB-4AEACBE0136D}" type="pres">
      <dgm:prSet presAssocID="{D9842041-711C-A44C-B6A1-D37EE5D5EFEB}" presName="node" presStyleLbl="node1" presStyleIdx="2" presStyleCnt="4">
        <dgm:presLayoutVars>
          <dgm:bulletEnabled val="1"/>
        </dgm:presLayoutVars>
      </dgm:prSet>
      <dgm:spPr/>
      <dgm:t>
        <a:bodyPr/>
        <a:lstStyle/>
        <a:p>
          <a:endParaRPr lang="en-US"/>
        </a:p>
      </dgm:t>
    </dgm:pt>
    <dgm:pt modelId="{F5CF512E-1AD1-724E-B731-57D66E80D6A5}" type="pres">
      <dgm:prSet presAssocID="{999B656F-DBDB-1943-B9F0-158C78A32C17}" presName="sibTrans" presStyleLbl="sibTrans2D1" presStyleIdx="2" presStyleCnt="3"/>
      <dgm:spPr/>
      <dgm:t>
        <a:bodyPr/>
        <a:lstStyle/>
        <a:p>
          <a:endParaRPr lang="en-US"/>
        </a:p>
      </dgm:t>
    </dgm:pt>
    <dgm:pt modelId="{FF9EC301-3A68-DB43-BD0C-9F7120F18039}" type="pres">
      <dgm:prSet presAssocID="{999B656F-DBDB-1943-B9F0-158C78A32C17}" presName="connectorText" presStyleLbl="sibTrans2D1" presStyleIdx="2" presStyleCnt="3"/>
      <dgm:spPr/>
      <dgm:t>
        <a:bodyPr/>
        <a:lstStyle/>
        <a:p>
          <a:endParaRPr lang="en-US"/>
        </a:p>
      </dgm:t>
    </dgm:pt>
    <dgm:pt modelId="{7E47C9EC-8142-0A4E-AFBC-EADB5E13AA35}" type="pres">
      <dgm:prSet presAssocID="{AA2EE4C4-2672-134B-A10E-24D0479226FD}" presName="node" presStyleLbl="node1" presStyleIdx="3" presStyleCnt="4">
        <dgm:presLayoutVars>
          <dgm:bulletEnabled val="1"/>
        </dgm:presLayoutVars>
      </dgm:prSet>
      <dgm:spPr/>
      <dgm:t>
        <a:bodyPr/>
        <a:lstStyle/>
        <a:p>
          <a:endParaRPr lang="en-US"/>
        </a:p>
      </dgm:t>
    </dgm:pt>
  </dgm:ptLst>
  <dgm:cxnLst>
    <dgm:cxn modelId="{BA662F92-01F8-D14F-9F10-8AE4A9407726}" srcId="{42D81CF2-D02F-8946-A6A0-250E7F3040E9}" destId="{92C49E94-34E0-2A41-8484-A9D4F6DBE1EA}" srcOrd="1" destOrd="0" parTransId="{C0331582-F413-5A41-B2B4-C489DB110E52}" sibTransId="{C604A724-87C4-1641-A5C5-F019D2713951}"/>
    <dgm:cxn modelId="{6B1B9265-D71A-4B43-A0BA-4E7587087536}" type="presOf" srcId="{999B656F-DBDB-1943-B9F0-158C78A32C17}" destId="{F5CF512E-1AD1-724E-B731-57D66E80D6A5}" srcOrd="0" destOrd="0" presId="urn:microsoft.com/office/officeart/2005/8/layout/process1"/>
    <dgm:cxn modelId="{66C90A28-5D58-6B4D-8855-2FB6C7CF06A0}" type="presOf" srcId="{999B656F-DBDB-1943-B9F0-158C78A32C17}" destId="{FF9EC301-3A68-DB43-BD0C-9F7120F18039}" srcOrd="1" destOrd="0" presId="urn:microsoft.com/office/officeart/2005/8/layout/process1"/>
    <dgm:cxn modelId="{2AF0BD6B-3020-AF41-A4B7-D21A3AF90E7D}" srcId="{42D81CF2-D02F-8946-A6A0-250E7F3040E9}" destId="{AA2EE4C4-2672-134B-A10E-24D0479226FD}" srcOrd="3" destOrd="0" parTransId="{A6FFB85A-5C65-C140-8402-F4F7A1FF496F}" sibTransId="{58173E36-07EF-544F-9A6E-0BAD533990FB}"/>
    <dgm:cxn modelId="{BFAAAB81-2D07-2D4D-B071-112F3B794C97}" type="presOf" srcId="{C604A724-87C4-1641-A5C5-F019D2713951}" destId="{2A7A451B-E7CD-E64D-AD4D-C64E7A1F1921}" srcOrd="0" destOrd="0" presId="urn:microsoft.com/office/officeart/2005/8/layout/process1"/>
    <dgm:cxn modelId="{42933CA1-4067-E846-A887-1753D1268404}" srcId="{42D81CF2-D02F-8946-A6A0-250E7F3040E9}" destId="{D9842041-711C-A44C-B6A1-D37EE5D5EFEB}" srcOrd="2" destOrd="0" parTransId="{F9EC1153-7029-E14A-A0A6-1EBECDFB9FAF}" sibTransId="{999B656F-DBDB-1943-B9F0-158C78A32C17}"/>
    <dgm:cxn modelId="{EB2BE677-8729-1643-8A56-B0E4C27AC6F5}" type="presOf" srcId="{AA2EE4C4-2672-134B-A10E-24D0479226FD}" destId="{7E47C9EC-8142-0A4E-AFBC-EADB5E13AA35}" srcOrd="0" destOrd="0" presId="urn:microsoft.com/office/officeart/2005/8/layout/process1"/>
    <dgm:cxn modelId="{BCDB28A5-AE91-944F-97DE-19EF83304FF2}" type="presOf" srcId="{42D81CF2-D02F-8946-A6A0-250E7F3040E9}" destId="{7CEEF8E4-3ADE-574C-B72A-56E56D8BE911}" srcOrd="0" destOrd="0" presId="urn:microsoft.com/office/officeart/2005/8/layout/process1"/>
    <dgm:cxn modelId="{2907D63B-CF60-8A4D-B679-8A52E183ABEC}" type="presOf" srcId="{92C49E94-34E0-2A41-8484-A9D4F6DBE1EA}" destId="{42089EA5-C142-AD42-ABE6-822B746D7A0F}" srcOrd="0" destOrd="0" presId="urn:microsoft.com/office/officeart/2005/8/layout/process1"/>
    <dgm:cxn modelId="{23C97F09-78AD-5D4E-A653-C222BF7E4385}" type="presOf" srcId="{15E5BE46-E928-244B-ABAC-F1543116E095}" destId="{5A21B2CD-C375-9247-88ED-4CC1CA1865D3}" srcOrd="0" destOrd="0" presId="urn:microsoft.com/office/officeart/2005/8/layout/process1"/>
    <dgm:cxn modelId="{2F83A802-D699-5743-B97D-A0280AB1D8FB}" type="presOf" srcId="{C604A724-87C4-1641-A5C5-F019D2713951}" destId="{481EE52C-64FC-CD48-9660-37F8016BDD19}" srcOrd="1" destOrd="0" presId="urn:microsoft.com/office/officeart/2005/8/layout/process1"/>
    <dgm:cxn modelId="{A93FF16B-29D3-F24D-A5A6-D0EB5DD75A26}" type="presOf" srcId="{41B4A8F1-D113-5043-97A8-B6918095381E}" destId="{D61D47EA-EEF1-D144-915B-077C3FC305EF}" srcOrd="0" destOrd="0" presId="urn:microsoft.com/office/officeart/2005/8/layout/process1"/>
    <dgm:cxn modelId="{320DA76E-CADD-6A44-9E76-A70B82584731}" type="presOf" srcId="{D9842041-711C-A44C-B6A1-D37EE5D5EFEB}" destId="{143E674D-5043-1445-B5BB-4AEACBE0136D}" srcOrd="0" destOrd="0" presId="urn:microsoft.com/office/officeart/2005/8/layout/process1"/>
    <dgm:cxn modelId="{70EE953C-8C35-214C-8B87-AFEEC8AA50C2}" type="presOf" srcId="{41B4A8F1-D113-5043-97A8-B6918095381E}" destId="{065B5A47-903E-9447-B9AD-6A34AC3DDA25}" srcOrd="1" destOrd="0" presId="urn:microsoft.com/office/officeart/2005/8/layout/process1"/>
    <dgm:cxn modelId="{8C05F526-F850-B845-8567-E9F9CD03A954}" srcId="{42D81CF2-D02F-8946-A6A0-250E7F3040E9}" destId="{15E5BE46-E928-244B-ABAC-F1543116E095}" srcOrd="0" destOrd="0" parTransId="{D4B17A15-ACC4-6B43-A7F6-1D9A3DFA0923}" sibTransId="{41B4A8F1-D113-5043-97A8-B6918095381E}"/>
    <dgm:cxn modelId="{7ECC8D6E-3D37-884E-B922-B165C228E4C9}" type="presParOf" srcId="{7CEEF8E4-3ADE-574C-B72A-56E56D8BE911}" destId="{5A21B2CD-C375-9247-88ED-4CC1CA1865D3}" srcOrd="0" destOrd="0" presId="urn:microsoft.com/office/officeart/2005/8/layout/process1"/>
    <dgm:cxn modelId="{C152567D-44E3-5141-81CA-11C570A30D27}" type="presParOf" srcId="{7CEEF8E4-3ADE-574C-B72A-56E56D8BE911}" destId="{D61D47EA-EEF1-D144-915B-077C3FC305EF}" srcOrd="1" destOrd="0" presId="urn:microsoft.com/office/officeart/2005/8/layout/process1"/>
    <dgm:cxn modelId="{D264661C-AC3C-6B4D-9BE8-07057D2FC806}" type="presParOf" srcId="{D61D47EA-EEF1-D144-915B-077C3FC305EF}" destId="{065B5A47-903E-9447-B9AD-6A34AC3DDA25}" srcOrd="0" destOrd="0" presId="urn:microsoft.com/office/officeart/2005/8/layout/process1"/>
    <dgm:cxn modelId="{AFB449C0-AD5A-D340-AB5C-86014C95C3E8}" type="presParOf" srcId="{7CEEF8E4-3ADE-574C-B72A-56E56D8BE911}" destId="{42089EA5-C142-AD42-ABE6-822B746D7A0F}" srcOrd="2" destOrd="0" presId="urn:microsoft.com/office/officeart/2005/8/layout/process1"/>
    <dgm:cxn modelId="{5C183099-4AB1-6948-80AB-743241873D9A}" type="presParOf" srcId="{7CEEF8E4-3ADE-574C-B72A-56E56D8BE911}" destId="{2A7A451B-E7CD-E64D-AD4D-C64E7A1F1921}" srcOrd="3" destOrd="0" presId="urn:microsoft.com/office/officeart/2005/8/layout/process1"/>
    <dgm:cxn modelId="{EC39AB24-2F91-1044-932B-2D0735DD64ED}" type="presParOf" srcId="{2A7A451B-E7CD-E64D-AD4D-C64E7A1F1921}" destId="{481EE52C-64FC-CD48-9660-37F8016BDD19}" srcOrd="0" destOrd="0" presId="urn:microsoft.com/office/officeart/2005/8/layout/process1"/>
    <dgm:cxn modelId="{90D48B73-428C-F040-8B0E-E5644A6201C4}" type="presParOf" srcId="{7CEEF8E4-3ADE-574C-B72A-56E56D8BE911}" destId="{143E674D-5043-1445-B5BB-4AEACBE0136D}" srcOrd="4" destOrd="0" presId="urn:microsoft.com/office/officeart/2005/8/layout/process1"/>
    <dgm:cxn modelId="{98D9C4D3-CC61-8542-8635-FEB6FAD4BD06}" type="presParOf" srcId="{7CEEF8E4-3ADE-574C-B72A-56E56D8BE911}" destId="{F5CF512E-1AD1-724E-B731-57D66E80D6A5}" srcOrd="5" destOrd="0" presId="urn:microsoft.com/office/officeart/2005/8/layout/process1"/>
    <dgm:cxn modelId="{F2E52DED-BBBC-1243-9360-3FA3AA9B13E1}" type="presParOf" srcId="{F5CF512E-1AD1-724E-B731-57D66E80D6A5}" destId="{FF9EC301-3A68-DB43-BD0C-9F7120F18039}" srcOrd="0" destOrd="0" presId="urn:microsoft.com/office/officeart/2005/8/layout/process1"/>
    <dgm:cxn modelId="{2767A548-4D6D-F246-B246-655EF1B8F199}" type="presParOf" srcId="{7CEEF8E4-3ADE-574C-B72A-56E56D8BE911}" destId="{7E47C9EC-8142-0A4E-AFBC-EADB5E13AA3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D81CF2-D02F-8946-A6A0-250E7F3040E9}" type="doc">
      <dgm:prSet loTypeId="urn:microsoft.com/office/officeart/2005/8/layout/process1" loCatId="" qsTypeId="urn:microsoft.com/office/officeart/2005/8/quickstyle/simple2" qsCatId="simple" csTypeId="urn:microsoft.com/office/officeart/2005/8/colors/accent1_2" csCatId="accent1" phldr="1"/>
      <dgm:spPr/>
    </dgm:pt>
    <dgm:pt modelId="{15E5BE46-E928-244B-ABAC-F1543116E095}">
      <dgm:prSet phldrT="[Text]"/>
      <dgm:spPr/>
      <dgm:t>
        <a:bodyPr/>
        <a:lstStyle/>
        <a:p>
          <a:r>
            <a:rPr lang="en-US" dirty="0" smtClean="0"/>
            <a:t>Construct a URL</a:t>
          </a:r>
          <a:endParaRPr lang="en-US" dirty="0"/>
        </a:p>
      </dgm:t>
    </dgm:pt>
    <dgm:pt modelId="{D4B17A15-ACC4-6B43-A7F6-1D9A3DFA0923}" type="parTrans" cxnId="{8C05F526-F850-B845-8567-E9F9CD03A954}">
      <dgm:prSet/>
      <dgm:spPr/>
      <dgm:t>
        <a:bodyPr/>
        <a:lstStyle/>
        <a:p>
          <a:endParaRPr lang="en-US"/>
        </a:p>
      </dgm:t>
    </dgm:pt>
    <dgm:pt modelId="{41B4A8F1-D113-5043-97A8-B6918095381E}" type="sibTrans" cxnId="{8C05F526-F850-B845-8567-E9F9CD03A954}">
      <dgm:prSet/>
      <dgm:spPr/>
      <dgm:t>
        <a:bodyPr/>
        <a:lstStyle/>
        <a:p>
          <a:endParaRPr lang="en-US"/>
        </a:p>
      </dgm:t>
    </dgm:pt>
    <dgm:pt modelId="{92C49E94-34E0-2A41-8484-A9D4F6DBE1EA}">
      <dgm:prSet phldrT="[Text]"/>
      <dgm:spPr/>
      <dgm:t>
        <a:bodyPr/>
        <a:lstStyle/>
        <a:p>
          <a:r>
            <a:rPr lang="en-US" dirty="0" smtClean="0"/>
            <a:t>Post it to the Server</a:t>
          </a:r>
          <a:endParaRPr lang="en-US" dirty="0"/>
        </a:p>
      </dgm:t>
    </dgm:pt>
    <dgm:pt modelId="{C0331582-F413-5A41-B2B4-C489DB110E52}" type="parTrans" cxnId="{BA662F92-01F8-D14F-9F10-8AE4A9407726}">
      <dgm:prSet/>
      <dgm:spPr/>
      <dgm:t>
        <a:bodyPr/>
        <a:lstStyle/>
        <a:p>
          <a:endParaRPr lang="en-US"/>
        </a:p>
      </dgm:t>
    </dgm:pt>
    <dgm:pt modelId="{C604A724-87C4-1641-A5C5-F019D2713951}" type="sibTrans" cxnId="{BA662F92-01F8-D14F-9F10-8AE4A9407726}">
      <dgm:prSet/>
      <dgm:spPr/>
      <dgm:t>
        <a:bodyPr/>
        <a:lstStyle/>
        <a:p>
          <a:endParaRPr lang="en-US"/>
        </a:p>
      </dgm:t>
    </dgm:pt>
    <dgm:pt modelId="{D9842041-711C-A44C-B6A1-D37EE5D5EFEB}">
      <dgm:prSet phldrT="[Text]"/>
      <dgm:spPr/>
      <dgm:t>
        <a:bodyPr/>
        <a:lstStyle/>
        <a:p>
          <a:r>
            <a:rPr lang="en-US" dirty="0" smtClean="0"/>
            <a:t>Collect the Response (often XML or JSON)</a:t>
          </a:r>
          <a:endParaRPr lang="en-US" dirty="0"/>
        </a:p>
      </dgm:t>
    </dgm:pt>
    <dgm:pt modelId="{F9EC1153-7029-E14A-A0A6-1EBECDFB9FAF}" type="parTrans" cxnId="{42933CA1-4067-E846-A887-1753D1268404}">
      <dgm:prSet/>
      <dgm:spPr/>
      <dgm:t>
        <a:bodyPr/>
        <a:lstStyle/>
        <a:p>
          <a:endParaRPr lang="en-US"/>
        </a:p>
      </dgm:t>
    </dgm:pt>
    <dgm:pt modelId="{999B656F-DBDB-1943-B9F0-158C78A32C17}" type="sibTrans" cxnId="{42933CA1-4067-E846-A887-1753D1268404}">
      <dgm:prSet/>
      <dgm:spPr/>
      <dgm:t>
        <a:bodyPr/>
        <a:lstStyle/>
        <a:p>
          <a:endParaRPr lang="en-US"/>
        </a:p>
      </dgm:t>
    </dgm:pt>
    <dgm:pt modelId="{AA2EE4C4-2672-134B-A10E-24D0479226FD}">
      <dgm:prSet phldrT="[Text]"/>
      <dgm:spPr/>
      <dgm:t>
        <a:bodyPr/>
        <a:lstStyle/>
        <a:p>
          <a:r>
            <a:rPr lang="en-US" smtClean="0"/>
            <a:t>Parse and Act</a:t>
          </a:r>
          <a:endParaRPr lang="en-US" dirty="0"/>
        </a:p>
      </dgm:t>
    </dgm:pt>
    <dgm:pt modelId="{A6FFB85A-5C65-C140-8402-F4F7A1FF496F}" type="parTrans" cxnId="{2AF0BD6B-3020-AF41-A4B7-D21A3AF90E7D}">
      <dgm:prSet/>
      <dgm:spPr/>
      <dgm:t>
        <a:bodyPr/>
        <a:lstStyle/>
        <a:p>
          <a:endParaRPr lang="en-US"/>
        </a:p>
      </dgm:t>
    </dgm:pt>
    <dgm:pt modelId="{58173E36-07EF-544F-9A6E-0BAD533990FB}" type="sibTrans" cxnId="{2AF0BD6B-3020-AF41-A4B7-D21A3AF90E7D}">
      <dgm:prSet/>
      <dgm:spPr/>
      <dgm:t>
        <a:bodyPr/>
        <a:lstStyle/>
        <a:p>
          <a:endParaRPr lang="en-US"/>
        </a:p>
      </dgm:t>
    </dgm:pt>
    <dgm:pt modelId="{7CEEF8E4-3ADE-574C-B72A-56E56D8BE911}" type="pres">
      <dgm:prSet presAssocID="{42D81CF2-D02F-8946-A6A0-250E7F3040E9}" presName="Name0" presStyleCnt="0">
        <dgm:presLayoutVars>
          <dgm:dir/>
          <dgm:resizeHandles val="exact"/>
        </dgm:presLayoutVars>
      </dgm:prSet>
      <dgm:spPr/>
    </dgm:pt>
    <dgm:pt modelId="{5A21B2CD-C375-9247-88ED-4CC1CA1865D3}" type="pres">
      <dgm:prSet presAssocID="{15E5BE46-E928-244B-ABAC-F1543116E095}" presName="node" presStyleLbl="node1" presStyleIdx="0" presStyleCnt="4">
        <dgm:presLayoutVars>
          <dgm:bulletEnabled val="1"/>
        </dgm:presLayoutVars>
      </dgm:prSet>
      <dgm:spPr/>
      <dgm:t>
        <a:bodyPr/>
        <a:lstStyle/>
        <a:p>
          <a:endParaRPr lang="en-US"/>
        </a:p>
      </dgm:t>
    </dgm:pt>
    <dgm:pt modelId="{D61D47EA-EEF1-D144-915B-077C3FC305EF}" type="pres">
      <dgm:prSet presAssocID="{41B4A8F1-D113-5043-97A8-B6918095381E}" presName="sibTrans" presStyleLbl="sibTrans2D1" presStyleIdx="0" presStyleCnt="3"/>
      <dgm:spPr/>
      <dgm:t>
        <a:bodyPr/>
        <a:lstStyle/>
        <a:p>
          <a:endParaRPr lang="en-US"/>
        </a:p>
      </dgm:t>
    </dgm:pt>
    <dgm:pt modelId="{065B5A47-903E-9447-B9AD-6A34AC3DDA25}" type="pres">
      <dgm:prSet presAssocID="{41B4A8F1-D113-5043-97A8-B6918095381E}" presName="connectorText" presStyleLbl="sibTrans2D1" presStyleIdx="0" presStyleCnt="3"/>
      <dgm:spPr/>
      <dgm:t>
        <a:bodyPr/>
        <a:lstStyle/>
        <a:p>
          <a:endParaRPr lang="en-US"/>
        </a:p>
      </dgm:t>
    </dgm:pt>
    <dgm:pt modelId="{42089EA5-C142-AD42-ABE6-822B746D7A0F}" type="pres">
      <dgm:prSet presAssocID="{92C49E94-34E0-2A41-8484-A9D4F6DBE1EA}" presName="node" presStyleLbl="node1" presStyleIdx="1" presStyleCnt="4">
        <dgm:presLayoutVars>
          <dgm:bulletEnabled val="1"/>
        </dgm:presLayoutVars>
      </dgm:prSet>
      <dgm:spPr/>
      <dgm:t>
        <a:bodyPr/>
        <a:lstStyle/>
        <a:p>
          <a:endParaRPr lang="en-US"/>
        </a:p>
      </dgm:t>
    </dgm:pt>
    <dgm:pt modelId="{2A7A451B-E7CD-E64D-AD4D-C64E7A1F1921}" type="pres">
      <dgm:prSet presAssocID="{C604A724-87C4-1641-A5C5-F019D2713951}" presName="sibTrans" presStyleLbl="sibTrans2D1" presStyleIdx="1" presStyleCnt="3"/>
      <dgm:spPr/>
      <dgm:t>
        <a:bodyPr/>
        <a:lstStyle/>
        <a:p>
          <a:endParaRPr lang="en-US"/>
        </a:p>
      </dgm:t>
    </dgm:pt>
    <dgm:pt modelId="{481EE52C-64FC-CD48-9660-37F8016BDD19}" type="pres">
      <dgm:prSet presAssocID="{C604A724-87C4-1641-A5C5-F019D2713951}" presName="connectorText" presStyleLbl="sibTrans2D1" presStyleIdx="1" presStyleCnt="3"/>
      <dgm:spPr/>
      <dgm:t>
        <a:bodyPr/>
        <a:lstStyle/>
        <a:p>
          <a:endParaRPr lang="en-US"/>
        </a:p>
      </dgm:t>
    </dgm:pt>
    <dgm:pt modelId="{143E674D-5043-1445-B5BB-4AEACBE0136D}" type="pres">
      <dgm:prSet presAssocID="{D9842041-711C-A44C-B6A1-D37EE5D5EFEB}" presName="node" presStyleLbl="node1" presStyleIdx="2" presStyleCnt="4">
        <dgm:presLayoutVars>
          <dgm:bulletEnabled val="1"/>
        </dgm:presLayoutVars>
      </dgm:prSet>
      <dgm:spPr/>
      <dgm:t>
        <a:bodyPr/>
        <a:lstStyle/>
        <a:p>
          <a:endParaRPr lang="en-US"/>
        </a:p>
      </dgm:t>
    </dgm:pt>
    <dgm:pt modelId="{F5CF512E-1AD1-724E-B731-57D66E80D6A5}" type="pres">
      <dgm:prSet presAssocID="{999B656F-DBDB-1943-B9F0-158C78A32C17}" presName="sibTrans" presStyleLbl="sibTrans2D1" presStyleIdx="2" presStyleCnt="3"/>
      <dgm:spPr/>
      <dgm:t>
        <a:bodyPr/>
        <a:lstStyle/>
        <a:p>
          <a:endParaRPr lang="en-US"/>
        </a:p>
      </dgm:t>
    </dgm:pt>
    <dgm:pt modelId="{FF9EC301-3A68-DB43-BD0C-9F7120F18039}" type="pres">
      <dgm:prSet presAssocID="{999B656F-DBDB-1943-B9F0-158C78A32C17}" presName="connectorText" presStyleLbl="sibTrans2D1" presStyleIdx="2" presStyleCnt="3"/>
      <dgm:spPr/>
      <dgm:t>
        <a:bodyPr/>
        <a:lstStyle/>
        <a:p>
          <a:endParaRPr lang="en-US"/>
        </a:p>
      </dgm:t>
    </dgm:pt>
    <dgm:pt modelId="{7E47C9EC-8142-0A4E-AFBC-EADB5E13AA35}" type="pres">
      <dgm:prSet presAssocID="{AA2EE4C4-2672-134B-A10E-24D0479226FD}" presName="node" presStyleLbl="node1" presStyleIdx="3" presStyleCnt="4">
        <dgm:presLayoutVars>
          <dgm:bulletEnabled val="1"/>
        </dgm:presLayoutVars>
      </dgm:prSet>
      <dgm:spPr/>
      <dgm:t>
        <a:bodyPr/>
        <a:lstStyle/>
        <a:p>
          <a:endParaRPr lang="en-US"/>
        </a:p>
      </dgm:t>
    </dgm:pt>
  </dgm:ptLst>
  <dgm:cxnLst>
    <dgm:cxn modelId="{BA662F92-01F8-D14F-9F10-8AE4A9407726}" srcId="{42D81CF2-D02F-8946-A6A0-250E7F3040E9}" destId="{92C49E94-34E0-2A41-8484-A9D4F6DBE1EA}" srcOrd="1" destOrd="0" parTransId="{C0331582-F413-5A41-B2B4-C489DB110E52}" sibTransId="{C604A724-87C4-1641-A5C5-F019D2713951}"/>
    <dgm:cxn modelId="{DE7DD951-F517-0D4B-92B7-9880A260072A}" type="presOf" srcId="{999B656F-DBDB-1943-B9F0-158C78A32C17}" destId="{F5CF512E-1AD1-724E-B731-57D66E80D6A5}" srcOrd="0" destOrd="0" presId="urn:microsoft.com/office/officeart/2005/8/layout/process1"/>
    <dgm:cxn modelId="{2AF0BD6B-3020-AF41-A4B7-D21A3AF90E7D}" srcId="{42D81CF2-D02F-8946-A6A0-250E7F3040E9}" destId="{AA2EE4C4-2672-134B-A10E-24D0479226FD}" srcOrd="3" destOrd="0" parTransId="{A6FFB85A-5C65-C140-8402-F4F7A1FF496F}" sibTransId="{58173E36-07EF-544F-9A6E-0BAD533990FB}"/>
    <dgm:cxn modelId="{CF1E38C5-9385-174D-8B3D-44CC35ABD671}" type="presOf" srcId="{15E5BE46-E928-244B-ABAC-F1543116E095}" destId="{5A21B2CD-C375-9247-88ED-4CC1CA1865D3}" srcOrd="0" destOrd="0" presId="urn:microsoft.com/office/officeart/2005/8/layout/process1"/>
    <dgm:cxn modelId="{F32B7223-83E1-0E4B-8D1F-CBE91752293C}" type="presOf" srcId="{AA2EE4C4-2672-134B-A10E-24D0479226FD}" destId="{7E47C9EC-8142-0A4E-AFBC-EADB5E13AA35}" srcOrd="0" destOrd="0" presId="urn:microsoft.com/office/officeart/2005/8/layout/process1"/>
    <dgm:cxn modelId="{42933CA1-4067-E846-A887-1753D1268404}" srcId="{42D81CF2-D02F-8946-A6A0-250E7F3040E9}" destId="{D9842041-711C-A44C-B6A1-D37EE5D5EFEB}" srcOrd="2" destOrd="0" parTransId="{F9EC1153-7029-E14A-A0A6-1EBECDFB9FAF}" sibTransId="{999B656F-DBDB-1943-B9F0-158C78A32C17}"/>
    <dgm:cxn modelId="{C2FB5C11-4973-5341-9B6D-2E98D41C3A1E}" type="presOf" srcId="{C604A724-87C4-1641-A5C5-F019D2713951}" destId="{481EE52C-64FC-CD48-9660-37F8016BDD19}" srcOrd="1" destOrd="0" presId="urn:microsoft.com/office/officeart/2005/8/layout/process1"/>
    <dgm:cxn modelId="{D08C16B5-95C2-9C46-90A5-756C888FE60C}" type="presOf" srcId="{C604A724-87C4-1641-A5C5-F019D2713951}" destId="{2A7A451B-E7CD-E64D-AD4D-C64E7A1F1921}" srcOrd="0" destOrd="0" presId="urn:microsoft.com/office/officeart/2005/8/layout/process1"/>
    <dgm:cxn modelId="{B15C715F-40B0-914F-9AEB-578BDEDF7EB4}" type="presOf" srcId="{999B656F-DBDB-1943-B9F0-158C78A32C17}" destId="{FF9EC301-3A68-DB43-BD0C-9F7120F18039}" srcOrd="1" destOrd="0" presId="urn:microsoft.com/office/officeart/2005/8/layout/process1"/>
    <dgm:cxn modelId="{B601D136-20E2-4B40-9F3A-D43E476C3EC3}" type="presOf" srcId="{42D81CF2-D02F-8946-A6A0-250E7F3040E9}" destId="{7CEEF8E4-3ADE-574C-B72A-56E56D8BE911}" srcOrd="0" destOrd="0" presId="urn:microsoft.com/office/officeart/2005/8/layout/process1"/>
    <dgm:cxn modelId="{B5BBEC2E-0FA4-C542-9CE6-513C90D77003}" type="presOf" srcId="{92C49E94-34E0-2A41-8484-A9D4F6DBE1EA}" destId="{42089EA5-C142-AD42-ABE6-822B746D7A0F}" srcOrd="0" destOrd="0" presId="urn:microsoft.com/office/officeart/2005/8/layout/process1"/>
    <dgm:cxn modelId="{7079DB1B-5B4A-F04A-A05E-FB2C724E6A6F}" type="presOf" srcId="{41B4A8F1-D113-5043-97A8-B6918095381E}" destId="{065B5A47-903E-9447-B9AD-6A34AC3DDA25}" srcOrd="1" destOrd="0" presId="urn:microsoft.com/office/officeart/2005/8/layout/process1"/>
    <dgm:cxn modelId="{3F952C22-491D-2546-81F8-0CA526E6F674}" type="presOf" srcId="{D9842041-711C-A44C-B6A1-D37EE5D5EFEB}" destId="{143E674D-5043-1445-B5BB-4AEACBE0136D}" srcOrd="0" destOrd="0" presId="urn:microsoft.com/office/officeart/2005/8/layout/process1"/>
    <dgm:cxn modelId="{8C05F526-F850-B845-8567-E9F9CD03A954}" srcId="{42D81CF2-D02F-8946-A6A0-250E7F3040E9}" destId="{15E5BE46-E928-244B-ABAC-F1543116E095}" srcOrd="0" destOrd="0" parTransId="{D4B17A15-ACC4-6B43-A7F6-1D9A3DFA0923}" sibTransId="{41B4A8F1-D113-5043-97A8-B6918095381E}"/>
    <dgm:cxn modelId="{40A92901-4BBD-F246-9A16-736DF5D31FA5}" type="presOf" srcId="{41B4A8F1-D113-5043-97A8-B6918095381E}" destId="{D61D47EA-EEF1-D144-915B-077C3FC305EF}" srcOrd="0" destOrd="0" presId="urn:microsoft.com/office/officeart/2005/8/layout/process1"/>
    <dgm:cxn modelId="{AF4095A6-1144-5A40-92B0-EA6695062D4B}" type="presParOf" srcId="{7CEEF8E4-3ADE-574C-B72A-56E56D8BE911}" destId="{5A21B2CD-C375-9247-88ED-4CC1CA1865D3}" srcOrd="0" destOrd="0" presId="urn:microsoft.com/office/officeart/2005/8/layout/process1"/>
    <dgm:cxn modelId="{2CE92AB3-A10E-D24A-AD2A-251BCEF53F65}" type="presParOf" srcId="{7CEEF8E4-3ADE-574C-B72A-56E56D8BE911}" destId="{D61D47EA-EEF1-D144-915B-077C3FC305EF}" srcOrd="1" destOrd="0" presId="urn:microsoft.com/office/officeart/2005/8/layout/process1"/>
    <dgm:cxn modelId="{178F64EF-3D16-AB41-9953-C1F0BF1E75FC}" type="presParOf" srcId="{D61D47EA-EEF1-D144-915B-077C3FC305EF}" destId="{065B5A47-903E-9447-B9AD-6A34AC3DDA25}" srcOrd="0" destOrd="0" presId="urn:microsoft.com/office/officeart/2005/8/layout/process1"/>
    <dgm:cxn modelId="{6F5A4006-1340-514F-9494-EA6D41C6F345}" type="presParOf" srcId="{7CEEF8E4-3ADE-574C-B72A-56E56D8BE911}" destId="{42089EA5-C142-AD42-ABE6-822B746D7A0F}" srcOrd="2" destOrd="0" presId="urn:microsoft.com/office/officeart/2005/8/layout/process1"/>
    <dgm:cxn modelId="{6CD05E6A-D19C-5A4D-8FEE-9356CCAFADC1}" type="presParOf" srcId="{7CEEF8E4-3ADE-574C-B72A-56E56D8BE911}" destId="{2A7A451B-E7CD-E64D-AD4D-C64E7A1F1921}" srcOrd="3" destOrd="0" presId="urn:microsoft.com/office/officeart/2005/8/layout/process1"/>
    <dgm:cxn modelId="{BD25E817-1A48-3847-8F04-53993811E1B9}" type="presParOf" srcId="{2A7A451B-E7CD-E64D-AD4D-C64E7A1F1921}" destId="{481EE52C-64FC-CD48-9660-37F8016BDD19}" srcOrd="0" destOrd="0" presId="urn:microsoft.com/office/officeart/2005/8/layout/process1"/>
    <dgm:cxn modelId="{40D3177D-880F-A84D-91FE-09915B999D07}" type="presParOf" srcId="{7CEEF8E4-3ADE-574C-B72A-56E56D8BE911}" destId="{143E674D-5043-1445-B5BB-4AEACBE0136D}" srcOrd="4" destOrd="0" presId="urn:microsoft.com/office/officeart/2005/8/layout/process1"/>
    <dgm:cxn modelId="{EA25D3CD-F9ED-6B41-9669-584E37333FEF}" type="presParOf" srcId="{7CEEF8E4-3ADE-574C-B72A-56E56D8BE911}" destId="{F5CF512E-1AD1-724E-B731-57D66E80D6A5}" srcOrd="5" destOrd="0" presId="urn:microsoft.com/office/officeart/2005/8/layout/process1"/>
    <dgm:cxn modelId="{36DE51AB-BB45-F440-9E76-5411FEA9B3EB}" type="presParOf" srcId="{F5CF512E-1AD1-724E-B731-57D66E80D6A5}" destId="{FF9EC301-3A68-DB43-BD0C-9F7120F18039}" srcOrd="0" destOrd="0" presId="urn:microsoft.com/office/officeart/2005/8/layout/process1"/>
    <dgm:cxn modelId="{AA1938F6-24B5-FD4A-9CCF-478D450DA009}" type="presParOf" srcId="{7CEEF8E4-3ADE-574C-B72A-56E56D8BE911}" destId="{7E47C9EC-8142-0A4E-AFBC-EADB5E13AA3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1B2CD-C375-9247-88ED-4CC1CA1865D3}">
      <dsp:nvSpPr>
        <dsp:cNvPr id="0" name=""/>
        <dsp:cNvSpPr/>
      </dsp:nvSpPr>
      <dsp:spPr>
        <a:xfrm>
          <a:off x="3652"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Construct a URL</a:t>
          </a:r>
          <a:endParaRPr lang="en-US" sz="1800" kern="1200" dirty="0"/>
        </a:p>
      </dsp:txBody>
      <dsp:txXfrm>
        <a:off x="39613" y="2079258"/>
        <a:ext cx="1525225" cy="1155884"/>
      </dsp:txXfrm>
    </dsp:sp>
    <dsp:sp modelId="{D61D47EA-EEF1-D144-915B-077C3FC305EF}">
      <dsp:nvSpPr>
        <dsp:cNvPr id="0" name=""/>
        <dsp:cNvSpPr/>
      </dsp:nvSpPr>
      <dsp:spPr>
        <a:xfrm>
          <a:off x="1760514" y="2459154"/>
          <a:ext cx="338595" cy="39609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60514" y="2538372"/>
        <a:ext cx="237017" cy="237656"/>
      </dsp:txXfrm>
    </dsp:sp>
    <dsp:sp modelId="{42089EA5-C142-AD42-ABE6-822B746D7A0F}">
      <dsp:nvSpPr>
        <dsp:cNvPr id="0" name=""/>
        <dsp:cNvSpPr/>
      </dsp:nvSpPr>
      <dsp:spPr>
        <a:xfrm>
          <a:off x="2239658"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Post it to the Server</a:t>
          </a:r>
          <a:endParaRPr lang="en-US" sz="1800" kern="1200" dirty="0"/>
        </a:p>
      </dsp:txBody>
      <dsp:txXfrm>
        <a:off x="2275619" y="2079258"/>
        <a:ext cx="1525225" cy="1155884"/>
      </dsp:txXfrm>
    </dsp:sp>
    <dsp:sp modelId="{2A7A451B-E7CD-E64D-AD4D-C64E7A1F1921}">
      <dsp:nvSpPr>
        <dsp:cNvPr id="0" name=""/>
        <dsp:cNvSpPr/>
      </dsp:nvSpPr>
      <dsp:spPr>
        <a:xfrm>
          <a:off x="3996520" y="2459154"/>
          <a:ext cx="338595" cy="39609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996520" y="2538372"/>
        <a:ext cx="237017" cy="237656"/>
      </dsp:txXfrm>
    </dsp:sp>
    <dsp:sp modelId="{143E674D-5043-1445-B5BB-4AEACBE0136D}">
      <dsp:nvSpPr>
        <dsp:cNvPr id="0" name=""/>
        <dsp:cNvSpPr/>
      </dsp:nvSpPr>
      <dsp:spPr>
        <a:xfrm>
          <a:off x="4475664"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Collect the Response (often XML or JSON)</a:t>
          </a:r>
          <a:endParaRPr lang="en-US" sz="1800" kern="1200" dirty="0"/>
        </a:p>
      </dsp:txBody>
      <dsp:txXfrm>
        <a:off x="4511625" y="2079258"/>
        <a:ext cx="1525225" cy="1155884"/>
      </dsp:txXfrm>
    </dsp:sp>
    <dsp:sp modelId="{F5CF512E-1AD1-724E-B731-57D66E80D6A5}">
      <dsp:nvSpPr>
        <dsp:cNvPr id="0" name=""/>
        <dsp:cNvSpPr/>
      </dsp:nvSpPr>
      <dsp:spPr>
        <a:xfrm>
          <a:off x="6232526" y="2459154"/>
          <a:ext cx="338595" cy="39609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232526" y="2538372"/>
        <a:ext cx="237017" cy="237656"/>
      </dsp:txXfrm>
    </dsp:sp>
    <dsp:sp modelId="{7E47C9EC-8142-0A4E-AFBC-EADB5E13AA35}">
      <dsp:nvSpPr>
        <dsp:cNvPr id="0" name=""/>
        <dsp:cNvSpPr/>
      </dsp:nvSpPr>
      <dsp:spPr>
        <a:xfrm>
          <a:off x="6711670"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Parse and Act</a:t>
          </a:r>
          <a:endParaRPr lang="en-US" sz="1800" kern="1200" dirty="0"/>
        </a:p>
      </dsp:txBody>
      <dsp:txXfrm>
        <a:off x="6747631" y="2079258"/>
        <a:ext cx="1525225" cy="11558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1B2CD-C375-9247-88ED-4CC1CA1865D3}">
      <dsp:nvSpPr>
        <dsp:cNvPr id="0" name=""/>
        <dsp:cNvSpPr/>
      </dsp:nvSpPr>
      <dsp:spPr>
        <a:xfrm>
          <a:off x="3652"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Construct a URL</a:t>
          </a:r>
          <a:endParaRPr lang="en-US" sz="1800" kern="1200" dirty="0"/>
        </a:p>
      </dsp:txBody>
      <dsp:txXfrm>
        <a:off x="39613" y="2079258"/>
        <a:ext cx="1525225" cy="1155884"/>
      </dsp:txXfrm>
    </dsp:sp>
    <dsp:sp modelId="{D61D47EA-EEF1-D144-915B-077C3FC305EF}">
      <dsp:nvSpPr>
        <dsp:cNvPr id="0" name=""/>
        <dsp:cNvSpPr/>
      </dsp:nvSpPr>
      <dsp:spPr>
        <a:xfrm>
          <a:off x="1760514" y="2459154"/>
          <a:ext cx="338595" cy="39609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60514" y="2538372"/>
        <a:ext cx="237017" cy="237656"/>
      </dsp:txXfrm>
    </dsp:sp>
    <dsp:sp modelId="{42089EA5-C142-AD42-ABE6-822B746D7A0F}">
      <dsp:nvSpPr>
        <dsp:cNvPr id="0" name=""/>
        <dsp:cNvSpPr/>
      </dsp:nvSpPr>
      <dsp:spPr>
        <a:xfrm>
          <a:off x="2239658"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Post it to the Server</a:t>
          </a:r>
          <a:endParaRPr lang="en-US" sz="1800" kern="1200" dirty="0"/>
        </a:p>
      </dsp:txBody>
      <dsp:txXfrm>
        <a:off x="2275619" y="2079258"/>
        <a:ext cx="1525225" cy="1155884"/>
      </dsp:txXfrm>
    </dsp:sp>
    <dsp:sp modelId="{2A7A451B-E7CD-E64D-AD4D-C64E7A1F1921}">
      <dsp:nvSpPr>
        <dsp:cNvPr id="0" name=""/>
        <dsp:cNvSpPr/>
      </dsp:nvSpPr>
      <dsp:spPr>
        <a:xfrm>
          <a:off x="3996520" y="2459154"/>
          <a:ext cx="338595" cy="39609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996520" y="2538372"/>
        <a:ext cx="237017" cy="237656"/>
      </dsp:txXfrm>
    </dsp:sp>
    <dsp:sp modelId="{143E674D-5043-1445-B5BB-4AEACBE0136D}">
      <dsp:nvSpPr>
        <dsp:cNvPr id="0" name=""/>
        <dsp:cNvSpPr/>
      </dsp:nvSpPr>
      <dsp:spPr>
        <a:xfrm>
          <a:off x="4475664"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Collect the Response (often XML or JSON)</a:t>
          </a:r>
          <a:endParaRPr lang="en-US" sz="1800" kern="1200" dirty="0"/>
        </a:p>
      </dsp:txBody>
      <dsp:txXfrm>
        <a:off x="4511625" y="2079258"/>
        <a:ext cx="1525225" cy="1155884"/>
      </dsp:txXfrm>
    </dsp:sp>
    <dsp:sp modelId="{F5CF512E-1AD1-724E-B731-57D66E80D6A5}">
      <dsp:nvSpPr>
        <dsp:cNvPr id="0" name=""/>
        <dsp:cNvSpPr/>
      </dsp:nvSpPr>
      <dsp:spPr>
        <a:xfrm>
          <a:off x="6232526" y="2459154"/>
          <a:ext cx="338595" cy="39609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232526" y="2538372"/>
        <a:ext cx="237017" cy="237656"/>
      </dsp:txXfrm>
    </dsp:sp>
    <dsp:sp modelId="{7E47C9EC-8142-0A4E-AFBC-EADB5E13AA35}">
      <dsp:nvSpPr>
        <dsp:cNvPr id="0" name=""/>
        <dsp:cNvSpPr/>
      </dsp:nvSpPr>
      <dsp:spPr>
        <a:xfrm>
          <a:off x="6711670" y="2043297"/>
          <a:ext cx="1597147" cy="122780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Parse and Act</a:t>
          </a:r>
          <a:endParaRPr lang="en-US" sz="1800" kern="1200" dirty="0"/>
        </a:p>
      </dsp:txBody>
      <dsp:txXfrm>
        <a:off x="6747631" y="2079258"/>
        <a:ext cx="1525225" cy="11558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1/26/14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a:p>
            <a:endParaRPr lang="en-US" baseline="0"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13</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 in your sample…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this tell us about the 5,000 person sample (if estimates are correct?)</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15</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16</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average of the sampling distribution is essentially equivalent to the parameter.</a:t>
            </a:r>
          </a:p>
          <a:p>
            <a:endParaRPr lang="en-US" dirty="0" smtClean="0"/>
          </a:p>
          <a:p>
            <a:r>
              <a:rPr lang="en-US" dirty="0" smtClean="0"/>
              <a:t>The standard deviation of the sampling distribution tells us something about how different samples would be distributed. In statistics it is referred to as the standard error. In sampling contexts it is called the </a:t>
            </a:r>
            <a:r>
              <a:rPr lang="en-US" i="1" dirty="0" smtClean="0"/>
              <a:t>sampling error</a:t>
            </a:r>
          </a:p>
          <a:p>
            <a:endParaRPr lang="en-US" i="1" dirty="0" smtClean="0"/>
          </a:p>
          <a:p>
            <a:r>
              <a:rPr lang="en-US" dirty="0" smtClean="0"/>
              <a:t>how do we calculate sampling error? We base our calculation on the standard deviation of our sample.</a:t>
            </a:r>
          </a:p>
          <a:p>
            <a:endParaRPr lang="en-US" dirty="0" smtClean="0"/>
          </a:p>
          <a:p>
            <a:r>
              <a:rPr lang="en-US" dirty="0" smtClean="0"/>
              <a:t>The bigger the sample,</a:t>
            </a:r>
            <a:r>
              <a:rPr lang="en-US" baseline="0" dirty="0" smtClean="0"/>
              <a:t> </a:t>
            </a:r>
            <a:r>
              <a:rPr lang="en-US" dirty="0" smtClean="0"/>
              <a:t>the closer your sample is to the actual population itself,</a:t>
            </a:r>
            <a:r>
              <a:rPr lang="en-US" baseline="0" dirty="0" smtClean="0"/>
              <a:t> the smaller the sampling error will be. </a:t>
            </a:r>
          </a:p>
          <a:p>
            <a:endParaRPr lang="en-US" baseline="0" dirty="0" smtClean="0"/>
          </a:p>
          <a:p>
            <a:r>
              <a:rPr lang="en-US" dirty="0" smtClean="0"/>
              <a:t> Let's assume we did a study and drew a single sample from the population. Furthermore, let's assume that the average for the sample was 3.75 and the standard deviation was .25. This is the raw data distribution depicted above. now, what would the sampling distribution be in this case? Well, we don't actually construct it (because we would need to take an infinite number of samples) but we can estimate it. For starters, we assume that the mean of the sampling distribution is the mean of the sample, which is 3.75. Then, we calculate the standard error. To do this, we use the standard deviation for our sample and the sample size (in this case N=100) and we come up with a standard error of .025 (just trust me on this). Now we have everything we need to estimate a confidence interval for the population parameter. We would estimate that the probability is 68% that the true parameter value falls between 3.725 and 3.775 (i.e., 3.75 plus and minus .025); that the 95% confidence interval is 3.700 to 3.800; and that we can say with 99% confidence that the population value is between 3.675 and 3.825. The real value (in this fictitious example) was 3.72 and so we have correctly estimated that value with our sample.</a:t>
            </a:r>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err="1" smtClean="0"/>
              <a:t>Api</a:t>
            </a:r>
            <a:r>
              <a:rPr lang="en-US" dirty="0" smtClean="0"/>
              <a:t> cons: Things can change</a:t>
            </a:r>
          </a:p>
          <a:p>
            <a:pPr lvl="1"/>
            <a:r>
              <a:rPr lang="en-US" dirty="0" smtClean="0"/>
              <a:t>Much less bad than scraping though!</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247283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we will do for Byte 2 and others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 token tells server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a:t>
            </a:r>
            <a:r>
              <a:rPr lang="en-US" baseline="0" dirty="0" smtClean="0"/>
              <a:t> token tells server who you are and which user you are logged in as …</a:t>
            </a:r>
          </a:p>
          <a:p>
            <a:r>
              <a:rPr lang="en-US" baseline="0" dirty="0" smtClean="0"/>
              <a:t>----- Meeting Notes (1/23/14 09:47) -----</a:t>
            </a:r>
          </a:p>
          <a:p>
            <a:r>
              <a:rPr lang="en-US" baseline="0" dirty="0" smtClean="0"/>
              <a:t>update first line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38</a:t>
            </a:fld>
            <a:endParaRPr lang="en-US"/>
          </a:p>
        </p:txBody>
      </p:sp>
    </p:spTree>
    <p:extLst>
      <p:ext uri="{BB962C8B-B14F-4D97-AF65-F5344CB8AC3E}">
        <p14:creationId xmlns:p14="http://schemas.microsoft.com/office/powerpoint/2010/main" val="342633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average of the sampling distribution is essentially equivalent to the parameter. (if we have a good sample) – the more samples the closer it gets.</a:t>
            </a:r>
          </a:p>
          <a:p>
            <a:endParaRPr lang="en-US" baseline="0" dirty="0" smtClean="0"/>
          </a:p>
          <a:p>
            <a:endParaRPr lang="en-US" baseline="0" dirty="0" smtClean="0"/>
          </a:p>
          <a:p>
            <a:r>
              <a:rPr lang="en-US" dirty="0" smtClean="0"/>
              <a:t>A crucial midway concept you need to understand is the sampling distribution. In order to understand it, you have to be able and willing to do a thought experiment. Imagine that instead of just taking a single sample like we do in a typical study, you took three independent samples of the same population. And furthermore, imagine that for each of your three samples, you collected a single response and computed a single statistic, say, the mean of the response. Even though all three samples came from the same population, you wouldn't expect to get the exact same statistic from each. The distribution of an infinite number of samples of the same size as the sample in your study is known as the sampling distribution.</a:t>
            </a:r>
          </a:p>
          <a:p>
            <a:endParaRPr lang="en-US" dirty="0" smtClean="0"/>
          </a:p>
          <a:p>
            <a:r>
              <a:rPr lang="en-US" dirty="0" smtClean="0"/>
              <a:t>When we keep the sampling distribution in mind, we realize that while the statistic we got from our sample is probably near the center of the sampling distribution (because most of the samples would be there) we could have gotten one of the extreme samples just by the luck of the draw</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1 is centered but not representative of true diversity. Sample 2 is biased (in this case,</a:t>
            </a:r>
            <a:r>
              <a:rPr lang="en-US" baseline="0" dirty="0" smtClean="0"/>
              <a:t> medical treatment, individuals who benefit more than most). Sample 3 is good (broadly representative in terms of risk, </a:t>
            </a:r>
            <a:r>
              <a:rPr lang="en-US" baseline="0" dirty="0" err="1" smtClean="0"/>
              <a:t>responsivity</a:t>
            </a:r>
            <a:r>
              <a:rPr lang="en-US" baseline="0" dirty="0" smtClean="0"/>
              <a:t>, and vulnerability)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1812644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worst is if the results are understood and applied without taking the sampling bias into account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3923463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8</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9</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dimension matters here? How chronic their illness</a:t>
            </a:r>
            <a:r>
              <a:rPr lang="en-US" baseline="0" dirty="0" smtClean="0"/>
              <a:t> is!</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10</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12</a:t>
            </a:fld>
            <a:endParaRPr lang="en-US"/>
          </a:p>
        </p:txBody>
      </p:sp>
    </p:spTree>
    <p:extLst>
      <p:ext uri="{BB962C8B-B14F-4D97-AF65-F5344CB8AC3E}">
        <p14:creationId xmlns:p14="http://schemas.microsoft.com/office/powerpoint/2010/main" val="317565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1/26/14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BE473-7551-0F4A-ACC5-906E2044C6C8}" type="datetimeFigureOut">
              <a:rPr lang="en-US" smtClean="0"/>
              <a:t>1/26/14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E727C-2B30-7044-899D-72252DF1F58B}" type="slidenum">
              <a:rPr lang="en-US" smtClean="0"/>
              <a:t>‹#›</a:t>
            </a:fld>
            <a:endParaRPr lang="en-US"/>
          </a:p>
        </p:txBody>
      </p:sp>
    </p:spTree>
    <p:extLst>
      <p:ext uri="{BB962C8B-B14F-4D97-AF65-F5344CB8AC3E}">
        <p14:creationId xmlns:p14="http://schemas.microsoft.com/office/powerpoint/2010/main" val="15489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1/26/14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1/26/14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2"/>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ata.cmubi.org/classroom-news/somegreatsourcesofdat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webdesignerdepot.com/2011/07/40-useful-apis-for-web-designers-and-developers/" TargetMode="Externa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hart" Target="../charts/char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Acquiring Data: Theory and Practice</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56114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Already Out There</a:t>
            </a:r>
            <a:endParaRPr lang="en-US" dirty="0"/>
          </a:p>
        </p:txBody>
      </p:sp>
      <p:sp>
        <p:nvSpPr>
          <p:cNvPr id="3" name="Content Placeholder 2"/>
          <p:cNvSpPr>
            <a:spLocks noGrp="1"/>
          </p:cNvSpPr>
          <p:nvPr>
            <p:ph idx="1"/>
          </p:nvPr>
        </p:nvSpPr>
        <p:spPr/>
        <p:txBody>
          <a:bodyPr/>
          <a:lstStyle/>
          <a:p>
            <a:pPr marL="0" indent="0">
              <a:buNone/>
            </a:pPr>
            <a:r>
              <a:rPr lang="en-US" dirty="0" smtClean="0"/>
              <a:t>How do you determine the quality of the sample you have?</a:t>
            </a:r>
          </a:p>
          <a:p>
            <a:pPr>
              <a:buFontTx/>
              <a:buChar char="-"/>
            </a:pPr>
            <a:r>
              <a:rPr lang="en-US" dirty="0" smtClean="0"/>
              <a:t>Compare demographics to ‘known, good’ samples (</a:t>
            </a:r>
            <a:r>
              <a:rPr lang="en-US" i="1" dirty="0" smtClean="0"/>
              <a:t>e.g.</a:t>
            </a:r>
            <a:r>
              <a:rPr lang="en-US" dirty="0" smtClean="0"/>
              <a:t>, census data)</a:t>
            </a:r>
          </a:p>
          <a:p>
            <a:pPr>
              <a:buFontTx/>
              <a:buChar char="-"/>
            </a:pPr>
            <a:r>
              <a:rPr lang="en-US" dirty="0" smtClean="0"/>
              <a:t>Needs to relate to variables of interest</a:t>
            </a:r>
          </a:p>
          <a:p>
            <a:pPr>
              <a:buFontTx/>
              <a:buChar cha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20442164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p:cNvSpPr txBox="1"/>
          <p:nvPr/>
        </p:nvSpPr>
        <p:spPr>
          <a:xfrm>
            <a:off x="786819" y="2265660"/>
            <a:ext cx="4702050" cy="1200328"/>
          </a:xfrm>
          <a:prstGeom prst="rect">
            <a:avLst/>
          </a:prstGeom>
          <a:noFill/>
        </p:spPr>
        <p:txBody>
          <a:bodyPr wrap="square" rtlCol="0">
            <a:spAutoFit/>
          </a:bodyPr>
          <a:lstStyle/>
          <a:p>
            <a:pPr algn="ctr"/>
            <a:r>
              <a:rPr lang="en-US" sz="2400" dirty="0"/>
              <a:t>T</a:t>
            </a:r>
            <a:r>
              <a:rPr lang="en-US" sz="2400" dirty="0" smtClean="0"/>
              <a:t>he 5,000 cases on which our current understanding of Lyme Disease is based</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 name="Straight Connector 16"/>
          <p:cNvCxnSpPr>
            <a:endCxn id="7" idx="2"/>
          </p:cNvCxnSpPr>
          <p:nvPr/>
        </p:nvCxnSpPr>
        <p:spPr>
          <a:xfrm flipV="1">
            <a:off x="3137844" y="3465988"/>
            <a:ext cx="0" cy="259345"/>
          </a:xfrm>
          <a:prstGeom prst="line">
            <a:avLst/>
          </a:prstGeom>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9" name="Oval 8"/>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4452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cxnSp>
        <p:nvCxnSpPr>
          <p:cNvPr id="15" name="Straight Connector 14"/>
          <p:cNvCxnSpPr/>
          <p:nvPr/>
        </p:nvCxnSpPr>
        <p:spPr>
          <a:xfrm flipV="1">
            <a:off x="3289135" y="4088578"/>
            <a:ext cx="0" cy="54025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32067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But what if your population looks like this?</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1/26/14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14</a:t>
            </a:fld>
            <a:endParaRPr lang="en-US" dirty="0"/>
          </a:p>
        </p:txBody>
      </p:sp>
      <p:sp>
        <p:nvSpPr>
          <p:cNvPr id="8" name="Oval 7"/>
          <p:cNvSpPr/>
          <p:nvPr/>
        </p:nvSpPr>
        <p:spPr>
          <a:xfrm>
            <a:off x="1854200" y="1750556"/>
            <a:ext cx="4394200" cy="4262331"/>
          </a:xfrm>
          <a:prstGeom prst="ellipse">
            <a:avLst/>
          </a:prstGeom>
          <a:gradFill flip="none" rotWithShape="1">
            <a:gsLst>
              <a:gs pos="0">
                <a:schemeClr val="accent1"/>
              </a:gs>
              <a:gs pos="100000">
                <a:srgbClr val="FFFFFF"/>
              </a:gs>
            </a:gsLst>
            <a:lin ang="318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Oval 6"/>
          <p:cNvSpPr/>
          <p:nvPr/>
        </p:nvSpPr>
        <p:spPr>
          <a:xfrm>
            <a:off x="4136337"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346379" y="4837293"/>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4652521" y="3392628"/>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5016305"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Tree>
    <p:extLst>
      <p:ext uri="{BB962C8B-B14F-4D97-AF65-F5344CB8AC3E}">
        <p14:creationId xmlns:p14="http://schemas.microsoft.com/office/powerpoint/2010/main" val="308403595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38892" y="1447704"/>
            <a:ext cx="2836228" cy="2308324"/>
          </a:xfrm>
          <a:prstGeom prst="rect">
            <a:avLst/>
          </a:prstGeom>
          <a:noFill/>
        </p:spPr>
        <p:txBody>
          <a:bodyPr wrap="square" rtlCol="0">
            <a:spAutoFit/>
          </a:bodyPr>
          <a:lstStyle/>
          <a:p>
            <a:pPr algn="ctr"/>
            <a:r>
              <a:rPr lang="en-US" sz="2400" dirty="0" smtClean="0"/>
              <a:t>But estimates suggest that approximately 36% of people with Lyme disease develop chronic symptoms</a:t>
            </a:r>
            <a:endParaRPr lang="en-US" sz="2400" dirty="0"/>
          </a:p>
        </p:txBody>
      </p:sp>
      <p:sp>
        <p:nvSpPr>
          <p:cNvPr id="12" name="Oval 1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0381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0" name="Straight Connector 19"/>
          <p:cNvCxnSpPr/>
          <p:nvPr/>
        </p:nvCxnSpPr>
        <p:spPr>
          <a:xfrm flipH="1" flipV="1">
            <a:off x="4035138" y="2648033"/>
            <a:ext cx="3462" cy="247567"/>
          </a:xfrm>
          <a:prstGeom prst="line">
            <a:avLst/>
          </a:prstGeom>
        </p:spPr>
        <p:style>
          <a:lnRef idx="1">
            <a:schemeClr val="accent5"/>
          </a:lnRef>
          <a:fillRef idx="0">
            <a:schemeClr val="accent5"/>
          </a:fillRef>
          <a:effectRef idx="0">
            <a:schemeClr val="accent5"/>
          </a:effectRef>
          <a:fontRef idx="minor">
            <a:schemeClr val="tx1"/>
          </a:fontRef>
        </p:style>
      </p:cxn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2" name="Oval 2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3651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Error</a:t>
            </a:r>
            <a:endParaRPr lang="en-US" dirty="0"/>
          </a:p>
        </p:txBody>
      </p:sp>
      <p:sp>
        <p:nvSpPr>
          <p:cNvPr id="3" name="Content Placeholder 2"/>
          <p:cNvSpPr>
            <a:spLocks noGrp="1"/>
          </p:cNvSpPr>
          <p:nvPr>
            <p:ph idx="1"/>
          </p:nvPr>
        </p:nvSpPr>
        <p:spPr/>
        <p:txBody>
          <a:bodyPr/>
          <a:lstStyle/>
          <a:p>
            <a:pPr marL="0" indent="0">
              <a:buNone/>
            </a:pPr>
            <a:r>
              <a:rPr lang="en-US" dirty="0" smtClean="0"/>
              <a:t>Generally </a:t>
            </a:r>
            <a:r>
              <a:rPr lang="en-US" dirty="0"/>
              <a:t>decreases as the sample size increases (but not proportionally)</a:t>
            </a:r>
          </a:p>
          <a:p>
            <a:pPr marL="0" indent="0">
              <a:buNone/>
            </a:pPr>
            <a:r>
              <a:rPr lang="en-US" dirty="0" smtClean="0"/>
              <a:t>Depends </a:t>
            </a:r>
            <a:r>
              <a:rPr lang="en-US" dirty="0"/>
              <a:t>on the variability of the </a:t>
            </a:r>
            <a:r>
              <a:rPr lang="en-US" i="1" dirty="0"/>
              <a:t>characteristic of interest </a:t>
            </a:r>
            <a:r>
              <a:rPr lang="en-US" dirty="0"/>
              <a:t>in the </a:t>
            </a:r>
            <a:r>
              <a:rPr lang="en-US" dirty="0" smtClean="0"/>
              <a:t>population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125897185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a:t>
            </a:r>
            <a:endParaRPr lang="en-US" dirty="0"/>
          </a:p>
        </p:txBody>
      </p:sp>
      <p:sp>
        <p:nvSpPr>
          <p:cNvPr id="3" name="Content Placeholder 2"/>
          <p:cNvSpPr>
            <a:spLocks noGrp="1"/>
          </p:cNvSpPr>
          <p:nvPr>
            <p:ph idx="1"/>
          </p:nvPr>
        </p:nvSpPr>
        <p:spPr/>
        <p:txBody>
          <a:bodyPr/>
          <a:lstStyle/>
          <a:p>
            <a:pPr marL="0" indent="0">
              <a:buNone/>
            </a:pPr>
            <a:r>
              <a:rPr lang="en-US" dirty="0"/>
              <a:t>Address when you </a:t>
            </a:r>
            <a:r>
              <a:rPr lang="en-US" i="1" dirty="0"/>
              <a:t>plan </a:t>
            </a:r>
            <a:r>
              <a:rPr lang="en-US" dirty="0"/>
              <a:t>your sample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2300799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data collection affect the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r>
              <a:rPr lang="en-US" dirty="0" smtClean="0"/>
              <a:t>Randomly call phone numbers in different regions</a:t>
            </a:r>
          </a:p>
          <a:p>
            <a:pPr lvl="1"/>
            <a:r>
              <a:rPr lang="en-US" dirty="0" smtClean="0"/>
              <a:t>Hang out in doctors’ offices</a:t>
            </a:r>
          </a:p>
          <a:p>
            <a:pPr lvl="1"/>
            <a:r>
              <a:rPr lang="en-US" dirty="0" smtClean="0"/>
              <a:t>Advertise on buses and billboards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17323934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The Data you Want and the Data you Get</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1EEF3B-ABF2-AA4E-9E24-0C6256942674}" type="datetime1">
              <a:rPr lang="en-US" smtClean="0"/>
              <a:t>1/26/14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9607730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 or 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3914537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b="1" dirty="0" smtClean="0">
                <a:solidFill>
                  <a:schemeClr val="accent1"/>
                </a:solidFill>
              </a:rPr>
              <a:t>(</a:t>
            </a:r>
            <a:r>
              <a:rPr lang="en-US" b="1" i="1" dirty="0" smtClean="0">
                <a:solidFill>
                  <a:schemeClr val="accent1"/>
                </a:solidFill>
              </a:rPr>
              <a:t>e.g., </a:t>
            </a:r>
            <a:r>
              <a:rPr lang="en-US" b="1" dirty="0">
                <a:solidFill>
                  <a:schemeClr val="accent1"/>
                </a:solidFill>
              </a:rPr>
              <a:t>Make an android app people want to use (</a:t>
            </a:r>
            <a:r>
              <a:rPr lang="en-US" b="1" i="1" dirty="0">
                <a:solidFill>
                  <a:schemeClr val="accent1"/>
                </a:solidFill>
              </a:rPr>
              <a:t>e.g. </a:t>
            </a:r>
            <a:r>
              <a:rPr lang="en-US" b="1" dirty="0">
                <a:solidFill>
                  <a:schemeClr val="accent1"/>
                </a:solidFill>
              </a:rPr>
              <a:t>battery alerts) and give it free in return for </a:t>
            </a:r>
            <a:r>
              <a:rPr lang="en-US" b="1" dirty="0" smtClean="0">
                <a:solidFill>
                  <a:schemeClr val="accent1"/>
                </a:solidFill>
              </a:rPr>
              <a:t>data)</a:t>
            </a:r>
          </a:p>
          <a:p>
            <a:pPr marL="0" indent="0">
              <a:buNone/>
            </a:pPr>
            <a:r>
              <a:rPr lang="en-US" dirty="0" smtClean="0"/>
              <a:t>Public data can too (satellite data for example; or 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13126634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 or </a:t>
            </a:r>
            <a:r>
              <a:rPr lang="en-US" b="1" dirty="0" smtClean="0">
                <a:solidFill>
                  <a:schemeClr val="accent1"/>
                </a:solidFill>
              </a:rPr>
              <a:t>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246519881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Getting at data</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1EEF3B-ABF2-AA4E-9E24-0C6256942674}" type="datetime1">
              <a:rPr lang="en-US" smtClean="0"/>
              <a:t>1/26/14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99299327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‘existing’ data</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a:t>
            </a:r>
            <a:r>
              <a:rPr lang="en-US" dirty="0">
                <a:hlinkClick r:id="rId2"/>
              </a:rPr>
              <a:t>://</a:t>
            </a:r>
            <a:r>
              <a:rPr lang="en-US" dirty="0" err="1">
                <a:hlinkClick r:id="rId2"/>
              </a:rPr>
              <a:t>data.cmubi.org</a:t>
            </a:r>
            <a:r>
              <a:rPr lang="en-US" dirty="0">
                <a:hlinkClick r:id="rId2"/>
              </a:rPr>
              <a:t>/classroom-news/</a:t>
            </a:r>
            <a:r>
              <a:rPr lang="en-US" dirty="0" err="1" smtClean="0">
                <a:hlinkClick r:id="rId2"/>
              </a:rPr>
              <a:t>somegreatsourcesofdata</a:t>
            </a:r>
            <a:endParaRPr lang="en-US" dirty="0" smtClean="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380913666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all of it is packaged up for you</a:t>
            </a:r>
            <a:endParaRPr lang="en-US" dirty="0"/>
          </a:p>
        </p:txBody>
      </p:sp>
      <p:sp>
        <p:nvSpPr>
          <p:cNvPr id="3" name="Content Placeholder 2"/>
          <p:cNvSpPr>
            <a:spLocks noGrp="1"/>
          </p:cNvSpPr>
          <p:nvPr>
            <p:ph idx="1"/>
          </p:nvPr>
        </p:nvSpPr>
        <p:spPr/>
        <p:txBody>
          <a:bodyPr/>
          <a:lstStyle/>
          <a:p>
            <a:pPr marL="0" indent="0">
              <a:buNone/>
            </a:pPr>
            <a:r>
              <a:rPr lang="en-US" dirty="0" smtClean="0"/>
              <a:t>Web Scraping</a:t>
            </a:r>
          </a:p>
          <a:p>
            <a:pPr marL="0" indent="0">
              <a:buNone/>
            </a:pPr>
            <a:r>
              <a:rPr lang="en-US" dirty="0" smtClean="0"/>
              <a:t>Web APIs</a:t>
            </a:r>
          </a:p>
          <a:p>
            <a:pPr lvl="1"/>
            <a:r>
              <a:rPr lang="en-US" dirty="0" smtClean="0"/>
              <a:t>Programmatic interface to server side data </a:t>
            </a:r>
            <a:r>
              <a:rPr lang="en-US" i="1" dirty="0" smtClean="0"/>
              <a:t>and </a:t>
            </a:r>
            <a:r>
              <a:rPr lang="en-US" dirty="0" smtClean="0"/>
              <a:t>functionality</a:t>
            </a:r>
          </a:p>
          <a:p>
            <a:pPr lvl="1"/>
            <a:r>
              <a:rPr lang="en-US" dirty="0" smtClean="0"/>
              <a:t>We like REST APIs best</a:t>
            </a:r>
          </a:p>
          <a:p>
            <a:pPr marL="0" indent="0">
              <a:buNone/>
            </a:pPr>
            <a:r>
              <a:rPr lang="en-US" dirty="0" smtClean="0"/>
              <a:t>Lots of websites have them</a:t>
            </a:r>
          </a:p>
          <a:p>
            <a:pPr marL="228600" lvl="1" indent="0">
              <a:buNone/>
            </a:pPr>
            <a:r>
              <a:rPr lang="en-US" sz="2000" dirty="0"/>
              <a:t>http://</a:t>
            </a:r>
            <a:r>
              <a:rPr lang="en-US" sz="2000" dirty="0" err="1"/>
              <a:t>en.wikipedia.org</a:t>
            </a:r>
            <a:r>
              <a:rPr lang="en-US" sz="2000" dirty="0"/>
              <a:t>/wiki/</a:t>
            </a:r>
            <a:r>
              <a:rPr lang="en-US" sz="2000" dirty="0" err="1"/>
              <a:t>List_of_open_APIs</a:t>
            </a:r>
            <a:endParaRPr lang="en-US" sz="2000" dirty="0" smtClean="0"/>
          </a:p>
          <a:p>
            <a:pPr marL="228600" lvl="1" indent="0">
              <a:buNone/>
            </a:pPr>
            <a:r>
              <a:rPr lang="en-US" sz="2000" dirty="0"/>
              <a:t>http://</a:t>
            </a:r>
            <a:r>
              <a:rPr lang="en-US" sz="2000" dirty="0" err="1"/>
              <a:t>www.programmableweb.com</a:t>
            </a:r>
            <a:r>
              <a:rPr lang="en-US" sz="2000" dirty="0"/>
              <a:t>/</a:t>
            </a:r>
            <a:r>
              <a:rPr lang="en-US" sz="2000" dirty="0" err="1"/>
              <a:t>apis</a:t>
            </a:r>
            <a:r>
              <a:rPr lang="en-US" sz="2000" dirty="0"/>
              <a:t>/directory </a:t>
            </a:r>
            <a:endParaRPr lang="en-US" sz="2000" dirty="0" smtClean="0"/>
          </a:p>
          <a:p>
            <a:pPr marL="228600" lvl="1" indent="0">
              <a:buNone/>
            </a:pPr>
            <a:r>
              <a:rPr lang="en-US" sz="2000" dirty="0">
                <a:hlinkClick r:id="rId3"/>
              </a:rPr>
              <a:t>http://www.webdesignerdepot.com/2011/07/40-useful-apis-for-web-designers-and-developers</a:t>
            </a:r>
            <a:r>
              <a:rPr lang="en-US" sz="2000" dirty="0" smtClean="0">
                <a:hlinkClick r:id="rId3"/>
              </a:rPr>
              <a:t>/</a:t>
            </a:r>
            <a:endParaRPr lang="en-US" sz="2000" dirty="0" smtClean="0"/>
          </a:p>
          <a:p>
            <a:pPr marL="228600" lvl="1" indent="0">
              <a:buNone/>
            </a:pPr>
            <a:r>
              <a:rPr lang="en-US" sz="2000" dirty="0"/>
              <a:t>https://</a:t>
            </a:r>
            <a:r>
              <a:rPr lang="en-US" sz="2000" dirty="0" err="1"/>
              <a:t>www.data.gov</a:t>
            </a:r>
            <a:r>
              <a:rPr lang="en-US" sz="2000" dirty="0"/>
              <a:t>/developers/</a:t>
            </a:r>
            <a:r>
              <a:rPr lang="en-US" sz="2000" dirty="0" err="1"/>
              <a:t>apis</a:t>
            </a:r>
            <a:endParaRPr lang="en-US" sz="2000" dirty="0" smtClean="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65677370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Web API</a:t>
            </a:r>
            <a:endParaRPr lang="en-US" dirty="0"/>
          </a:p>
        </p:txBody>
      </p:sp>
      <p:sp>
        <p:nvSpPr>
          <p:cNvPr id="3" name="Content Placeholder 2"/>
          <p:cNvSpPr>
            <a:spLocks noGrp="1"/>
          </p:cNvSpPr>
          <p:nvPr>
            <p:ph idx="1"/>
          </p:nvPr>
        </p:nvSpPr>
        <p:spPr/>
        <p:txBody>
          <a:bodyPr/>
          <a:lstStyle/>
          <a:p>
            <a:pPr marL="0" indent="0">
              <a:buNone/>
            </a:pPr>
            <a:r>
              <a:rPr lang="en-US" dirty="0" smtClean="0"/>
              <a:t>Have to start with the documentation</a:t>
            </a:r>
          </a:p>
          <a:p>
            <a:pPr marL="0" indent="0">
              <a:buNone/>
            </a:pPr>
            <a:r>
              <a:rPr lang="en-US" dirty="0" smtClean="0"/>
              <a:t>Typical flow</a:t>
            </a:r>
          </a:p>
          <a:p>
            <a:pPr marL="0" indent="0">
              <a:buNone/>
            </a:pPr>
            <a:endParaRPr lang="en-US" dirty="0" smtClean="0"/>
          </a:p>
          <a:p>
            <a:pPr lvl="1"/>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graphicFrame>
        <p:nvGraphicFramePr>
          <p:cNvPr id="8" name="Diagram 7"/>
          <p:cNvGraphicFramePr/>
          <p:nvPr>
            <p:extLst>
              <p:ext uri="{D42A27DB-BD31-4B8C-83A1-F6EECF244321}">
                <p14:modId xmlns:p14="http://schemas.microsoft.com/office/powerpoint/2010/main" val="2218507259"/>
              </p:ext>
            </p:extLst>
          </p:nvPr>
        </p:nvGraphicFramePr>
        <p:xfrm>
          <a:off x="357902" y="1446525"/>
          <a:ext cx="8312471" cy="5314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184810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the server trust you?</a:t>
            </a:r>
            <a:endParaRPr lang="en-US" dirty="0"/>
          </a:p>
        </p:txBody>
      </p:sp>
      <p:sp>
        <p:nvSpPr>
          <p:cNvPr id="3" name="Content Placeholder 2"/>
          <p:cNvSpPr>
            <a:spLocks noGrp="1"/>
          </p:cNvSpPr>
          <p:nvPr>
            <p:ph idx="1"/>
          </p:nvPr>
        </p:nvSpPr>
        <p:spPr/>
        <p:txBody>
          <a:bodyPr/>
          <a:lstStyle/>
          <a:p>
            <a:pPr marL="0" indent="0">
              <a:buNone/>
            </a:pPr>
            <a:r>
              <a:rPr lang="en-US" dirty="0" smtClean="0"/>
              <a:t>You have the user’s password (should you?)</a:t>
            </a:r>
          </a:p>
          <a:p>
            <a:pPr lvl="1"/>
            <a:r>
              <a:rPr lang="en-US" dirty="0"/>
              <a:t>Would you store it? </a:t>
            </a:r>
          </a:p>
          <a:p>
            <a:pPr lvl="1"/>
            <a:r>
              <a:rPr lang="en-US" dirty="0"/>
              <a:t>What else could you do with it? </a:t>
            </a:r>
          </a:p>
          <a:p>
            <a:pPr lvl="1"/>
            <a:r>
              <a:rPr lang="en-US" dirty="0"/>
              <a:t>How do users revoke access?</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32631915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the server trust you?</a:t>
            </a:r>
            <a:endParaRPr lang="en-US" dirty="0"/>
          </a:p>
        </p:txBody>
      </p:sp>
      <p:sp>
        <p:nvSpPr>
          <p:cNvPr id="3" name="Content Placeholder 2"/>
          <p:cNvSpPr>
            <a:spLocks noGrp="1"/>
          </p:cNvSpPr>
          <p:nvPr>
            <p:ph idx="1"/>
          </p:nvPr>
        </p:nvSpPr>
        <p:spPr/>
        <p:txBody>
          <a:bodyPr/>
          <a:lstStyle/>
          <a:p>
            <a:pPr marL="0" indent="0">
              <a:buNone/>
            </a:pPr>
            <a:r>
              <a:rPr lang="en-US" dirty="0" smtClean="0"/>
              <a:t>You have the user’s password (should you?)</a:t>
            </a:r>
          </a:p>
          <a:p>
            <a:pPr marL="0" indent="0">
              <a:buNone/>
            </a:pPr>
            <a:r>
              <a:rPr lang="en-US" dirty="0" smtClean="0"/>
              <a:t>You have an API key</a:t>
            </a:r>
          </a:p>
          <a:p>
            <a:pPr lvl="1"/>
            <a:r>
              <a:rPr lang="en-US" dirty="0" smtClean="0"/>
              <a:t>Reasonable for publicly available data</a:t>
            </a:r>
          </a:p>
          <a:p>
            <a:pPr lvl="1"/>
            <a:r>
              <a:rPr lang="en-US" dirty="0" smtClean="0"/>
              <a:t>Lets the owner of the application track use; enforce rules &amp; revoke access</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137221393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the server trust you?</a:t>
            </a:r>
            <a:endParaRPr lang="en-US" dirty="0"/>
          </a:p>
        </p:txBody>
      </p:sp>
      <p:sp>
        <p:nvSpPr>
          <p:cNvPr id="3" name="Content Placeholder 2"/>
          <p:cNvSpPr>
            <a:spLocks noGrp="1"/>
          </p:cNvSpPr>
          <p:nvPr>
            <p:ph idx="1"/>
          </p:nvPr>
        </p:nvSpPr>
        <p:spPr/>
        <p:txBody>
          <a:bodyPr/>
          <a:lstStyle/>
          <a:p>
            <a:pPr marL="0" indent="0">
              <a:buNone/>
            </a:pPr>
            <a:r>
              <a:rPr lang="en-US" dirty="0" smtClean="0"/>
              <a:t>You have the user’s password (should you?)</a:t>
            </a:r>
          </a:p>
          <a:p>
            <a:pPr marL="0" indent="0">
              <a:buNone/>
            </a:pPr>
            <a:r>
              <a:rPr lang="en-US" dirty="0" smtClean="0"/>
              <a:t>You have an API key (how do you get it?)</a:t>
            </a:r>
          </a:p>
          <a:p>
            <a:pPr marL="0" indent="0">
              <a:buNone/>
            </a:pPr>
            <a:r>
              <a:rPr lang="en-US" dirty="0" smtClean="0"/>
              <a:t>Once:</a:t>
            </a:r>
          </a:p>
          <a:p>
            <a:pPr marL="0" indent="0">
              <a:buNone/>
            </a:pPr>
            <a:endParaRPr lang="en-US" dirty="0"/>
          </a:p>
          <a:p>
            <a:pPr marL="0" indent="0">
              <a:buNone/>
            </a:pPr>
            <a:endParaRPr lang="en-US" dirty="0" smtClean="0"/>
          </a:p>
          <a:p>
            <a:pPr marL="0" indent="0">
              <a:buNone/>
            </a:pPr>
            <a:r>
              <a:rPr lang="en-US" dirty="0" smtClean="0"/>
              <a:t>Every URL: includes the key</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graphicFrame>
        <p:nvGraphicFramePr>
          <p:cNvPr id="7" name="Diagram 6"/>
          <p:cNvGraphicFramePr/>
          <p:nvPr>
            <p:extLst>
              <p:ext uri="{D42A27DB-BD31-4B8C-83A1-F6EECF244321}">
                <p14:modId xmlns:p14="http://schemas.microsoft.com/office/powerpoint/2010/main" val="1716516943"/>
              </p:ext>
            </p:extLst>
          </p:nvPr>
        </p:nvGraphicFramePr>
        <p:xfrm>
          <a:off x="357902" y="2978464"/>
          <a:ext cx="8312471" cy="5314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ounded Rectangle 7"/>
          <p:cNvSpPr/>
          <p:nvPr/>
        </p:nvSpPr>
        <p:spPr>
          <a:xfrm>
            <a:off x="2389902" y="2978464"/>
            <a:ext cx="1521698"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Manually Register for Key</a:t>
            </a:r>
            <a:endParaRPr lang="en-US" dirty="0"/>
          </a:p>
        </p:txBody>
      </p:sp>
    </p:spTree>
    <p:extLst>
      <p:ext uri="{BB962C8B-B14F-4D97-AF65-F5344CB8AC3E}">
        <p14:creationId xmlns:p14="http://schemas.microsoft.com/office/powerpoint/2010/main" val="16125948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1/26/14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Population about whom you are asking a question</a:t>
            </a:r>
            <a:endParaRPr lang="en-US" sz="3200" dirty="0"/>
          </a:p>
        </p:txBody>
      </p:sp>
      <p:sp>
        <p:nvSpPr>
          <p:cNvPr id="2" name="Rectangle 1"/>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graphicFrame>
        <p:nvGraphicFramePr>
          <p:cNvPr id="9" name="Chart 8"/>
          <p:cNvGraphicFramePr/>
          <p:nvPr>
            <p:extLst>
              <p:ext uri="{D42A27DB-BD31-4B8C-83A1-F6EECF244321}">
                <p14:modId xmlns:p14="http://schemas.microsoft.com/office/powerpoint/2010/main" val="40873434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588303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the server trust you?</a:t>
            </a:r>
            <a:endParaRPr lang="en-US" dirty="0"/>
          </a:p>
        </p:txBody>
      </p:sp>
      <p:sp>
        <p:nvSpPr>
          <p:cNvPr id="3" name="Content Placeholder 2"/>
          <p:cNvSpPr>
            <a:spLocks noGrp="1"/>
          </p:cNvSpPr>
          <p:nvPr>
            <p:ph idx="1"/>
          </p:nvPr>
        </p:nvSpPr>
        <p:spPr/>
        <p:txBody>
          <a:bodyPr/>
          <a:lstStyle/>
          <a:p>
            <a:pPr marL="0" indent="0">
              <a:buNone/>
            </a:pPr>
            <a:r>
              <a:rPr lang="en-US" dirty="0" smtClean="0"/>
              <a:t>You have the user’s password (should you?)</a:t>
            </a:r>
          </a:p>
          <a:p>
            <a:pPr marL="0" indent="0">
              <a:buNone/>
            </a:pPr>
            <a:r>
              <a:rPr lang="en-US" dirty="0" smtClean="0"/>
              <a:t>You have an API key</a:t>
            </a:r>
          </a:p>
          <a:p>
            <a:pPr marL="0" indent="0">
              <a:buNone/>
            </a:pPr>
            <a:r>
              <a:rPr lang="en-US" dirty="0" smtClean="0"/>
              <a:t>You use </a:t>
            </a:r>
            <a:r>
              <a:rPr lang="en-US" dirty="0" err="1" smtClean="0"/>
              <a:t>Oauth</a:t>
            </a:r>
            <a:r>
              <a:rPr lang="en-US" dirty="0" smtClean="0"/>
              <a:t> 2.0</a:t>
            </a:r>
          </a:p>
          <a:p>
            <a:pPr lvl="1"/>
            <a:r>
              <a:rPr lang="en-US" dirty="0" smtClean="0"/>
              <a:t>Gives the </a:t>
            </a:r>
            <a:r>
              <a:rPr lang="en-US" i="1" dirty="0" smtClean="0"/>
              <a:t>Resource Owner </a:t>
            </a:r>
            <a:r>
              <a:rPr lang="en-US" dirty="0" smtClean="0"/>
              <a:t>control</a:t>
            </a:r>
          </a:p>
          <a:p>
            <a:pPr lvl="1"/>
            <a:r>
              <a:rPr lang="en-US" dirty="0" smtClean="0"/>
              <a:t>Gives the application owner control: </a:t>
            </a:r>
            <a:br>
              <a:rPr lang="en-US" dirty="0" smtClean="0"/>
            </a:br>
            <a:r>
              <a:rPr lang="en-US" i="1" dirty="0" smtClean="0"/>
              <a:t>Resource Server </a:t>
            </a:r>
            <a:r>
              <a:rPr lang="en-US" dirty="0" smtClean="0"/>
              <a:t>serves the API</a:t>
            </a:r>
            <a:br>
              <a:rPr lang="en-US" dirty="0" smtClean="0"/>
            </a:br>
            <a:r>
              <a:rPr lang="en-US" i="1" dirty="0" smtClean="0"/>
              <a:t>Authorization Server </a:t>
            </a:r>
            <a:r>
              <a:rPr lang="en-US" dirty="0" smtClean="0"/>
              <a:t>serves the key</a:t>
            </a:r>
          </a:p>
          <a:p>
            <a:pPr lvl="1"/>
            <a:r>
              <a:rPr lang="en-US" dirty="0" smtClean="0"/>
              <a:t>You are the </a:t>
            </a:r>
            <a:r>
              <a:rPr lang="en-US" i="1" dirty="0" smtClean="0"/>
              <a:t>Client</a:t>
            </a:r>
            <a:endParaRPr lang="en-US" dirty="0" smtClean="0"/>
          </a:p>
          <a:p>
            <a:pPr lvl="1"/>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Tree>
    <p:extLst>
      <p:ext uri="{BB962C8B-B14F-4D97-AF65-F5344CB8AC3E}">
        <p14:creationId xmlns:p14="http://schemas.microsoft.com/office/powerpoint/2010/main" val="393239815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t>
            </a:r>
            <a:r>
              <a:rPr lang="en-US" dirty="0" err="1" smtClean="0"/>
              <a:t>OAuth</a:t>
            </a:r>
            <a:r>
              <a:rPr lang="en-US" dirty="0" smtClean="0"/>
              <a:t> 2.0 Flow</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9" name="TextBox 8"/>
          <p:cNvSpPr txBox="1"/>
          <p:nvPr/>
        </p:nvSpPr>
        <p:spPr>
          <a:xfrm>
            <a:off x="304800" y="1422400"/>
            <a:ext cx="184666" cy="461665"/>
          </a:xfrm>
          <a:prstGeom prst="rect">
            <a:avLst/>
          </a:prstGeom>
          <a:solidFill>
            <a:srgbClr val="FFFFFF"/>
          </a:solidFill>
        </p:spPr>
        <p:txBody>
          <a:bodyPr wrap="none" rtlCol="0">
            <a:spAutoFit/>
          </a:bodyPr>
          <a:lstStyle/>
          <a:p>
            <a:endParaRPr lang="en-US" sz="2400" dirty="0"/>
          </a:p>
        </p:txBody>
      </p:sp>
      <p:sp>
        <p:nvSpPr>
          <p:cNvPr id="10" name="Rectangle 9"/>
          <p:cNvSpPr/>
          <p:nvPr/>
        </p:nvSpPr>
        <p:spPr>
          <a:xfrm>
            <a:off x="4659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5996" y="4070663"/>
            <a:ext cx="907971" cy="461665"/>
          </a:xfrm>
          <a:prstGeom prst="rect">
            <a:avLst/>
          </a:prstGeom>
          <a:solidFill>
            <a:srgbClr val="FFFFFF"/>
          </a:solidFill>
        </p:spPr>
        <p:txBody>
          <a:bodyPr wrap="none" rtlCol="0">
            <a:spAutoFit/>
          </a:bodyPr>
          <a:lstStyle/>
          <a:p>
            <a:r>
              <a:rPr lang="en-US" sz="2400" dirty="0" smtClean="0"/>
              <a:t>Client</a:t>
            </a:r>
            <a:endParaRPr lang="en-US" sz="2400" dirty="0"/>
          </a:p>
        </p:txBody>
      </p:sp>
      <p:sp>
        <p:nvSpPr>
          <p:cNvPr id="16" name="Rounded Rectangle 15"/>
          <p:cNvSpPr/>
          <p:nvPr/>
        </p:nvSpPr>
        <p:spPr>
          <a:xfrm>
            <a:off x="1373967" y="1422400"/>
            <a:ext cx="1521698"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Manually Register Client</a:t>
            </a:r>
            <a:endParaRPr lang="en-US" dirty="0"/>
          </a:p>
        </p:txBody>
      </p:sp>
      <p:sp>
        <p:nvSpPr>
          <p:cNvPr id="17" name="TextBox 16"/>
          <p:cNvSpPr txBox="1"/>
          <p:nvPr/>
        </p:nvSpPr>
        <p:spPr>
          <a:xfrm>
            <a:off x="3175000" y="1468566"/>
            <a:ext cx="1794482" cy="830997"/>
          </a:xfrm>
          <a:prstGeom prst="rect">
            <a:avLst/>
          </a:prstGeom>
          <a:solidFill>
            <a:srgbClr val="FFFFFF"/>
          </a:solidFill>
        </p:spPr>
        <p:txBody>
          <a:bodyPr wrap="none" rtlCol="0">
            <a:spAutoFit/>
          </a:bodyPr>
          <a:lstStyle/>
          <a:p>
            <a:r>
              <a:rPr lang="en-US" sz="2400" dirty="0" err="1" smtClean="0"/>
              <a:t>client_id</a:t>
            </a:r>
            <a:endParaRPr lang="en-US" sz="2400" dirty="0" smtClean="0"/>
          </a:p>
          <a:p>
            <a:r>
              <a:rPr lang="en-US" sz="2400" dirty="0" err="1" smtClean="0"/>
              <a:t>client_secret</a:t>
            </a:r>
            <a:endParaRPr lang="en-US" sz="2400" dirty="0"/>
          </a:p>
        </p:txBody>
      </p:sp>
      <p:sp>
        <p:nvSpPr>
          <p:cNvPr id="26" name="TextBox 25"/>
          <p:cNvSpPr txBox="1"/>
          <p:nvPr/>
        </p:nvSpPr>
        <p:spPr>
          <a:xfrm>
            <a:off x="4961796" y="4059535"/>
            <a:ext cx="2122997" cy="461665"/>
          </a:xfrm>
          <a:prstGeom prst="rect">
            <a:avLst/>
          </a:prstGeom>
          <a:solidFill>
            <a:srgbClr val="FFFFFF"/>
          </a:solidFill>
        </p:spPr>
        <p:txBody>
          <a:bodyPr wrap="none" rtlCol="0">
            <a:spAutoFit/>
          </a:bodyPr>
          <a:lstStyle/>
          <a:p>
            <a:r>
              <a:rPr lang="en-US" sz="2400" dirty="0" err="1" smtClean="0"/>
              <a:t>OAuth</a:t>
            </a:r>
            <a:r>
              <a:rPr lang="en-US" sz="2400" dirty="0" smtClean="0"/>
              <a:t> Provider</a:t>
            </a:r>
            <a:endParaRPr lang="en-US" sz="2400" dirty="0"/>
          </a:p>
        </p:txBody>
      </p:sp>
      <p:sp>
        <p:nvSpPr>
          <p:cNvPr id="27" name="Rectangle 26"/>
          <p:cNvSpPr/>
          <p:nvPr/>
        </p:nvSpPr>
        <p:spPr>
          <a:xfrm>
            <a:off x="49617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39815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442632" y="4902200"/>
            <a:ext cx="2050411" cy="1200328"/>
          </a:xfrm>
          <a:prstGeom prst="rect">
            <a:avLst/>
          </a:prstGeom>
          <a:noFill/>
        </p:spPr>
        <p:txBody>
          <a:bodyPr wrap="none" rtlCol="0">
            <a:spAutoFit/>
          </a:bodyPr>
          <a:lstStyle/>
          <a:p>
            <a:r>
              <a:rPr lang="en-US" sz="2400" dirty="0" smtClean="0"/>
              <a:t>GET </a:t>
            </a:r>
            <a:r>
              <a:rPr lang="en-US" sz="2400" dirty="0" err="1" smtClean="0"/>
              <a:t>auth_uri</a:t>
            </a:r>
            <a:endParaRPr lang="en-US" sz="2400" dirty="0" smtClean="0"/>
          </a:p>
          <a:p>
            <a:r>
              <a:rPr lang="en-US" sz="2400" dirty="0" err="1" smtClean="0"/>
              <a:t>client_id</a:t>
            </a:r>
            <a:r>
              <a:rPr lang="en-US" sz="2400" dirty="0" smtClean="0"/>
              <a:t>=…</a:t>
            </a:r>
          </a:p>
          <a:p>
            <a:r>
              <a:rPr lang="en-US" sz="2400" dirty="0" err="1" smtClean="0"/>
              <a:t>redirect_uri</a:t>
            </a:r>
            <a:r>
              <a:rPr lang="en-US" sz="2400" dirty="0" smtClean="0"/>
              <a:t>=…</a:t>
            </a:r>
            <a:endParaRPr lang="en-US" sz="2400" dirty="0"/>
          </a:p>
        </p:txBody>
      </p:sp>
      <p:sp>
        <p:nvSpPr>
          <p:cNvPr id="2" name="Title 1"/>
          <p:cNvSpPr>
            <a:spLocks noGrp="1"/>
          </p:cNvSpPr>
          <p:nvPr>
            <p:ph type="title"/>
          </p:nvPr>
        </p:nvSpPr>
        <p:spPr/>
        <p:txBody>
          <a:bodyPr/>
          <a:lstStyle/>
          <a:p>
            <a:r>
              <a:rPr lang="en-US" dirty="0" smtClean="0"/>
              <a:t>Typical </a:t>
            </a:r>
            <a:r>
              <a:rPr lang="en-US" dirty="0" err="1" smtClean="0"/>
              <a:t>OAuth</a:t>
            </a:r>
            <a:r>
              <a:rPr lang="en-US" dirty="0" smtClean="0"/>
              <a:t> 2.0 Flow</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
        <p:nvSpPr>
          <p:cNvPr id="9" name="TextBox 8"/>
          <p:cNvSpPr txBox="1"/>
          <p:nvPr/>
        </p:nvSpPr>
        <p:spPr>
          <a:xfrm>
            <a:off x="304800" y="1422400"/>
            <a:ext cx="184666" cy="461665"/>
          </a:xfrm>
          <a:prstGeom prst="rect">
            <a:avLst/>
          </a:prstGeom>
          <a:solidFill>
            <a:srgbClr val="FFFFFF"/>
          </a:solidFill>
        </p:spPr>
        <p:txBody>
          <a:bodyPr wrap="none" rtlCol="0">
            <a:spAutoFit/>
          </a:bodyPr>
          <a:lstStyle/>
          <a:p>
            <a:endParaRPr lang="en-US" sz="2400" dirty="0"/>
          </a:p>
        </p:txBody>
      </p:sp>
      <p:sp>
        <p:nvSpPr>
          <p:cNvPr id="10" name="Rectangle 9"/>
          <p:cNvSpPr/>
          <p:nvPr/>
        </p:nvSpPr>
        <p:spPr>
          <a:xfrm>
            <a:off x="4659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5996" y="4070663"/>
            <a:ext cx="2841343" cy="461665"/>
          </a:xfrm>
          <a:prstGeom prst="rect">
            <a:avLst/>
          </a:prstGeom>
          <a:solidFill>
            <a:srgbClr val="FFFFFF"/>
          </a:solidFill>
        </p:spPr>
        <p:txBody>
          <a:bodyPr wrap="none" rtlCol="0">
            <a:spAutoFit/>
          </a:bodyPr>
          <a:lstStyle/>
          <a:p>
            <a:r>
              <a:rPr lang="en-US" sz="2400" dirty="0" smtClean="0"/>
              <a:t>Client constructs URL</a:t>
            </a:r>
            <a:endParaRPr lang="en-US" sz="2400" dirty="0"/>
          </a:p>
        </p:txBody>
      </p:sp>
      <p:sp>
        <p:nvSpPr>
          <p:cNvPr id="16" name="Rounded Rectangle 15"/>
          <p:cNvSpPr/>
          <p:nvPr/>
        </p:nvSpPr>
        <p:spPr>
          <a:xfrm>
            <a:off x="1373967" y="1422400"/>
            <a:ext cx="1521698"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Manually Register Client</a:t>
            </a:r>
            <a:endParaRPr lang="en-US" dirty="0"/>
          </a:p>
        </p:txBody>
      </p:sp>
      <p:sp>
        <p:nvSpPr>
          <p:cNvPr id="17" name="TextBox 16"/>
          <p:cNvSpPr txBox="1"/>
          <p:nvPr/>
        </p:nvSpPr>
        <p:spPr>
          <a:xfrm>
            <a:off x="3175000" y="1468566"/>
            <a:ext cx="1794482" cy="830997"/>
          </a:xfrm>
          <a:prstGeom prst="rect">
            <a:avLst/>
          </a:prstGeom>
          <a:solidFill>
            <a:srgbClr val="FFFFFF"/>
          </a:solidFill>
        </p:spPr>
        <p:txBody>
          <a:bodyPr wrap="none" rtlCol="0">
            <a:spAutoFit/>
          </a:bodyPr>
          <a:lstStyle/>
          <a:p>
            <a:r>
              <a:rPr lang="en-US" sz="2400" dirty="0" err="1" smtClean="0"/>
              <a:t>client_id</a:t>
            </a:r>
            <a:endParaRPr lang="en-US" sz="2400" dirty="0" smtClean="0"/>
          </a:p>
          <a:p>
            <a:r>
              <a:rPr lang="en-US" sz="2400" dirty="0" err="1" smtClean="0"/>
              <a:t>client_secret</a:t>
            </a:r>
            <a:endParaRPr lang="en-US" sz="2400" dirty="0"/>
          </a:p>
        </p:txBody>
      </p:sp>
      <p:sp>
        <p:nvSpPr>
          <p:cNvPr id="21" name="TextBox 20"/>
          <p:cNvSpPr txBox="1"/>
          <p:nvPr/>
        </p:nvSpPr>
        <p:spPr>
          <a:xfrm>
            <a:off x="4961796" y="4059535"/>
            <a:ext cx="2122997" cy="461665"/>
          </a:xfrm>
          <a:prstGeom prst="rect">
            <a:avLst/>
          </a:prstGeom>
          <a:solidFill>
            <a:srgbClr val="FFFFFF"/>
          </a:solidFill>
        </p:spPr>
        <p:txBody>
          <a:bodyPr wrap="none" rtlCol="0">
            <a:spAutoFit/>
          </a:bodyPr>
          <a:lstStyle/>
          <a:p>
            <a:r>
              <a:rPr lang="en-US" sz="2400" dirty="0" err="1" smtClean="0"/>
              <a:t>OAuth</a:t>
            </a:r>
            <a:r>
              <a:rPr lang="en-US" sz="2400" dirty="0" smtClean="0"/>
              <a:t> Provider</a:t>
            </a:r>
            <a:endParaRPr lang="en-US" sz="2400" dirty="0"/>
          </a:p>
        </p:txBody>
      </p:sp>
      <p:sp>
        <p:nvSpPr>
          <p:cNvPr id="22" name="Rectangle 21"/>
          <p:cNvSpPr/>
          <p:nvPr/>
        </p:nvSpPr>
        <p:spPr>
          <a:xfrm>
            <a:off x="49617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2417232" y="5384800"/>
            <a:ext cx="22055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68500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t>
            </a:r>
            <a:r>
              <a:rPr lang="en-US" dirty="0" err="1" smtClean="0"/>
              <a:t>OAuth</a:t>
            </a:r>
            <a:r>
              <a:rPr lang="en-US" dirty="0" smtClean="0"/>
              <a:t> 2.0 Flow</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
        <p:nvSpPr>
          <p:cNvPr id="9" name="TextBox 8"/>
          <p:cNvSpPr txBox="1"/>
          <p:nvPr/>
        </p:nvSpPr>
        <p:spPr>
          <a:xfrm>
            <a:off x="304800" y="1422400"/>
            <a:ext cx="184666" cy="461665"/>
          </a:xfrm>
          <a:prstGeom prst="rect">
            <a:avLst/>
          </a:prstGeom>
          <a:solidFill>
            <a:srgbClr val="FFFFFF"/>
          </a:solidFill>
        </p:spPr>
        <p:txBody>
          <a:bodyPr wrap="none" rtlCol="0">
            <a:spAutoFit/>
          </a:bodyPr>
          <a:lstStyle/>
          <a:p>
            <a:endParaRPr lang="en-US" sz="2400" dirty="0"/>
          </a:p>
        </p:txBody>
      </p:sp>
      <p:sp>
        <p:nvSpPr>
          <p:cNvPr id="10" name="Rectangle 9"/>
          <p:cNvSpPr/>
          <p:nvPr/>
        </p:nvSpPr>
        <p:spPr>
          <a:xfrm>
            <a:off x="4659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5996" y="4070663"/>
            <a:ext cx="907971" cy="461665"/>
          </a:xfrm>
          <a:prstGeom prst="rect">
            <a:avLst/>
          </a:prstGeom>
          <a:solidFill>
            <a:srgbClr val="FFFFFF"/>
          </a:solidFill>
        </p:spPr>
        <p:txBody>
          <a:bodyPr wrap="none" rtlCol="0">
            <a:spAutoFit/>
          </a:bodyPr>
          <a:lstStyle/>
          <a:p>
            <a:r>
              <a:rPr lang="en-US" sz="2400" dirty="0" smtClean="0"/>
              <a:t>Client</a:t>
            </a:r>
            <a:endParaRPr lang="en-US" sz="2400" dirty="0"/>
          </a:p>
        </p:txBody>
      </p:sp>
      <p:sp>
        <p:nvSpPr>
          <p:cNvPr id="16" name="Rounded Rectangle 15"/>
          <p:cNvSpPr/>
          <p:nvPr/>
        </p:nvSpPr>
        <p:spPr>
          <a:xfrm>
            <a:off x="1373967" y="1422400"/>
            <a:ext cx="1521698"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Manually Register Client</a:t>
            </a:r>
            <a:endParaRPr lang="en-US" dirty="0"/>
          </a:p>
        </p:txBody>
      </p:sp>
      <p:sp>
        <p:nvSpPr>
          <p:cNvPr id="17" name="TextBox 16"/>
          <p:cNvSpPr txBox="1"/>
          <p:nvPr/>
        </p:nvSpPr>
        <p:spPr>
          <a:xfrm>
            <a:off x="3175000" y="1468566"/>
            <a:ext cx="1794482" cy="830997"/>
          </a:xfrm>
          <a:prstGeom prst="rect">
            <a:avLst/>
          </a:prstGeom>
          <a:solidFill>
            <a:srgbClr val="FFFFFF"/>
          </a:solidFill>
        </p:spPr>
        <p:txBody>
          <a:bodyPr wrap="none" rtlCol="0">
            <a:spAutoFit/>
          </a:bodyPr>
          <a:lstStyle/>
          <a:p>
            <a:r>
              <a:rPr lang="en-US" sz="2400" dirty="0" err="1" smtClean="0"/>
              <a:t>client_id</a:t>
            </a:r>
            <a:endParaRPr lang="en-US" sz="2400" dirty="0" smtClean="0"/>
          </a:p>
          <a:p>
            <a:r>
              <a:rPr lang="en-US" sz="2400" dirty="0" err="1" smtClean="0"/>
              <a:t>client_secret</a:t>
            </a:r>
            <a:endParaRPr lang="en-US" sz="2400" dirty="0"/>
          </a:p>
        </p:txBody>
      </p:sp>
      <p:sp>
        <p:nvSpPr>
          <p:cNvPr id="25" name="Cloud Callout 24"/>
          <p:cNvSpPr/>
          <p:nvPr/>
        </p:nvSpPr>
        <p:spPr>
          <a:xfrm>
            <a:off x="5918200" y="2299563"/>
            <a:ext cx="2844800" cy="1561237"/>
          </a:xfrm>
          <a:prstGeom prst="cloud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Does the user want this?</a:t>
            </a:r>
            <a:endParaRPr lang="en-US" sz="2400" dirty="0"/>
          </a:p>
        </p:txBody>
      </p:sp>
      <p:sp>
        <p:nvSpPr>
          <p:cNvPr id="22" name="TextBox 21"/>
          <p:cNvSpPr txBox="1"/>
          <p:nvPr/>
        </p:nvSpPr>
        <p:spPr>
          <a:xfrm>
            <a:off x="4961796" y="4059535"/>
            <a:ext cx="2122997" cy="461665"/>
          </a:xfrm>
          <a:prstGeom prst="rect">
            <a:avLst/>
          </a:prstGeom>
          <a:solidFill>
            <a:srgbClr val="FFFFFF"/>
          </a:solidFill>
        </p:spPr>
        <p:txBody>
          <a:bodyPr wrap="none" rtlCol="0">
            <a:spAutoFit/>
          </a:bodyPr>
          <a:lstStyle/>
          <a:p>
            <a:r>
              <a:rPr lang="en-US" sz="2400" dirty="0" err="1" smtClean="0"/>
              <a:t>OAuth</a:t>
            </a:r>
            <a:r>
              <a:rPr lang="en-US" sz="2400" dirty="0" smtClean="0"/>
              <a:t> Provider</a:t>
            </a:r>
            <a:endParaRPr lang="en-US" sz="2400" dirty="0"/>
          </a:p>
        </p:txBody>
      </p:sp>
      <p:sp>
        <p:nvSpPr>
          <p:cNvPr id="23" name="Rectangle 22"/>
          <p:cNvSpPr/>
          <p:nvPr/>
        </p:nvSpPr>
        <p:spPr>
          <a:xfrm>
            <a:off x="49617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80904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 user!</a:t>
            </a:r>
            <a:endParaRPr lang="en-US" dirty="0"/>
          </a:p>
        </p:txBody>
      </p:sp>
      <p:sp>
        <p:nvSpPr>
          <p:cNvPr id="3" name="Content Placeholder 2"/>
          <p:cNvSpPr>
            <a:spLocks noGrp="1"/>
          </p:cNvSpPr>
          <p:nvPr>
            <p:ph idx="1"/>
          </p:nvPr>
        </p:nvSpPr>
        <p:spPr/>
        <p:txBody>
          <a:bodyPr/>
          <a:lstStyle/>
          <a:p>
            <a:pPr marL="0" indent="0">
              <a:buNone/>
            </a:pPr>
            <a:r>
              <a:rPr lang="en-US" dirty="0" smtClean="0"/>
              <a:t>[served by </a:t>
            </a:r>
            <a:r>
              <a:rPr lang="en-US" i="1" dirty="0" smtClean="0"/>
              <a:t>Authorization Server, </a:t>
            </a:r>
            <a:r>
              <a:rPr lang="en-US" dirty="0" smtClean="0"/>
              <a:t>not you]</a:t>
            </a:r>
            <a:endParaRPr lang="en-US" i="1"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
        <p:nvSpPr>
          <p:cNvPr id="7" name="Action Button: Custom 6">
            <a:hlinkClick r:id="" action="ppaction://noaction" highlightClick="1"/>
          </p:cNvPr>
          <p:cNvSpPr/>
          <p:nvPr/>
        </p:nvSpPr>
        <p:spPr>
          <a:xfrm>
            <a:off x="2895600" y="3352800"/>
            <a:ext cx="2565400" cy="685800"/>
          </a:xfrm>
          <a:prstGeom prst="actionButtonBlank">
            <a:avLst/>
          </a:prstGeom>
          <a:solidFill>
            <a:schemeClr val="accent2"/>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Yes, I grant access</a:t>
            </a:r>
            <a:endParaRPr lang="en-US" dirty="0"/>
          </a:p>
        </p:txBody>
      </p:sp>
      <p:sp>
        <p:nvSpPr>
          <p:cNvPr id="8" name="Action Button: Custom 7">
            <a:hlinkClick r:id="" action="ppaction://noaction" highlightClick="1"/>
          </p:cNvPr>
          <p:cNvSpPr/>
          <p:nvPr/>
        </p:nvSpPr>
        <p:spPr>
          <a:xfrm>
            <a:off x="2895600" y="4241800"/>
            <a:ext cx="2565400" cy="685800"/>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 I don’t grant access</a:t>
            </a:r>
            <a:endParaRPr lang="en-US" dirty="0"/>
          </a:p>
        </p:txBody>
      </p:sp>
    </p:spTree>
    <p:extLst>
      <p:ext uri="{BB962C8B-B14F-4D97-AF65-F5344CB8AC3E}">
        <p14:creationId xmlns:p14="http://schemas.microsoft.com/office/powerpoint/2010/main" val="42995432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t>
            </a:r>
            <a:r>
              <a:rPr lang="en-US" dirty="0" err="1" smtClean="0"/>
              <a:t>OAuth</a:t>
            </a:r>
            <a:r>
              <a:rPr lang="en-US" dirty="0" smtClean="0"/>
              <a:t> 2.0 Flow</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
        <p:nvSpPr>
          <p:cNvPr id="9" name="TextBox 8"/>
          <p:cNvSpPr txBox="1"/>
          <p:nvPr/>
        </p:nvSpPr>
        <p:spPr>
          <a:xfrm>
            <a:off x="304800" y="1422400"/>
            <a:ext cx="184666" cy="461665"/>
          </a:xfrm>
          <a:prstGeom prst="rect">
            <a:avLst/>
          </a:prstGeom>
          <a:solidFill>
            <a:srgbClr val="FFFFFF"/>
          </a:solidFill>
        </p:spPr>
        <p:txBody>
          <a:bodyPr wrap="none" rtlCol="0">
            <a:spAutoFit/>
          </a:bodyPr>
          <a:lstStyle/>
          <a:p>
            <a:endParaRPr lang="en-US" sz="2400" dirty="0"/>
          </a:p>
        </p:txBody>
      </p:sp>
      <p:sp>
        <p:nvSpPr>
          <p:cNvPr id="10" name="Rectangle 9"/>
          <p:cNvSpPr/>
          <p:nvPr/>
        </p:nvSpPr>
        <p:spPr>
          <a:xfrm>
            <a:off x="4659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5996" y="4070663"/>
            <a:ext cx="907971" cy="461665"/>
          </a:xfrm>
          <a:prstGeom prst="rect">
            <a:avLst/>
          </a:prstGeom>
          <a:solidFill>
            <a:srgbClr val="FFFFFF"/>
          </a:solidFill>
        </p:spPr>
        <p:txBody>
          <a:bodyPr wrap="none" rtlCol="0">
            <a:spAutoFit/>
          </a:bodyPr>
          <a:lstStyle/>
          <a:p>
            <a:r>
              <a:rPr lang="en-US" sz="2400" dirty="0" smtClean="0"/>
              <a:t>Client</a:t>
            </a:r>
            <a:endParaRPr lang="en-US" sz="2400" dirty="0"/>
          </a:p>
        </p:txBody>
      </p:sp>
      <p:sp>
        <p:nvSpPr>
          <p:cNvPr id="16" name="Rounded Rectangle 15"/>
          <p:cNvSpPr/>
          <p:nvPr/>
        </p:nvSpPr>
        <p:spPr>
          <a:xfrm>
            <a:off x="1373967" y="1422400"/>
            <a:ext cx="1521698"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Manually Register Client</a:t>
            </a:r>
            <a:endParaRPr lang="en-US" dirty="0"/>
          </a:p>
        </p:txBody>
      </p:sp>
      <p:sp>
        <p:nvSpPr>
          <p:cNvPr id="17" name="TextBox 16"/>
          <p:cNvSpPr txBox="1"/>
          <p:nvPr/>
        </p:nvSpPr>
        <p:spPr>
          <a:xfrm>
            <a:off x="3175000" y="1468566"/>
            <a:ext cx="1794482" cy="830997"/>
          </a:xfrm>
          <a:prstGeom prst="rect">
            <a:avLst/>
          </a:prstGeom>
          <a:solidFill>
            <a:srgbClr val="FFFFFF"/>
          </a:solidFill>
        </p:spPr>
        <p:txBody>
          <a:bodyPr wrap="none" rtlCol="0">
            <a:spAutoFit/>
          </a:bodyPr>
          <a:lstStyle/>
          <a:p>
            <a:r>
              <a:rPr lang="en-US" sz="2400" dirty="0" err="1" smtClean="0"/>
              <a:t>client_id</a:t>
            </a:r>
            <a:endParaRPr lang="en-US" sz="2400" dirty="0" smtClean="0"/>
          </a:p>
          <a:p>
            <a:r>
              <a:rPr lang="en-US" sz="2400" dirty="0" err="1" smtClean="0"/>
              <a:t>client_secret</a:t>
            </a:r>
            <a:endParaRPr lang="en-US" sz="2400" dirty="0"/>
          </a:p>
        </p:txBody>
      </p:sp>
      <p:cxnSp>
        <p:nvCxnSpPr>
          <p:cNvPr id="7" name="Straight Arrow Connector 6"/>
          <p:cNvCxnSpPr/>
          <p:nvPr/>
        </p:nvCxnSpPr>
        <p:spPr>
          <a:xfrm flipH="1">
            <a:off x="2442632" y="5334000"/>
            <a:ext cx="2307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42632" y="4876800"/>
            <a:ext cx="1664037" cy="830997"/>
          </a:xfrm>
          <a:prstGeom prst="rect">
            <a:avLst/>
          </a:prstGeom>
          <a:noFill/>
        </p:spPr>
        <p:txBody>
          <a:bodyPr wrap="none" rtlCol="0">
            <a:spAutoFit/>
          </a:bodyPr>
          <a:lstStyle/>
          <a:p>
            <a:r>
              <a:rPr lang="en-US" sz="2400" dirty="0" err="1" smtClean="0"/>
              <a:t>redirect_uri</a:t>
            </a:r>
            <a:endParaRPr lang="en-US" sz="2400" dirty="0" smtClean="0"/>
          </a:p>
          <a:p>
            <a:r>
              <a:rPr lang="en-US" sz="2400" dirty="0" smtClean="0"/>
              <a:t>code=foo</a:t>
            </a:r>
            <a:endParaRPr lang="en-US" sz="2400" dirty="0"/>
          </a:p>
        </p:txBody>
      </p:sp>
      <p:sp>
        <p:nvSpPr>
          <p:cNvPr id="20" name="TextBox 19"/>
          <p:cNvSpPr txBox="1"/>
          <p:nvPr/>
        </p:nvSpPr>
        <p:spPr>
          <a:xfrm>
            <a:off x="4961796" y="4059535"/>
            <a:ext cx="2122997" cy="461665"/>
          </a:xfrm>
          <a:prstGeom prst="rect">
            <a:avLst/>
          </a:prstGeom>
          <a:solidFill>
            <a:srgbClr val="FFFFFF"/>
          </a:solidFill>
        </p:spPr>
        <p:txBody>
          <a:bodyPr wrap="none" rtlCol="0">
            <a:spAutoFit/>
          </a:bodyPr>
          <a:lstStyle/>
          <a:p>
            <a:r>
              <a:rPr lang="en-US" sz="2400" dirty="0" err="1" smtClean="0"/>
              <a:t>OAuth</a:t>
            </a:r>
            <a:r>
              <a:rPr lang="en-US" sz="2400" dirty="0" smtClean="0"/>
              <a:t> Provider</a:t>
            </a:r>
            <a:endParaRPr lang="en-US" sz="2400" dirty="0"/>
          </a:p>
        </p:txBody>
      </p:sp>
      <p:sp>
        <p:nvSpPr>
          <p:cNvPr id="21" name="Rectangle 20"/>
          <p:cNvSpPr/>
          <p:nvPr/>
        </p:nvSpPr>
        <p:spPr>
          <a:xfrm>
            <a:off x="49617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877187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t>
            </a:r>
            <a:r>
              <a:rPr lang="en-US" dirty="0" err="1" smtClean="0"/>
              <a:t>OAuth</a:t>
            </a:r>
            <a:r>
              <a:rPr lang="en-US" dirty="0" smtClean="0"/>
              <a:t> 2.0 Flow</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
        <p:nvSpPr>
          <p:cNvPr id="9" name="TextBox 8"/>
          <p:cNvSpPr txBox="1"/>
          <p:nvPr/>
        </p:nvSpPr>
        <p:spPr>
          <a:xfrm>
            <a:off x="304800" y="1422400"/>
            <a:ext cx="184666" cy="461665"/>
          </a:xfrm>
          <a:prstGeom prst="rect">
            <a:avLst/>
          </a:prstGeom>
          <a:solidFill>
            <a:srgbClr val="FFFFFF"/>
          </a:solidFill>
        </p:spPr>
        <p:txBody>
          <a:bodyPr wrap="none" rtlCol="0">
            <a:spAutoFit/>
          </a:bodyPr>
          <a:lstStyle/>
          <a:p>
            <a:endParaRPr lang="en-US" sz="2400" dirty="0"/>
          </a:p>
        </p:txBody>
      </p:sp>
      <p:sp>
        <p:nvSpPr>
          <p:cNvPr id="10" name="Rectangle 9"/>
          <p:cNvSpPr/>
          <p:nvPr/>
        </p:nvSpPr>
        <p:spPr>
          <a:xfrm>
            <a:off x="4659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961796" y="4059535"/>
            <a:ext cx="2122997" cy="461665"/>
          </a:xfrm>
          <a:prstGeom prst="rect">
            <a:avLst/>
          </a:prstGeom>
          <a:solidFill>
            <a:srgbClr val="FFFFFF"/>
          </a:solidFill>
        </p:spPr>
        <p:txBody>
          <a:bodyPr wrap="none" rtlCol="0">
            <a:spAutoFit/>
          </a:bodyPr>
          <a:lstStyle/>
          <a:p>
            <a:r>
              <a:rPr lang="en-US" sz="2400" dirty="0" err="1" smtClean="0"/>
              <a:t>OAuth</a:t>
            </a:r>
            <a:r>
              <a:rPr lang="en-US" sz="2400" dirty="0" smtClean="0"/>
              <a:t> Provider</a:t>
            </a:r>
            <a:endParaRPr lang="en-US" sz="2400" dirty="0"/>
          </a:p>
        </p:txBody>
      </p:sp>
      <p:sp>
        <p:nvSpPr>
          <p:cNvPr id="13" name="TextBox 12"/>
          <p:cNvSpPr txBox="1"/>
          <p:nvPr/>
        </p:nvSpPr>
        <p:spPr>
          <a:xfrm>
            <a:off x="465996" y="4070663"/>
            <a:ext cx="2841343" cy="461665"/>
          </a:xfrm>
          <a:prstGeom prst="rect">
            <a:avLst/>
          </a:prstGeom>
          <a:solidFill>
            <a:srgbClr val="FFFFFF"/>
          </a:solidFill>
        </p:spPr>
        <p:txBody>
          <a:bodyPr wrap="none" rtlCol="0">
            <a:spAutoFit/>
          </a:bodyPr>
          <a:lstStyle/>
          <a:p>
            <a:r>
              <a:rPr lang="en-US" sz="2400" dirty="0" smtClean="0"/>
              <a:t>Client constructs URL</a:t>
            </a:r>
            <a:endParaRPr lang="en-US" sz="2400" dirty="0"/>
          </a:p>
        </p:txBody>
      </p:sp>
      <p:sp>
        <p:nvSpPr>
          <p:cNvPr id="16" name="Rounded Rectangle 15"/>
          <p:cNvSpPr/>
          <p:nvPr/>
        </p:nvSpPr>
        <p:spPr>
          <a:xfrm>
            <a:off x="1373967" y="1422400"/>
            <a:ext cx="1521698"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Manually Register Client</a:t>
            </a:r>
            <a:endParaRPr lang="en-US" dirty="0"/>
          </a:p>
        </p:txBody>
      </p:sp>
      <p:sp>
        <p:nvSpPr>
          <p:cNvPr id="17" name="TextBox 16"/>
          <p:cNvSpPr txBox="1"/>
          <p:nvPr/>
        </p:nvSpPr>
        <p:spPr>
          <a:xfrm>
            <a:off x="3175000" y="1468566"/>
            <a:ext cx="1794482" cy="830997"/>
          </a:xfrm>
          <a:prstGeom prst="rect">
            <a:avLst/>
          </a:prstGeom>
          <a:solidFill>
            <a:srgbClr val="FFFFFF"/>
          </a:solidFill>
        </p:spPr>
        <p:txBody>
          <a:bodyPr wrap="none" rtlCol="0">
            <a:spAutoFit/>
          </a:bodyPr>
          <a:lstStyle/>
          <a:p>
            <a:r>
              <a:rPr lang="en-US" sz="2400" dirty="0" err="1" smtClean="0"/>
              <a:t>client_id</a:t>
            </a:r>
            <a:endParaRPr lang="en-US" sz="2400" dirty="0" smtClean="0"/>
          </a:p>
          <a:p>
            <a:r>
              <a:rPr lang="en-US" sz="2400" dirty="0" err="1" smtClean="0"/>
              <a:t>client_secret</a:t>
            </a:r>
            <a:endParaRPr lang="en-US" sz="2400" dirty="0"/>
          </a:p>
        </p:txBody>
      </p:sp>
      <p:sp>
        <p:nvSpPr>
          <p:cNvPr id="18" name="Rectangle 17"/>
          <p:cNvSpPr/>
          <p:nvPr/>
        </p:nvSpPr>
        <p:spPr>
          <a:xfrm>
            <a:off x="49617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442632" y="4902200"/>
            <a:ext cx="2583460" cy="1569660"/>
          </a:xfrm>
          <a:prstGeom prst="rect">
            <a:avLst/>
          </a:prstGeom>
          <a:noFill/>
        </p:spPr>
        <p:txBody>
          <a:bodyPr wrap="none" rtlCol="0">
            <a:spAutoFit/>
          </a:bodyPr>
          <a:lstStyle/>
          <a:p>
            <a:r>
              <a:rPr lang="en-US" sz="2400" dirty="0" smtClean="0"/>
              <a:t>POST </a:t>
            </a:r>
            <a:r>
              <a:rPr lang="en-US" sz="2400" dirty="0" err="1" smtClean="0"/>
              <a:t>access_token</a:t>
            </a:r>
            <a:endParaRPr lang="en-US" sz="2400" dirty="0" smtClean="0"/>
          </a:p>
          <a:p>
            <a:r>
              <a:rPr lang="en-US" sz="2400" dirty="0" err="1" smtClean="0"/>
              <a:t>client_id</a:t>
            </a:r>
            <a:r>
              <a:rPr lang="en-US" sz="2400" dirty="0" smtClean="0"/>
              <a:t>=…</a:t>
            </a:r>
          </a:p>
          <a:p>
            <a:r>
              <a:rPr lang="en-US" sz="2400" dirty="0" err="1" smtClean="0"/>
              <a:t>client_secret</a:t>
            </a:r>
            <a:r>
              <a:rPr lang="en-US" sz="2400" dirty="0" smtClean="0"/>
              <a:t>=…</a:t>
            </a:r>
          </a:p>
          <a:p>
            <a:r>
              <a:rPr lang="en-US" sz="2400" dirty="0" smtClean="0"/>
              <a:t>code=…</a:t>
            </a:r>
            <a:endParaRPr lang="en-US" sz="2400" dirty="0"/>
          </a:p>
        </p:txBody>
      </p:sp>
      <p:cxnSp>
        <p:nvCxnSpPr>
          <p:cNvPr id="21" name="Straight Arrow Connector 20"/>
          <p:cNvCxnSpPr/>
          <p:nvPr/>
        </p:nvCxnSpPr>
        <p:spPr>
          <a:xfrm>
            <a:off x="2417232" y="5384800"/>
            <a:ext cx="22055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29722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t>
            </a:r>
            <a:r>
              <a:rPr lang="en-US" dirty="0" err="1" smtClean="0"/>
              <a:t>OAuth</a:t>
            </a:r>
            <a:r>
              <a:rPr lang="en-US" dirty="0" smtClean="0"/>
              <a:t> 2.0 Flow</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sp>
        <p:nvSpPr>
          <p:cNvPr id="9" name="TextBox 8"/>
          <p:cNvSpPr txBox="1"/>
          <p:nvPr/>
        </p:nvSpPr>
        <p:spPr>
          <a:xfrm>
            <a:off x="304800" y="1422400"/>
            <a:ext cx="184666" cy="461665"/>
          </a:xfrm>
          <a:prstGeom prst="rect">
            <a:avLst/>
          </a:prstGeom>
          <a:solidFill>
            <a:srgbClr val="FFFFFF"/>
          </a:solidFill>
        </p:spPr>
        <p:txBody>
          <a:bodyPr wrap="none" rtlCol="0">
            <a:spAutoFit/>
          </a:bodyPr>
          <a:lstStyle/>
          <a:p>
            <a:endParaRPr lang="en-US" sz="2400" dirty="0"/>
          </a:p>
        </p:txBody>
      </p:sp>
      <p:sp>
        <p:nvSpPr>
          <p:cNvPr id="10" name="Rectangle 9"/>
          <p:cNvSpPr/>
          <p:nvPr/>
        </p:nvSpPr>
        <p:spPr>
          <a:xfrm>
            <a:off x="4659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961796" y="4059535"/>
            <a:ext cx="2122997" cy="461665"/>
          </a:xfrm>
          <a:prstGeom prst="rect">
            <a:avLst/>
          </a:prstGeom>
          <a:solidFill>
            <a:srgbClr val="FFFFFF"/>
          </a:solidFill>
        </p:spPr>
        <p:txBody>
          <a:bodyPr wrap="none" rtlCol="0">
            <a:spAutoFit/>
          </a:bodyPr>
          <a:lstStyle/>
          <a:p>
            <a:r>
              <a:rPr lang="en-US" sz="2400" dirty="0" err="1" smtClean="0"/>
              <a:t>OAuth</a:t>
            </a:r>
            <a:r>
              <a:rPr lang="en-US" sz="2400" dirty="0" smtClean="0"/>
              <a:t> Provider</a:t>
            </a:r>
            <a:endParaRPr lang="en-US" sz="2400" dirty="0"/>
          </a:p>
        </p:txBody>
      </p:sp>
      <p:sp>
        <p:nvSpPr>
          <p:cNvPr id="13" name="TextBox 12"/>
          <p:cNvSpPr txBox="1"/>
          <p:nvPr/>
        </p:nvSpPr>
        <p:spPr>
          <a:xfrm>
            <a:off x="465996" y="4070663"/>
            <a:ext cx="2841343" cy="461665"/>
          </a:xfrm>
          <a:prstGeom prst="rect">
            <a:avLst/>
          </a:prstGeom>
          <a:solidFill>
            <a:srgbClr val="FFFFFF"/>
          </a:solidFill>
        </p:spPr>
        <p:txBody>
          <a:bodyPr wrap="none" rtlCol="0">
            <a:spAutoFit/>
          </a:bodyPr>
          <a:lstStyle/>
          <a:p>
            <a:r>
              <a:rPr lang="en-US" sz="2400" dirty="0" smtClean="0"/>
              <a:t>Client constructs URL</a:t>
            </a:r>
            <a:endParaRPr lang="en-US" sz="2400" dirty="0"/>
          </a:p>
        </p:txBody>
      </p:sp>
      <p:sp>
        <p:nvSpPr>
          <p:cNvPr id="18" name="Rectangle 17"/>
          <p:cNvSpPr/>
          <p:nvPr/>
        </p:nvSpPr>
        <p:spPr>
          <a:xfrm>
            <a:off x="4961796" y="4546600"/>
            <a:ext cx="1900436" cy="1668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442632" y="4902200"/>
            <a:ext cx="2315658" cy="1200328"/>
          </a:xfrm>
          <a:prstGeom prst="rect">
            <a:avLst/>
          </a:prstGeom>
          <a:noFill/>
        </p:spPr>
        <p:txBody>
          <a:bodyPr wrap="none" rtlCol="0">
            <a:spAutoFit/>
          </a:bodyPr>
          <a:lstStyle/>
          <a:p>
            <a:endParaRPr lang="en-US" sz="2400" dirty="0" smtClean="0"/>
          </a:p>
          <a:p>
            <a:r>
              <a:rPr lang="en-US" sz="2400" dirty="0" smtClean="0"/>
              <a:t>result:</a:t>
            </a:r>
            <a:br>
              <a:rPr lang="en-US" sz="2400" dirty="0" smtClean="0"/>
            </a:br>
            <a:r>
              <a:rPr lang="en-US" sz="2400" dirty="0" smtClean="0"/>
              <a:t> </a:t>
            </a:r>
            <a:r>
              <a:rPr lang="en-US" sz="2400" dirty="0" err="1" smtClean="0"/>
              <a:t>access_token</a:t>
            </a:r>
            <a:r>
              <a:rPr lang="en-US" sz="2400" dirty="0" smtClean="0"/>
              <a:t>=…</a:t>
            </a:r>
            <a:endParaRPr lang="en-US" sz="2400" dirty="0"/>
          </a:p>
        </p:txBody>
      </p:sp>
      <p:cxnSp>
        <p:nvCxnSpPr>
          <p:cNvPr id="22" name="Straight Arrow Connector 21"/>
          <p:cNvCxnSpPr/>
          <p:nvPr/>
        </p:nvCxnSpPr>
        <p:spPr>
          <a:xfrm flipH="1">
            <a:off x="2442632" y="5334000"/>
            <a:ext cx="2307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712874" y="1422400"/>
            <a:ext cx="1881725"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Get </a:t>
            </a:r>
            <a:r>
              <a:rPr lang="en-US" dirty="0" err="1" smtClean="0"/>
              <a:t>access_token</a:t>
            </a:r>
            <a:endParaRPr lang="en-US" dirty="0"/>
          </a:p>
        </p:txBody>
      </p:sp>
      <p:sp>
        <p:nvSpPr>
          <p:cNvPr id="23" name="Rounded Rectangle 22"/>
          <p:cNvSpPr/>
          <p:nvPr/>
        </p:nvSpPr>
        <p:spPr>
          <a:xfrm>
            <a:off x="1373967" y="1422400"/>
            <a:ext cx="1521698"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Manually Register Client</a:t>
            </a:r>
            <a:endParaRPr lang="en-US" dirty="0"/>
          </a:p>
        </p:txBody>
      </p:sp>
    </p:spTree>
    <p:extLst>
      <p:ext uri="{BB962C8B-B14F-4D97-AF65-F5344CB8AC3E}">
        <p14:creationId xmlns:p14="http://schemas.microsoft.com/office/powerpoint/2010/main" val="333688711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the server trust you?</a:t>
            </a:r>
            <a:endParaRPr lang="en-US" dirty="0"/>
          </a:p>
        </p:txBody>
      </p:sp>
      <p:sp>
        <p:nvSpPr>
          <p:cNvPr id="3" name="Content Placeholder 2"/>
          <p:cNvSpPr>
            <a:spLocks noGrp="1"/>
          </p:cNvSpPr>
          <p:nvPr>
            <p:ph idx="1"/>
          </p:nvPr>
        </p:nvSpPr>
        <p:spPr/>
        <p:txBody>
          <a:bodyPr/>
          <a:lstStyle/>
          <a:p>
            <a:pPr marL="0" indent="0">
              <a:buNone/>
            </a:pPr>
            <a:r>
              <a:rPr lang="en-US" dirty="0" smtClean="0"/>
              <a:t>                   (1)	</a:t>
            </a:r>
            <a:r>
              <a:rPr lang="en-US" dirty="0"/>
              <a:t> </a:t>
            </a:r>
            <a:r>
              <a:rPr lang="en-US" dirty="0" smtClean="0"/>
              <a:t>		(1+)  </a:t>
            </a:r>
          </a:p>
          <a:p>
            <a:pPr marL="0" indent="0">
              <a:buNone/>
            </a:pPr>
            <a:endParaRPr lang="en-US" dirty="0"/>
          </a:p>
          <a:p>
            <a:pPr marL="0" indent="0">
              <a:buNone/>
            </a:pPr>
            <a:endParaRPr lang="en-US" dirty="0" smtClean="0"/>
          </a:p>
          <a:p>
            <a:pPr marL="0" indent="0">
              <a:buNone/>
            </a:pPr>
            <a:r>
              <a:rPr lang="en-US" dirty="0" smtClean="0"/>
              <a:t>Every URL: includes the </a:t>
            </a:r>
            <a:r>
              <a:rPr lang="en-US" dirty="0" err="1" smtClean="0"/>
              <a:t>access_token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graphicFrame>
        <p:nvGraphicFramePr>
          <p:cNvPr id="7" name="Diagram 6"/>
          <p:cNvGraphicFramePr/>
          <p:nvPr>
            <p:extLst>
              <p:ext uri="{D42A27DB-BD31-4B8C-83A1-F6EECF244321}">
                <p14:modId xmlns:p14="http://schemas.microsoft.com/office/powerpoint/2010/main" val="158089928"/>
              </p:ext>
            </p:extLst>
          </p:nvPr>
        </p:nvGraphicFramePr>
        <p:xfrm>
          <a:off x="357902" y="2978464"/>
          <a:ext cx="8312471" cy="5314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ounded Rectangle 9"/>
          <p:cNvSpPr/>
          <p:nvPr/>
        </p:nvSpPr>
        <p:spPr>
          <a:xfrm>
            <a:off x="5712874" y="1422400"/>
            <a:ext cx="1881725"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Get </a:t>
            </a:r>
            <a:r>
              <a:rPr lang="en-US" dirty="0" err="1" smtClean="0"/>
              <a:t>access_token</a:t>
            </a:r>
            <a:endParaRPr lang="en-US" dirty="0"/>
          </a:p>
        </p:txBody>
      </p:sp>
      <p:sp>
        <p:nvSpPr>
          <p:cNvPr id="11" name="Rounded Rectangle 10"/>
          <p:cNvSpPr/>
          <p:nvPr/>
        </p:nvSpPr>
        <p:spPr>
          <a:xfrm>
            <a:off x="1373967" y="1422400"/>
            <a:ext cx="1521698"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Manually Register Client</a:t>
            </a:r>
            <a:endParaRPr lang="en-US" dirty="0"/>
          </a:p>
        </p:txBody>
      </p:sp>
    </p:spTree>
    <p:extLst>
      <p:ext uri="{BB962C8B-B14F-4D97-AF65-F5344CB8AC3E}">
        <p14:creationId xmlns:p14="http://schemas.microsoft.com/office/powerpoint/2010/main" val="302474901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t>
            </a:r>
            <a:r>
              <a:rPr lang="en-US" dirty="0" err="1" smtClean="0"/>
              <a:t>OAuth</a:t>
            </a:r>
            <a:r>
              <a:rPr lang="en-US" dirty="0" smtClean="0"/>
              <a:t> extras</a:t>
            </a:r>
            <a:endParaRPr lang="en-US" dirty="0"/>
          </a:p>
        </p:txBody>
      </p:sp>
      <p:sp>
        <p:nvSpPr>
          <p:cNvPr id="3" name="Content Placeholder 2"/>
          <p:cNvSpPr>
            <a:spLocks noGrp="1"/>
          </p:cNvSpPr>
          <p:nvPr>
            <p:ph idx="1"/>
          </p:nvPr>
        </p:nvSpPr>
        <p:spPr/>
        <p:txBody>
          <a:bodyPr/>
          <a:lstStyle/>
          <a:p>
            <a:pPr marL="0" indent="0">
              <a:buNone/>
            </a:pPr>
            <a:r>
              <a:rPr lang="en-US" dirty="0" smtClean="0"/>
              <a:t>Tokens will eventually expire</a:t>
            </a:r>
          </a:p>
          <a:p>
            <a:pPr marL="0" indent="0">
              <a:buNone/>
            </a:pPr>
            <a:r>
              <a:rPr lang="en-US" dirty="0" smtClean="0"/>
              <a:t>There are multiple types of access</a:t>
            </a:r>
          </a:p>
          <a:p>
            <a:pPr marL="0" indent="0">
              <a:buNone/>
            </a:pPr>
            <a:r>
              <a:rPr lang="en-US" dirty="0" smtClean="0"/>
              <a:t>A client can request access but scope it to only part of an API</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39</a:t>
            </a:fld>
            <a:endParaRPr lang="en-US" dirty="0"/>
          </a:p>
        </p:txBody>
      </p:sp>
    </p:spTree>
    <p:extLst>
      <p:ext uri="{BB962C8B-B14F-4D97-AF65-F5344CB8AC3E}">
        <p14:creationId xmlns:p14="http://schemas.microsoft.com/office/powerpoint/2010/main" val="30649944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1/26/14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 name="TextBox 2"/>
          <p:cNvSpPr txBox="1"/>
          <p:nvPr/>
        </p:nvSpPr>
        <p:spPr>
          <a:xfrm>
            <a:off x="3048001" y="2930673"/>
            <a:ext cx="2362199" cy="923330"/>
          </a:xfrm>
          <a:prstGeom prst="rect">
            <a:avLst/>
          </a:prstGeom>
          <a:noFill/>
        </p:spPr>
        <p:txBody>
          <a:bodyPr wrap="square" rtlCol="0">
            <a:spAutoFit/>
          </a:bodyPr>
          <a:lstStyle/>
          <a:p>
            <a:r>
              <a:rPr lang="en-US" dirty="0" smtClean="0">
                <a:solidFill>
                  <a:schemeClr val="bg1"/>
                </a:solidFill>
              </a:rPr>
              <a:t>Sample: The population we actually get responses from </a:t>
            </a:r>
            <a:endParaRPr lang="en-US" dirty="0">
              <a:solidFill>
                <a:schemeClr val="bg1"/>
              </a:solidFill>
            </a:endParaRPr>
          </a:p>
        </p:txBody>
      </p:sp>
      <p:graphicFrame>
        <p:nvGraphicFramePr>
          <p:cNvPr id="11" name="Chart 10"/>
          <p:cNvGraphicFramePr/>
          <p:nvPr>
            <p:extLst>
              <p:ext uri="{D42A27DB-BD31-4B8C-83A1-F6EECF244321}">
                <p14:modId xmlns:p14="http://schemas.microsoft.com/office/powerpoint/2010/main" val="21719579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extLst>
              <p:ext uri="{D42A27DB-BD31-4B8C-83A1-F6EECF244321}">
                <p14:modId xmlns:p14="http://schemas.microsoft.com/office/powerpoint/2010/main" val="2750841866"/>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461129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Independent Samples (infinite)</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1/26/14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1" name="Oval 10"/>
          <p:cNvSpPr/>
          <p:nvPr/>
        </p:nvSpPr>
        <p:spPr>
          <a:xfrm>
            <a:off x="3561168" y="2269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713568" y="2421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3865968" y="2574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4018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4170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6" name="Oval 15"/>
          <p:cNvSpPr/>
          <p:nvPr/>
        </p:nvSpPr>
        <p:spPr>
          <a:xfrm>
            <a:off x="4323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7" name="Oval 16"/>
          <p:cNvSpPr/>
          <p:nvPr/>
        </p:nvSpPr>
        <p:spPr>
          <a:xfrm>
            <a:off x="4475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8" name="Oval 17"/>
          <p:cNvSpPr/>
          <p:nvPr/>
        </p:nvSpPr>
        <p:spPr>
          <a:xfrm>
            <a:off x="4627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9" name="Oval 18"/>
          <p:cNvSpPr/>
          <p:nvPr/>
        </p:nvSpPr>
        <p:spPr>
          <a:xfrm>
            <a:off x="4780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0" name="Oval 19"/>
          <p:cNvSpPr/>
          <p:nvPr/>
        </p:nvSpPr>
        <p:spPr>
          <a:xfrm>
            <a:off x="4932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1" name="Oval 20"/>
          <p:cNvSpPr/>
          <p:nvPr/>
        </p:nvSpPr>
        <p:spPr>
          <a:xfrm>
            <a:off x="2494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2" name="Oval 21"/>
          <p:cNvSpPr/>
          <p:nvPr/>
        </p:nvSpPr>
        <p:spPr>
          <a:xfrm>
            <a:off x="2646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3" name="Oval 22"/>
          <p:cNvSpPr/>
          <p:nvPr/>
        </p:nvSpPr>
        <p:spPr>
          <a:xfrm>
            <a:off x="2799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4" name="Oval 23"/>
          <p:cNvSpPr/>
          <p:nvPr/>
        </p:nvSpPr>
        <p:spPr>
          <a:xfrm>
            <a:off x="2951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5" name="Oval 24"/>
          <p:cNvSpPr/>
          <p:nvPr/>
        </p:nvSpPr>
        <p:spPr>
          <a:xfrm>
            <a:off x="3103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6" name="Oval 25"/>
          <p:cNvSpPr/>
          <p:nvPr/>
        </p:nvSpPr>
        <p:spPr>
          <a:xfrm>
            <a:off x="3256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7" name="Oval 26"/>
          <p:cNvSpPr/>
          <p:nvPr/>
        </p:nvSpPr>
        <p:spPr>
          <a:xfrm>
            <a:off x="3408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8" name="Oval 27"/>
          <p:cNvSpPr/>
          <p:nvPr/>
        </p:nvSpPr>
        <p:spPr>
          <a:xfrm>
            <a:off x="3561168" y="3793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9" name="Oval 28"/>
          <p:cNvSpPr/>
          <p:nvPr/>
        </p:nvSpPr>
        <p:spPr>
          <a:xfrm>
            <a:off x="3713568" y="3945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0" name="Oval 29"/>
          <p:cNvSpPr/>
          <p:nvPr/>
        </p:nvSpPr>
        <p:spPr>
          <a:xfrm>
            <a:off x="3865968" y="4098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1" name="Oval 30"/>
          <p:cNvSpPr/>
          <p:nvPr/>
        </p:nvSpPr>
        <p:spPr>
          <a:xfrm>
            <a:off x="4018368" y="4250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2" name="Oval 31"/>
          <p:cNvSpPr/>
          <p:nvPr/>
        </p:nvSpPr>
        <p:spPr>
          <a:xfrm>
            <a:off x="2062568" y="3514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3" name="Oval 32"/>
          <p:cNvSpPr/>
          <p:nvPr/>
        </p:nvSpPr>
        <p:spPr>
          <a:xfrm>
            <a:off x="2214968" y="3666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4" name="Oval 33"/>
          <p:cNvSpPr/>
          <p:nvPr/>
        </p:nvSpPr>
        <p:spPr>
          <a:xfrm>
            <a:off x="2367368" y="3818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5" name="Oval 34"/>
          <p:cNvSpPr/>
          <p:nvPr/>
        </p:nvSpPr>
        <p:spPr>
          <a:xfrm>
            <a:off x="2519768" y="3971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6" name="Oval 35"/>
          <p:cNvSpPr/>
          <p:nvPr/>
        </p:nvSpPr>
        <p:spPr>
          <a:xfrm>
            <a:off x="2672168" y="4123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7" name="Oval 36"/>
          <p:cNvSpPr/>
          <p:nvPr/>
        </p:nvSpPr>
        <p:spPr>
          <a:xfrm>
            <a:off x="2824568" y="4276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8" name="Oval 37"/>
          <p:cNvSpPr/>
          <p:nvPr/>
        </p:nvSpPr>
        <p:spPr>
          <a:xfrm>
            <a:off x="2976968" y="4428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9" name="Oval 38"/>
          <p:cNvSpPr/>
          <p:nvPr/>
        </p:nvSpPr>
        <p:spPr>
          <a:xfrm>
            <a:off x="3129368" y="4580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0" name="Oval 39"/>
          <p:cNvSpPr/>
          <p:nvPr/>
        </p:nvSpPr>
        <p:spPr>
          <a:xfrm>
            <a:off x="3281768" y="4733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1" name="Oval 40"/>
          <p:cNvSpPr/>
          <p:nvPr/>
        </p:nvSpPr>
        <p:spPr>
          <a:xfrm>
            <a:off x="3434168" y="4885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2" name="Oval 41"/>
          <p:cNvSpPr/>
          <p:nvPr/>
        </p:nvSpPr>
        <p:spPr>
          <a:xfrm>
            <a:off x="3586568" y="5038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5" name="Oval 64"/>
          <p:cNvSpPr/>
          <p:nvPr/>
        </p:nvSpPr>
        <p:spPr>
          <a:xfrm>
            <a:off x="2731152" y="2145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6" name="Oval 65"/>
          <p:cNvSpPr/>
          <p:nvPr/>
        </p:nvSpPr>
        <p:spPr>
          <a:xfrm>
            <a:off x="2883552" y="2298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7" name="Oval 66"/>
          <p:cNvSpPr/>
          <p:nvPr/>
        </p:nvSpPr>
        <p:spPr>
          <a:xfrm>
            <a:off x="3035952" y="2450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8" name="Oval 67"/>
          <p:cNvSpPr/>
          <p:nvPr/>
        </p:nvSpPr>
        <p:spPr>
          <a:xfrm>
            <a:off x="3188352" y="2603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9" name="Oval 68"/>
          <p:cNvSpPr/>
          <p:nvPr/>
        </p:nvSpPr>
        <p:spPr>
          <a:xfrm>
            <a:off x="3340752" y="2755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0" name="Oval 69"/>
          <p:cNvSpPr/>
          <p:nvPr/>
        </p:nvSpPr>
        <p:spPr>
          <a:xfrm>
            <a:off x="3493152" y="2907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1" name="Oval 70"/>
          <p:cNvSpPr/>
          <p:nvPr/>
        </p:nvSpPr>
        <p:spPr>
          <a:xfrm>
            <a:off x="3645552" y="3060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2" name="Oval 71"/>
          <p:cNvSpPr/>
          <p:nvPr/>
        </p:nvSpPr>
        <p:spPr>
          <a:xfrm>
            <a:off x="3797952" y="3212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3" name="Oval 72"/>
          <p:cNvSpPr/>
          <p:nvPr/>
        </p:nvSpPr>
        <p:spPr>
          <a:xfrm>
            <a:off x="3950352" y="3365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4" name="Oval 73"/>
          <p:cNvSpPr/>
          <p:nvPr/>
        </p:nvSpPr>
        <p:spPr>
          <a:xfrm>
            <a:off x="4102752" y="3517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5" name="Oval 74"/>
          <p:cNvSpPr/>
          <p:nvPr/>
        </p:nvSpPr>
        <p:spPr>
          <a:xfrm>
            <a:off x="4255152" y="3669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6" name="Oval 75"/>
          <p:cNvSpPr/>
          <p:nvPr/>
        </p:nvSpPr>
        <p:spPr>
          <a:xfrm>
            <a:off x="4407552" y="3822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7" name="Oval 76"/>
          <p:cNvSpPr/>
          <p:nvPr/>
        </p:nvSpPr>
        <p:spPr>
          <a:xfrm>
            <a:off x="2214968" y="3085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8" name="Oval 77"/>
          <p:cNvSpPr/>
          <p:nvPr/>
        </p:nvSpPr>
        <p:spPr>
          <a:xfrm>
            <a:off x="4559952" y="3974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3" name="Oval 82"/>
          <p:cNvSpPr/>
          <p:nvPr/>
        </p:nvSpPr>
        <p:spPr>
          <a:xfrm>
            <a:off x="2367368" y="3238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4" name="Oval 83"/>
          <p:cNvSpPr/>
          <p:nvPr/>
        </p:nvSpPr>
        <p:spPr>
          <a:xfrm>
            <a:off x="2519768" y="3390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5" name="Oval 84"/>
          <p:cNvSpPr/>
          <p:nvPr/>
        </p:nvSpPr>
        <p:spPr>
          <a:xfrm>
            <a:off x="2672168" y="3542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6" name="Oval 85"/>
          <p:cNvSpPr/>
          <p:nvPr/>
        </p:nvSpPr>
        <p:spPr>
          <a:xfrm>
            <a:off x="2824568" y="3695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7" name="Oval 86"/>
          <p:cNvSpPr/>
          <p:nvPr/>
        </p:nvSpPr>
        <p:spPr>
          <a:xfrm>
            <a:off x="2976968" y="3847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8" name="Oval 87"/>
          <p:cNvSpPr/>
          <p:nvPr/>
        </p:nvSpPr>
        <p:spPr>
          <a:xfrm>
            <a:off x="3129368" y="4000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9" name="Oval 88"/>
          <p:cNvSpPr/>
          <p:nvPr/>
        </p:nvSpPr>
        <p:spPr>
          <a:xfrm>
            <a:off x="3281768" y="4152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0" name="Oval 89"/>
          <p:cNvSpPr/>
          <p:nvPr/>
        </p:nvSpPr>
        <p:spPr>
          <a:xfrm>
            <a:off x="3434168" y="4304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1" name="Oval 90"/>
          <p:cNvSpPr/>
          <p:nvPr/>
        </p:nvSpPr>
        <p:spPr>
          <a:xfrm>
            <a:off x="3586568" y="4457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2" name="Oval 91"/>
          <p:cNvSpPr/>
          <p:nvPr/>
        </p:nvSpPr>
        <p:spPr>
          <a:xfrm>
            <a:off x="3738968" y="4609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3" name="Oval 92"/>
          <p:cNvSpPr/>
          <p:nvPr/>
        </p:nvSpPr>
        <p:spPr>
          <a:xfrm>
            <a:off x="3891368" y="4762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4" name="Oval 93"/>
          <p:cNvSpPr/>
          <p:nvPr/>
        </p:nvSpPr>
        <p:spPr>
          <a:xfrm>
            <a:off x="4043768" y="4914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5" name="Oval 94"/>
          <p:cNvSpPr/>
          <p:nvPr/>
        </p:nvSpPr>
        <p:spPr>
          <a:xfrm>
            <a:off x="4111783" y="1824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6" name="Oval 95"/>
          <p:cNvSpPr/>
          <p:nvPr/>
        </p:nvSpPr>
        <p:spPr>
          <a:xfrm>
            <a:off x="4264183" y="1977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7" name="Oval 96"/>
          <p:cNvSpPr/>
          <p:nvPr/>
        </p:nvSpPr>
        <p:spPr>
          <a:xfrm>
            <a:off x="4416583" y="2129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8" name="Oval 97"/>
          <p:cNvSpPr/>
          <p:nvPr/>
        </p:nvSpPr>
        <p:spPr>
          <a:xfrm>
            <a:off x="4568983" y="2281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9" name="Oval 98"/>
          <p:cNvSpPr/>
          <p:nvPr/>
        </p:nvSpPr>
        <p:spPr>
          <a:xfrm>
            <a:off x="4721383" y="24343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0" name="Oval 99"/>
          <p:cNvSpPr/>
          <p:nvPr/>
        </p:nvSpPr>
        <p:spPr>
          <a:xfrm>
            <a:off x="4873783" y="2586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1" name="Oval 100"/>
          <p:cNvSpPr/>
          <p:nvPr/>
        </p:nvSpPr>
        <p:spPr>
          <a:xfrm>
            <a:off x="5026183" y="2739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2" name="Oval 101"/>
          <p:cNvSpPr/>
          <p:nvPr/>
        </p:nvSpPr>
        <p:spPr>
          <a:xfrm>
            <a:off x="5178583" y="2891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3" name="Oval 102"/>
          <p:cNvSpPr/>
          <p:nvPr/>
        </p:nvSpPr>
        <p:spPr>
          <a:xfrm>
            <a:off x="5330983" y="3043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graphicFrame>
        <p:nvGraphicFramePr>
          <p:cNvPr id="104" name="Chart 103"/>
          <p:cNvGraphicFramePr/>
          <p:nvPr>
            <p:extLst>
              <p:ext uri="{D42A27DB-BD31-4B8C-83A1-F6EECF244321}">
                <p14:modId xmlns:p14="http://schemas.microsoft.com/office/powerpoint/2010/main" val="3925133841"/>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5" name="Chart 104"/>
          <p:cNvGraphicFramePr/>
          <p:nvPr>
            <p:extLst>
              <p:ext uri="{D42A27DB-BD31-4B8C-83A1-F6EECF244321}">
                <p14:modId xmlns:p14="http://schemas.microsoft.com/office/powerpoint/2010/main" val="1956415857"/>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
        <p:nvSpPr>
          <p:cNvPr id="2" name="Right Arrow 1"/>
          <p:cNvSpPr/>
          <p:nvPr/>
        </p:nvSpPr>
        <p:spPr>
          <a:xfrm>
            <a:off x="3552137" y="4679070"/>
            <a:ext cx="2696263" cy="511457"/>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3146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Sample?</a:t>
            </a:r>
            <a:endParaRPr lang="en-US" dirty="0"/>
          </a:p>
        </p:txBody>
      </p:sp>
      <p:sp>
        <p:nvSpPr>
          <p:cNvPr id="3" name="Content Placeholder 2"/>
          <p:cNvSpPr>
            <a:spLocks noGrp="1"/>
          </p:cNvSpPr>
          <p:nvPr>
            <p:ph idx="1"/>
          </p:nvPr>
        </p:nvSpPr>
        <p:spPr/>
        <p:txBody>
          <a:bodyPr/>
          <a:lstStyle/>
          <a:p>
            <a:pPr marL="0" indent="0">
              <a:buNone/>
            </a:pPr>
            <a:r>
              <a:rPr lang="en-US" dirty="0" smtClean="0"/>
              <a:t>Representative of the population</a:t>
            </a:r>
          </a:p>
          <a:p>
            <a:pPr marL="0" indent="0">
              <a:buNone/>
            </a:pPr>
            <a:r>
              <a:rPr lang="en-US" dirty="0" smtClean="0"/>
              <a:t>(Along dimensions that matter to the question being asked)</a:t>
            </a:r>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pic>
        <p:nvPicPr>
          <p:cNvPr id="8" name="Picture 7" descr="Screen Shot 2014-01-22 at 1.14.06 PM.png"/>
          <p:cNvPicPr>
            <a:picLocks noChangeAspect="1"/>
          </p:cNvPicPr>
          <p:nvPr/>
        </p:nvPicPr>
        <p:blipFill rotWithShape="1">
          <a:blip r:embed="rId3">
            <a:extLst>
              <a:ext uri="{28A0092B-C50C-407E-A947-70E740481C1C}">
                <a14:useLocalDpi xmlns:a14="http://schemas.microsoft.com/office/drawing/2010/main" val="0"/>
              </a:ext>
            </a:extLst>
          </a:blip>
          <a:srcRect b="34588"/>
          <a:stretch/>
        </p:blipFill>
        <p:spPr>
          <a:xfrm>
            <a:off x="-790067" y="3363842"/>
            <a:ext cx="7346411" cy="2863287"/>
          </a:xfrm>
          <a:prstGeom prst="rect">
            <a:avLst/>
          </a:prstGeom>
        </p:spPr>
      </p:pic>
      <p:sp>
        <p:nvSpPr>
          <p:cNvPr id="7" name="TextBox 6"/>
          <p:cNvSpPr txBox="1"/>
          <p:nvPr/>
        </p:nvSpPr>
        <p:spPr>
          <a:xfrm>
            <a:off x="5837027" y="3363842"/>
            <a:ext cx="3263215" cy="1754327"/>
          </a:xfrm>
          <a:prstGeom prst="rect">
            <a:avLst/>
          </a:prstGeom>
          <a:solidFill>
            <a:schemeClr val="bg1"/>
          </a:solidFill>
        </p:spPr>
        <p:txBody>
          <a:bodyPr wrap="square" rtlCol="0">
            <a:spAutoFit/>
          </a:bodyPr>
          <a:lstStyle/>
          <a:p>
            <a:r>
              <a:rPr lang="en-US" dirty="0" smtClean="0"/>
              <a:t>Figure 1: </a:t>
            </a:r>
            <a:r>
              <a:rPr lang="en-US" dirty="0" err="1" smtClean="0"/>
              <a:t>Kravitz</a:t>
            </a:r>
            <a:r>
              <a:rPr lang="en-US" dirty="0" smtClean="0"/>
              <a:t> </a:t>
            </a:r>
            <a:r>
              <a:rPr lang="en-US" i="1" dirty="0" smtClean="0"/>
              <a:t>et al</a:t>
            </a:r>
            <a:r>
              <a:rPr lang="en-US" dirty="0" smtClean="0"/>
              <a:t>, (2004) Evidence-based medicine, heterogeneity of treatment effects, and the trouble with averages. </a:t>
            </a:r>
            <a:r>
              <a:rPr lang="en-US" i="1" dirty="0" smtClean="0"/>
              <a:t>The Milbank Quarterly</a:t>
            </a:r>
            <a:r>
              <a:rPr lang="en-US" dirty="0" smtClean="0"/>
              <a:t> </a:t>
            </a:r>
            <a:r>
              <a:rPr lang="en-US" b="1" dirty="0" smtClean="0"/>
              <a:t>82</a:t>
            </a:r>
            <a:r>
              <a:rPr lang="en-US" dirty="0" smtClean="0"/>
              <a:t>(4):661-687</a:t>
            </a:r>
            <a:endParaRPr lang="en-US" dirty="0"/>
          </a:p>
        </p:txBody>
      </p:sp>
    </p:spTree>
    <p:extLst>
      <p:ext uri="{BB962C8B-B14F-4D97-AF65-F5344CB8AC3E}">
        <p14:creationId xmlns:p14="http://schemas.microsoft.com/office/powerpoint/2010/main" val="39884079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br>
              <a:rPr lang="en-US" dirty="0" smtClean="0"/>
            </a:br>
            <a:r>
              <a:rPr lang="en-US" dirty="0" smtClean="0"/>
              <a:t>Medical Treatment Studies</a:t>
            </a:r>
            <a:endParaRPr lang="en-US" dirty="0"/>
          </a:p>
        </p:txBody>
      </p:sp>
      <p:sp>
        <p:nvSpPr>
          <p:cNvPr id="3" name="Content Placeholder 2"/>
          <p:cNvSpPr>
            <a:spLocks noGrp="1"/>
          </p:cNvSpPr>
          <p:nvPr>
            <p:ph idx="1"/>
          </p:nvPr>
        </p:nvSpPr>
        <p:spPr/>
        <p:txBody>
          <a:bodyPr/>
          <a:lstStyle/>
          <a:p>
            <a:pPr marL="0" indent="0">
              <a:buNone/>
            </a:pPr>
            <a:r>
              <a:rPr lang="en-US" dirty="0" smtClean="0"/>
              <a:t>For medical treatment we care about</a:t>
            </a:r>
          </a:p>
          <a:p>
            <a:pPr marL="0" indent="0">
              <a:buNone/>
            </a:pPr>
            <a:endParaRPr lang="en-US" dirty="0" smtClean="0"/>
          </a:p>
          <a:p>
            <a:pPr marL="0" indent="0">
              <a:buNone/>
            </a:pPr>
            <a:r>
              <a:rPr lang="en-US" i="1" dirty="0" smtClean="0"/>
              <a:t>Risk without treatment </a:t>
            </a:r>
            <a:r>
              <a:rPr lang="en-US" dirty="0" smtClean="0"/>
              <a:t>(baseline risk if untreated)</a:t>
            </a:r>
          </a:p>
          <a:p>
            <a:pPr marL="0" indent="0">
              <a:buNone/>
            </a:pPr>
            <a:r>
              <a:rPr lang="en-US" i="1" dirty="0" smtClean="0"/>
              <a:t>Responsiveness &amp; Vulnerability  to treatment  </a:t>
            </a:r>
            <a:r>
              <a:rPr lang="en-US" dirty="0" smtClean="0"/>
              <a:t>(could be affected by  biological or environmental differences) One is </a:t>
            </a:r>
            <a:r>
              <a:rPr lang="en-US" dirty="0" err="1" smtClean="0"/>
              <a:t>neg</a:t>
            </a:r>
            <a:r>
              <a:rPr lang="en-US" dirty="0" smtClean="0"/>
              <a:t>; one pos. </a:t>
            </a:r>
          </a:p>
          <a:p>
            <a:pPr marL="0" indent="0">
              <a:buNone/>
            </a:pPr>
            <a:endParaRPr lang="en-US" dirty="0" smtClean="0"/>
          </a:p>
          <a:p>
            <a:pPr marL="0" indent="0">
              <a:buNone/>
            </a:pPr>
            <a:endParaRPr lang="en-US" i="1"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30257512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5821321" y="1980930"/>
            <a:ext cx="3330851" cy="461665"/>
          </a:xfrm>
          <a:prstGeom prst="rect">
            <a:avLst/>
          </a:prstGeom>
          <a:noFill/>
        </p:spPr>
        <p:txBody>
          <a:bodyPr wrap="square" rtlCol="0">
            <a:spAutoFit/>
          </a:bodyPr>
          <a:lstStyle/>
          <a:p>
            <a:r>
              <a:rPr lang="en-US" sz="2400" dirty="0" smtClean="0"/>
              <a:t>General Population</a:t>
            </a:r>
            <a:endParaRPr lang="en-US" sz="2400" dirty="0"/>
          </a:p>
        </p:txBody>
      </p:sp>
      <p:sp>
        <p:nvSpPr>
          <p:cNvPr id="4" name="Title 1"/>
          <p:cNvSpPr txBox="1">
            <a:spLocks/>
          </p:cNvSpPr>
          <p:nvPr/>
        </p:nvSpPr>
        <p:spPr>
          <a:xfrm>
            <a:off x="954132" y="310162"/>
            <a:ext cx="6280441" cy="990107"/>
          </a:xfrm>
          <a:prstGeom prst="rect">
            <a:avLst/>
          </a:prstGeom>
        </p:spPr>
        <p:txBody>
          <a:bodyPr/>
          <a:lst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a:lstStyle>
          <a:p>
            <a:r>
              <a:rPr lang="en-US" dirty="0" smtClean="0"/>
              <a:t>Example: Lyme Disease</a:t>
            </a:r>
            <a:endParaRPr lang="en-US" dirty="0"/>
          </a:p>
        </p:txBody>
      </p:sp>
    </p:spTree>
    <p:extLst>
      <p:ext uri="{BB962C8B-B14F-4D97-AF65-F5344CB8AC3E}">
        <p14:creationId xmlns:p14="http://schemas.microsoft.com/office/powerpoint/2010/main" val="39770964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Tree>
    <p:extLst>
      <p:ext uri="{BB962C8B-B14F-4D97-AF65-F5344CB8AC3E}">
        <p14:creationId xmlns:p14="http://schemas.microsoft.com/office/powerpoint/2010/main" val="49811300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11076</TotalTime>
  <Words>2172</Words>
  <Application>Microsoft Macintosh PowerPoint</Application>
  <PresentationFormat>On-screen Show (4:3)</PresentationFormat>
  <Paragraphs>320</Paragraphs>
  <Slides>39</Slides>
  <Notes>28</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Theory: The Data you Want and the Data you Get</vt:lpstr>
      <vt:lpstr>Where do we sample from?</vt:lpstr>
      <vt:lpstr>Where do we sample from?</vt:lpstr>
      <vt:lpstr>Independent Samples (infinite)</vt:lpstr>
      <vt:lpstr>What Makes a Good Sample?</vt:lpstr>
      <vt:lpstr>Example:  Medical Treatment Studies</vt:lpstr>
      <vt:lpstr>PowerPoint Presentation</vt:lpstr>
      <vt:lpstr>PowerPoint Presentation</vt:lpstr>
      <vt:lpstr>PowerPoint Presentation</vt:lpstr>
      <vt:lpstr>Data Already Out There</vt:lpstr>
      <vt:lpstr>PowerPoint Presentation</vt:lpstr>
      <vt:lpstr>PowerPoint Presentation</vt:lpstr>
      <vt:lpstr>But what if your population looks like this?</vt:lpstr>
      <vt:lpstr>PowerPoint Presentation</vt:lpstr>
      <vt:lpstr>PowerPoint Presentation</vt:lpstr>
      <vt:lpstr>Sampling Error</vt:lpstr>
      <vt:lpstr>Bias</vt:lpstr>
      <vt:lpstr>How does data collection affect the sample?</vt:lpstr>
      <vt:lpstr>What if you are not doing a survey?</vt:lpstr>
      <vt:lpstr>What if you are not doing a survey?</vt:lpstr>
      <vt:lpstr>What if you are not doing a survey?</vt:lpstr>
      <vt:lpstr>Practice: Getting at data</vt:lpstr>
      <vt:lpstr>Lots of ‘existing’ data</vt:lpstr>
      <vt:lpstr>Not all of it is packaged up for you</vt:lpstr>
      <vt:lpstr>Using a Web API</vt:lpstr>
      <vt:lpstr>Why should the server trust you?</vt:lpstr>
      <vt:lpstr>Why should the server trust you?</vt:lpstr>
      <vt:lpstr>Why should the server trust you?</vt:lpstr>
      <vt:lpstr>Why should the server trust you?</vt:lpstr>
      <vt:lpstr>Typical OAuth 2.0 Flow</vt:lpstr>
      <vt:lpstr>Typical OAuth 2.0 Flow</vt:lpstr>
      <vt:lpstr>Typical OAuth 2.0 Flow</vt:lpstr>
      <vt:lpstr>Hi user!</vt:lpstr>
      <vt:lpstr>Typical OAuth 2.0 Flow</vt:lpstr>
      <vt:lpstr>Typical OAuth 2.0 Flow</vt:lpstr>
      <vt:lpstr>Typical OAuth 2.0 Flow</vt:lpstr>
      <vt:lpstr>Why should the server trust you?</vt:lpstr>
      <vt:lpstr>Some OAuth extras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317</cp:revision>
  <dcterms:created xsi:type="dcterms:W3CDTF">2013-10-07T16:54:34Z</dcterms:created>
  <dcterms:modified xsi:type="dcterms:W3CDTF">2014-01-26T16:46:46Z</dcterms:modified>
</cp:coreProperties>
</file>