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handoutMasterIdLst>
    <p:handoutMasterId r:id="rId38"/>
  </p:handoutMasterIdLst>
  <p:sldIdLst>
    <p:sldId id="258" r:id="rId2"/>
    <p:sldId id="287" r:id="rId3"/>
    <p:sldId id="296" r:id="rId4"/>
    <p:sldId id="288" r:id="rId5"/>
    <p:sldId id="289" r:id="rId6"/>
    <p:sldId id="290" r:id="rId7"/>
    <p:sldId id="291" r:id="rId8"/>
    <p:sldId id="297" r:id="rId9"/>
    <p:sldId id="293" r:id="rId10"/>
    <p:sldId id="295" r:id="rId11"/>
    <p:sldId id="307" r:id="rId12"/>
    <p:sldId id="306" r:id="rId13"/>
    <p:sldId id="299" r:id="rId14"/>
    <p:sldId id="302" r:id="rId15"/>
    <p:sldId id="301" r:id="rId16"/>
    <p:sldId id="303" r:id="rId17"/>
    <p:sldId id="304" r:id="rId18"/>
    <p:sldId id="305" r:id="rId19"/>
    <p:sldId id="309" r:id="rId20"/>
    <p:sldId id="308" r:id="rId21"/>
    <p:sldId id="310" r:id="rId22"/>
    <p:sldId id="311"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29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55" autoAdjust="0"/>
  </p:normalViewPr>
  <p:slideViewPr>
    <p:cSldViewPr snapToGrid="0" snapToObjects="1">
      <p:cViewPr varScale="1">
        <p:scale>
          <a:sx n="48" d="100"/>
          <a:sy n="48" d="100"/>
        </p:scale>
        <p:origin x="-2664"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The KS-test is a robust test that cares only about the relative distribution of the data. In the above case, use of the log scales just moved the important region so the user could see the distribution of the data. There are a couple of reasons for preferring percentile plots to cumulative fractions plots. It turns out that the percentile plot is a better estimate of the distribution function (if you know what that is). And plotting percentiles allows you to use "probability graph paper"...plots with specially scaled axis divisions. Probability scales on the y-axis allows you to see how "normal" the data is. Normally distributed data will plot as a straight line on probability paper. Lognormal data will plot as a straight line with probability-log scaled axes. (</a:t>
            </a:r>
            <a:r>
              <a:rPr lang="en-US" dirty="0" err="1" smtClean="0"/>
              <a:t>Incidently</a:t>
            </a:r>
            <a:r>
              <a:rPr lang="en-US" dirty="0" smtClean="0"/>
              <a:t> uniformly distributed data will plot as a straight line using the usual linear y-scale.) Note that the KS-test reports that both </a:t>
            </a:r>
            <a:r>
              <a:rPr lang="en-US" dirty="0" err="1" smtClean="0"/>
              <a:t>treatmentB</a:t>
            </a:r>
            <a:r>
              <a:rPr lang="en-US" dirty="0" smtClean="0"/>
              <a:t> and </a:t>
            </a:r>
            <a:r>
              <a:rPr lang="en-US" dirty="0" err="1" smtClean="0"/>
              <a:t>controlB</a:t>
            </a:r>
            <a:r>
              <a:rPr lang="en-US" dirty="0" smtClean="0"/>
              <a:t> data are approximately lognormal. Thus you could take the log of all the data, and use the resulting data in a t-test. Since the t-test is a quite sensitive test when applied to appropriate data this would be the best strategy</a:t>
            </a:r>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other ranges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is after cleaning… </a:t>
            </a:r>
          </a:p>
          <a:p>
            <a:r>
              <a:rPr lang="en-US" baseline="0" dirty="0" smtClean="0"/>
              <a:t>Also – is this even an appropriate display for zips</a:t>
            </a:r>
          </a:p>
          <a:p>
            <a:r>
              <a:rPr lang="en-US" baseline="0" dirty="0" smtClean="0"/>
              <a:t>Boxplots make comparison really easy … </a:t>
            </a:r>
          </a:p>
          <a:p>
            <a:r>
              <a:rPr lang="en-US" baseline="0" dirty="0" smtClean="0"/>
              <a:t>Can also show certain types of unexpected structure (e.g. variance variance)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boxplots with lots of outliers (prior to cleaning)</a:t>
            </a:r>
            <a:endParaRPr lang="en-US" baseline="0" dirty="0" smtClean="0"/>
          </a:p>
          <a:p>
            <a:r>
              <a:rPr lang="en-US" baseline="0" dirty="0" smtClean="0"/>
              <a:t>Also – is this even an appropriate display for zips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1/26/14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1/26/14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1/26/14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Printout of summary </a:t>
            </a:r>
            <a:r>
              <a:rPr lang="en-US" dirty="0" err="1" smtClean="0"/>
              <a:t>csv</a:t>
            </a:r>
            <a:r>
              <a:rPr lang="en-US" dirty="0" smtClean="0"/>
              <a:t> file for you (already done half the work here)</a:t>
            </a:r>
          </a:p>
          <a:p>
            <a:pPr marL="0" indent="0">
              <a:buNone/>
            </a:pPr>
            <a:endParaRPr lang="en-US" dirty="0"/>
          </a:p>
          <a:p>
            <a:pPr marL="0" indent="0">
              <a:buNone/>
            </a:pPr>
            <a:r>
              <a:rPr lang="en-US" dirty="0" smtClean="0"/>
              <a:t>40224  x x x </a:t>
            </a:r>
          </a:p>
          <a:p>
            <a:pPr marL="0" indent="0">
              <a:buNone/>
            </a:pPr>
            <a:r>
              <a:rPr lang="en-US" dirty="0" smtClean="0"/>
              <a:t>40227  x x </a:t>
            </a:r>
          </a:p>
          <a:p>
            <a:pPr marL="0" indent="0">
              <a:buNone/>
            </a:pPr>
            <a:r>
              <a:rPr lang="en-US" dirty="0" smtClean="0"/>
              <a:t>40220  x x x x x x x x x x x x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9201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Digit reminder representation</a:t>
            </a:r>
          </a:p>
          <a:p>
            <a:pPr marL="0" indent="0">
              <a:buNone/>
            </a:pPr>
            <a:endParaRPr lang="en-US" dirty="0"/>
          </a:p>
          <a:p>
            <a:pPr marL="0" indent="0">
              <a:buNone/>
            </a:pPr>
            <a:r>
              <a:rPr lang="en-US" dirty="0" smtClean="0"/>
              <a:t>40224  24 24 24  </a:t>
            </a:r>
          </a:p>
          <a:p>
            <a:pPr marL="0" indent="0">
              <a:buNone/>
            </a:pPr>
            <a:r>
              <a:rPr lang="en-US" dirty="0" smtClean="0"/>
              <a:t>40227  27 27 </a:t>
            </a:r>
          </a:p>
          <a:p>
            <a:pPr marL="0" indent="0">
              <a:buNone/>
            </a:pPr>
            <a:r>
              <a:rPr lang="en-US" dirty="0" smtClean="0"/>
              <a:t>40220  20 20 20 20 20 20 20 20 20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7919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Alternat</a:t>
            </a:r>
            <a:r>
              <a:rPr lang="en-US" dirty="0" smtClean="0"/>
              <a:t>e Summary [after sorting]</a:t>
            </a:r>
            <a:endParaRPr lang="en-US" dirty="0" smtClean="0"/>
          </a:p>
          <a:p>
            <a:pPr marL="0" indent="0">
              <a:buNone/>
            </a:pPr>
            <a:endParaRPr lang="en-US" dirty="0"/>
          </a:p>
          <a:p>
            <a:pPr marL="0" indent="0">
              <a:buNone/>
            </a:pPr>
            <a:r>
              <a:rPr lang="en-US" dirty="0" smtClean="0"/>
              <a:t>4000*: 4 4 4 8 8</a:t>
            </a:r>
          </a:p>
          <a:p>
            <a:pPr marL="0" indent="0">
              <a:buNone/>
            </a:pPr>
            <a:r>
              <a:rPr lang="en-US" dirty="0" smtClean="0"/>
              <a:t>4001*: 4 4 4 4 4 4 4 4 4 4 4 4 4 9 9 </a:t>
            </a:r>
          </a:p>
          <a:p>
            <a:pPr marL="0" indent="0">
              <a:buNone/>
            </a:pPr>
            <a:r>
              <a:rPr lang="en-US" dirty="0" smtClean="0"/>
              <a:t>4002*: 0 3 3 3 3 3 3 3 3 3 3 3 3 3 3 3 </a:t>
            </a:r>
          </a:p>
          <a:p>
            <a:pPr marL="0" indent="0">
              <a:buNone/>
            </a:pPr>
            <a:r>
              <a:rPr lang="en-US" dirty="0" smtClean="0"/>
              <a:t>4003*: 1 1 1 1 1 1 1 1 1 3 </a:t>
            </a:r>
          </a:p>
          <a:p>
            <a:pPr marL="0" indent="0">
              <a:buNone/>
            </a:pPr>
            <a:r>
              <a:rPr lang="en-US" dirty="0" smtClean="0"/>
              <a:t>4004*: 7 7 7 7 7 7 7 7 7 7 7 7 7 7 7 7 7 7 7 7 7 7 7 7 7 </a:t>
            </a:r>
          </a:p>
          <a:p>
            <a:pPr marL="0" indent="0">
              <a:buNone/>
            </a:pPr>
            <a:r>
              <a:rPr lang="en-US" dirty="0" smtClean="0"/>
              <a:t>4005*: 5 7 9 9 9 9 9 9 9 9 9 9 9 9 9 9 9 9 9 9 9 9 </a:t>
            </a:r>
          </a:p>
          <a:p>
            <a:pPr marL="0" indent="0">
              <a:buNone/>
            </a:pPr>
            <a:r>
              <a:rPr lang="en-US" dirty="0" smtClean="0"/>
              <a:t>…</a:t>
            </a:r>
          </a:p>
          <a:p>
            <a:pPr marL="0" indent="0">
              <a:buNone/>
            </a:pPr>
            <a:endParaRPr lang="en-US" dirty="0" smtClean="0"/>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521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4011*?</a:t>
            </a:r>
          </a:p>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120048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1210233" y="2101151"/>
            <a:ext cx="290456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smtClean="0"/>
          </a:p>
          <a:p>
            <a:pPr algn="ctr"/>
            <a:endParaRPr lang="en-US" dirty="0"/>
          </a:p>
        </p:txBody>
      </p:sp>
      <p:cxnSp>
        <p:nvCxnSpPr>
          <p:cNvPr id="11" name="Straight Connector 10"/>
          <p:cNvCxnSpPr/>
          <p:nvPr/>
        </p:nvCxnSpPr>
        <p:spPr>
          <a:xfrm flipH="1">
            <a:off x="2241550"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404533"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273300" y="3175000"/>
            <a:ext cx="114300" cy="1905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4790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0665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404533" y="44132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181352" y="304165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168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370806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71218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4379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0164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pic>
        <p:nvPicPr>
          <p:cNvPr id="11" name="Content Placeholder 10" descr="Screen Shot 2014-01-26 at 9.58.43 PM.png"/>
          <p:cNvPicPr>
            <a:picLocks noGrp="1" noChangeAspect="1"/>
          </p:cNvPicPr>
          <p:nvPr>
            <p:ph idx="1"/>
          </p:nvPr>
        </p:nvPicPr>
        <p:blipFill>
          <a:blip r:embed="rId3">
            <a:extLst>
              <a:ext uri="{28A0092B-C50C-407E-A947-70E740481C1C}">
                <a14:useLocalDpi xmlns:a14="http://schemas.microsoft.com/office/drawing/2010/main" val="0"/>
              </a:ext>
            </a:extLst>
          </a:blip>
          <a:srcRect t="7905" b="7905"/>
          <a:stretch>
            <a:fillRect/>
          </a:stretch>
        </p:blipFill>
        <p:spPr/>
      </p:pic>
    </p:spTree>
    <p:extLst>
      <p:ext uri="{BB962C8B-B14F-4D97-AF65-F5344CB8AC3E}">
        <p14:creationId xmlns:p14="http://schemas.microsoft.com/office/powerpoint/2010/main" val="761209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7" name="Content Placeholder 6" descr="Screen Shot 2014-01-26 at 9.56.32 PM.png"/>
          <p:cNvPicPr>
            <a:picLocks noGrp="1" noChangeAspect="1"/>
          </p:cNvPicPr>
          <p:nvPr>
            <p:ph idx="1"/>
          </p:nvPr>
        </p:nvPicPr>
        <p:blipFill>
          <a:blip r:embed="rId3">
            <a:extLst>
              <a:ext uri="{28A0092B-C50C-407E-A947-70E740481C1C}">
                <a14:useLocalDpi xmlns:a14="http://schemas.microsoft.com/office/drawing/2010/main" val="0"/>
              </a:ext>
            </a:extLst>
          </a:blip>
          <a:srcRect t="6502" b="6502"/>
          <a:stretch>
            <a:fillRect/>
          </a:stretch>
        </p:blipFill>
        <p:spPr/>
      </p:pic>
    </p:spTree>
    <p:extLst>
      <p:ext uri="{BB962C8B-B14F-4D97-AF65-F5344CB8AC3E}">
        <p14:creationId xmlns:p14="http://schemas.microsoft.com/office/powerpoint/2010/main" val="2922795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 good/bad</a:t>
            </a:r>
            <a:endParaRPr lang="en-US" dirty="0"/>
          </a:p>
        </p:txBody>
      </p:sp>
      <p:sp>
        <p:nvSpPr>
          <p:cNvPr id="3" name="Content Placeholder 2"/>
          <p:cNvSpPr>
            <a:spLocks noGrp="1"/>
          </p:cNvSpPr>
          <p:nvPr>
            <p:ph idx="1"/>
          </p:nvPr>
        </p:nvSpPr>
        <p:spPr/>
        <p:txBody>
          <a:bodyPr/>
          <a:lstStyle/>
          <a:p>
            <a:r>
              <a:rPr lang="en-US" dirty="0"/>
              <a:t>Boxplots make comparison really easy … </a:t>
            </a:r>
          </a:p>
          <a:p>
            <a:r>
              <a:rPr lang="en-US" dirty="0"/>
              <a:t>Can also show certain types of unexpected structure (e.g. variance variance)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85601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a:t>
            </a:r>
            <a:r>
              <a:rPr lang="en-US" dirty="0" smtClean="0"/>
              <a:t>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84715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092281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6815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1/26/14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29</a:t>
            </a:fld>
            <a:endParaRPr lang="en-US" dirty="0"/>
          </a:p>
        </p:txBody>
      </p:sp>
    </p:spTree>
    <p:extLst>
      <p:ext uri="{BB962C8B-B14F-4D97-AF65-F5344CB8AC3E}">
        <p14:creationId xmlns:p14="http://schemas.microsoft.com/office/powerpoint/2010/main" val="15353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1/26/14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33</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721130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(e.g. 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1/26/14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7755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7389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a:t>
            </a:r>
            <a:r>
              <a:rPr lang="en-US" dirty="0" smtClean="0"/>
              <a:t>Chest</a:t>
            </a:r>
            <a:r>
              <a:rPr lang="en-US" dirty="0" smtClean="0"/>
              <a: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4125</TotalTime>
  <Words>2280</Words>
  <Application>Microsoft Macintosh PowerPoint</Application>
  <PresentationFormat>On-screen Show (4:3)</PresentationFormat>
  <Paragraphs>416</Paragraphs>
  <Slides>35</Slides>
  <Notes>17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vt:lpstr>
      <vt:lpstr>Boxplot</vt:lpstr>
      <vt:lpstr>Boxplots good/bad</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209</cp:revision>
  <dcterms:created xsi:type="dcterms:W3CDTF">2013-10-07T16:54:34Z</dcterms:created>
  <dcterms:modified xsi:type="dcterms:W3CDTF">2014-01-27T03:06:09Z</dcterms:modified>
</cp:coreProperties>
</file>