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6" r:id="rId10"/>
    <p:sldId id="308" r:id="rId11"/>
    <p:sldId id="310" r:id="rId12"/>
    <p:sldId id="309" r:id="rId13"/>
    <p:sldId id="311" r:id="rId14"/>
    <p:sldId id="312" r:id="rId15"/>
    <p:sldId id="313" r:id="rId16"/>
    <p:sldId id="314" r:id="rId17"/>
    <p:sldId id="315" r:id="rId18"/>
    <p:sldId id="282" r:id="rId19"/>
    <p:sldId id="283" r:id="rId20"/>
    <p:sldId id="284" r:id="rId21"/>
    <p:sldId id="285" r:id="rId22"/>
    <p:sldId id="286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6092" autoAdjust="0"/>
  </p:normalViewPr>
  <p:slideViewPr>
    <p:cSldViewPr snapToGrid="0" snapToObjects="1">
      <p:cViewPr varScale="1">
        <p:scale>
          <a:sx n="72" d="100"/>
          <a:sy n="72" d="100"/>
        </p:scale>
        <p:origin x="-1952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100">
                <a:solidFill>
                  <a:srgbClr val="2BACE1"/>
                </a:solidFill>
                <a:uFill>
                  <a:solidFill>
                    <a:srgbClr val="004479"/>
                  </a:solidFill>
                </a:u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519112" y="1736725"/>
            <a:ext cx="8233173" cy="4429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550942" indent="-200911">
              <a:spcBef>
                <a:spcPts val="281"/>
              </a:spcBef>
              <a:buChar char="–"/>
              <a:defRPr sz="21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2pPr>
            <a:lvl3pPr marL="832217" indent="-160729">
              <a:defRPr sz="15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3pPr>
            <a:lvl4pPr marL="1153674" indent="-160729">
              <a:spcBef>
                <a:spcPts val="281"/>
              </a:spcBef>
              <a:buChar char="–"/>
              <a:defRPr sz="13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4pPr>
            <a:lvl5pPr marL="1475131" indent="-160729">
              <a:spcBef>
                <a:spcPts val="281"/>
              </a:spcBef>
              <a:buChar char="»"/>
              <a:defRPr sz="13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500"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6362171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  <p:sldLayoutId id="2147483672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wareframework.com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2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7: Create a study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5245"/>
          <a:stretch/>
        </p:blipFill>
        <p:spPr>
          <a:xfrm>
            <a:off x="465996" y="2587966"/>
            <a:ext cx="4092420" cy="4454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778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8: Set the study </a:t>
            </a:r>
            <a:br>
              <a:rPr lang="en-US" dirty="0" smtClean="0"/>
            </a:br>
            <a:r>
              <a:rPr lang="en-US" dirty="0" smtClean="0"/>
              <a:t>database hostname</a:t>
            </a:r>
            <a:br>
              <a:rPr lang="en-US" dirty="0" smtClean="0"/>
            </a:br>
            <a:r>
              <a:rPr lang="en-US" dirty="0" smtClean="0"/>
              <a:t>to 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59" r="43171"/>
          <a:stretch/>
        </p:blipFill>
        <p:spPr>
          <a:xfrm>
            <a:off x="2633851" y="2691449"/>
            <a:ext cx="4057140" cy="3535680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7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04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9: Set up study</a:t>
            </a:r>
            <a:br>
              <a:rPr lang="en-US" dirty="0" smtClean="0"/>
            </a:br>
            <a:r>
              <a:rPr lang="en-US" dirty="0" smtClean="0"/>
              <a:t>sensors &amp; so on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" y="2480476"/>
            <a:ext cx="5627809" cy="4793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62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04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9: Set up study</a:t>
            </a:r>
            <a:br>
              <a:rPr lang="en-US" dirty="0" smtClean="0"/>
            </a:br>
            <a:r>
              <a:rPr lang="en-US" dirty="0" smtClean="0"/>
              <a:t>sensors &amp; so on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" y="2480476"/>
            <a:ext cx="5627809" cy="4793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903847" y="5151218"/>
            <a:ext cx="759241" cy="107591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02203" y="4439181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study sensors</a:t>
            </a:r>
            <a:br>
              <a:rPr lang="en-US" dirty="0" smtClean="0"/>
            </a:br>
            <a:r>
              <a:rPr lang="en-US" dirty="0" smtClean="0"/>
              <a:t>by clicking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pPr marL="0" indent="0"/>
            <a:r>
              <a:rPr lang="en-US" dirty="0"/>
              <a:t>Connect the AWARE client with your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14" name="aware_tilt_righ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996" y="1847153"/>
            <a:ext cx="5199040" cy="413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1586"/>
          <a:stretch/>
        </p:blipFill>
        <p:spPr>
          <a:xfrm>
            <a:off x="689429" y="2632575"/>
            <a:ext cx="2226965" cy="1520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74978"/>
          <a:stretch/>
        </p:blipFill>
        <p:spPr>
          <a:xfrm>
            <a:off x="5131178" y="2466057"/>
            <a:ext cx="2033767" cy="401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5269" t="6149" r="37723" b="22423"/>
          <a:stretch/>
        </p:blipFill>
        <p:spPr>
          <a:xfrm>
            <a:off x="6948713" y="2315005"/>
            <a:ext cx="2195287" cy="2866571"/>
          </a:xfrm>
          <a:prstGeom prst="rect">
            <a:avLst/>
          </a:prstGeom>
        </p:spPr>
      </p:pic>
      <p:sp>
        <p:nvSpPr>
          <p:cNvPr id="12" name="Trapezoid 11"/>
          <p:cNvSpPr/>
          <p:nvPr/>
        </p:nvSpPr>
        <p:spPr>
          <a:xfrm rot="16200000">
            <a:off x="6621213" y="2702354"/>
            <a:ext cx="522420" cy="382864"/>
          </a:xfrm>
          <a:prstGeom prst="trapezoid">
            <a:avLst/>
          </a:prstGeom>
          <a:solidFill>
            <a:srgbClr val="E74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9429" y="5181575"/>
            <a:ext cx="830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10: Join the study by launching the client, and choosing ‘Studies’ and then </a:t>
            </a:r>
            <a:br>
              <a:rPr lang="en-US" dirty="0" smtClean="0"/>
            </a:br>
            <a:r>
              <a:rPr lang="en-US" dirty="0" smtClean="0"/>
              <a:t>pointing the QR code reader at the QR code generated by the website when you click</a:t>
            </a:r>
            <a:br>
              <a:rPr lang="en-US" dirty="0" smtClean="0"/>
            </a:br>
            <a:r>
              <a:rPr lang="en-US" dirty="0" smtClean="0"/>
              <a:t>‘Show QR Code’ for your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5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Double </a:t>
            </a:r>
            <a:r>
              <a:rPr lang="en-US" dirty="0" smtClean="0"/>
              <a:t>Check Everything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61" r="29051"/>
          <a:stretch/>
        </p:blipFill>
        <p:spPr>
          <a:xfrm>
            <a:off x="0" y="1847850"/>
            <a:ext cx="7655647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48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11: Check that your</a:t>
            </a:r>
            <a:br>
              <a:rPr lang="en-US" dirty="0" smtClean="0"/>
            </a:br>
            <a:r>
              <a:rPr lang="en-US" dirty="0" smtClean="0"/>
              <a:t>phone is in the list of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25" y="2801878"/>
            <a:ext cx="2226965" cy="3959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41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Double </a:t>
            </a:r>
            <a:r>
              <a:rPr lang="en-US" dirty="0" smtClean="0"/>
              <a:t>Check Everything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12: Check that </a:t>
            </a:r>
            <a:br>
              <a:rPr lang="en-US" dirty="0" smtClean="0"/>
            </a:br>
            <a:r>
              <a:rPr lang="en-US" dirty="0" smtClean="0"/>
              <a:t>AWARE can </a:t>
            </a:r>
            <a:br>
              <a:rPr lang="en-US" dirty="0" smtClean="0"/>
            </a:br>
            <a:r>
              <a:rPr lang="en-US" dirty="0" smtClean="0"/>
              <a:t>communicate </a:t>
            </a:r>
            <a:br>
              <a:rPr lang="en-US" dirty="0" smtClean="0"/>
            </a:br>
            <a:r>
              <a:rPr lang="en-US" dirty="0" smtClean="0"/>
              <a:t>with your phone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27872" r="27872"/>
          <a:stretch>
            <a:fillRect/>
          </a:stretch>
        </p:blipFill>
        <p:spPr>
          <a:xfrm>
            <a:off x="-816740" y="1847153"/>
            <a:ext cx="7048804" cy="4379976"/>
          </a:xfrm>
        </p:spPr>
      </p:pic>
    </p:spTree>
    <p:extLst>
      <p:ext uri="{BB962C8B-B14F-4D97-AF65-F5344CB8AC3E}">
        <p14:creationId xmlns:p14="http://schemas.microsoft.com/office/powerpoint/2010/main" val="117536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Double </a:t>
            </a:r>
            <a:r>
              <a:rPr lang="en-US" dirty="0" smtClean="0"/>
              <a:t>Check Everything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5658" y="4841895"/>
            <a:ext cx="2289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13: Check that </a:t>
            </a:r>
            <a:br>
              <a:rPr lang="en-US" dirty="0" smtClean="0"/>
            </a:br>
            <a:r>
              <a:rPr lang="en-US" dirty="0" smtClean="0"/>
              <a:t>AWARE is logging data</a:t>
            </a:r>
            <a:br>
              <a:rPr lang="en-US" dirty="0" smtClean="0"/>
            </a:br>
            <a:r>
              <a:rPr lang="en-US" dirty="0" smtClean="0"/>
              <a:t>to the cloud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3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MySQLdb.connect</a:t>
            </a:r>
            <a:r>
              <a:rPr lang="en-US" dirty="0"/>
              <a:t>(</a:t>
            </a:r>
            <a:r>
              <a:rPr lang="en-US" dirty="0" err="1"/>
              <a:t>unix_socket</a:t>
            </a:r>
            <a:r>
              <a:rPr lang="en-US" dirty="0"/>
              <a:t>='/</a:t>
            </a:r>
            <a:r>
              <a:rPr lang="en-US" dirty="0" err="1"/>
              <a:t>cloudsql</a:t>
            </a:r>
            <a:r>
              <a:rPr lang="en-US" dirty="0"/>
              <a:t>/' + _INSTANCE_NAME, </a:t>
            </a:r>
            <a:r>
              <a:rPr lang="en-US" dirty="0" err="1"/>
              <a:t>db</a:t>
            </a:r>
            <a:r>
              <a:rPr lang="en-US" dirty="0"/>
              <a:t>=_DB, user='root')</a:t>
            </a:r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db.cursor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Helper function – prints result to log</a:t>
            </a:r>
          </a:p>
          <a:p>
            <a:pPr marL="0" indent="0">
              <a:buNone/>
            </a:pPr>
            <a:r>
              <a:rPr lang="en-US" dirty="0" err="1" smtClean="0"/>
              <a:t>self.make_and_print_query</a:t>
            </a:r>
            <a:r>
              <a:rPr lang="en-US" dirty="0"/>
              <a:t>(cursor, 'SHOW TABLES', 'Show the names of all tables'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Helper function – returns result as list</a:t>
            </a:r>
          </a:p>
          <a:p>
            <a:pPr marL="0" indent="0">
              <a:buNone/>
            </a:pPr>
            <a:r>
              <a:rPr lang="en-US" dirty="0"/>
              <a:t> rows = </a:t>
            </a:r>
            <a:r>
              <a:rPr lang="en-US" dirty="0" err="1"/>
              <a:t>self.make_query</a:t>
            </a:r>
            <a:r>
              <a:rPr lang="en-US" dirty="0"/>
              <a:t>(cursor, 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debugging is a bit of a pain</a:t>
            </a:r>
          </a:p>
          <a:p>
            <a:r>
              <a:rPr lang="en-US" dirty="0" smtClean="0"/>
              <a:t>Google helps though – provides access to logs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837"/>
            <a:ext cx="9144000" cy="31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Explore the value of mobile data</a:t>
            </a:r>
          </a:p>
          <a:p>
            <a:pPr lvl="1"/>
            <a:r>
              <a:rPr lang="en-US" dirty="0" smtClean="0"/>
              <a:t>Address data quality issues</a:t>
            </a:r>
          </a:p>
          <a:p>
            <a:pPr lvl="1"/>
            <a:r>
              <a:rPr lang="en-US" dirty="0" smtClean="0"/>
              <a:t>Work with location based data</a:t>
            </a:r>
          </a:p>
          <a:p>
            <a:pPr lvl="1"/>
            <a:r>
              <a:rPr lang="en-US" dirty="0" smtClean="0"/>
              <a:t>Learn about how to set up a data store in </a:t>
            </a:r>
            <a:r>
              <a:rPr lang="en-US" dirty="0" err="1" smtClean="0"/>
              <a:t>Appspot</a:t>
            </a:r>
            <a:endParaRPr lang="en-US" dirty="0" smtClean="0"/>
          </a:p>
          <a:p>
            <a:pPr lvl="1"/>
            <a:r>
              <a:rPr lang="en-US" dirty="0" smtClean="0"/>
              <a:t>Learn about how to use AWARE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helper function prints recent SQL commands to log and catches SQL query errors</a:t>
            </a:r>
          </a:p>
          <a:p>
            <a:r>
              <a:rPr lang="en-US" dirty="0" smtClean="0"/>
              <a:t>You may also see errors show up in the [</a:t>
            </a:r>
            <a:r>
              <a:rPr lang="en-US" dirty="0" err="1" smtClean="0"/>
              <a:t>yourname</a:t>
            </a:r>
            <a:r>
              <a:rPr lang="en-US" dirty="0" smtClean="0"/>
              <a:t>]-byte4 browser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can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off? (not a focus of this byte)</a:t>
            </a:r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Hand </a:t>
            </a:r>
            <a:r>
              <a:rPr lang="en-US" dirty="0" smtClean="0"/>
              <a:t>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location binning by picking a better </a:t>
            </a:r>
            <a:r>
              <a:rPr lang="en-US" dirty="0" smtClean="0"/>
              <a:t>epsilon</a:t>
            </a:r>
            <a:endParaRPr lang="en-US" dirty="0" smtClean="0"/>
          </a:p>
          <a:p>
            <a:r>
              <a:rPr lang="en-US" dirty="0" smtClean="0"/>
              <a:t>Explore about relationship </a:t>
            </a:r>
            <a:r>
              <a:rPr lang="en-US" dirty="0"/>
              <a:t>between time and </a:t>
            </a:r>
            <a:r>
              <a:rPr lang="en-US" dirty="0" smtClean="0"/>
              <a:t>activity (your main job on this assignment)</a:t>
            </a:r>
            <a:endParaRPr lang="en-US" dirty="0"/>
          </a:p>
          <a:p>
            <a:r>
              <a:rPr lang="en-US" dirty="0" smtClean="0"/>
              <a:t>Display the results (more nicely than I do!)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Hand </a:t>
            </a:r>
            <a:r>
              <a:rPr lang="en-US" dirty="0" smtClean="0"/>
              <a:t>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design a study that looks at something besides activity</a:t>
            </a:r>
          </a:p>
          <a:p>
            <a:r>
              <a:rPr lang="en-US" dirty="0" smtClean="0"/>
              <a:t>Talk to me about goals &amp; outcomes that </a:t>
            </a:r>
            <a:r>
              <a:rPr lang="en-US" smtClean="0"/>
              <a:t>make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3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Request</a:t>
            </a:r>
            <a:br>
              <a:rPr lang="en-US" dirty="0" smtClean="0"/>
            </a:br>
            <a:r>
              <a:rPr lang="en-US" dirty="0" smtClean="0"/>
              <a:t>an IP address from</a:t>
            </a:r>
            <a:br>
              <a:rPr lang="en-US" dirty="0" smtClean="0"/>
            </a:br>
            <a:r>
              <a:rPr lang="en-US" dirty="0" smtClean="0"/>
              <a:t>Cloud (‘</a:t>
            </a:r>
            <a:r>
              <a:rPr lang="en-US" dirty="0" err="1" smtClean="0"/>
              <a:t>CloudIP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99" y="3386417"/>
            <a:ext cx="8583313" cy="3727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972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58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Give access </a:t>
            </a:r>
            <a:br>
              <a:rPr lang="en-US" dirty="0" smtClean="0"/>
            </a:br>
            <a:r>
              <a:rPr lang="en-US" dirty="0" smtClean="0"/>
              <a:t>permission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br>
              <a:rPr lang="en-US" dirty="0" smtClean="0"/>
            </a:br>
            <a:r>
              <a:rPr lang="en-US" dirty="0" smtClean="0"/>
              <a:t>‘AWAREIP’</a:t>
            </a:r>
            <a:endParaRPr lang="en-US" dirty="0"/>
          </a:p>
        </p:txBody>
      </p:sp>
      <p:pic>
        <p:nvPicPr>
          <p:cNvPr id="13" name="Picture 12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2846" y="5089557"/>
            <a:ext cx="1442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Aware Server</a:t>
            </a:r>
            <a:br>
              <a:rPr lang="en-US" dirty="0" smtClean="0"/>
            </a:br>
            <a:r>
              <a:rPr lang="en-US" dirty="0" smtClean="0"/>
              <a:t>AWAREIP =</a:t>
            </a:r>
            <a:br>
              <a:rPr lang="en-US" dirty="0" smtClean="0"/>
            </a:br>
            <a:r>
              <a:rPr lang="en-US" dirty="0" smtClean="0"/>
              <a:t>80.69.77.149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9129" t="6994" r="23221" b="29300"/>
          <a:stretch/>
        </p:blipFill>
        <p:spPr>
          <a:xfrm>
            <a:off x="2708219" y="3337054"/>
            <a:ext cx="4357016" cy="2610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urved Connector 14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6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25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Test your</a:t>
            </a:r>
            <a:br>
              <a:rPr lang="en-US" dirty="0" smtClean="0"/>
            </a:br>
            <a:r>
              <a:rPr lang="en-US" dirty="0" smtClean="0"/>
              <a:t>connection to </a:t>
            </a:r>
            <a:r>
              <a:rPr lang="en-US" dirty="0" err="1" smtClean="0"/>
              <a:t>CloudIP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7" y="3386417"/>
            <a:ext cx="6986410" cy="26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1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Use that </a:t>
            </a:r>
            <a:br>
              <a:rPr lang="en-US" dirty="0" smtClean="0"/>
            </a:br>
            <a:r>
              <a:rPr lang="en-US" dirty="0" smtClean="0"/>
              <a:t>connection to set up</a:t>
            </a:r>
            <a:br>
              <a:rPr lang="en-US" dirty="0" smtClean="0"/>
            </a:br>
            <a:r>
              <a:rPr lang="en-US" dirty="0" smtClean="0"/>
              <a:t>further permissions</a:t>
            </a:r>
            <a:br>
              <a:rPr lang="en-US" dirty="0" smtClean="0"/>
            </a:br>
            <a:r>
              <a:rPr lang="en-US" dirty="0" smtClean="0"/>
              <a:t>for AWARE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036" y="3492667"/>
            <a:ext cx="699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USER 'newuser'</a:t>
            </a:r>
            <a:r>
              <a:rPr lang="en-US" sz="1400" dirty="0" smtClean="0"/>
              <a:t>@’AWAREIP' </a:t>
            </a:r>
            <a:r>
              <a:rPr lang="en-US" sz="1400" dirty="0"/>
              <a:t>IDENTIFIED BY 'password';</a:t>
            </a:r>
            <a:br>
              <a:rPr lang="en-US" sz="1400" dirty="0"/>
            </a:br>
            <a:r>
              <a:rPr lang="en-US" sz="1400" dirty="0"/>
              <a:t>GRANT ALL PRIVILEGES ON byte4.* TO 'newuser'</a:t>
            </a:r>
            <a:r>
              <a:rPr lang="en-US" sz="1400" dirty="0" smtClean="0"/>
              <a:t>@’AWAREIP'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AWARE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1816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5: Install the </a:t>
            </a:r>
            <a:br>
              <a:rPr lang="en-US" dirty="0" smtClean="0"/>
            </a:br>
            <a:r>
              <a:rPr lang="en-US" dirty="0" smtClean="0"/>
              <a:t>AWARE client on </a:t>
            </a:r>
            <a:br>
              <a:rPr lang="en-US" dirty="0" smtClean="0"/>
            </a:br>
            <a:r>
              <a:rPr lang="en-US" dirty="0" smtClean="0"/>
              <a:t>your phone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96" y="2694451"/>
            <a:ext cx="4051300" cy="212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702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>
                    <a:srgbClr val="004479"/>
                  </a:solidFill>
                </a:uFill>
              </a:rPr>
              <a:t>Visit </a:t>
            </a:r>
            <a:r>
              <a:rPr lang="en-US" dirty="0">
                <a:solidFill>
                  <a:srgbClr val="51A7F9"/>
                </a:solidFill>
                <a:uFill>
                  <a:solidFill>
                    <a:srgbClr val="004479"/>
                  </a:solidFill>
                </a:uFill>
                <a:hlinkClick r:id="rId2"/>
              </a:rPr>
              <a:t>http://www.awareframework.com</a:t>
            </a:r>
            <a:r>
              <a:rPr lang="en-US" dirty="0">
                <a:uFill>
                  <a:solidFill>
                    <a:srgbClr val="004479"/>
                  </a:solidFill>
                </a:uFill>
              </a:rPr>
              <a:t> on your phone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>
                    <a:srgbClr val="004479"/>
                  </a:solidFill>
                </a:uFill>
              </a:rPr>
              <a:t>Download and install the latest AWARE client. </a:t>
            </a:r>
            <a:r>
              <a:rPr lang="en-US" dirty="0" smtClean="0">
                <a:uFill>
                  <a:solidFill>
                    <a:srgbClr val="004479"/>
                  </a:solidFill>
                </a:uFill>
              </a:rPr>
              <a:t/>
            </a:r>
            <a:br>
              <a:rPr lang="en-US" dirty="0" smtClean="0">
                <a:uFill>
                  <a:solidFill>
                    <a:srgbClr val="004479"/>
                  </a:solidFill>
                </a:uFill>
              </a:rPr>
            </a:br>
            <a:r>
              <a:rPr lang="en-US" dirty="0" smtClean="0">
                <a:uFill>
                  <a:solidFill>
                    <a:srgbClr val="004479"/>
                  </a:solidFill>
                </a:uFill>
              </a:rPr>
              <a:t>If you have an Android Wear, it will also install</a:t>
            </a:r>
            <a:br>
              <a:rPr lang="en-US" dirty="0" smtClean="0">
                <a:uFill>
                  <a:solidFill>
                    <a:srgbClr val="004479"/>
                  </a:solidFill>
                </a:uFill>
              </a:rPr>
            </a:br>
            <a:r>
              <a:rPr lang="en-US" dirty="0" smtClean="0">
                <a:uFill>
                  <a:solidFill>
                    <a:srgbClr val="004479"/>
                  </a:solidFill>
                </a:uFill>
              </a:rPr>
              <a:t>on your watch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1816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6: Install the </a:t>
            </a:r>
            <a:br>
              <a:rPr lang="en-US" dirty="0" smtClean="0"/>
            </a:br>
            <a:r>
              <a:rPr lang="en-US" dirty="0" smtClean="0"/>
              <a:t>AWARE client on </a:t>
            </a:r>
            <a:br>
              <a:rPr lang="en-US" dirty="0" smtClean="0"/>
            </a:br>
            <a:r>
              <a:rPr lang="en-US" dirty="0" smtClean="0"/>
              <a:t>your phone</a:t>
            </a:r>
            <a:endParaRPr lang="en-US" dirty="0"/>
          </a:p>
        </p:txBody>
      </p:sp>
      <p:pic>
        <p:nvPicPr>
          <p:cNvPr id="14" name="aware_tilt_righ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9957" y="1500446"/>
            <a:ext cx="5199040" cy="4135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536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100">
                <a:solidFill>
                  <a:srgbClr val="2BACE1"/>
                </a:solidFill>
                <a:uFill>
                  <a:solidFill>
                    <a:srgbClr val="004479"/>
                  </a:solidFill>
                </a:uFill>
              </a:rPr>
              <a:t>AWARE Client</a:t>
            </a:r>
          </a:p>
        </p:txBody>
      </p:sp>
      <p:pic>
        <p:nvPicPr>
          <p:cNvPr id="129" name="figure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478" y="1216833"/>
            <a:ext cx="6583044" cy="4745401"/>
          </a:xfrm>
          <a:prstGeom prst="rect">
            <a:avLst/>
          </a:prstGeom>
          <a:ln>
            <a:round/>
          </a:ln>
        </p:spPr>
      </p:pic>
    </p:spTree>
    <p:extLst>
      <p:ext uri="{BB962C8B-B14F-4D97-AF65-F5344CB8AC3E}">
        <p14:creationId xmlns:p14="http://schemas.microsoft.com/office/powerpoint/2010/main" val="2353344368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13376</TotalTime>
  <Words>588</Words>
  <Application>Microsoft Macintosh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Byte 4 </vt:lpstr>
      <vt:lpstr>Setting up a Datastore</vt:lpstr>
      <vt:lpstr>Setting up a Datastore</vt:lpstr>
      <vt:lpstr>Setting up a Datastore</vt:lpstr>
      <vt:lpstr>Setting up a Datastore</vt:lpstr>
      <vt:lpstr>Set up the AWARE client</vt:lpstr>
      <vt:lpstr>Set up the AWARE client</vt:lpstr>
      <vt:lpstr>AWARE Client</vt:lpstr>
      <vt:lpstr>Set up the AWARE server</vt:lpstr>
      <vt:lpstr>Set up the AWARE server</vt:lpstr>
      <vt:lpstr>Set up the AWARE server</vt:lpstr>
      <vt:lpstr>Set up the AWARE server</vt:lpstr>
      <vt:lpstr>Connect the AWARE client with your study</vt:lpstr>
      <vt:lpstr>Double Check Everything </vt:lpstr>
      <vt:lpstr>Double Check Everything </vt:lpstr>
      <vt:lpstr>Double Check Everything </vt:lpstr>
      <vt:lpstr>Accessing MySQL</vt:lpstr>
      <vt:lpstr>Debugging this assignment</vt:lpstr>
      <vt:lpstr>More Debugging</vt:lpstr>
      <vt:lpstr>What do can need to do with mobile data?</vt:lpstr>
      <vt:lpstr>Basic Hand In Expectations</vt:lpstr>
      <vt:lpstr>Advanced Hand In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335</cp:revision>
  <dcterms:created xsi:type="dcterms:W3CDTF">2013-10-07T16:54:34Z</dcterms:created>
  <dcterms:modified xsi:type="dcterms:W3CDTF">2015-02-09T02:51:02Z</dcterms:modified>
</cp:coreProperties>
</file>