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6.xml" ContentType="application/vnd.openxmlformats-officedocument.presentationml.notesSlide+xml"/>
  <Override PartName="/ppt/embeddings/oleObject3.bin" ContentType="application/vnd.openxmlformats-officedocument.oleObject"/>
  <Override PartName="/ppt/notesSlides/notesSlide17.xml" ContentType="application/vnd.openxmlformats-officedocument.presentationml.notesSlide+xml"/>
  <Override PartName="/ppt/embeddings/oleObject4.bin" ContentType="application/vnd.openxmlformats-officedocument.oleObject"/>
  <Override PartName="/ppt/notesSlides/notesSlide18.xml" ContentType="application/vnd.openxmlformats-officedocument.presentationml.notesSlide+xml"/>
  <Override PartName="/ppt/embeddings/oleObject5.bin" ContentType="application/vnd.openxmlformats-officedocument.oleObject"/>
  <Override PartName="/ppt/notesSlides/notesSlide19.xml" ContentType="application/vnd.openxmlformats-officedocument.presentationml.notesSlide+xml"/>
  <Override PartName="/ppt/embeddings/oleObject6.bin" ContentType="application/vnd.openxmlformats-officedocument.oleObject"/>
  <Override PartName="/ppt/notesSlides/notesSlide20.xml" ContentType="application/vnd.openxmlformats-officedocument.presentationml.notesSlide+xml"/>
  <Override PartName="/ppt/embeddings/oleObject7.bin" ContentType="application/vnd.openxmlformats-officedocument.oleObject"/>
  <Override PartName="/ppt/notesSlides/notesSlide21.xml" ContentType="application/vnd.openxmlformats-officedocument.presentationml.notesSlide+xml"/>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notesSlides/notesSlide22.xml" ContentType="application/vnd.openxmlformats-officedocument.presentationml.notesSlide+xml"/>
  <Override PartName="/ppt/embeddings/oleObject13.bin" ContentType="application/vnd.openxmlformats-officedocument.oleObject"/>
  <Override PartName="/ppt/embeddings/oleObject14.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6"/>
  </p:notesMasterIdLst>
  <p:handoutMasterIdLst>
    <p:handoutMasterId r:id="rId77"/>
  </p:handoutMasterIdLst>
  <p:sldIdLst>
    <p:sldId id="258" r:id="rId2"/>
    <p:sldId id="323" r:id="rId3"/>
    <p:sldId id="319" r:id="rId4"/>
    <p:sldId id="320" r:id="rId5"/>
    <p:sldId id="321" r:id="rId6"/>
    <p:sldId id="322" r:id="rId7"/>
    <p:sldId id="324" r:id="rId8"/>
    <p:sldId id="360" r:id="rId9"/>
    <p:sldId id="259" r:id="rId10"/>
    <p:sldId id="359" r:id="rId11"/>
    <p:sldId id="361" r:id="rId12"/>
    <p:sldId id="353" r:id="rId13"/>
    <p:sldId id="354" r:id="rId14"/>
    <p:sldId id="355" r:id="rId15"/>
    <p:sldId id="356" r:id="rId16"/>
    <p:sldId id="357" r:id="rId17"/>
    <p:sldId id="260" r:id="rId18"/>
    <p:sldId id="358" r:id="rId19"/>
    <p:sldId id="340" r:id="rId20"/>
    <p:sldId id="341" r:id="rId21"/>
    <p:sldId id="342" r:id="rId22"/>
    <p:sldId id="344" r:id="rId23"/>
    <p:sldId id="351" r:id="rId24"/>
    <p:sldId id="346" r:id="rId25"/>
    <p:sldId id="347" r:id="rId26"/>
    <p:sldId id="348" r:id="rId27"/>
    <p:sldId id="349" r:id="rId28"/>
    <p:sldId id="350" r:id="rId29"/>
    <p:sldId id="262" r:id="rId30"/>
    <p:sldId id="263" r:id="rId31"/>
    <p:sldId id="265" r:id="rId32"/>
    <p:sldId id="264" r:id="rId33"/>
    <p:sldId id="266" r:id="rId34"/>
    <p:sldId id="267" r:id="rId35"/>
    <p:sldId id="278" r:id="rId36"/>
    <p:sldId id="414" r:id="rId37"/>
    <p:sldId id="415" r:id="rId38"/>
    <p:sldId id="268" r:id="rId39"/>
    <p:sldId id="276" r:id="rId40"/>
    <p:sldId id="277" r:id="rId41"/>
    <p:sldId id="269" r:id="rId42"/>
    <p:sldId id="272" r:id="rId43"/>
    <p:sldId id="274" r:id="rId44"/>
    <p:sldId id="273" r:id="rId45"/>
    <p:sldId id="275" r:id="rId46"/>
    <p:sldId id="362" r:id="rId47"/>
    <p:sldId id="279" r:id="rId48"/>
    <p:sldId id="416" r:id="rId49"/>
    <p:sldId id="417" r:id="rId50"/>
    <p:sldId id="418" r:id="rId51"/>
    <p:sldId id="419" r:id="rId52"/>
    <p:sldId id="281" r:id="rId53"/>
    <p:sldId id="282" r:id="rId54"/>
    <p:sldId id="283" r:id="rId55"/>
    <p:sldId id="280" r:id="rId56"/>
    <p:sldId id="284" r:id="rId57"/>
    <p:sldId id="363" r:id="rId58"/>
    <p:sldId id="367" r:id="rId59"/>
    <p:sldId id="375" r:id="rId60"/>
    <p:sldId id="376" r:id="rId61"/>
    <p:sldId id="377" r:id="rId62"/>
    <p:sldId id="378" r:id="rId63"/>
    <p:sldId id="379" r:id="rId64"/>
    <p:sldId id="380" r:id="rId65"/>
    <p:sldId id="381" r:id="rId66"/>
    <p:sldId id="374" r:id="rId67"/>
    <p:sldId id="382" r:id="rId68"/>
    <p:sldId id="299" r:id="rId69"/>
    <p:sldId id="318" r:id="rId70"/>
    <p:sldId id="385" r:id="rId71"/>
    <p:sldId id="300" r:id="rId72"/>
    <p:sldId id="270" r:id="rId73"/>
    <p:sldId id="368" r:id="rId74"/>
    <p:sldId id="413"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2815"/>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61" autoAdjust="0"/>
    <p:restoredTop sz="73305" autoAdjust="0"/>
  </p:normalViewPr>
  <p:slideViewPr>
    <p:cSldViewPr snapToGrid="0" snapToObjects="1">
      <p:cViewPr varScale="1">
        <p:scale>
          <a:sx n="70" d="100"/>
          <a:sy n="70" d="100"/>
        </p:scale>
        <p:origin x="-280" y="-104"/>
      </p:cViewPr>
      <p:guideLst>
        <p:guide orient="horz" pos="2160"/>
        <p:guide pos="583"/>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notesMaster" Target="notesMasters/notesMaster1.xml"/><Relationship Id="rId77" Type="http://schemas.openxmlformats.org/officeDocument/2006/relationships/handoutMaster" Target="handoutMasters/handoutMaster1.xml"/><Relationship Id="rId78" Type="http://schemas.openxmlformats.org/officeDocument/2006/relationships/printerSettings" Target="printerSettings/printerSettings1.bin"/><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 Id="rId2"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 Id="rId2"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3/23/15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3/23/15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a:t>
            </a:fld>
            <a:endParaRPr lang="en-US"/>
          </a:p>
        </p:txBody>
      </p:sp>
    </p:spTree>
    <p:extLst>
      <p:ext uri="{BB962C8B-B14F-4D97-AF65-F5344CB8AC3E}">
        <p14:creationId xmlns:p14="http://schemas.microsoft.com/office/powerpoint/2010/main" val="103507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a:t>
            </a:r>
            <a:r>
              <a:rPr lang="en-US" dirty="0" err="1" smtClean="0"/>
              <a:t>Dremel</a:t>
            </a:r>
            <a:r>
              <a:rPr lang="en-US" dirty="0" smtClean="0"/>
              <a:t>: ‘it separates a record</a:t>
            </a:r>
            <a:r>
              <a:rPr lang="en-US" baseline="0" dirty="0" smtClean="0"/>
              <a:t> </a:t>
            </a:r>
            <a:r>
              <a:rPr lang="en-US" dirty="0" smtClean="0"/>
              <a:t>into column values and stores each value on different storage volume’</a:t>
            </a:r>
          </a:p>
          <a:p>
            <a:endParaRPr lang="en-US" dirty="0" smtClean="0"/>
          </a:p>
          <a:p>
            <a:r>
              <a:rPr lang="en-US" dirty="0" smtClean="0"/>
              <a:t>‘For example, a query “SELECT top(title)</a:t>
            </a:r>
            <a:r>
              <a:rPr lang="en-US" baseline="0" dirty="0" smtClean="0"/>
              <a:t> </a:t>
            </a:r>
            <a:r>
              <a:rPr lang="en-US" dirty="0" smtClean="0"/>
              <a:t>FROM foo” would access the title column values only. In case of the Wikipedia</a:t>
            </a:r>
            <a:r>
              <a:rPr lang="en-US" baseline="0" dirty="0" smtClean="0"/>
              <a:t> </a:t>
            </a:r>
            <a:r>
              <a:rPr lang="en-US" dirty="0" smtClean="0"/>
              <a:t>table example, the query would scan only 9.13GB out of 35.7GB.’</a:t>
            </a:r>
          </a:p>
          <a:p>
            <a:r>
              <a:rPr lang="en-US" dirty="0" smtClean="0"/>
              <a:t>‘Higher compression ratio. One study reports that columnar storage can</a:t>
            </a:r>
            <a:r>
              <a:rPr lang="en-US" baseline="0" dirty="0" smtClean="0"/>
              <a:t> </a:t>
            </a:r>
            <a:r>
              <a:rPr lang="en-US" dirty="0" smtClean="0"/>
              <a:t>achieve a compression ratio of 1:10, whereas ordinary row-based storage can</a:t>
            </a:r>
            <a:r>
              <a:rPr lang="en-US" baseline="0" dirty="0" smtClean="0"/>
              <a:t> </a:t>
            </a:r>
            <a:r>
              <a:rPr lang="en-US" dirty="0" smtClean="0"/>
              <a:t>compress at roughly 1:3. ‘</a:t>
            </a:r>
          </a:p>
        </p:txBody>
      </p:sp>
      <p:sp>
        <p:nvSpPr>
          <p:cNvPr id="4" name="Slide Number Placeholder 3"/>
          <p:cNvSpPr>
            <a:spLocks noGrp="1"/>
          </p:cNvSpPr>
          <p:nvPr>
            <p:ph type="sldNum" sz="quarter" idx="10"/>
          </p:nvPr>
        </p:nvSpPr>
        <p:spPr/>
        <p:txBody>
          <a:bodyPr/>
          <a:lstStyle/>
          <a:p>
            <a:fld id="{FD66F34B-9C4D-8640-BB34-4C24A79C9FFB}" type="slidenum">
              <a:rPr lang="en-US" smtClean="0"/>
              <a:t>36</a:t>
            </a:fld>
            <a:endParaRPr lang="en-US"/>
          </a:p>
        </p:txBody>
      </p:sp>
    </p:spTree>
    <p:extLst>
      <p:ext uri="{BB962C8B-B14F-4D97-AF65-F5344CB8AC3E}">
        <p14:creationId xmlns:p14="http://schemas.microsoft.com/office/powerpoint/2010/main" val="2241880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by using a Binary Tree, the data is </a:t>
            </a:r>
            <a:r>
              <a:rPr lang="en-US" dirty="0" err="1" smtClean="0"/>
              <a:t>sharded</a:t>
            </a:r>
            <a:r>
              <a:rPr lang="en-US" dirty="0" smtClean="0"/>
              <a:t> across multiple machines. This helps retrieve data much faster</a:t>
            </a:r>
            <a:r>
              <a:rPr lang="en-US" baseline="0" dirty="0" smtClean="0"/>
              <a:t> (interactive </a:t>
            </a:r>
            <a:r>
              <a:rPr lang="en-US" baseline="0" dirty="0" err="1" smtClean="0"/>
              <a:t>vs</a:t>
            </a:r>
            <a:r>
              <a:rPr lang="en-US" baseline="0" dirty="0" smtClean="0"/>
              <a:t> batch processing speeds)</a:t>
            </a:r>
          </a:p>
          <a:p>
            <a:endParaRPr lang="en-US" baseline="0" dirty="0" smtClean="0"/>
          </a:p>
          <a:p>
            <a:r>
              <a:rPr lang="en-US" baseline="0" dirty="0" smtClean="0"/>
              <a:t>Makes it hard to update things (thus append only)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37</a:t>
            </a:fld>
            <a:endParaRPr lang="en-US"/>
          </a:p>
        </p:txBody>
      </p:sp>
    </p:spTree>
    <p:extLst>
      <p:ext uri="{BB962C8B-B14F-4D97-AF65-F5344CB8AC3E}">
        <p14:creationId xmlns:p14="http://schemas.microsoft.com/office/powerpoint/2010/main" val="2241880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Redis</a:t>
            </a:r>
            <a:r>
              <a:rPr lang="en-US" dirty="0" smtClean="0"/>
              <a:t> is an open source, BSD licensed, advanced key-value cache and store. It is often referred to as a data structure server since keys can contain strings, hashes, lists, sets, sorted sets, bitmaps and </a:t>
            </a:r>
            <a:r>
              <a:rPr lang="en-US" dirty="0" err="1" smtClean="0"/>
              <a:t>hyperloglogs</a:t>
            </a:r>
            <a:r>
              <a:rPr lang="en-US" dirty="0" smtClean="0"/>
              <a:t>.</a:t>
            </a:r>
          </a:p>
          <a:p>
            <a:r>
              <a:rPr lang="en-US" dirty="0" smtClean="0"/>
              <a:t>Best used: For rapidly changing data with a foreseeable database size (should fit mostly in memory).</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40</a:t>
            </a:fld>
            <a:endParaRPr lang="en-US"/>
          </a:p>
        </p:txBody>
      </p:sp>
    </p:spTree>
    <p:extLst>
      <p:ext uri="{BB962C8B-B14F-4D97-AF65-F5344CB8AC3E}">
        <p14:creationId xmlns:p14="http://schemas.microsoft.com/office/powerpoint/2010/main" val="3343700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Assuming the stream is sufficiently large..</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52</a:t>
            </a:fld>
            <a:endParaRPr lang="en-US"/>
          </a:p>
        </p:txBody>
      </p:sp>
    </p:spTree>
    <p:extLst>
      <p:ext uri="{BB962C8B-B14F-4D97-AF65-F5344CB8AC3E}">
        <p14:creationId xmlns:p14="http://schemas.microsoft.com/office/powerpoint/2010/main" val="3189180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58</a:t>
            </a:fld>
            <a:endParaRPr lang="en-US"/>
          </a:p>
        </p:txBody>
      </p:sp>
    </p:spTree>
    <p:extLst>
      <p:ext uri="{BB962C8B-B14F-4D97-AF65-F5344CB8AC3E}">
        <p14:creationId xmlns:p14="http://schemas.microsoft.com/office/powerpoint/2010/main" val="153296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59</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60</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61</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62</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63</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Too much</a:t>
            </a:r>
            <a:r>
              <a:rPr lang="en-US" baseline="0" dirty="0" smtClean="0"/>
              <a:t> to cover it all in this class!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9</a:t>
            </a:fld>
            <a:endParaRPr lang="en-US"/>
          </a:p>
        </p:txBody>
      </p:sp>
    </p:spTree>
    <p:extLst>
      <p:ext uri="{BB962C8B-B14F-4D97-AF65-F5344CB8AC3E}">
        <p14:creationId xmlns:p14="http://schemas.microsoft.com/office/powerpoint/2010/main" val="1593607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64</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upper bound on </a:t>
            </a:r>
            <a:r>
              <a:rPr lang="en-US" dirty="0" err="1" smtClean="0"/>
              <a:t>mis</a:t>
            </a:r>
            <a:r>
              <a:rPr lang="en-US" dirty="0" smtClean="0"/>
              <a:t>-classification error</a:t>
            </a:r>
            <a:endParaRPr lang="en-US" i="1"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65</a:t>
            </a:fld>
            <a:endParaRPr lang="en-US"/>
          </a:p>
        </p:txBody>
      </p:sp>
    </p:spTree>
    <p:extLst>
      <p:ext uri="{BB962C8B-B14F-4D97-AF65-F5344CB8AC3E}">
        <p14:creationId xmlns:p14="http://schemas.microsoft.com/office/powerpoint/2010/main" val="35443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may not converge to the minimum…</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70</a:t>
            </a:fld>
            <a:endParaRPr lang="en-US"/>
          </a:p>
        </p:txBody>
      </p:sp>
    </p:spTree>
    <p:extLst>
      <p:ext uri="{BB962C8B-B14F-4D97-AF65-F5344CB8AC3E}">
        <p14:creationId xmlns:p14="http://schemas.microsoft.com/office/powerpoint/2010/main" val="410146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71</a:t>
            </a:fld>
            <a:endParaRPr lang="en-US"/>
          </a:p>
        </p:txBody>
      </p:sp>
    </p:spTree>
    <p:extLst>
      <p:ext uri="{BB962C8B-B14F-4D97-AF65-F5344CB8AC3E}">
        <p14:creationId xmlns:p14="http://schemas.microsoft.com/office/powerpoint/2010/main" val="153296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pandas.pydata.org</a:t>
            </a:r>
            <a:r>
              <a:rPr lang="en-US" dirty="0" smtClean="0"/>
              <a:t>/</a:t>
            </a:r>
          </a:p>
          <a:p>
            <a:r>
              <a:rPr lang="en-US" dirty="0" smtClean="0"/>
              <a:t>http://</a:t>
            </a:r>
            <a:r>
              <a:rPr lang="en-US" dirty="0" err="1" smtClean="0"/>
              <a:t>strata.oreilly.com</a:t>
            </a:r>
            <a:r>
              <a:rPr lang="en-US" dirty="0" smtClean="0"/>
              <a:t>/2013/03/python-data-tools-just-keep-getting-</a:t>
            </a:r>
            <a:r>
              <a:rPr lang="en-US" dirty="0" err="1" smtClean="0"/>
              <a:t>better.html</a:t>
            </a:r>
            <a:endParaRPr lang="en-US" dirty="0" smtClean="0"/>
          </a:p>
          <a:p>
            <a:r>
              <a:rPr lang="en-US" dirty="0" smtClean="0"/>
              <a:t>http://</a:t>
            </a:r>
            <a:r>
              <a:rPr lang="en-US" dirty="0" err="1" smtClean="0"/>
              <a:t>cloudcelebrity.wordpress.com</a:t>
            </a:r>
            <a:r>
              <a:rPr lang="en-US" dirty="0" smtClean="0"/>
              <a:t>/2012/04/25/machine-learning-libraries-in-python/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72</a:t>
            </a:fld>
            <a:endParaRPr lang="en-US"/>
          </a:p>
        </p:txBody>
      </p:sp>
    </p:spTree>
    <p:extLst>
      <p:ext uri="{BB962C8B-B14F-4D97-AF65-F5344CB8AC3E}">
        <p14:creationId xmlns:p14="http://schemas.microsoft.com/office/powerpoint/2010/main" val="952888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But</a:t>
            </a:r>
            <a:r>
              <a:rPr lang="en-US" baseline="0" dirty="0" smtClean="0"/>
              <a:t> what happens when data is so big that a database must be divided over many servers? An example of what can happen is shown here…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Think of two nodes on opposite sides of a partition. Allowing at least one node to update state will cause the nodes to become inconsistent, thus forfeiting </a:t>
            </a:r>
            <a:r>
              <a:rPr lang="en-US" dirty="0" err="1" smtClean="0"/>
              <a:t>Consistesncy</a:t>
            </a:r>
            <a:r>
              <a:rPr lang="en-US" dirty="0" smtClean="0"/>
              <a:t>. Likewise, if the choice is to preserve consistency, one side of the partition must act as if it is unavailable, thus forfeiting Availability. Only when nodes communicate is it possible to preserve both consistency and availability, thereby forfeiting Partition tolerance.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16</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18</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essence of CAP takes place during a timeout, a period when the program must make a fundamental decision-the partition decision: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cancel the operation and thus decrease availability, or</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proceed with the operation and thus risk inconsistency.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Although both terms are more mnemonic than precise, the BASE acronym (being second) is a bit more awkward: Basically Available, Soft state, Eventually consistent. Soft state and eventual consistency are techniques that work well in the presence of partitions and thus promote availability.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FD66F34B-9C4D-8640-BB34-4C24A79C9FFB}" type="slidenum">
              <a:rPr lang="en-US" smtClean="0"/>
              <a:t>22</a:t>
            </a:fld>
            <a:endParaRPr lang="en-US"/>
          </a:p>
        </p:txBody>
      </p:sp>
    </p:spTree>
    <p:extLst>
      <p:ext uri="{BB962C8B-B14F-4D97-AF65-F5344CB8AC3E}">
        <p14:creationId xmlns:p14="http://schemas.microsoft.com/office/powerpoint/2010/main" val="384308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mtClean="0"/>
              <a:t>The relationship between CAP and ACID is more complex and often misunderstood, in part because the C and A in ACID represent different concepts than the same letters in CAP and in part because choosing availability affects only some of the ACID guarantees. The four ACID properties are: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Atomicity (A). All systems benefit from atomic operations. When the focus is availability, both sides of a partition should still use atomic operations. Moreover, higher-level atomic operations (the kind that ACID implies) actually simplify recovery.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Consistency (C). In ACID, the C means that a transaction pre-serves all the database rules, such as unique keys. In contrast, the C in CAP refers only to single</a:t>
            </a:r>
            <a:r>
              <a:rPr lang="en-US" baseline="0" dirty="0" smtClean="0"/>
              <a:t> </a:t>
            </a:r>
            <a:r>
              <a:rPr lang="en-US" dirty="0" smtClean="0"/>
              <a:t>copy consistency, a strict subset of ACID consistency. ACID consistency also cannot be maintained across </a:t>
            </a:r>
            <a:r>
              <a:rPr lang="en-US" dirty="0" err="1" smtClean="0"/>
              <a:t>partitions.partition</a:t>
            </a:r>
            <a:r>
              <a:rPr lang="en-US" dirty="0" smtClean="0"/>
              <a:t> recovery will need to restore ACID consistency. More generally, maintaining invariants during partitions might be impossible, thus the need for careful thought about which operations to disallow and how to restore invariants during recovery.</a:t>
            </a:r>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Isolation (I). Isolation is at the core of the CAP theorem: if the system requires ACID isolation, it can operate on at most one side during a partition. </a:t>
            </a:r>
            <a:r>
              <a:rPr lang="en-US" dirty="0" err="1" smtClean="0"/>
              <a:t>Serializability</a:t>
            </a:r>
            <a:r>
              <a:rPr lang="en-US" dirty="0" smtClean="0"/>
              <a:t> requires communication in general and thus fails across partitions. Weaker definitions of correctness are viable across partitions via compensation during partition recovery.</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3455083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Durability (D). As with atomicity, there is no reason to forfeit durability, although the developer might choose to avoid needing it via soft state (in the style of BASE) due to its expense. A subtle point is that, during partition recovery, it is possible to reverse durable operations that unknowingly violated an invariant during the operation. However, at the time of recovery, given a durable history from both sides, such operations can be detected and corrected</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27</a:t>
            </a:fld>
            <a:endParaRPr lang="en-US"/>
          </a:p>
        </p:txBody>
      </p:sp>
    </p:spTree>
    <p:extLst>
      <p:ext uri="{BB962C8B-B14F-4D97-AF65-F5344CB8AC3E}">
        <p14:creationId xmlns:p14="http://schemas.microsoft.com/office/powerpoint/2010/main" val="3455083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3/23/15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3/23/15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3/23/15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3/23/15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3/23/15</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3/23/15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3/23/15</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bin"/><Relationship Id="rId5" Type="http://schemas.openxmlformats.org/officeDocument/2006/relationships/image" Target="../media/image6.emf"/><Relationship Id="rId6" Type="http://schemas.openxmlformats.org/officeDocument/2006/relationships/oleObject" Target="../embeddings/oleObject2.bin"/><Relationship Id="rId7"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3.bin"/><Relationship Id="rId5" Type="http://schemas.openxmlformats.org/officeDocument/2006/relationships/image" Target="../media/image8.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4.bin"/><Relationship Id="rId5"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5.bin"/><Relationship Id="rId5" Type="http://schemas.openxmlformats.org/officeDocument/2006/relationships/image" Target="../media/image10.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6.bin"/><Relationship Id="rId5" Type="http://schemas.openxmlformats.org/officeDocument/2006/relationships/image" Target="../media/image11.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7.bin"/><Relationship Id="rId5" Type="http://schemas.openxmlformats.org/officeDocument/2006/relationships/image" Target="../media/image12.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hyperlink" Target="https://www.youtube.com/watch?v=IxotEG3yWHs" TargetMode="External"/><Relationship Id="rId5" Type="http://schemas.openxmlformats.org/officeDocument/2006/relationships/oleObject" Target="../embeddings/oleObject8.bin"/><Relationship Id="rId6" Type="http://schemas.openxmlformats.org/officeDocument/2006/relationships/image" Target="../media/image13.emf"/><Relationship Id="rId7" Type="http://schemas.openxmlformats.org/officeDocument/2006/relationships/oleObject" Target="../embeddings/oleObject9.bin"/><Relationship Id="rId8" Type="http://schemas.openxmlformats.org/officeDocument/2006/relationships/image" Target="../media/image14.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5.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6.emf"/><Relationship Id="rId5" Type="http://schemas.openxmlformats.org/officeDocument/2006/relationships/oleObject" Target="../embeddings/oleObject12.bin"/><Relationship Id="rId6" Type="http://schemas.openxmlformats.org/officeDocument/2006/relationships/image" Target="../media/image17.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3.bin"/><Relationship Id="rId5" Type="http://schemas.openxmlformats.org/officeDocument/2006/relationships/image" Target="../media/image16.emf"/><Relationship Id="rId6" Type="http://schemas.openxmlformats.org/officeDocument/2006/relationships/oleObject" Target="../embeddings/oleObject14.bin"/><Relationship Id="rId7" Type="http://schemas.openxmlformats.org/officeDocument/2006/relationships/image" Target="../media/image18.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3205" y="3518487"/>
            <a:ext cx="5253004" cy="1040870"/>
          </a:xfrm>
        </p:spPr>
        <p:txBody>
          <a:bodyPr/>
          <a:lstStyle/>
          <a:p>
            <a:r>
              <a:rPr lang="en-US" dirty="0" smtClean="0"/>
              <a:t>Infrastructure Issues and Big Data</a:t>
            </a:r>
            <a:endParaRPr lang="en-US" dirty="0"/>
          </a:p>
        </p:txBody>
      </p:sp>
      <p:sp>
        <p:nvSpPr>
          <p:cNvPr id="4" name="Text Placeholder 3"/>
          <p:cNvSpPr>
            <a:spLocks noGrp="1"/>
          </p:cNvSpPr>
          <p:nvPr>
            <p:ph type="body" sz="quarter" idx="10"/>
          </p:nvPr>
        </p:nvSpPr>
        <p:spPr>
          <a:xfrm>
            <a:off x="925513" y="4895317"/>
            <a:ext cx="7250112" cy="302207"/>
          </a:xfrm>
        </p:spPr>
        <p:txBody>
          <a:bodyPr/>
          <a:lstStyle/>
          <a:p>
            <a:r>
              <a:rPr lang="en-US" dirty="0" smtClean="0"/>
              <a:t>© Jennifer </a:t>
            </a:r>
            <a:r>
              <a:rPr lang="en-US" dirty="0" err="1" smtClean="0"/>
              <a:t>Mankoff</a:t>
            </a:r>
            <a:endParaRPr lang="en-US" dirty="0"/>
          </a:p>
        </p:txBody>
      </p:sp>
      <p:sp>
        <p:nvSpPr>
          <p:cNvPr id="5" name="Text Placeholder 4"/>
          <p:cNvSpPr>
            <a:spLocks noGrp="1"/>
          </p:cNvSpPr>
          <p:nvPr>
            <p:ph type="body" sz="quarter" idx="11"/>
          </p:nvPr>
        </p:nvSpPr>
        <p:spPr>
          <a:xfrm>
            <a:off x="925513" y="5178670"/>
            <a:ext cx="7250112" cy="539750"/>
          </a:xfrm>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3"/>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72148256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1552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t>How to store it so that operations can be completed quickly and with guarantees</a:t>
            </a:r>
          </a:p>
          <a:p>
            <a:r>
              <a:rPr lang="en-US" dirty="0" smtClean="0"/>
              <a:t>How to handle ongoing growth (streaming)</a:t>
            </a:r>
          </a:p>
          <a:p>
            <a:r>
              <a:rPr lang="en-US" dirty="0" smtClean="0"/>
              <a:t>How to design algorithms that can operate effectively on it</a:t>
            </a:r>
          </a:p>
          <a:p>
            <a:r>
              <a:rPr lang="en-US" dirty="0" smtClean="0"/>
              <a:t>Others?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19541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b="1" dirty="0" smtClean="0"/>
              <a:t>How to store it so that operations can be completed quickly and with guarantees</a:t>
            </a:r>
          </a:p>
          <a:p>
            <a:r>
              <a:rPr lang="en-US" dirty="0" smtClean="0"/>
              <a:t>How to handle ongoing growth (streaming)</a:t>
            </a:r>
          </a:p>
          <a:p>
            <a:r>
              <a:rPr lang="en-US" dirty="0" smtClean="0"/>
              <a:t>How to design algorithms that can operate effectively on Big Data</a:t>
            </a:r>
          </a:p>
          <a:p>
            <a:r>
              <a:rPr lang="en-US" dirty="0" smtClean="0"/>
              <a:t>Others?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spTree>
    <p:extLst>
      <p:ext uri="{BB962C8B-B14F-4D97-AF65-F5344CB8AC3E}">
        <p14:creationId xmlns:p14="http://schemas.microsoft.com/office/powerpoint/2010/main" val="112157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Data First: </a:t>
            </a:r>
            <a:br>
              <a:rPr lang="en-US" dirty="0" smtClean="0"/>
            </a:br>
            <a:r>
              <a:rPr lang="en-US" dirty="0" smtClean="0"/>
              <a:t>Typical Relational DB</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 </a:t>
            </a:r>
            <a:r>
              <a:rPr lang="en-US" dirty="0"/>
              <a:t>All systems benefit from atomic </a:t>
            </a:r>
            <a:r>
              <a:rPr lang="en-US" dirty="0" smtClean="0"/>
              <a:t>operations (‘all or nothing’ transactions)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spTree>
    <p:extLst>
      <p:ext uri="{BB962C8B-B14F-4D97-AF65-F5344CB8AC3E}">
        <p14:creationId xmlns:p14="http://schemas.microsoft.com/office/powerpoint/2010/main" val="2563113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Data First: </a:t>
            </a:r>
            <a:br>
              <a:rPr lang="en-US" dirty="0"/>
            </a:br>
            <a:r>
              <a:rPr lang="en-US" dirty="0"/>
              <a:t>Typical Relational DB</a:t>
            </a:r>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 </a:t>
            </a:r>
          </a:p>
          <a:p>
            <a:pPr marL="0" indent="0">
              <a:spcAft>
                <a:spcPts val="0"/>
              </a:spcAft>
              <a:buClrTx/>
              <a:buNone/>
              <a:defRPr/>
            </a:pPr>
            <a:r>
              <a:rPr lang="en-US" dirty="0" smtClean="0"/>
              <a:t>	Consistency (C): Database should stay valid (a </a:t>
            </a:r>
            <a:r>
              <a:rPr lang="en-US" dirty="0"/>
              <a:t>transaction pre-serves all the database rules, such as unique </a:t>
            </a:r>
            <a:r>
              <a:rPr lang="en-US" dirty="0" smtClean="0"/>
              <a:t>keys). </a:t>
            </a:r>
          </a:p>
          <a:p>
            <a:pPr marL="0" indent="0">
              <a:spcAft>
                <a:spcPts val="0"/>
              </a:spcAft>
              <a:buClrTx/>
              <a:buNone/>
              <a:defRP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spTree>
    <p:extLst>
      <p:ext uri="{BB962C8B-B14F-4D97-AF65-F5344CB8AC3E}">
        <p14:creationId xmlns:p14="http://schemas.microsoft.com/office/powerpoint/2010/main" val="1651150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Data First: </a:t>
            </a:r>
            <a:br>
              <a:rPr lang="en-US" dirty="0"/>
            </a:br>
            <a:r>
              <a:rPr lang="en-US" dirty="0"/>
              <a:t>Typical Relational DB</a:t>
            </a:r>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 </a:t>
            </a:r>
          </a:p>
          <a:p>
            <a:pPr marL="0" indent="0">
              <a:spcAft>
                <a:spcPts val="0"/>
              </a:spcAft>
              <a:buClrTx/>
              <a:buNone/>
              <a:defRPr/>
            </a:pPr>
            <a:r>
              <a:rPr lang="en-US" dirty="0" smtClean="0"/>
              <a:t>	Consistency (C)</a:t>
            </a:r>
            <a:endParaRPr lang="en-US" dirty="0"/>
          </a:p>
          <a:p>
            <a:pPr marL="0" indent="0">
              <a:spcAft>
                <a:spcPts val="0"/>
              </a:spcAft>
              <a:buClrTx/>
              <a:buNone/>
              <a:defRPr/>
            </a:pPr>
            <a:r>
              <a:rPr lang="en-US" dirty="0" smtClean="0"/>
              <a:t>	Isolation </a:t>
            </a:r>
            <a:r>
              <a:rPr lang="en-US" dirty="0"/>
              <a:t>(I</a:t>
            </a:r>
            <a:r>
              <a:rPr lang="en-US" dirty="0" smtClean="0"/>
              <a:t>)</a:t>
            </a:r>
            <a:r>
              <a:rPr lang="en-US" dirty="0"/>
              <a:t>:</a:t>
            </a:r>
            <a:r>
              <a:rPr lang="en-US" dirty="0" smtClean="0"/>
              <a:t> Concurrency control. Concurrent execution should be identical to serial execution.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spTree>
    <p:extLst>
      <p:ext uri="{BB962C8B-B14F-4D97-AF65-F5344CB8AC3E}">
        <p14:creationId xmlns:p14="http://schemas.microsoft.com/office/powerpoint/2010/main" val="1787219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Data First: </a:t>
            </a:r>
            <a:br>
              <a:rPr lang="en-US" dirty="0"/>
            </a:br>
            <a:r>
              <a:rPr lang="en-US" dirty="0"/>
              <a:t>Typical Relational DB</a:t>
            </a:r>
          </a:p>
        </p:txBody>
      </p:sp>
      <p:sp>
        <p:nvSpPr>
          <p:cNvPr id="3" name="Content Placeholder 2"/>
          <p:cNvSpPr>
            <a:spLocks noGrp="1"/>
          </p:cNvSpPr>
          <p:nvPr>
            <p:ph idx="1"/>
          </p:nvPr>
        </p:nvSpPr>
        <p:spPr/>
        <p:txBody>
          <a:bodyPr/>
          <a:lstStyle/>
          <a:p>
            <a:pPr marL="0" indent="0">
              <a:spcAft>
                <a:spcPts val="0"/>
              </a:spcAft>
              <a:buClrTx/>
              <a:buNone/>
              <a:defRPr/>
            </a:pPr>
            <a:r>
              <a:rPr lang="en-US" dirty="0" smtClean="0"/>
              <a:t>Single server databases are often designed for ‘ACID’. The </a:t>
            </a:r>
            <a:r>
              <a:rPr lang="en-US" dirty="0"/>
              <a:t>four ACID properties are:</a:t>
            </a:r>
          </a:p>
          <a:p>
            <a:pPr marL="0" indent="0">
              <a:spcAft>
                <a:spcPts val="0"/>
              </a:spcAft>
              <a:buClrTx/>
              <a:buNone/>
              <a:defRPr/>
            </a:pPr>
            <a:r>
              <a:rPr lang="en-US" dirty="0" smtClean="0"/>
              <a:t>	Atomicity </a:t>
            </a:r>
            <a:r>
              <a:rPr lang="en-US" dirty="0"/>
              <a:t>(A</a:t>
            </a:r>
            <a:r>
              <a:rPr lang="en-US" dirty="0" smtClean="0"/>
              <a:t>)</a:t>
            </a:r>
          </a:p>
          <a:p>
            <a:pPr marL="0" indent="0">
              <a:spcAft>
                <a:spcPts val="0"/>
              </a:spcAft>
              <a:buClrTx/>
              <a:buNone/>
              <a:defRPr/>
            </a:pPr>
            <a:r>
              <a:rPr lang="en-US" dirty="0" smtClean="0"/>
              <a:t>	Consistency (C)</a:t>
            </a:r>
            <a:endParaRPr lang="en-US" dirty="0"/>
          </a:p>
          <a:p>
            <a:pPr marL="0" indent="0">
              <a:spcAft>
                <a:spcPts val="0"/>
              </a:spcAft>
              <a:buClrTx/>
              <a:buNone/>
              <a:defRPr/>
            </a:pPr>
            <a:r>
              <a:rPr lang="en-US" dirty="0" smtClean="0"/>
              <a:t>	Isolation </a:t>
            </a:r>
            <a:r>
              <a:rPr lang="en-US" dirty="0"/>
              <a:t>(I</a:t>
            </a:r>
            <a:r>
              <a:rPr lang="en-US" dirty="0" smtClean="0"/>
              <a:t>)</a:t>
            </a:r>
            <a:endParaRPr lang="en-US" dirty="0"/>
          </a:p>
          <a:p>
            <a:pPr marL="0" indent="0">
              <a:spcAft>
                <a:spcPts val="0"/>
              </a:spcAft>
              <a:buClrTx/>
              <a:buNone/>
              <a:defRPr/>
            </a:pPr>
            <a:r>
              <a:rPr lang="en-US" dirty="0" smtClean="0"/>
              <a:t>	Durability (D): Once completed, a transaction will remain even in the face of e.g. hardware failure.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191215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Don’t be overly simplistic</a:t>
            </a:r>
            <a:endParaRPr lang="en-US" sz="1400" dirty="0"/>
          </a:p>
          <a:p>
            <a:r>
              <a:rPr lang="en-US" sz="2400" dirty="0" smtClean="0"/>
              <a:t>CAP are continuous, not binary</a:t>
            </a:r>
          </a:p>
          <a:p>
            <a:r>
              <a:rPr lang="en-US" sz="2400" dirty="0" smtClean="0"/>
              <a:t>CAP can be re balanced at each decision</a:t>
            </a:r>
          </a:p>
          <a:p>
            <a:r>
              <a:rPr lang="en-US" sz="2400" dirty="0" smtClean="0"/>
              <a:t>Partitions are rare -&gt; mostly CA are both ok</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pic>
        <p:nvPicPr>
          <p:cNvPr id="8" name="Picture 7"/>
          <p:cNvPicPr>
            <a:picLocks noChangeAspect="1"/>
          </p:cNvPicPr>
          <p:nvPr/>
        </p:nvPicPr>
        <p:blipFill>
          <a:blip r:embed="rId3"/>
          <a:stretch>
            <a:fillRect/>
          </a:stretch>
        </p:blipFill>
        <p:spPr>
          <a:xfrm>
            <a:off x="0" y="125221"/>
            <a:ext cx="9144490" cy="4901446"/>
          </a:xfrm>
          <a:prstGeom prst="rect">
            <a:avLst/>
          </a:prstGeom>
        </p:spPr>
      </p:pic>
      <p:sp>
        <p:nvSpPr>
          <p:cNvPr id="7" name="Rectangle 6"/>
          <p:cNvSpPr/>
          <p:nvPr/>
        </p:nvSpPr>
        <p:spPr>
          <a:xfrm>
            <a:off x="1397000" y="5155973"/>
            <a:ext cx="6350000" cy="646331"/>
          </a:xfrm>
          <a:prstGeom prst="rect">
            <a:avLst/>
          </a:prstGeom>
        </p:spPr>
        <p:txBody>
          <a:bodyPr wrap="square">
            <a:spAutoFit/>
          </a:bodyPr>
          <a:lstStyle/>
          <a:p>
            <a:r>
              <a:rPr lang="en-US" dirty="0" smtClean="0"/>
              <a:t>Figure from: http</a:t>
            </a:r>
            <a:r>
              <a:rPr lang="en-US" dirty="0"/>
              <a:t>://</a:t>
            </a:r>
            <a:r>
              <a:rPr lang="en-US" dirty="0" err="1"/>
              <a:t>www.infoq.com</a:t>
            </a:r>
            <a:r>
              <a:rPr lang="en-US" dirty="0"/>
              <a:t>/articles/cap-twelve-years-later-how-the-rules-have-changed</a:t>
            </a:r>
          </a:p>
        </p:txBody>
      </p:sp>
    </p:spTree>
    <p:extLst>
      <p:ext uri="{BB962C8B-B14F-4D97-AF65-F5344CB8AC3E}">
        <p14:creationId xmlns:p14="http://schemas.microsoft.com/office/powerpoint/2010/main" val="329902971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 </a:t>
            </a:r>
            <a:r>
              <a:rPr lang="en-US" dirty="0" smtClean="0"/>
              <a:t>(in the event of a partial failure). </a:t>
            </a:r>
          </a:p>
          <a:p>
            <a:pPr marL="0" indent="0">
              <a:buNone/>
            </a:pPr>
            <a:endParaRPr lang="en-US" i="1" dirty="0" smtClean="0"/>
          </a:p>
          <a:p>
            <a:pPr marL="0" indent="0">
              <a:buNone/>
            </a:pPr>
            <a:r>
              <a:rPr lang="en-US" i="1" dirty="0" smtClean="0"/>
              <a:t>Every data storage solution makes tradeoffs</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825452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 </a:t>
            </a:r>
            <a:r>
              <a:rPr lang="en-US" dirty="0" smtClean="0"/>
              <a:t>(in the event of a partial failure). </a:t>
            </a:r>
          </a:p>
          <a:p>
            <a:pPr marL="0" indent="0">
              <a:buNone/>
            </a:pPr>
            <a:endParaRPr lang="en-US" i="1" dirty="0" smtClean="0"/>
          </a:p>
          <a:p>
            <a:pPr marL="0" indent="0">
              <a:buNone/>
            </a:pPr>
            <a:r>
              <a:rPr lang="en-US" i="1" dirty="0" smtClean="0"/>
              <a:t>Specific to </a:t>
            </a:r>
            <a:r>
              <a:rPr lang="en-US" dirty="0" smtClean="0"/>
              <a:t>distribute systems</a:t>
            </a:r>
          </a:p>
          <a:p>
            <a:pPr marL="0" indent="0">
              <a:buNone/>
            </a:pPr>
            <a:r>
              <a:rPr lang="en-US" dirty="0"/>
              <a:t>“The modern CAP goal should be to maximize combinations of consistency and availability that make sense for the specific </a:t>
            </a:r>
            <a:r>
              <a:rPr lang="en-US" dirty="0" smtClean="0"/>
              <a:t>application”</a:t>
            </a:r>
            <a:endParaRPr lang="en-US" sz="1400" dirty="0" smtClean="0"/>
          </a:p>
          <a:p>
            <a:pPr marL="0" indent="0">
              <a:buNone/>
            </a:pPr>
            <a:r>
              <a:rPr lang="en-US" sz="1400" dirty="0"/>
              <a:t>http://</a:t>
            </a:r>
            <a:r>
              <a:rPr lang="en-US" sz="1400" dirty="0" err="1"/>
              <a:t>www.infoq.com</a:t>
            </a:r>
            <a:r>
              <a:rPr lang="en-US" sz="1400" dirty="0"/>
              <a:t>/articles/cap-twelve-years-later-how-the-rules-have-changed</a:t>
            </a:r>
          </a:p>
          <a:p>
            <a:pPr marL="0" indent="0">
              <a:buNone/>
            </a:pPr>
            <a:endParaRPr lang="en-US" sz="1400"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2422190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t>
            </a:r>
          </a:p>
          <a:p>
            <a:pPr marL="0" indent="0">
              <a:buNone/>
            </a:pPr>
            <a:r>
              <a:rPr lang="en-US" dirty="0" smtClean="0"/>
              <a:t>	all </a:t>
            </a:r>
            <a:r>
              <a:rPr lang="en-US" dirty="0"/>
              <a:t>nodes see the same data at the same time</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1361363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a:t>Review </a:t>
            </a:r>
            <a:r>
              <a:rPr lang="en-US" dirty="0" smtClean="0"/>
              <a:t>Decision Trees &amp; Naïve Bayes</a:t>
            </a:r>
            <a:endParaRPr lang="en-US" dirty="0"/>
          </a:p>
          <a:p>
            <a:pPr marL="0" indent="0">
              <a:buNone/>
            </a:pPr>
            <a:r>
              <a:rPr lang="en-US" dirty="0" smtClean="0"/>
              <a:t>Quiz</a:t>
            </a:r>
          </a:p>
          <a:p>
            <a:pPr marL="0" indent="0">
              <a:buNone/>
            </a:pPr>
            <a:r>
              <a:rPr lang="en-US" dirty="0" smtClean="0"/>
              <a:t>Discuss infrastructure issues for Big Data</a:t>
            </a:r>
          </a:p>
          <a:p>
            <a:pPr marL="0" indent="0">
              <a:buNone/>
            </a:pPr>
            <a:r>
              <a:rPr lang="en-US" dirty="0" smtClean="0"/>
              <a:t>Talk about Byte 6</a:t>
            </a:r>
          </a:p>
          <a:p>
            <a:pPr marL="0" indent="0">
              <a:buNone/>
            </a:pPr>
            <a:r>
              <a:rPr lang="en-US" dirty="0"/>
              <a:t>Discuss Visualization for Big Data</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a:t>
            </a:fld>
            <a:endParaRPr lang="en-US" dirty="0"/>
          </a:p>
        </p:txBody>
      </p:sp>
    </p:spTree>
    <p:extLst>
      <p:ext uri="{BB962C8B-B14F-4D97-AF65-F5344CB8AC3E}">
        <p14:creationId xmlns:p14="http://schemas.microsoft.com/office/powerpoint/2010/main" val="28649197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a:t>
            </a:r>
          </a:p>
          <a:p>
            <a:pPr marL="0" indent="0">
              <a:buNone/>
            </a:pPr>
            <a:r>
              <a:rPr lang="en-US" dirty="0" smtClean="0"/>
              <a:t>	every </a:t>
            </a:r>
            <a:r>
              <a:rPr lang="en-US" dirty="0"/>
              <a:t>request receives a response about whether it was successful or failed</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2101746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Cannot maximize </a:t>
            </a:r>
            <a:r>
              <a:rPr lang="en-US" i="1" dirty="0" smtClean="0"/>
              <a:t>Consistency, Availability </a:t>
            </a:r>
            <a:r>
              <a:rPr lang="en-US" dirty="0" smtClean="0"/>
              <a:t>and </a:t>
            </a:r>
            <a:r>
              <a:rPr lang="en-US" i="1" dirty="0" smtClean="0"/>
              <a:t>Partition Tolerance</a:t>
            </a:r>
          </a:p>
          <a:p>
            <a:pPr marL="0" indent="0">
              <a:buNone/>
            </a:pPr>
            <a:r>
              <a:rPr lang="en-US" dirty="0" smtClean="0"/>
              <a:t>	system continues </a:t>
            </a:r>
            <a:r>
              <a:rPr lang="en-US" dirty="0"/>
              <a:t>to operate despite arbitrary message loss or failure of part of the </a:t>
            </a:r>
            <a:r>
              <a:rPr lang="en-US" dirty="0" smtClean="0"/>
              <a:t>system</a:t>
            </a:r>
          </a:p>
          <a:p>
            <a:pPr marL="0" indent="0">
              <a:buNone/>
            </a:pPr>
            <a:r>
              <a:rPr lang="en-US" dirty="0"/>
              <a:t> </a:t>
            </a:r>
            <a:r>
              <a:rPr lang="en-US" dirty="0" smtClean="0"/>
              <a:t>    relates to latency or e.g. mobile devices partly connected</a:t>
            </a:r>
          </a:p>
          <a:p>
            <a:pPr marL="0" indent="0">
              <a:buNone/>
            </a:pPr>
            <a:r>
              <a:rPr lang="en-US" dirty="0"/>
              <a:t>	</a:t>
            </a:r>
            <a:r>
              <a:rPr lang="en-US" dirty="0" smtClean="0"/>
              <a:t>Suggests a scope for C&amp;A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1479050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br>
              <a:rPr lang="en-US" dirty="0" smtClean="0"/>
            </a:br>
            <a:r>
              <a:rPr lang="en-US" dirty="0" smtClean="0"/>
              <a:t>CAP Theorem</a:t>
            </a:r>
            <a:endParaRPr lang="en-US" dirty="0"/>
          </a:p>
        </p:txBody>
      </p:sp>
      <p:sp>
        <p:nvSpPr>
          <p:cNvPr id="3" name="Content Placeholder 2"/>
          <p:cNvSpPr>
            <a:spLocks noGrp="1"/>
          </p:cNvSpPr>
          <p:nvPr>
            <p:ph idx="1"/>
          </p:nvPr>
        </p:nvSpPr>
        <p:spPr/>
        <p:txBody>
          <a:bodyPr/>
          <a:lstStyle/>
          <a:p>
            <a:pPr marL="0" indent="0">
              <a:buNone/>
            </a:pPr>
            <a:r>
              <a:rPr lang="en-US" dirty="0" smtClean="0"/>
              <a:t>Don’t be overly simplistic</a:t>
            </a:r>
            <a:endParaRPr lang="en-US" sz="1400" dirty="0"/>
          </a:p>
          <a:p>
            <a:r>
              <a:rPr lang="en-US" sz="2400" dirty="0" smtClean="0"/>
              <a:t>CAP are continuous, not binary</a:t>
            </a:r>
          </a:p>
          <a:p>
            <a:r>
              <a:rPr lang="en-US" sz="2400" dirty="0" smtClean="0"/>
              <a:t>CAP can be re balanced at each decision</a:t>
            </a:r>
          </a:p>
          <a:p>
            <a:r>
              <a:rPr lang="en-US" sz="2400" dirty="0" smtClean="0"/>
              <a:t>Partitions are rare -&gt; mostly CA are both ok</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12456214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Relational Databases</a:t>
            </a:r>
            <a:endParaRPr lang="en-US" dirty="0"/>
          </a:p>
        </p:txBody>
      </p:sp>
      <p:sp>
        <p:nvSpPr>
          <p:cNvPr id="3" name="Content Placeholder 2"/>
          <p:cNvSpPr>
            <a:spLocks noGrp="1"/>
          </p:cNvSpPr>
          <p:nvPr>
            <p:ph idx="1"/>
          </p:nvPr>
        </p:nvSpPr>
        <p:spPr/>
        <p:txBody>
          <a:bodyPr/>
          <a:lstStyle/>
          <a:p>
            <a:pPr marL="0" indent="0">
              <a:buNone/>
            </a:pPr>
            <a:r>
              <a:rPr lang="en-US" dirty="0" smtClean="0"/>
              <a:t>Maximize Consistency</a:t>
            </a:r>
          </a:p>
          <a:p>
            <a:pPr marL="0" indent="0">
              <a:buNone/>
            </a:pPr>
            <a:r>
              <a:rPr lang="en-US" dirty="0" smtClean="0"/>
              <a:t>Consider financial data</a:t>
            </a:r>
          </a:p>
          <a:p>
            <a:pPr lvl="1"/>
            <a:r>
              <a:rPr lang="en-US" dirty="0" smtClean="0"/>
              <a:t>Error or inconsistency is not allowed</a:t>
            </a:r>
          </a:p>
          <a:p>
            <a:pPr lvl="1"/>
            <a:r>
              <a:rPr lang="en-US" dirty="0" smtClean="0"/>
              <a:t>Delays are minimized</a:t>
            </a:r>
          </a:p>
          <a:p>
            <a:pPr lvl="1"/>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spTree>
    <p:extLst>
      <p:ext uri="{BB962C8B-B14F-4D97-AF65-F5344CB8AC3E}">
        <p14:creationId xmlns:p14="http://schemas.microsoft.com/office/powerpoint/2010/main" val="207175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 Typical (ACID)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lvl="1"/>
            <a:r>
              <a:rPr lang="en-US" dirty="0" smtClean="0"/>
              <a:t>When </a:t>
            </a:r>
            <a:r>
              <a:rPr lang="en-US" dirty="0"/>
              <a:t>the focus is availability, both sides of a partition should still use atomic operations. </a:t>
            </a:r>
            <a:endParaRPr lang="en-US" dirty="0" smtClean="0"/>
          </a:p>
          <a:p>
            <a:pPr lvl="1"/>
            <a:r>
              <a:rPr lang="en-US" dirty="0" smtClean="0"/>
              <a:t>Also simplify </a:t>
            </a:r>
            <a:r>
              <a:rPr lang="en-US" dirty="0"/>
              <a:t>recovery.</a:t>
            </a:r>
          </a:p>
          <a:p>
            <a:pPr marL="0" indent="0">
              <a:buNone/>
            </a:pPr>
            <a:r>
              <a:rPr lang="en-US" dirty="0" smtClean="0"/>
              <a:t> </a:t>
            </a:r>
            <a:endParaRPr lang="en-US" b="1"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239938349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022834" cy="990107"/>
          </a:xfrm>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lvl="1"/>
            <a:r>
              <a:rPr lang="en-US" dirty="0" smtClean="0"/>
              <a:t>Relational:  </a:t>
            </a:r>
            <a:r>
              <a:rPr lang="en-US" dirty="0"/>
              <a:t>a transaction pre-serves all the database rules, such as unique keys</a:t>
            </a:r>
            <a:r>
              <a:rPr lang="en-US" dirty="0" smtClean="0"/>
              <a:t>.</a:t>
            </a:r>
          </a:p>
          <a:p>
            <a:pPr lvl="1"/>
            <a:r>
              <a:rPr lang="en-US" dirty="0" smtClean="0"/>
              <a:t>CAP: </a:t>
            </a:r>
            <a:r>
              <a:rPr lang="en-US" dirty="0"/>
              <a:t>single copy consistency, a strict subset of ACID </a:t>
            </a:r>
            <a:r>
              <a:rPr lang="en-US" dirty="0" smtClean="0"/>
              <a:t>consistency (otherwise cannot be maintained across partitions)</a:t>
            </a:r>
          </a:p>
          <a:p>
            <a:pPr lvl="1"/>
            <a:r>
              <a:rPr lang="en-US" dirty="0" smtClean="0"/>
              <a:t>Partition recovery restores ACID consistency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Tree>
    <p:extLst>
      <p:ext uri="{BB962C8B-B14F-4D97-AF65-F5344CB8AC3E}">
        <p14:creationId xmlns:p14="http://schemas.microsoft.com/office/powerpoint/2010/main" val="182249527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59401" cy="990107"/>
          </a:xfrm>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marL="0" indent="0">
              <a:buNone/>
            </a:pPr>
            <a:r>
              <a:rPr lang="en-US" b="1" dirty="0" smtClean="0"/>
              <a:t>I</a:t>
            </a:r>
            <a:r>
              <a:rPr lang="en-US" dirty="0" smtClean="0"/>
              <a:t>solation: core of CAP theorem</a:t>
            </a:r>
          </a:p>
          <a:p>
            <a:pPr lvl="1"/>
            <a:r>
              <a:rPr lang="en-US" dirty="0" smtClean="0"/>
              <a:t>Reduces functionality during a partition because </a:t>
            </a:r>
            <a:r>
              <a:rPr lang="en-US" dirty="0" err="1" smtClean="0"/>
              <a:t>serializability</a:t>
            </a:r>
            <a:r>
              <a:rPr lang="en-US" dirty="0" smtClean="0"/>
              <a:t> requires communication. </a:t>
            </a:r>
            <a:endParaRPr lang="en-US" dirty="0"/>
          </a:p>
          <a:p>
            <a:pPr lvl="1"/>
            <a:r>
              <a:rPr lang="en-US" dirty="0" smtClean="0"/>
              <a:t>instead CAP can weaken correctness and compensate during recovery</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Tree>
    <p:extLst>
      <p:ext uri="{BB962C8B-B14F-4D97-AF65-F5344CB8AC3E}">
        <p14:creationId xmlns:p14="http://schemas.microsoft.com/office/powerpoint/2010/main" val="227119433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934999" cy="990107"/>
          </a:xfrm>
        </p:spPr>
        <p:txBody>
          <a:bodyPr/>
          <a:lstStyle/>
          <a:p>
            <a:r>
              <a:rPr lang="en-US" dirty="0" smtClean="0"/>
              <a:t>Contrast: Typical Relational Database</a:t>
            </a:r>
            <a:endParaRPr lang="en-US" dirty="0"/>
          </a:p>
        </p:txBody>
      </p:sp>
      <p:sp>
        <p:nvSpPr>
          <p:cNvPr id="3" name="Content Placeholder 2"/>
          <p:cNvSpPr>
            <a:spLocks noGrp="1"/>
          </p:cNvSpPr>
          <p:nvPr>
            <p:ph idx="1"/>
          </p:nvPr>
        </p:nvSpPr>
        <p:spPr/>
        <p:txBody>
          <a:bodyPr/>
          <a:lstStyle/>
          <a:p>
            <a:pPr marL="0" indent="0">
              <a:buNone/>
            </a:pPr>
            <a:r>
              <a:rPr lang="en-US" b="1" dirty="0" smtClean="0"/>
              <a:t>A</a:t>
            </a:r>
            <a:r>
              <a:rPr lang="en-US" dirty="0" smtClean="0"/>
              <a:t>tomicity: Good for CAP too. </a:t>
            </a:r>
          </a:p>
          <a:p>
            <a:pPr marL="0" indent="0">
              <a:buNone/>
            </a:pPr>
            <a:r>
              <a:rPr lang="en-US" b="1" dirty="0" smtClean="0"/>
              <a:t>C</a:t>
            </a:r>
            <a:r>
              <a:rPr lang="en-US" dirty="0" smtClean="0"/>
              <a:t>onsistency: Different in CAP</a:t>
            </a:r>
          </a:p>
          <a:p>
            <a:pPr marL="0" indent="0">
              <a:buNone/>
            </a:pPr>
            <a:r>
              <a:rPr lang="en-US" b="1" dirty="0" smtClean="0"/>
              <a:t>I</a:t>
            </a:r>
            <a:r>
              <a:rPr lang="en-US" dirty="0" smtClean="0"/>
              <a:t>solation: core of CAP theorem</a:t>
            </a:r>
          </a:p>
          <a:p>
            <a:pPr marL="0" indent="0">
              <a:buNone/>
            </a:pPr>
            <a:r>
              <a:rPr lang="en-US" b="1" dirty="0" smtClean="0"/>
              <a:t>D</a:t>
            </a:r>
            <a:r>
              <a:rPr lang="en-US" dirty="0" smtClean="0"/>
              <a:t>urability: Good for CAP too (but can be expensive) </a:t>
            </a:r>
            <a:endParaRPr lang="en-US" b="1" dirty="0" smtClean="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spTree>
    <p:extLst>
      <p:ext uri="{BB962C8B-B14F-4D97-AF65-F5344CB8AC3E}">
        <p14:creationId xmlns:p14="http://schemas.microsoft.com/office/powerpoint/2010/main" val="128674655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Implications of CAP</a:t>
            </a:r>
            <a:endParaRPr lang="en-US" dirty="0"/>
          </a:p>
        </p:txBody>
      </p:sp>
      <p:sp>
        <p:nvSpPr>
          <p:cNvPr id="3" name="Content Placeholder 2"/>
          <p:cNvSpPr>
            <a:spLocks noGrp="1"/>
          </p:cNvSpPr>
          <p:nvPr>
            <p:ph idx="1"/>
          </p:nvPr>
        </p:nvSpPr>
        <p:spPr/>
        <p:txBody>
          <a:bodyPr/>
          <a:lstStyle/>
          <a:p>
            <a:pPr marL="0" indent="0">
              <a:spcAft>
                <a:spcPts val="0"/>
              </a:spcAft>
              <a:buClrTx/>
              <a:buNone/>
              <a:defRPr/>
            </a:pPr>
            <a:r>
              <a:rPr lang="en-US" dirty="0" smtClean="0"/>
              <a:t>Always support Partition Tolerance (but know they are rare)</a:t>
            </a:r>
          </a:p>
          <a:p>
            <a:pPr marL="0" indent="0">
              <a:spcAft>
                <a:spcPts val="0"/>
              </a:spcAft>
              <a:buClrTx/>
              <a:buNone/>
              <a:defRPr/>
            </a:pPr>
            <a:r>
              <a:rPr lang="en-US" dirty="0" smtClean="0"/>
              <a:t>Run ACID </a:t>
            </a:r>
            <a:r>
              <a:rPr lang="en-US" dirty="0"/>
              <a:t>transactions on each side of a partition </a:t>
            </a:r>
            <a:endParaRPr lang="en-US" dirty="0" smtClean="0"/>
          </a:p>
          <a:p>
            <a:pPr lvl="1">
              <a:spcAft>
                <a:spcPts val="0"/>
              </a:spcAft>
              <a:buClrTx/>
              <a:defRPr/>
            </a:pPr>
            <a:r>
              <a:rPr lang="en-US" dirty="0" smtClean="0"/>
              <a:t>makes </a:t>
            </a:r>
            <a:r>
              <a:rPr lang="en-US" dirty="0"/>
              <a:t>recovery </a:t>
            </a:r>
            <a:r>
              <a:rPr lang="en-US" dirty="0" smtClean="0"/>
              <a:t>easier</a:t>
            </a:r>
          </a:p>
          <a:p>
            <a:pPr lvl="1">
              <a:spcAft>
                <a:spcPts val="0"/>
              </a:spcAft>
              <a:buClrTx/>
              <a:defRPr/>
            </a:pPr>
            <a:r>
              <a:rPr lang="en-US" dirty="0" smtClean="0"/>
              <a:t>enables </a:t>
            </a:r>
            <a:r>
              <a:rPr lang="en-US" dirty="0"/>
              <a:t>a framework for compensating transactions that can be used for recovery from a partition.</a:t>
            </a:r>
          </a:p>
          <a:p>
            <a:pPr marL="0" indent="0">
              <a:spcAft>
                <a:spcPts val="0"/>
              </a:spcAft>
              <a:buClrTx/>
              <a:buNone/>
              <a:defRPr/>
            </a:pPr>
            <a:r>
              <a:rPr lang="en-US" dirty="0" smtClean="0"/>
              <a:t>Support BASE (Basically </a:t>
            </a:r>
            <a:r>
              <a:rPr lang="en-US" dirty="0"/>
              <a:t>Available, Soft state, Eventually </a:t>
            </a:r>
            <a:r>
              <a:rPr lang="en-US" dirty="0" smtClean="0"/>
              <a:t>consistent) during partitions</a:t>
            </a:r>
            <a:endParaRPr lang="en-US" dirty="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28</a:t>
            </a:fld>
            <a:endParaRPr lang="en-US" dirty="0"/>
          </a:p>
        </p:txBody>
      </p:sp>
    </p:spTree>
    <p:extLst>
      <p:ext uri="{BB962C8B-B14F-4D97-AF65-F5344CB8AC3E}">
        <p14:creationId xmlns:p14="http://schemas.microsoft.com/office/powerpoint/2010/main" val="278849355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996150" cy="990107"/>
          </a:xfrm>
        </p:spPr>
        <p:txBody>
          <a:bodyPr/>
          <a:lstStyle/>
          <a:p>
            <a:r>
              <a:rPr lang="en-US" dirty="0" smtClean="0"/>
              <a:t>Alternatives to relational databases</a:t>
            </a:r>
            <a:endParaRPr lang="en-US" dirty="0"/>
          </a:p>
        </p:txBody>
      </p:sp>
      <p:sp>
        <p:nvSpPr>
          <p:cNvPr id="3" name="Content Placeholder 2"/>
          <p:cNvSpPr>
            <a:spLocks noGrp="1"/>
          </p:cNvSpPr>
          <p:nvPr>
            <p:ph idx="1"/>
          </p:nvPr>
        </p:nvSpPr>
        <p:spPr/>
        <p:txBody>
          <a:bodyPr/>
          <a:lstStyle/>
          <a:p>
            <a:pPr marL="0" indent="0">
              <a:buNone/>
            </a:pPr>
            <a:r>
              <a:rPr lang="en-US" dirty="0" smtClean="0"/>
              <a:t>Write performance (collect lots of data quickly): </a:t>
            </a:r>
            <a:r>
              <a:rPr lang="en-US" dirty="0" err="1" smtClean="0"/>
              <a:t>Redis</a:t>
            </a:r>
            <a:r>
              <a:rPr lang="en-US" dirty="0" smtClean="0"/>
              <a:t> (key-value store)</a:t>
            </a:r>
          </a:p>
          <a:p>
            <a:pPr lvl="1"/>
            <a:r>
              <a:rPr lang="en-US" dirty="0" smtClean="0"/>
              <a:t>Important at data collection time</a:t>
            </a:r>
          </a:p>
          <a:p>
            <a:pPr lvl="1"/>
            <a:r>
              <a:rPr lang="en-US" dirty="0" smtClean="0"/>
              <a:t>Important for sites generating a lot of content</a:t>
            </a:r>
          </a:p>
          <a:p>
            <a:pPr lvl="1"/>
            <a:r>
              <a:rPr lang="en-US" dirty="0" smtClean="0"/>
              <a:t>Maybe it’s ok if a crash loses a small amount of data </a:t>
            </a:r>
          </a:p>
          <a:p>
            <a:pPr lvl="1"/>
            <a:r>
              <a:rPr lang="en-US" dirty="0" smtClean="0"/>
              <a:t>Slower to query things not in the key</a:t>
            </a:r>
          </a:p>
          <a:p>
            <a:pPr lvl="1"/>
            <a:r>
              <a:rPr lang="en-US" dirty="0" smtClean="0"/>
              <a:t>Scales to multiple machines</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
        <p:nvSpPr>
          <p:cNvPr id="7" name="Rectangle 6"/>
          <p:cNvSpPr/>
          <p:nvPr/>
        </p:nvSpPr>
        <p:spPr>
          <a:xfrm>
            <a:off x="1128942" y="5111270"/>
            <a:ext cx="6821339" cy="923330"/>
          </a:xfrm>
          <a:prstGeom prst="rect">
            <a:avLst/>
          </a:prstGeom>
        </p:spPr>
        <p:txBody>
          <a:bodyPr wrap="square">
            <a:spAutoFit/>
          </a:bodyPr>
          <a:lstStyle/>
          <a:p>
            <a:r>
              <a:rPr lang="en-US" dirty="0" smtClean="0"/>
              <a:t>“</a:t>
            </a:r>
            <a:r>
              <a:rPr lang="en-US" dirty="0" err="1" smtClean="0"/>
              <a:t>Redis</a:t>
            </a:r>
            <a:r>
              <a:rPr lang="en-US" dirty="0" smtClean="0"/>
              <a:t> </a:t>
            </a:r>
            <a:r>
              <a:rPr lang="en-US" dirty="0"/>
              <a:t>is an open source, BSD licensed, advanced key-value store. It is often referred to as a data structure server since keys can contain strings, hashes, lists, sets and sorted sets</a:t>
            </a:r>
            <a:r>
              <a:rPr lang="en-US" dirty="0" smtClean="0"/>
              <a:t>.”</a:t>
            </a:r>
            <a:endParaRPr lang="en-US" dirty="0"/>
          </a:p>
        </p:txBody>
      </p:sp>
    </p:spTree>
    <p:extLst>
      <p:ext uri="{BB962C8B-B14F-4D97-AF65-F5344CB8AC3E}">
        <p14:creationId xmlns:p14="http://schemas.microsoft.com/office/powerpoint/2010/main" val="426557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	</a:t>
            </a:r>
            <a:r>
              <a:rPr lang="en-US" dirty="0" smtClean="0"/>
              <a:t>- just Keep It Simple, …</a:t>
            </a:r>
            <a:endParaRPr lang="en-US" dirty="0" smtClean="0">
              <a:sym typeface="Wingdings"/>
            </a:endParaRP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340788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 </a:t>
            </a:r>
          </a:p>
          <a:p>
            <a:endParaRPr lang="en-US" dirty="0"/>
          </a:p>
          <a:p>
            <a:pPr marL="0" indent="0">
              <a:buNone/>
            </a:pPr>
            <a:r>
              <a:rPr lang="en-US" dirty="0" smtClean="0"/>
              <a:t>“a </a:t>
            </a:r>
            <a:r>
              <a:rPr lang="en-US" dirty="0"/>
              <a:t>framework that allows for the distributed processing of large data sets across clusters of computers using simple programming models</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30</a:t>
            </a:fld>
            <a:endParaRPr lang="en-US" dirty="0"/>
          </a:p>
        </p:txBody>
      </p:sp>
    </p:spTree>
    <p:extLst>
      <p:ext uri="{BB962C8B-B14F-4D97-AF65-F5344CB8AC3E}">
        <p14:creationId xmlns:p14="http://schemas.microsoft.com/office/powerpoint/2010/main" val="1349715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a:t>
            </a:r>
            <a:r>
              <a:rPr lang="en-US" smtClean="0"/>
              <a:t>) </a:t>
            </a:r>
            <a:endParaRPr lang="en-US" dirty="0"/>
          </a:p>
          <a:p>
            <a:pPr marL="0" indent="0">
              <a:buNone/>
            </a:pPr>
            <a:r>
              <a:rPr lang="en-US" i="1" dirty="0" smtClean="0"/>
              <a:t>Map </a:t>
            </a:r>
            <a:r>
              <a:rPr lang="en-US" dirty="0" smtClean="0"/>
              <a:t>data ‘shards’ with keys onto many nodes</a:t>
            </a:r>
          </a:p>
          <a:p>
            <a:pPr marL="0" indent="0">
              <a:buNone/>
            </a:pPr>
            <a:r>
              <a:rPr lang="en-US" i="1" dirty="0" smtClean="0"/>
              <a:t>Shuffle sort </a:t>
            </a:r>
            <a:r>
              <a:rPr lang="en-US" dirty="0" smtClean="0"/>
              <a:t>‘shards’ by aggregating them by key to increase the efficiency of processing</a:t>
            </a:r>
          </a:p>
          <a:p>
            <a:pPr marL="0" indent="0">
              <a:buNone/>
            </a:pPr>
            <a:r>
              <a:rPr lang="en-US" i="1" dirty="0" smtClean="0"/>
              <a:t>Reduce </a:t>
            </a:r>
            <a:r>
              <a:rPr lang="en-US" dirty="0" smtClean="0"/>
              <a:t>by processing the data </a:t>
            </a:r>
            <a:endParaRPr lang="en-US" i="1" dirty="0" smtClean="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31</a:t>
            </a:fld>
            <a:endParaRPr lang="en-US" dirty="0"/>
          </a:p>
        </p:txBody>
      </p:sp>
    </p:spTree>
    <p:extLst>
      <p:ext uri="{BB962C8B-B14F-4D97-AF65-F5344CB8AC3E}">
        <p14:creationId xmlns:p14="http://schemas.microsoft.com/office/powerpoint/2010/main" val="4154483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read and write</a:t>
            </a:r>
            <a:endParaRPr lang="en-US" dirty="0"/>
          </a:p>
        </p:txBody>
      </p:sp>
      <p:sp>
        <p:nvSpPr>
          <p:cNvPr id="3" name="Content Placeholder 2"/>
          <p:cNvSpPr>
            <a:spLocks noGrp="1"/>
          </p:cNvSpPr>
          <p:nvPr>
            <p:ph idx="1"/>
          </p:nvPr>
        </p:nvSpPr>
        <p:spPr/>
        <p:txBody>
          <a:bodyPr/>
          <a:lstStyle/>
          <a:p>
            <a:pPr marL="0" indent="0">
              <a:buNone/>
            </a:pPr>
            <a:r>
              <a:rPr lang="en-US" dirty="0" smtClean="0"/>
              <a:t>Supporting access and transformation of large, unstructured data</a:t>
            </a:r>
          </a:p>
          <a:p>
            <a:r>
              <a:rPr lang="en-US" dirty="0" err="1" smtClean="0"/>
              <a:t>Hadoop’s</a:t>
            </a:r>
            <a:r>
              <a:rPr lang="en-US" dirty="0" smtClean="0"/>
              <a:t> </a:t>
            </a:r>
            <a:r>
              <a:rPr lang="en-US" dirty="0" err="1" smtClean="0"/>
              <a:t>MapReduce</a:t>
            </a:r>
            <a:r>
              <a:rPr lang="en-US" dirty="0" smtClean="0"/>
              <a:t> framework (a form of parallelism) </a:t>
            </a:r>
          </a:p>
          <a:p>
            <a:r>
              <a:rPr lang="en-US" dirty="0" smtClean="0"/>
              <a:t>Apache Hive: Interactive querying for </a:t>
            </a:r>
            <a:r>
              <a:rPr lang="en-US" dirty="0" err="1" smtClean="0"/>
              <a:t>Hadoop</a:t>
            </a:r>
            <a:endParaRPr lang="en-US" dirty="0" smtClean="0"/>
          </a:p>
          <a:p>
            <a:pPr marL="0" indent="0">
              <a:buNone/>
            </a:pPr>
            <a:r>
              <a:rPr lang="en-US" dirty="0" smtClean="0"/>
              <a:t>A way to manage distributed data (query, insert, </a:t>
            </a:r>
            <a:r>
              <a:rPr lang="en-US" i="1" dirty="0" smtClean="0"/>
              <a:t>etc</a:t>
            </a:r>
            <a:r>
              <a:rPr lang="en-US" i="1" dirty="0"/>
              <a:t>.)</a:t>
            </a:r>
            <a:r>
              <a:rPr lang="en-US" dirty="0"/>
              <a:t> </a:t>
            </a:r>
            <a:r>
              <a:rPr lang="en-US" dirty="0" smtClean="0"/>
              <a:t>“Hive </a:t>
            </a:r>
            <a:r>
              <a:rPr lang="en-US" dirty="0"/>
              <a:t>provides a mechanism to project structure onto </a:t>
            </a:r>
            <a:r>
              <a:rPr lang="en-US" dirty="0" smtClean="0"/>
              <a:t>... and </a:t>
            </a:r>
            <a:r>
              <a:rPr lang="en-US" dirty="0"/>
              <a:t>query the data using a SQL-like language called </a:t>
            </a:r>
            <a:r>
              <a:rPr lang="en-US" dirty="0" err="1"/>
              <a:t>HiveQL</a:t>
            </a:r>
            <a:r>
              <a:rPr lang="en-US" dirty="0" smtClean="0"/>
              <a:t>.”</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spTree>
    <p:extLst>
      <p:ext uri="{BB962C8B-B14F-4D97-AF65-F5344CB8AC3E}">
        <p14:creationId xmlns:p14="http://schemas.microsoft.com/office/powerpoint/2010/main" val="1176461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a:t>
            </a:r>
            <a:r>
              <a:rPr lang="en-US" dirty="0" err="1" smtClean="0"/>
              <a:t>MapReduce</a:t>
            </a:r>
            <a:endParaRPr lang="en-US" dirty="0"/>
          </a:p>
        </p:txBody>
      </p:sp>
      <p:sp>
        <p:nvSpPr>
          <p:cNvPr id="3" name="Content Placeholder 2"/>
          <p:cNvSpPr>
            <a:spLocks noGrp="1"/>
          </p:cNvSpPr>
          <p:nvPr>
            <p:ph idx="1"/>
          </p:nvPr>
        </p:nvSpPr>
        <p:spPr/>
        <p:txBody>
          <a:bodyPr/>
          <a:lstStyle/>
          <a:p>
            <a:pPr marL="0" indent="0">
              <a:buNone/>
            </a:pPr>
            <a:r>
              <a:rPr lang="en-US" dirty="0" smtClean="0"/>
              <a:t>Not ideal for ad-hoc query tasks</a:t>
            </a:r>
          </a:p>
          <a:p>
            <a:pPr marL="0" indent="0">
              <a:buNone/>
            </a:pPr>
            <a:r>
              <a:rPr lang="en-US" dirty="0" smtClean="0"/>
              <a:t>Slow for iterative data analysis </a:t>
            </a:r>
          </a:p>
          <a:p>
            <a:pPr marL="0" indent="0">
              <a:buNone/>
            </a:pPr>
            <a:r>
              <a:rPr lang="en-US" dirty="0" smtClean="0"/>
              <a:t>Good for normalization or processing</a:t>
            </a:r>
          </a:p>
          <a:p>
            <a:pPr marL="0" indent="0">
              <a:buNone/>
            </a:pPr>
            <a:r>
              <a:rPr lang="en-US" dirty="0" smtClean="0"/>
              <a:t>Good for batch work</a:t>
            </a:r>
          </a:p>
          <a:p>
            <a:pPr marL="0" indent="0">
              <a:buNone/>
            </a:pPr>
            <a:r>
              <a:rPr lang="en-US" dirty="0" smtClean="0"/>
              <a:t>Does not require that data fit a schema </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33</a:t>
            </a:fld>
            <a:endParaRPr lang="en-US" dirty="0"/>
          </a:p>
        </p:txBody>
      </p:sp>
    </p:spTree>
    <p:extLst>
      <p:ext uri="{BB962C8B-B14F-4D97-AF65-F5344CB8AC3E}">
        <p14:creationId xmlns:p14="http://schemas.microsoft.com/office/powerpoint/2010/main" val="4168837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focused on Analytics</a:t>
            </a:r>
            <a:endParaRPr lang="en-US" dirty="0"/>
          </a:p>
        </p:txBody>
      </p:sp>
      <p:sp>
        <p:nvSpPr>
          <p:cNvPr id="3" name="Content Placeholder 2"/>
          <p:cNvSpPr>
            <a:spLocks noGrp="1"/>
          </p:cNvSpPr>
          <p:nvPr>
            <p:ph idx="1"/>
          </p:nvPr>
        </p:nvSpPr>
        <p:spPr>
          <a:xfrm>
            <a:off x="1128943" y="1611983"/>
            <a:ext cx="7048804" cy="4379976"/>
          </a:xfrm>
        </p:spPr>
        <p:txBody>
          <a:bodyPr/>
          <a:lstStyle/>
          <a:p>
            <a:pPr marL="0" indent="0">
              <a:buNone/>
            </a:pPr>
            <a:r>
              <a:rPr lang="en-US" dirty="0" smtClean="0"/>
              <a:t>Google’s Big Query </a:t>
            </a:r>
          </a:p>
          <a:p>
            <a:pPr marL="0" indent="0">
              <a:buNone/>
            </a:pPr>
            <a:r>
              <a:rPr lang="en-US" dirty="0"/>
              <a:t>“Analyze terabytes of data in </a:t>
            </a:r>
            <a:r>
              <a:rPr lang="en-US" dirty="0" smtClean="0"/>
              <a:t>seconds… bulk load your data … REST access”</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34</a:t>
            </a:fld>
            <a:endParaRPr lang="en-US" dirty="0"/>
          </a:p>
        </p:txBody>
      </p:sp>
    </p:spTree>
    <p:extLst>
      <p:ext uri="{BB962C8B-B14F-4D97-AF65-F5344CB8AC3E}">
        <p14:creationId xmlns:p14="http://schemas.microsoft.com/office/powerpoint/2010/main" val="2871226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solution focused on Analytics</a:t>
            </a:r>
            <a:endParaRPr lang="en-US" dirty="0"/>
          </a:p>
        </p:txBody>
      </p:sp>
      <p:sp>
        <p:nvSpPr>
          <p:cNvPr id="3" name="Content Placeholder 2"/>
          <p:cNvSpPr>
            <a:spLocks noGrp="1"/>
          </p:cNvSpPr>
          <p:nvPr>
            <p:ph idx="1"/>
          </p:nvPr>
        </p:nvSpPr>
        <p:spPr>
          <a:xfrm>
            <a:off x="1128943" y="1611983"/>
            <a:ext cx="7048804" cy="4379976"/>
          </a:xfrm>
        </p:spPr>
        <p:txBody>
          <a:bodyPr/>
          <a:lstStyle/>
          <a:p>
            <a:pPr marL="0" indent="0">
              <a:buNone/>
            </a:pPr>
            <a:r>
              <a:rPr lang="en-US" dirty="0" smtClean="0"/>
              <a:t>Google’s Big Query </a:t>
            </a:r>
          </a:p>
          <a:p>
            <a:r>
              <a:rPr lang="en-US" dirty="0" smtClean="0"/>
              <a:t>Based on </a:t>
            </a:r>
            <a:r>
              <a:rPr lang="en-US" dirty="0" err="1" smtClean="0"/>
              <a:t>Dremel</a:t>
            </a:r>
            <a:r>
              <a:rPr lang="en-US" dirty="0" smtClean="0"/>
              <a:t> (a schema-based SQL/like system that can handle very large data sets very quickly). </a:t>
            </a:r>
          </a:p>
          <a:p>
            <a:r>
              <a:rPr lang="en-US" dirty="0" smtClean="0"/>
              <a:t>Append-only system</a:t>
            </a:r>
          </a:p>
          <a:p>
            <a:r>
              <a:rPr lang="en-US" dirty="0" smtClean="0"/>
              <a:t>No install required (or allowed)</a:t>
            </a:r>
          </a:p>
          <a:p>
            <a:r>
              <a:rPr lang="en-US" dirty="0" smtClean="0"/>
              <a:t>Good if you don’t have an existing distributed infrastructure</a:t>
            </a:r>
          </a:p>
          <a:p>
            <a:r>
              <a:rPr lang="en-US" dirty="0"/>
              <a:t>Good for supporting visualizations and dashboards</a:t>
            </a:r>
          </a:p>
          <a:p>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2789950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Big Query so fast?</a:t>
            </a:r>
            <a:endParaRPr lang="en-US" dirty="0"/>
          </a:p>
        </p:txBody>
      </p:sp>
      <p:pic>
        <p:nvPicPr>
          <p:cNvPr id="7" name="Content Placeholder 6"/>
          <p:cNvPicPr>
            <a:picLocks noGrp="1" noChangeAspect="1"/>
          </p:cNvPicPr>
          <p:nvPr>
            <p:ph idx="1"/>
          </p:nvPr>
        </p:nvPicPr>
        <p:blipFill>
          <a:blip r:embed="rId3"/>
          <a:srcRect l="7826" r="7826"/>
          <a:stretch>
            <a:fillRect/>
          </a:stretch>
        </p:blipFill>
        <p:spPr/>
      </p:pic>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sp>
        <p:nvSpPr>
          <p:cNvPr id="8" name="Rectangle 7"/>
          <p:cNvSpPr/>
          <p:nvPr/>
        </p:nvSpPr>
        <p:spPr>
          <a:xfrm>
            <a:off x="954131" y="1523987"/>
            <a:ext cx="7223615" cy="369332"/>
          </a:xfrm>
          <a:prstGeom prst="rect">
            <a:avLst/>
          </a:prstGeom>
        </p:spPr>
        <p:txBody>
          <a:bodyPr wrap="square">
            <a:spAutoFit/>
          </a:bodyPr>
          <a:lstStyle/>
          <a:p>
            <a:r>
              <a:rPr lang="en-US" dirty="0"/>
              <a:t>https://</a:t>
            </a:r>
            <a:r>
              <a:rPr lang="en-US" dirty="0" err="1"/>
              <a:t>cloud.google.com</a:t>
            </a:r>
            <a:r>
              <a:rPr lang="en-US" dirty="0"/>
              <a:t>/files/</a:t>
            </a:r>
            <a:r>
              <a:rPr lang="en-US" dirty="0" err="1"/>
              <a:t>BigQueryTechnicalWP.pdf</a:t>
            </a:r>
            <a:endParaRPr lang="en-US" dirty="0"/>
          </a:p>
        </p:txBody>
      </p:sp>
    </p:spTree>
    <p:extLst>
      <p:ext uri="{BB962C8B-B14F-4D97-AF65-F5344CB8AC3E}">
        <p14:creationId xmlns:p14="http://schemas.microsoft.com/office/powerpoint/2010/main" val="2294541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makes Big Query so fast?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37</a:t>
            </a:fld>
            <a:endParaRPr lang="en-US" dirty="0"/>
          </a:p>
        </p:txBody>
      </p:sp>
      <p:sp>
        <p:nvSpPr>
          <p:cNvPr id="8" name="Rectangle 7"/>
          <p:cNvSpPr/>
          <p:nvPr/>
        </p:nvSpPr>
        <p:spPr>
          <a:xfrm>
            <a:off x="954131" y="1523987"/>
            <a:ext cx="7223615" cy="369332"/>
          </a:xfrm>
          <a:prstGeom prst="rect">
            <a:avLst/>
          </a:prstGeom>
        </p:spPr>
        <p:txBody>
          <a:bodyPr wrap="square">
            <a:spAutoFit/>
          </a:bodyPr>
          <a:lstStyle/>
          <a:p>
            <a:r>
              <a:rPr lang="en-US" dirty="0"/>
              <a:t>https://</a:t>
            </a:r>
            <a:r>
              <a:rPr lang="en-US" dirty="0" err="1"/>
              <a:t>cloud.google.com</a:t>
            </a:r>
            <a:r>
              <a:rPr lang="en-US" dirty="0"/>
              <a:t>/files/</a:t>
            </a:r>
            <a:r>
              <a:rPr lang="en-US" dirty="0" err="1"/>
              <a:t>BigQueryTechnicalWP.pdf</a:t>
            </a:r>
            <a:endParaRPr lang="en-US" dirty="0"/>
          </a:p>
        </p:txBody>
      </p:sp>
      <p:pic>
        <p:nvPicPr>
          <p:cNvPr id="9" name="Content Placeholder 8" descr="Screen Shot 2015-03-23 at 8.16.43 PM.png"/>
          <p:cNvPicPr>
            <a:picLocks noGrp="1" noChangeAspect="1"/>
          </p:cNvPicPr>
          <p:nvPr>
            <p:ph idx="1"/>
          </p:nvPr>
        </p:nvPicPr>
        <p:blipFill>
          <a:blip r:embed="rId3">
            <a:extLst>
              <a:ext uri="{28A0092B-C50C-407E-A947-70E740481C1C}">
                <a14:useLocalDpi xmlns:a14="http://schemas.microsoft.com/office/drawing/2010/main" val="0"/>
              </a:ext>
            </a:extLst>
          </a:blip>
          <a:srcRect t="-6249" b="-6249"/>
          <a:stretch>
            <a:fillRect/>
          </a:stretch>
        </p:blipFill>
        <p:spPr/>
      </p:pic>
    </p:spTree>
    <p:extLst>
      <p:ext uri="{BB962C8B-B14F-4D97-AF65-F5344CB8AC3E}">
        <p14:creationId xmlns:p14="http://schemas.microsoft.com/office/powerpoint/2010/main" val="2159025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it so fast?</a:t>
            </a:r>
            <a:endParaRPr lang="en-US" dirty="0"/>
          </a:p>
        </p:txBody>
      </p:sp>
      <p:sp>
        <p:nvSpPr>
          <p:cNvPr id="3" name="Content Placeholder 2"/>
          <p:cNvSpPr>
            <a:spLocks noGrp="1"/>
          </p:cNvSpPr>
          <p:nvPr>
            <p:ph idx="1"/>
          </p:nvPr>
        </p:nvSpPr>
        <p:spPr/>
        <p:txBody>
          <a:bodyPr/>
          <a:lstStyle/>
          <a:p>
            <a:r>
              <a:rPr lang="en-US" dirty="0" smtClean="0"/>
              <a:t>Data stored in tables, but organized in columns rather than rows</a:t>
            </a:r>
          </a:p>
          <a:p>
            <a:r>
              <a:rPr lang="en-US" dirty="0" smtClean="0"/>
              <a:t>Reduces the amount of data necessary to load into memory</a:t>
            </a:r>
          </a:p>
          <a:p>
            <a:r>
              <a:rPr lang="en-US" dirty="0" smtClean="0"/>
              <a:t>Query results returned as JSON objects &amp; can create new tables when very large</a:t>
            </a:r>
          </a:p>
          <a:p>
            <a:r>
              <a:rPr lang="en-US" dirty="0" smtClean="0"/>
              <a:t>Limited by Google’s servers’ available memory</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38</a:t>
            </a:fld>
            <a:endParaRPr lang="en-US" dirty="0"/>
          </a:p>
        </p:txBody>
      </p:sp>
    </p:spTree>
    <p:extLst>
      <p:ext uri="{BB962C8B-B14F-4D97-AF65-F5344CB8AC3E}">
        <p14:creationId xmlns:p14="http://schemas.microsoft.com/office/powerpoint/2010/main" val="1339765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7631231" cy="990107"/>
          </a:xfrm>
        </p:spPr>
        <p:txBody>
          <a:bodyPr/>
          <a:lstStyle/>
          <a:p>
            <a:r>
              <a:rPr lang="en-US" dirty="0" smtClean="0"/>
              <a:t>Case Study [Bad Data Handbook </a:t>
            </a:r>
            <a:r>
              <a:rPr lang="en-US" dirty="0" err="1" smtClean="0"/>
              <a:t>Ch</a:t>
            </a:r>
            <a:r>
              <a:rPr lang="en-US" dirty="0" smtClean="0"/>
              <a:t> 12]</a:t>
            </a:r>
            <a:endParaRPr lang="en-US" dirty="0"/>
          </a:p>
        </p:txBody>
      </p:sp>
      <p:sp>
        <p:nvSpPr>
          <p:cNvPr id="3" name="Content Placeholder 2"/>
          <p:cNvSpPr>
            <a:spLocks noGrp="1"/>
          </p:cNvSpPr>
          <p:nvPr>
            <p:ph idx="1"/>
          </p:nvPr>
        </p:nvSpPr>
        <p:spPr/>
        <p:txBody>
          <a:bodyPr/>
          <a:lstStyle/>
          <a:p>
            <a:pPr marL="0" indent="0">
              <a:buNone/>
            </a:pPr>
            <a:r>
              <a:rPr lang="en-US" dirty="0" smtClean="0"/>
              <a:t>Studying online text data (NLP)</a:t>
            </a:r>
          </a:p>
          <a:p>
            <a:pPr marL="0" indent="0">
              <a:buNone/>
            </a:pPr>
            <a:r>
              <a:rPr lang="en-US" dirty="0" smtClean="0"/>
              <a:t>Scraped data into </a:t>
            </a:r>
            <a:r>
              <a:rPr lang="en-US" i="1" dirty="0" smtClean="0"/>
              <a:t>Apache</a:t>
            </a:r>
            <a:r>
              <a:rPr lang="en-US" dirty="0" smtClean="0"/>
              <a:t> </a:t>
            </a:r>
            <a:r>
              <a:rPr lang="en-US" dirty="0" err="1" smtClean="0"/>
              <a:t>CouchDB</a:t>
            </a:r>
            <a:endParaRPr lang="en-US" dirty="0" smtClean="0"/>
          </a:p>
          <a:p>
            <a:r>
              <a:rPr lang="en-US" dirty="0" smtClean="0"/>
              <a:t>JSON based</a:t>
            </a:r>
          </a:p>
          <a:p>
            <a:r>
              <a:rPr lang="en-US" dirty="0" smtClean="0"/>
              <a:t>Schema-less / Document oriented</a:t>
            </a:r>
          </a:p>
          <a:p>
            <a:r>
              <a:rPr lang="en-US" dirty="0" smtClean="0"/>
              <a:t>HTTP support</a:t>
            </a:r>
          </a:p>
          <a:p>
            <a:r>
              <a:rPr lang="en-US" dirty="0" smtClean="0"/>
              <a:t>Supports </a:t>
            </a:r>
            <a:r>
              <a:rPr lang="en-US" dirty="0" err="1" smtClean="0"/>
              <a:t>MapReduce</a:t>
            </a:r>
            <a:endParaRPr lang="en-US" dirty="0" smtClean="0"/>
          </a:p>
          <a:p>
            <a:pPr marL="0" indent="0">
              <a:buNone/>
            </a:pPr>
            <a:r>
              <a:rPr lang="en-US" dirty="0" smtClean="0"/>
              <a:t>Collected 70GB of blog posts </a:t>
            </a:r>
          </a:p>
          <a:p>
            <a:pPr marL="0" indent="0">
              <a:buNone/>
            </a:pPr>
            <a:r>
              <a:rPr lang="en-US" dirty="0" smtClean="0"/>
              <a:t>[McNamara]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39</a:t>
            </a:fld>
            <a:endParaRPr lang="en-US" dirty="0"/>
          </a:p>
        </p:txBody>
      </p:sp>
    </p:spTree>
    <p:extLst>
      <p:ext uri="{BB962C8B-B14F-4D97-AF65-F5344CB8AC3E}">
        <p14:creationId xmlns:p14="http://schemas.microsoft.com/office/powerpoint/2010/main" val="1738120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Decision trees pros</a:t>
            </a:r>
          </a:p>
          <a:p>
            <a:pPr lvl="1"/>
            <a:r>
              <a:rPr lang="en-US" dirty="0" smtClean="0"/>
              <a:t>Open world assumption </a:t>
            </a:r>
          </a:p>
          <a:p>
            <a:pPr lvl="1"/>
            <a:r>
              <a:rPr lang="en-US" dirty="0" smtClean="0"/>
              <a:t>Fast to learn and use </a:t>
            </a:r>
          </a:p>
          <a:p>
            <a:pPr lvl="1"/>
            <a:r>
              <a:rPr lang="en-US" dirty="0" smtClean="0"/>
              <a:t>Easy to interpret and understand</a:t>
            </a:r>
          </a:p>
          <a:p>
            <a:pPr marL="0" indent="0">
              <a:buNone/>
            </a:pPr>
            <a:r>
              <a:rPr lang="en-US" dirty="0" smtClean="0"/>
              <a:t>Decision trees cons</a:t>
            </a:r>
          </a:p>
          <a:p>
            <a:pPr marL="571500" lvl="2" indent="-342900">
              <a:buClr>
                <a:schemeClr val="accent3"/>
              </a:buClr>
            </a:pPr>
            <a:r>
              <a:rPr lang="en-US" dirty="0"/>
              <a:t>Prone to </a:t>
            </a:r>
            <a:r>
              <a:rPr lang="en-US" dirty="0" err="1"/>
              <a:t>overfitting</a:t>
            </a:r>
            <a:r>
              <a:rPr lang="en-US" dirty="0"/>
              <a:t> – handle this by </a:t>
            </a:r>
            <a:r>
              <a:rPr lang="en-US" dirty="0" smtClean="0"/>
              <a:t>pruning</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2499752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7631231" cy="990107"/>
          </a:xfrm>
        </p:spPr>
        <p:txBody>
          <a:bodyPr/>
          <a:lstStyle/>
          <a:p>
            <a:r>
              <a:rPr lang="en-US" dirty="0" smtClean="0"/>
              <a:t>Case Study [Bad Data Handbook </a:t>
            </a:r>
            <a:r>
              <a:rPr lang="en-US" dirty="0" err="1" smtClean="0"/>
              <a:t>Ch</a:t>
            </a:r>
            <a:r>
              <a:rPr lang="en-US" dirty="0" smtClean="0"/>
              <a:t> 12]</a:t>
            </a:r>
            <a:endParaRPr lang="en-US" dirty="0"/>
          </a:p>
        </p:txBody>
      </p:sp>
      <p:sp>
        <p:nvSpPr>
          <p:cNvPr id="3" name="Content Placeholder 2"/>
          <p:cNvSpPr>
            <a:spLocks noGrp="1"/>
          </p:cNvSpPr>
          <p:nvPr>
            <p:ph idx="1"/>
          </p:nvPr>
        </p:nvSpPr>
        <p:spPr/>
        <p:txBody>
          <a:bodyPr/>
          <a:lstStyle/>
          <a:p>
            <a:pPr marL="0" indent="0">
              <a:buNone/>
            </a:pPr>
            <a:r>
              <a:rPr lang="en-US" dirty="0" smtClean="0"/>
              <a:t>Poor debugging experience</a:t>
            </a:r>
          </a:p>
          <a:p>
            <a:r>
              <a:rPr lang="en-US" dirty="0" smtClean="0"/>
              <a:t>Error output poor</a:t>
            </a:r>
          </a:p>
          <a:p>
            <a:r>
              <a:rPr lang="en-US" dirty="0" err="1" smtClean="0"/>
              <a:t>MapReduce</a:t>
            </a:r>
            <a:r>
              <a:rPr lang="en-US" dirty="0" smtClean="0"/>
              <a:t> errors occurred only at </a:t>
            </a:r>
            <a:r>
              <a:rPr lang="en-US" i="1" dirty="0" smtClean="0"/>
              <a:t>reduce </a:t>
            </a:r>
            <a:r>
              <a:rPr lang="en-US" dirty="0" smtClean="0"/>
              <a:t>stage (slow debug cycle)</a:t>
            </a:r>
          </a:p>
          <a:p>
            <a:r>
              <a:rPr lang="en-US" dirty="0" smtClean="0"/>
              <a:t>Indexing data took days; failures could occur at any point</a:t>
            </a:r>
          </a:p>
          <a:p>
            <a:pPr marL="0" indent="0">
              <a:buNone/>
            </a:pPr>
            <a:r>
              <a:rPr lang="en-US" dirty="0" smtClean="0"/>
              <a:t>-&gt; Fast write, slow &amp; difficult querying</a:t>
            </a:r>
          </a:p>
          <a:p>
            <a:pPr marL="0" indent="0">
              <a:buNone/>
            </a:pPr>
            <a:r>
              <a:rPr lang="en-US" dirty="0" smtClean="0"/>
              <a:t>OPPOSITE of what he needed… File System might have been better, or REDIS</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40</a:t>
            </a:fld>
            <a:endParaRPr lang="en-US" dirty="0"/>
          </a:p>
        </p:txBody>
      </p:sp>
    </p:spTree>
    <p:extLst>
      <p:ext uri="{BB962C8B-B14F-4D97-AF65-F5344CB8AC3E}">
        <p14:creationId xmlns:p14="http://schemas.microsoft.com/office/powerpoint/2010/main" val="19416210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p:txBody>
          <a:bodyPr/>
          <a:lstStyle/>
          <a:p>
            <a:pPr marL="0" indent="0">
              <a:buNone/>
            </a:pPr>
            <a:r>
              <a:rPr lang="en-US" dirty="0" smtClean="0"/>
              <a:t>Understand your data problem </a:t>
            </a:r>
            <a:r>
              <a:rPr lang="en-US" i="1" dirty="0" smtClean="0"/>
              <a:t>first </a:t>
            </a:r>
          </a:p>
          <a:p>
            <a:pPr marL="0" indent="0">
              <a:buNone/>
            </a:pPr>
            <a:r>
              <a:rPr lang="en-US" dirty="0" smtClean="0"/>
              <a:t>Outsource things that aren’t key to your contribution</a:t>
            </a:r>
          </a:p>
          <a:p>
            <a:pPr marL="0" indent="0">
              <a:buNone/>
            </a:pPr>
            <a:r>
              <a:rPr lang="en-US" dirty="0" smtClean="0"/>
              <a:t>Start small  -- test on a subset of data to find basic problems first</a:t>
            </a:r>
          </a:p>
          <a:p>
            <a:pPr marL="0" indent="0">
              <a:buNone/>
            </a:pPr>
            <a:r>
              <a:rPr lang="en-US" dirty="0" smtClean="0"/>
              <a:t>Plan to scale up </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41</a:t>
            </a:fld>
            <a:endParaRPr lang="en-US" dirty="0"/>
          </a:p>
        </p:txBody>
      </p:sp>
    </p:spTree>
    <p:extLst>
      <p:ext uri="{BB962C8B-B14F-4D97-AF65-F5344CB8AC3E}">
        <p14:creationId xmlns:p14="http://schemas.microsoft.com/office/powerpoint/2010/main" val="4252009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p:txBody>
          <a:bodyPr/>
          <a:lstStyle/>
          <a:p>
            <a:pPr marL="0" indent="0">
              <a:buNone/>
            </a:pPr>
            <a:r>
              <a:rPr lang="en-US" b="1" dirty="0" smtClean="0"/>
              <a:t>Collecting Data:</a:t>
            </a:r>
            <a:r>
              <a:rPr lang="en-US" dirty="0" smtClean="0"/>
              <a:t> File System? Or </a:t>
            </a:r>
            <a:r>
              <a:rPr lang="en-US" i="1" dirty="0" err="1" smtClean="0"/>
              <a:t>Redis</a:t>
            </a:r>
            <a:r>
              <a:rPr lang="en-US" dirty="0" smtClean="0"/>
              <a:t>  [write heavy]</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42</a:t>
            </a:fld>
            <a:endParaRPr lang="en-US" dirty="0"/>
          </a:p>
        </p:txBody>
      </p:sp>
    </p:spTree>
    <p:extLst>
      <p:ext uri="{BB962C8B-B14F-4D97-AF65-F5344CB8AC3E}">
        <p14:creationId xmlns:p14="http://schemas.microsoft.com/office/powerpoint/2010/main" val="847895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597550" cy="4379976"/>
          </a:xfrm>
        </p:spPr>
        <p:txBody>
          <a:bodyPr/>
          <a:lstStyle/>
          <a:p>
            <a:pPr marL="0" indent="0">
              <a:buNone/>
            </a:pPr>
            <a:r>
              <a:rPr lang="en-US" b="1" dirty="0" smtClean="0"/>
              <a:t>Collecting Data: </a:t>
            </a:r>
            <a:r>
              <a:rPr lang="en-US" dirty="0" smtClean="0"/>
              <a:t>FS/</a:t>
            </a:r>
            <a:r>
              <a:rPr lang="en-US" dirty="0" err="1" smtClean="0"/>
              <a:t>Redis</a:t>
            </a:r>
            <a:r>
              <a:rPr lang="en-US" dirty="0" smtClean="0"/>
              <a:t>  [write heavy] </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a:buFontTx/>
              <a:buChar char="-"/>
            </a:pPr>
            <a:r>
              <a:rPr lang="en-US" dirty="0" smtClean="0"/>
              <a:t>Lacks automated backups</a:t>
            </a:r>
          </a:p>
          <a:p>
            <a:pPr>
              <a:buFontTx/>
              <a:buChar char="-"/>
            </a:pPr>
            <a:r>
              <a:rPr lang="en-US" dirty="0" smtClean="0"/>
              <a:t>Lacks interoperability with existing </a:t>
            </a:r>
            <a:r>
              <a:rPr lang="en-US" dirty="0" err="1" smtClean="0"/>
              <a:t>filesystems</a:t>
            </a:r>
            <a:endParaRPr lang="en-US" dirty="0"/>
          </a:p>
          <a:p>
            <a:pPr>
              <a:buFontTx/>
              <a:buChar char="-"/>
            </a:pPr>
            <a:r>
              <a:rPr lang="en-US" dirty="0" smtClean="0"/>
              <a:t>Better for batch than interactive tasks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43</a:t>
            </a:fld>
            <a:endParaRPr lang="en-US" dirty="0"/>
          </a:p>
        </p:txBody>
      </p:sp>
      <p:sp>
        <p:nvSpPr>
          <p:cNvPr id="7" name="Rectangle 6"/>
          <p:cNvSpPr/>
          <p:nvPr/>
        </p:nvSpPr>
        <p:spPr>
          <a:xfrm>
            <a:off x="1128942" y="5396742"/>
            <a:ext cx="6597625" cy="861774"/>
          </a:xfrm>
          <a:prstGeom prst="rect">
            <a:avLst/>
          </a:prstGeom>
        </p:spPr>
        <p:txBody>
          <a:bodyPr wrap="square">
            <a:spAutoFit/>
          </a:bodyPr>
          <a:lstStyle/>
          <a:p>
            <a:r>
              <a:rPr lang="en-US" sz="3200" dirty="0" smtClean="0">
                <a:solidFill>
                  <a:schemeClr val="accent3"/>
                </a:solidFill>
              </a:rPr>
              <a:t>Other options to compare: </a:t>
            </a:r>
            <a:br>
              <a:rPr lang="en-US" sz="3200" dirty="0" smtClean="0">
                <a:solidFill>
                  <a:schemeClr val="accent3"/>
                </a:solidFill>
              </a:rPr>
            </a:br>
            <a:r>
              <a:rPr lang="en-US" dirty="0" smtClean="0">
                <a:solidFill>
                  <a:schemeClr val="accent3"/>
                </a:solidFill>
              </a:rPr>
              <a:t>http</a:t>
            </a:r>
            <a:r>
              <a:rPr lang="en-US" dirty="0">
                <a:solidFill>
                  <a:schemeClr val="accent3"/>
                </a:solidFill>
              </a:rPr>
              <a:t>://</a:t>
            </a:r>
            <a:r>
              <a:rPr lang="en-US" dirty="0" err="1">
                <a:solidFill>
                  <a:schemeClr val="accent3"/>
                </a:solidFill>
              </a:rPr>
              <a:t>kkovacs.eu</a:t>
            </a:r>
            <a:r>
              <a:rPr lang="en-US" dirty="0">
                <a:solidFill>
                  <a:schemeClr val="accent3"/>
                </a:solidFill>
              </a:rPr>
              <a:t>/</a:t>
            </a:r>
            <a:r>
              <a:rPr lang="en-US" dirty="0" err="1">
                <a:solidFill>
                  <a:schemeClr val="accent3"/>
                </a:solidFill>
              </a:rPr>
              <a:t>cassandra-vs-mongodb-vs-couchdb-vs-redis</a:t>
            </a:r>
            <a:endParaRPr lang="en-US" dirty="0">
              <a:solidFill>
                <a:schemeClr val="accent3"/>
              </a:solidFill>
            </a:endParaRPr>
          </a:p>
        </p:txBody>
      </p:sp>
    </p:spTree>
    <p:extLst>
      <p:ext uri="{BB962C8B-B14F-4D97-AF65-F5344CB8AC3E}">
        <p14:creationId xmlns:p14="http://schemas.microsoft.com/office/powerpoint/2010/main" val="850245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b="1" dirty="0" smtClean="0"/>
              <a:t>Collecting Data:</a:t>
            </a:r>
            <a:r>
              <a:rPr lang="en-US" dirty="0" smtClean="0"/>
              <a:t> FS/</a:t>
            </a:r>
            <a:r>
              <a:rPr lang="en-US" dirty="0" err="1" smtClean="0"/>
              <a:t>Redis</a:t>
            </a:r>
            <a:r>
              <a:rPr lang="en-US" dirty="0" smtClean="0"/>
              <a:t>  [write heavy]</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marL="0" indent="0">
              <a:buNone/>
            </a:pPr>
            <a:r>
              <a:rPr lang="en-US" b="1" dirty="0" smtClean="0"/>
              <a:t>Visualization:</a:t>
            </a:r>
            <a:r>
              <a:rPr lang="en-US" dirty="0" smtClean="0"/>
              <a:t> Google Big Query + D3 </a:t>
            </a:r>
          </a:p>
          <a:p>
            <a:pPr marL="0" indent="0">
              <a:buNone/>
            </a:pPr>
            <a:r>
              <a:rPr lang="en-US" b="1" dirty="0"/>
              <a:t>Summarization: </a:t>
            </a:r>
            <a:r>
              <a:rPr lang="en-US" dirty="0"/>
              <a:t>Google Big Query </a:t>
            </a:r>
            <a:endParaRPr lang="en-US" dirty="0" smtClean="0"/>
          </a:p>
          <a:p>
            <a:pPr>
              <a:buFontTx/>
              <a:buChar char="-"/>
            </a:pPr>
            <a:r>
              <a:rPr lang="en-US" dirty="0" smtClean="0"/>
              <a:t>In the cloud </a:t>
            </a:r>
          </a:p>
          <a:p>
            <a:pPr>
              <a:buFontTx/>
              <a:buChar char="-"/>
            </a:pPr>
            <a:r>
              <a:rPr lang="en-US" dirty="0" smtClean="0"/>
              <a:t>Network speed a limiting factor</a:t>
            </a:r>
          </a:p>
          <a:p>
            <a:pPr>
              <a:buFontTx/>
              <a:buChar char="-"/>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44</a:t>
            </a:fld>
            <a:endParaRPr lang="en-US" dirty="0"/>
          </a:p>
        </p:txBody>
      </p:sp>
    </p:spTree>
    <p:extLst>
      <p:ext uri="{BB962C8B-B14F-4D97-AF65-F5344CB8AC3E}">
        <p14:creationId xmlns:p14="http://schemas.microsoft.com/office/powerpoint/2010/main" val="3215531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Relating infrastructure solutions to the Data Pipeline</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buNone/>
            </a:pPr>
            <a:r>
              <a:rPr lang="en-US" b="1" dirty="0" smtClean="0"/>
              <a:t>Collecting Data: </a:t>
            </a:r>
            <a:r>
              <a:rPr lang="en-US" dirty="0" smtClean="0"/>
              <a:t>FS/</a:t>
            </a:r>
            <a:r>
              <a:rPr lang="en-US" dirty="0" err="1" smtClean="0"/>
              <a:t>Redis</a:t>
            </a:r>
            <a:r>
              <a:rPr lang="en-US" dirty="0" smtClean="0"/>
              <a:t>  [write heavy]</a:t>
            </a:r>
          </a:p>
          <a:p>
            <a:pPr marL="0" indent="0">
              <a:buNone/>
            </a:pPr>
            <a:r>
              <a:rPr lang="en-US" b="1" dirty="0" smtClean="0"/>
              <a:t>Organizing and Processing for future needs: </a:t>
            </a:r>
            <a:r>
              <a:rPr lang="en-US" dirty="0" err="1" smtClean="0"/>
              <a:t>Hadoop</a:t>
            </a:r>
            <a:r>
              <a:rPr lang="en-US" dirty="0" smtClean="0"/>
              <a:t>/Map Reduce related tools [flexible, not always efficient, not enterprise-ready]</a:t>
            </a:r>
          </a:p>
          <a:p>
            <a:pPr marL="0" indent="0">
              <a:buNone/>
            </a:pPr>
            <a:r>
              <a:rPr lang="en-US" b="1" dirty="0" smtClean="0"/>
              <a:t>Visualization: </a:t>
            </a:r>
            <a:r>
              <a:rPr lang="en-US" dirty="0" smtClean="0"/>
              <a:t>Google Big Query + D3 </a:t>
            </a:r>
          </a:p>
          <a:p>
            <a:pPr marL="0" indent="0">
              <a:buNone/>
            </a:pPr>
            <a:r>
              <a:rPr lang="en-US" b="1" dirty="0" smtClean="0"/>
              <a:t>Summarization: </a:t>
            </a:r>
            <a:r>
              <a:rPr lang="en-US" dirty="0" smtClean="0"/>
              <a:t>Google Big Query </a:t>
            </a:r>
          </a:p>
          <a:p>
            <a:pPr marL="0" indent="0">
              <a:buNone/>
            </a:pPr>
            <a:r>
              <a:rPr lang="en-US" dirty="0" smtClean="0"/>
              <a:t>Machine Learning: About to discuss [but first, streaming…]</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45</a:t>
            </a:fld>
            <a:endParaRPr lang="en-US" dirty="0"/>
          </a:p>
        </p:txBody>
      </p:sp>
    </p:spTree>
    <p:extLst>
      <p:ext uri="{BB962C8B-B14F-4D97-AF65-F5344CB8AC3E}">
        <p14:creationId xmlns:p14="http://schemas.microsoft.com/office/powerpoint/2010/main" val="2900033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394545"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t>How to store it so that operations can be completed quickly and with guarantees</a:t>
            </a:r>
          </a:p>
          <a:p>
            <a:r>
              <a:rPr lang="en-US" b="1" dirty="0" smtClean="0"/>
              <a:t>How to handle ongoing growth (streaming)</a:t>
            </a:r>
          </a:p>
          <a:p>
            <a:r>
              <a:rPr lang="en-US" dirty="0" smtClean="0"/>
              <a:t>How to design algorithms that can operate effectively on Big Data</a:t>
            </a:r>
          </a:p>
          <a:p>
            <a:r>
              <a:rPr lang="en-US" dirty="0" smtClean="0"/>
              <a:t>How to understand it and visualize it</a:t>
            </a:r>
          </a:p>
          <a:p>
            <a:r>
              <a:rPr lang="en-US" dirty="0" smtClean="0"/>
              <a:t>Others?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46</a:t>
            </a:fld>
            <a:endParaRPr lang="en-US" dirty="0"/>
          </a:p>
        </p:txBody>
      </p:sp>
    </p:spTree>
    <p:extLst>
      <p:ext uri="{BB962C8B-B14F-4D97-AF65-F5344CB8AC3E}">
        <p14:creationId xmlns:p14="http://schemas.microsoft.com/office/powerpoint/2010/main" val="4091328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1" y="310162"/>
            <a:ext cx="8061951" cy="990107"/>
          </a:xfrm>
        </p:spPr>
        <p:txBody>
          <a:bodyPr/>
          <a:lstStyle/>
          <a:p>
            <a:r>
              <a:rPr lang="en-US" dirty="0" smtClean="0"/>
              <a:t>Mining data from streams [</a:t>
            </a:r>
            <a:r>
              <a:rPr lang="en-US" i="1" dirty="0" smtClean="0"/>
              <a:t>e.g.</a:t>
            </a:r>
            <a:r>
              <a:rPr lang="en-US" dirty="0" smtClean="0"/>
              <a:t>, Twitter]</a:t>
            </a:r>
            <a:endParaRPr lang="en-US" dirty="0"/>
          </a:p>
        </p:txBody>
      </p:sp>
      <p:sp>
        <p:nvSpPr>
          <p:cNvPr id="3" name="Content Placeholder 2"/>
          <p:cNvSpPr>
            <a:spLocks noGrp="1"/>
          </p:cNvSpPr>
          <p:nvPr>
            <p:ph idx="1"/>
          </p:nvPr>
        </p:nvSpPr>
        <p:spPr/>
        <p:txBody>
          <a:bodyPr/>
          <a:lstStyle/>
          <a:p>
            <a:pPr marL="0" indent="0">
              <a:buNone/>
            </a:pPr>
            <a:r>
              <a:rPr lang="en-US" dirty="0" smtClean="0"/>
              <a:t>Don’t know entire data set in advance</a:t>
            </a:r>
          </a:p>
          <a:p>
            <a:pPr marL="0" indent="0">
              <a:buNone/>
            </a:pPr>
            <a:r>
              <a:rPr lang="en-US" dirty="0" smtClean="0"/>
              <a:t>Cannot store entire stream</a:t>
            </a:r>
            <a:endParaRPr lang="en-US" dirty="0"/>
          </a:p>
          <a:p>
            <a:pPr marL="0" indent="0">
              <a:buNone/>
            </a:pPr>
            <a:r>
              <a:rPr lang="en-US" dirty="0" smtClean="0"/>
              <a:t>Ideal for ‘online learning’ (can do this with regression using</a:t>
            </a:r>
            <a:r>
              <a:rPr lang="en-US" i="1" dirty="0" smtClean="0"/>
              <a:t> stochastic gradient descent </a:t>
            </a:r>
            <a:r>
              <a:rPr lang="en-US" dirty="0" smtClean="0"/>
              <a:t>learning algorithm)</a:t>
            </a:r>
          </a:p>
          <a:p>
            <a:r>
              <a:rPr lang="en-US" dirty="0" smtClean="0"/>
              <a:t>Train on initial data</a:t>
            </a:r>
          </a:p>
          <a:p>
            <a:r>
              <a:rPr lang="en-US" dirty="0" smtClean="0"/>
              <a:t>Each new example in the stream updates the model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47</a:t>
            </a:fld>
            <a:endParaRPr lang="en-US" dirty="0"/>
          </a:p>
        </p:txBody>
      </p:sp>
    </p:spTree>
    <p:extLst>
      <p:ext uri="{BB962C8B-B14F-4D97-AF65-F5344CB8AC3E}">
        <p14:creationId xmlns:p14="http://schemas.microsoft.com/office/powerpoint/2010/main" val="3432432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from Streams</a:t>
            </a:r>
            <a:endParaRPr lang="en-US" dirty="0"/>
          </a:p>
        </p:txBody>
      </p:sp>
      <p:sp>
        <p:nvSpPr>
          <p:cNvPr id="3" name="Content Placeholder 2"/>
          <p:cNvSpPr>
            <a:spLocks noGrp="1"/>
          </p:cNvSpPr>
          <p:nvPr>
            <p:ph idx="1"/>
          </p:nvPr>
        </p:nvSpPr>
        <p:spPr>
          <a:xfrm>
            <a:off x="1128943" y="1621018"/>
            <a:ext cx="7048804" cy="4379976"/>
          </a:xfrm>
        </p:spPr>
        <p:txBody>
          <a:bodyPr/>
          <a:lstStyle/>
          <a:p>
            <a:pPr marL="0" indent="0">
              <a:buNone/>
            </a:pPr>
            <a:r>
              <a:rPr lang="en-US" dirty="0" smtClean="0"/>
              <a:t>Example</a:t>
            </a:r>
            <a:r>
              <a:rPr lang="en-US" dirty="0"/>
              <a:t>: Want to ask question of a subset of data and have them be representative of the whole stream</a:t>
            </a:r>
          </a:p>
          <a:p>
            <a:pPr marL="0" indent="0">
              <a:buNone/>
            </a:pPr>
            <a:endParaRPr lang="en-US" dirty="0" smtClean="0"/>
          </a:p>
          <a:p>
            <a:pPr marL="0" indent="0">
              <a:buNone/>
            </a:pPr>
            <a:r>
              <a:rPr lang="en-US" dirty="0"/>
              <a: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48</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1883476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from Streams</a:t>
            </a:r>
            <a:endParaRPr lang="en-US" dirty="0"/>
          </a:p>
        </p:txBody>
      </p:sp>
      <p:sp>
        <p:nvSpPr>
          <p:cNvPr id="3" name="Content Placeholder 2"/>
          <p:cNvSpPr>
            <a:spLocks noGrp="1"/>
          </p:cNvSpPr>
          <p:nvPr>
            <p:ph idx="1"/>
          </p:nvPr>
        </p:nvSpPr>
        <p:spPr>
          <a:xfrm>
            <a:off x="1128943" y="1621018"/>
            <a:ext cx="7048804" cy="4379976"/>
          </a:xfrm>
        </p:spPr>
        <p:txBody>
          <a:bodyPr/>
          <a:lstStyle/>
          <a:p>
            <a:pPr marL="0" indent="0">
              <a:buNone/>
            </a:pPr>
            <a:r>
              <a:rPr lang="en-US" dirty="0" smtClean="0"/>
              <a:t>Example</a:t>
            </a:r>
            <a:r>
              <a:rPr lang="en-US" dirty="0"/>
              <a:t>: Want to ask question of a subset of data and have them be representative of the whole </a:t>
            </a:r>
            <a:r>
              <a:rPr lang="en-US" dirty="0" smtClean="0"/>
              <a:t>stream</a:t>
            </a:r>
          </a:p>
          <a:p>
            <a:pPr marL="0" indent="0">
              <a:buNone/>
            </a:pPr>
            <a:r>
              <a:rPr lang="en-US" dirty="0" smtClean="0"/>
              <a:t>Could sample 1 of every n elements</a:t>
            </a:r>
          </a:p>
          <a:p>
            <a:pPr marL="0" indent="0">
              <a:buNone/>
            </a:pPr>
            <a:r>
              <a:rPr lang="en-US" dirty="0" smtClean="0"/>
              <a:t>Can also sample based on priority</a:t>
            </a:r>
            <a:r>
              <a:rPr lang="en-US" smtClean="0"/>
              <a:t>, weights, </a:t>
            </a:r>
            <a:r>
              <a:rPr lang="en-US" dirty="0" smtClean="0"/>
              <a:t>etc.</a:t>
            </a:r>
          </a:p>
          <a:p>
            <a:pPr marL="0" indent="0">
              <a:buNone/>
            </a:pP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49</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197798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 based on Bayes’ law</a:t>
            </a:r>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grpSp>
        <p:nvGrpSpPr>
          <p:cNvPr id="7" name="Group 4"/>
          <p:cNvGrpSpPr>
            <a:grpSpLocks/>
          </p:cNvGrpSpPr>
          <p:nvPr/>
        </p:nvGrpSpPr>
        <p:grpSpPr bwMode="auto">
          <a:xfrm>
            <a:off x="1218147" y="3820043"/>
            <a:ext cx="6877050" cy="1066800"/>
            <a:chOff x="598" y="2070"/>
            <a:chExt cx="4332" cy="672"/>
          </a:xfrm>
        </p:grpSpPr>
        <p:grpSp>
          <p:nvGrpSpPr>
            <p:cNvPr id="8" name="Group 5"/>
            <p:cNvGrpSpPr>
              <a:grpSpLocks/>
            </p:cNvGrpSpPr>
            <p:nvPr/>
          </p:nvGrpSpPr>
          <p:grpSpPr bwMode="auto">
            <a:xfrm>
              <a:off x="598" y="2070"/>
              <a:ext cx="2666" cy="672"/>
              <a:chOff x="3094" y="2928"/>
              <a:chExt cx="2666" cy="672"/>
            </a:xfrm>
          </p:grpSpPr>
          <p:sp>
            <p:nvSpPr>
              <p:cNvPr id="16" name="Text Box 6"/>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P(C</a:t>
                </a:r>
                <a:r>
                  <a:rPr lang="en-US" sz="2800" baseline="-25000">
                    <a:solidFill>
                      <a:schemeClr val="accent1"/>
                    </a:solidFill>
                  </a:rPr>
                  <a:t>i</a:t>
                </a:r>
                <a:r>
                  <a:rPr lang="en-US" sz="2800">
                    <a:solidFill>
                      <a:schemeClr val="accent1"/>
                    </a:solidFill>
                  </a:rPr>
                  <a:t> | F) =</a:t>
                </a:r>
              </a:p>
            </p:txBody>
          </p:sp>
          <p:grpSp>
            <p:nvGrpSpPr>
              <p:cNvPr id="17" name="Group 7"/>
              <p:cNvGrpSpPr>
                <a:grpSpLocks/>
              </p:cNvGrpSpPr>
              <p:nvPr/>
            </p:nvGrpSpPr>
            <p:grpSpPr bwMode="auto">
              <a:xfrm>
                <a:off x="4128" y="2928"/>
                <a:ext cx="1632" cy="672"/>
                <a:chOff x="4128" y="2928"/>
                <a:chExt cx="1632" cy="672"/>
              </a:xfrm>
            </p:grpSpPr>
            <p:grpSp>
              <p:nvGrpSpPr>
                <p:cNvPr id="18" name="Group 8"/>
                <p:cNvGrpSpPr>
                  <a:grpSpLocks/>
                </p:cNvGrpSpPr>
                <p:nvPr/>
              </p:nvGrpSpPr>
              <p:grpSpPr bwMode="auto">
                <a:xfrm>
                  <a:off x="4128" y="2928"/>
                  <a:ext cx="1632" cy="672"/>
                  <a:chOff x="4128" y="2928"/>
                  <a:chExt cx="1632" cy="672"/>
                </a:xfrm>
              </p:grpSpPr>
              <p:sp>
                <p:nvSpPr>
                  <p:cNvPr id="20" name="Text Box 9"/>
                  <p:cNvSpPr txBox="1">
                    <a:spLocks noChangeArrowheads="1"/>
                  </p:cNvSpPr>
                  <p:nvPr/>
                </p:nvSpPr>
                <p:spPr bwMode="auto">
                  <a:xfrm>
                    <a:off x="4128" y="2928"/>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 | C</a:t>
                    </a:r>
                    <a:r>
                      <a:rPr lang="en-US" sz="2800" baseline="-25000">
                        <a:solidFill>
                          <a:schemeClr val="accent1"/>
                        </a:solidFill>
                      </a:rPr>
                      <a:t>i</a:t>
                    </a:r>
                    <a:r>
                      <a:rPr lang="en-US" sz="2800">
                        <a:solidFill>
                          <a:schemeClr val="accent1"/>
                        </a:solidFill>
                      </a:rPr>
                      <a:t>) P(C</a:t>
                    </a:r>
                    <a:r>
                      <a:rPr lang="en-US" sz="2800" baseline="-25000">
                        <a:solidFill>
                          <a:schemeClr val="accent1"/>
                        </a:solidFill>
                      </a:rPr>
                      <a:t>i</a:t>
                    </a:r>
                    <a:r>
                      <a:rPr lang="en-US" sz="2800">
                        <a:solidFill>
                          <a:schemeClr val="accent1"/>
                        </a:solidFill>
                      </a:rPr>
                      <a:t>)</a:t>
                    </a:r>
                  </a:p>
                </p:txBody>
              </p:sp>
              <p:sp>
                <p:nvSpPr>
                  <p:cNvPr id="21" name="Text Box 10"/>
                  <p:cNvSpPr txBox="1">
                    <a:spLocks noChangeArrowheads="1"/>
                  </p:cNvSpPr>
                  <p:nvPr/>
                </p:nvSpPr>
                <p:spPr bwMode="auto">
                  <a:xfrm>
                    <a:off x="4128" y="3273"/>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800">
                        <a:solidFill>
                          <a:schemeClr val="accent1"/>
                        </a:solidFill>
                      </a:rPr>
                      <a:t>P(F)</a:t>
                    </a:r>
                  </a:p>
                </p:txBody>
              </p:sp>
            </p:grpSp>
            <p:sp>
              <p:nvSpPr>
                <p:cNvPr id="19" name="Line 11"/>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nvGrpSpPr>
            <p:cNvPr id="9" name="Group 12"/>
            <p:cNvGrpSpPr>
              <a:grpSpLocks/>
            </p:cNvGrpSpPr>
            <p:nvPr/>
          </p:nvGrpSpPr>
          <p:grpSpPr bwMode="auto">
            <a:xfrm>
              <a:off x="2264" y="2071"/>
              <a:ext cx="2666" cy="633"/>
              <a:chOff x="3094" y="2928"/>
              <a:chExt cx="2666" cy="633"/>
            </a:xfrm>
          </p:grpSpPr>
          <p:sp>
            <p:nvSpPr>
              <p:cNvPr id="10" name="Text Box 13"/>
              <p:cNvSpPr txBox="1">
                <a:spLocks noChangeArrowheads="1"/>
              </p:cNvSpPr>
              <p:nvPr/>
            </p:nvSpPr>
            <p:spPr bwMode="auto">
              <a:xfrm>
                <a:off x="3094" y="310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r">
                  <a:spcBef>
                    <a:spcPct val="50000"/>
                  </a:spcBef>
                </a:pPr>
                <a:r>
                  <a:rPr lang="en-US" sz="2800">
                    <a:solidFill>
                      <a:schemeClr val="accent1"/>
                    </a:solidFill>
                  </a:rPr>
                  <a:t>=</a:t>
                </a:r>
              </a:p>
            </p:txBody>
          </p:sp>
          <p:grpSp>
            <p:nvGrpSpPr>
              <p:cNvPr id="11" name="Group 14"/>
              <p:cNvGrpSpPr>
                <a:grpSpLocks/>
              </p:cNvGrpSpPr>
              <p:nvPr/>
            </p:nvGrpSpPr>
            <p:grpSpPr bwMode="auto">
              <a:xfrm>
                <a:off x="4128" y="2928"/>
                <a:ext cx="1632" cy="633"/>
                <a:chOff x="4128" y="2928"/>
                <a:chExt cx="1632" cy="633"/>
              </a:xfrm>
            </p:grpSpPr>
            <p:grpSp>
              <p:nvGrpSpPr>
                <p:cNvPr id="12" name="Group 15"/>
                <p:cNvGrpSpPr>
                  <a:grpSpLocks/>
                </p:cNvGrpSpPr>
                <p:nvPr/>
              </p:nvGrpSpPr>
              <p:grpSpPr bwMode="auto">
                <a:xfrm>
                  <a:off x="4128" y="2928"/>
                  <a:ext cx="1632" cy="633"/>
                  <a:chOff x="4128" y="2928"/>
                  <a:chExt cx="1632" cy="633"/>
                </a:xfrm>
              </p:grpSpPr>
              <p:sp>
                <p:nvSpPr>
                  <p:cNvPr id="14" name="Text Box 16"/>
                  <p:cNvSpPr txBox="1">
                    <a:spLocks noChangeArrowheads="1"/>
                  </p:cNvSpPr>
                  <p:nvPr/>
                </p:nvSpPr>
                <p:spPr bwMode="auto">
                  <a:xfrm>
                    <a:off x="4128" y="2928"/>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Likelihood * Prior</a:t>
                    </a:r>
                  </a:p>
                </p:txBody>
              </p:sp>
              <p:sp>
                <p:nvSpPr>
                  <p:cNvPr id="15" name="Text Box 17"/>
                  <p:cNvSpPr txBox="1">
                    <a:spLocks noChangeArrowheads="1"/>
                  </p:cNvSpPr>
                  <p:nvPr/>
                </p:nvSpPr>
                <p:spPr bwMode="auto">
                  <a:xfrm>
                    <a:off x="4128" y="327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charset="0"/>
                        <a:ea typeface="ＭＳ Ｐゴシック" charset="0"/>
                        <a:cs typeface="Arial" charset="0"/>
                      </a:defRPr>
                    </a:lvl1pPr>
                    <a:lvl2pPr marL="742950" indent="-285750">
                      <a:defRPr sz="2000">
                        <a:solidFill>
                          <a:schemeClr val="tx1"/>
                        </a:solidFill>
                        <a:latin typeface="Arial" charset="0"/>
                        <a:ea typeface="Arial" charset="0"/>
                        <a:cs typeface="Arial" charset="0"/>
                      </a:defRPr>
                    </a:lvl2pPr>
                    <a:lvl3pPr marL="1143000" indent="-228600">
                      <a:defRPr sz="2000">
                        <a:solidFill>
                          <a:schemeClr val="tx1"/>
                        </a:solidFill>
                        <a:latin typeface="Arial" charset="0"/>
                        <a:ea typeface="Arial" charset="0"/>
                        <a:cs typeface="Arial" charset="0"/>
                      </a:defRPr>
                    </a:lvl3pPr>
                    <a:lvl4pPr marL="1600200" indent="-228600">
                      <a:defRPr sz="2000">
                        <a:solidFill>
                          <a:schemeClr val="tx1"/>
                        </a:solidFill>
                        <a:latin typeface="Arial" charset="0"/>
                        <a:ea typeface="Arial" charset="0"/>
                        <a:cs typeface="Arial" charset="0"/>
                      </a:defRPr>
                    </a:lvl4pPr>
                    <a:lvl5pPr marL="2057400" indent="-228600">
                      <a:defRPr sz="2000">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ea typeface="Arial" charset="0"/>
                        <a:cs typeface="Arial" charset="0"/>
                      </a:defRPr>
                    </a:lvl9pPr>
                  </a:lstStyle>
                  <a:p>
                    <a:pPr algn="ctr">
                      <a:spcBef>
                        <a:spcPct val="50000"/>
                      </a:spcBef>
                    </a:pPr>
                    <a:r>
                      <a:rPr lang="en-US" sz="2400">
                        <a:solidFill>
                          <a:schemeClr val="accent1"/>
                        </a:solidFill>
                      </a:rPr>
                      <a:t>Evidence</a:t>
                    </a:r>
                  </a:p>
                </p:txBody>
              </p:sp>
            </p:grpSp>
            <p:sp>
              <p:nvSpPr>
                <p:cNvPr id="13" name="Line 18"/>
                <p:cNvSpPr>
                  <a:spLocks noChangeShapeType="1"/>
                </p:cNvSpPr>
                <p:nvPr/>
              </p:nvSpPr>
              <p:spPr bwMode="auto">
                <a:xfrm>
                  <a:off x="4320" y="3271"/>
                  <a:ext cx="1296" cy="0"/>
                </a:xfrm>
                <a:prstGeom prst="line">
                  <a:avLst/>
                </a:prstGeom>
                <a:noFill/>
                <a:ln w="38100">
                  <a:solidFill>
                    <a:srgbClr val="850205"/>
                  </a:solidFill>
                  <a:miter lim="800000"/>
                  <a:headEnd/>
                  <a:tailEnd/>
                </a:ln>
                <a:extLst>
                  <a:ext uri="{909E8E84-426E-40dd-AFC4-6F175D3DCCD1}">
                    <a14:hiddenFill xmlns:a14="http://schemas.microsoft.com/office/drawing/2010/main">
                      <a:noFill/>
                    </a14:hiddenFill>
                  </a:ext>
                </a:extLst>
              </p:spPr>
              <p:txBody>
                <a:bodyPr wrap="none"/>
                <a:lstStyle/>
                <a:p>
                  <a:endParaRPr lang="en-US">
                    <a:solidFill>
                      <a:schemeClr val="accent1"/>
                    </a:solidFill>
                  </a:endParaRPr>
                </a:p>
              </p:txBody>
            </p:sp>
          </p:grpSp>
        </p:grpSp>
      </p:grpSp>
    </p:spTree>
    <p:extLst>
      <p:ext uri="{BB962C8B-B14F-4D97-AF65-F5344CB8AC3E}">
        <p14:creationId xmlns:p14="http://schemas.microsoft.com/office/powerpoint/2010/main" val="1502566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from Streams</a:t>
            </a:r>
            <a:endParaRPr lang="en-US" dirty="0"/>
          </a:p>
        </p:txBody>
      </p:sp>
      <p:sp>
        <p:nvSpPr>
          <p:cNvPr id="3" name="Content Placeholder 2"/>
          <p:cNvSpPr>
            <a:spLocks noGrp="1"/>
          </p:cNvSpPr>
          <p:nvPr>
            <p:ph idx="1"/>
          </p:nvPr>
        </p:nvSpPr>
        <p:spPr>
          <a:xfrm>
            <a:off x="1128943" y="1621018"/>
            <a:ext cx="7048804" cy="4379976"/>
          </a:xfrm>
        </p:spPr>
        <p:txBody>
          <a:bodyPr/>
          <a:lstStyle/>
          <a:p>
            <a:pPr marL="0" indent="0">
              <a:buNone/>
            </a:pPr>
            <a:r>
              <a:rPr lang="en-US" dirty="0"/>
              <a:t>Example: Want to ask question of a subset of data and have them be representative of the whole stream</a:t>
            </a:r>
          </a:p>
          <a:p>
            <a:pPr marL="0" indent="0">
              <a:buNone/>
            </a:pPr>
            <a:r>
              <a:rPr lang="en-US" dirty="0" smtClean="0"/>
              <a:t>Example: Count-distinct elements</a:t>
            </a:r>
            <a:br>
              <a:rPr lang="en-US" dirty="0" smtClean="0"/>
            </a:br>
            <a:r>
              <a:rPr lang="en-US" dirty="0" smtClean="0"/>
              <a:t>(</a:t>
            </a:r>
            <a:r>
              <a:rPr lang="en-US" i="1" dirty="0" smtClean="0"/>
              <a:t>e.g. </a:t>
            </a:r>
            <a:r>
              <a:rPr lang="en-US" dirty="0" smtClean="0"/>
              <a:t>Which pages are getting an unusual number of hits this hour?)</a:t>
            </a:r>
          </a:p>
          <a:p>
            <a:pPr marL="0" indent="0">
              <a:buNone/>
            </a:pPr>
            <a:r>
              <a:rPr lang="en-US" dirty="0"/>
              <a: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50</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27300058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from Streams</a:t>
            </a:r>
            <a:endParaRPr lang="en-US" dirty="0"/>
          </a:p>
        </p:txBody>
      </p:sp>
      <p:sp>
        <p:nvSpPr>
          <p:cNvPr id="3" name="Content Placeholder 2"/>
          <p:cNvSpPr>
            <a:spLocks noGrp="1"/>
          </p:cNvSpPr>
          <p:nvPr>
            <p:ph idx="1"/>
          </p:nvPr>
        </p:nvSpPr>
        <p:spPr>
          <a:xfrm>
            <a:off x="1128943" y="1621018"/>
            <a:ext cx="7048804" cy="4379976"/>
          </a:xfrm>
        </p:spPr>
        <p:txBody>
          <a:bodyPr/>
          <a:lstStyle/>
          <a:p>
            <a:pPr marL="0" indent="0">
              <a:buNone/>
            </a:pPr>
            <a:r>
              <a:rPr lang="en-US" dirty="0"/>
              <a:t>Example: Want to ask question of a subset of data and have them be representative of the whole stream</a:t>
            </a:r>
          </a:p>
          <a:p>
            <a:pPr marL="0" indent="0">
              <a:buNone/>
            </a:pPr>
            <a:r>
              <a:rPr lang="en-US" dirty="0" smtClean="0"/>
              <a:t>Example: Count-distinct elements</a:t>
            </a:r>
            <a:br>
              <a:rPr lang="en-US" dirty="0" smtClean="0"/>
            </a:br>
            <a:r>
              <a:rPr lang="en-US" dirty="0" smtClean="0"/>
              <a:t>(</a:t>
            </a:r>
            <a:r>
              <a:rPr lang="en-US" i="1" dirty="0" smtClean="0"/>
              <a:t>e.g. </a:t>
            </a:r>
            <a:r>
              <a:rPr lang="en-US" dirty="0" smtClean="0"/>
              <a:t>Which pages are getting an unusual number of hits this hour?)</a:t>
            </a:r>
          </a:p>
          <a:p>
            <a:pPr marL="0" indent="0">
              <a:buNone/>
            </a:pPr>
            <a:r>
              <a:rPr lang="en-US" dirty="0" smtClean="0"/>
              <a:t>Example: Analyzing things that meet a criterion (filtering) </a:t>
            </a:r>
          </a:p>
          <a:p>
            <a:pPr marL="0" indent="0">
              <a:buNone/>
            </a:pPr>
            <a:r>
              <a:rPr lang="en-US" dirty="0"/>
              <a:t>	</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51</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30122425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60667" cy="990107"/>
          </a:xfrm>
        </p:spPr>
        <p:txBody>
          <a:bodyPr/>
          <a:lstStyle/>
          <a:p>
            <a:r>
              <a:rPr lang="en-US" dirty="0" smtClean="0"/>
              <a:t>Need to </a:t>
            </a:r>
            <a:r>
              <a:rPr lang="en-US" i="1" dirty="0" smtClean="0"/>
              <a:t>sample </a:t>
            </a:r>
            <a:r>
              <a:rPr lang="en-US" dirty="0" smtClean="0"/>
              <a:t>the stream at fixed size </a:t>
            </a:r>
            <a:endParaRPr lang="en-US" dirty="0"/>
          </a:p>
        </p:txBody>
      </p:sp>
      <p:sp>
        <p:nvSpPr>
          <p:cNvPr id="3" name="Content Placeholder 2"/>
          <p:cNvSpPr>
            <a:spLocks noGrp="1"/>
          </p:cNvSpPr>
          <p:nvPr>
            <p:ph idx="1"/>
          </p:nvPr>
        </p:nvSpPr>
        <p:spPr/>
        <p:txBody>
          <a:bodyPr/>
          <a:lstStyle/>
          <a:p>
            <a:pPr marL="0" indent="0">
              <a:buNone/>
            </a:pPr>
            <a:r>
              <a:rPr lang="en-US" dirty="0" smtClean="0"/>
              <a:t>Just use the last n elements?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52</a:t>
            </a:fld>
            <a:endParaRPr lang="en-US" dirty="0"/>
          </a:p>
        </p:txBody>
      </p:sp>
    </p:spTree>
    <p:extLst>
      <p:ext uri="{BB962C8B-B14F-4D97-AF65-F5344CB8AC3E}">
        <p14:creationId xmlns:p14="http://schemas.microsoft.com/office/powerpoint/2010/main" val="2212726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t>
            </a:r>
            <a:r>
              <a:rPr lang="en-US" i="1" dirty="0" smtClean="0"/>
              <a:t>sample </a:t>
            </a:r>
            <a:r>
              <a:rPr lang="en-US" dirty="0" smtClean="0"/>
              <a:t>the stream</a:t>
            </a:r>
            <a:endParaRPr lang="en-US" dirty="0"/>
          </a:p>
        </p:txBody>
      </p:sp>
      <p:sp>
        <p:nvSpPr>
          <p:cNvPr id="3" name="Content Placeholder 2"/>
          <p:cNvSpPr>
            <a:spLocks noGrp="1"/>
          </p:cNvSpPr>
          <p:nvPr>
            <p:ph idx="1"/>
          </p:nvPr>
        </p:nvSpPr>
        <p:spPr/>
        <p:txBody>
          <a:bodyPr/>
          <a:lstStyle/>
          <a:p>
            <a:pPr marL="0" indent="0">
              <a:buNone/>
            </a:pPr>
            <a:r>
              <a:rPr lang="en-US" strike="sngStrike" dirty="0" smtClean="0"/>
              <a:t>Just use the last n elements?</a:t>
            </a:r>
          </a:p>
          <a:p>
            <a:pPr marL="0" indent="0">
              <a:buNone/>
            </a:pPr>
            <a:r>
              <a:rPr lang="en-US" dirty="0" smtClean="0"/>
              <a:t>Sample 1/n as far back as we can?</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53</a:t>
            </a:fld>
            <a:endParaRPr lang="en-US" dirty="0"/>
          </a:p>
        </p:txBody>
      </p:sp>
    </p:spTree>
    <p:extLst>
      <p:ext uri="{BB962C8B-B14F-4D97-AF65-F5344CB8AC3E}">
        <p14:creationId xmlns:p14="http://schemas.microsoft.com/office/powerpoint/2010/main" val="827121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to </a:t>
            </a:r>
            <a:r>
              <a:rPr lang="en-US" i="1" dirty="0" smtClean="0"/>
              <a:t>sample </a:t>
            </a:r>
            <a:r>
              <a:rPr lang="en-US" dirty="0" smtClean="0"/>
              <a:t>the stream</a:t>
            </a:r>
            <a:endParaRPr lang="en-US" dirty="0"/>
          </a:p>
        </p:txBody>
      </p:sp>
      <p:sp>
        <p:nvSpPr>
          <p:cNvPr id="3" name="Content Placeholder 2"/>
          <p:cNvSpPr>
            <a:spLocks noGrp="1"/>
          </p:cNvSpPr>
          <p:nvPr>
            <p:ph idx="1"/>
          </p:nvPr>
        </p:nvSpPr>
        <p:spPr/>
        <p:txBody>
          <a:bodyPr/>
          <a:lstStyle/>
          <a:p>
            <a:pPr marL="0" indent="0">
              <a:buNone/>
            </a:pPr>
            <a:r>
              <a:rPr lang="en-US" strike="sngStrike" dirty="0" smtClean="0"/>
              <a:t>Just use the last n elements?</a:t>
            </a:r>
          </a:p>
          <a:p>
            <a:pPr marL="0" indent="0">
              <a:buNone/>
            </a:pPr>
            <a:r>
              <a:rPr lang="en-US" strike="sngStrike" dirty="0" smtClean="0"/>
              <a:t>Sample 1/n as far back as we can?</a:t>
            </a:r>
          </a:p>
          <a:p>
            <a:pPr marL="0" indent="0">
              <a:buNone/>
            </a:pPr>
            <a:r>
              <a:rPr lang="en-US" dirty="0" smtClean="0"/>
              <a:t>Account for duplicates &amp; so on with weighted samples</a:t>
            </a:r>
          </a:p>
          <a:p>
            <a:pPr marL="0" indent="0">
              <a:buNone/>
            </a:pPr>
            <a:r>
              <a:rPr lang="en-US" i="1" dirty="0" smtClean="0"/>
              <a:t>Or</a:t>
            </a:r>
          </a:p>
          <a:p>
            <a:pPr marL="0" indent="0">
              <a:buNone/>
            </a:pPr>
            <a:r>
              <a:rPr lang="en-US" dirty="0" smtClean="0"/>
              <a:t>Sample 1/n </a:t>
            </a:r>
            <a:r>
              <a:rPr lang="en-US" i="1" dirty="0" smtClean="0"/>
              <a:t>users </a:t>
            </a:r>
            <a:r>
              <a:rPr lang="en-US" dirty="0" smtClean="0"/>
              <a:t>but keep entire user log</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54</a:t>
            </a:fld>
            <a:endParaRPr lang="en-US" dirty="0"/>
          </a:p>
        </p:txBody>
      </p:sp>
    </p:spTree>
    <p:extLst>
      <p:ext uri="{BB962C8B-B14F-4D97-AF65-F5344CB8AC3E}">
        <p14:creationId xmlns:p14="http://schemas.microsoft.com/office/powerpoint/2010/main" val="19341513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sampling strategies</a:t>
            </a:r>
            <a:endParaRPr lang="en-US" dirty="0"/>
          </a:p>
        </p:txBody>
      </p:sp>
      <p:sp>
        <p:nvSpPr>
          <p:cNvPr id="3" name="Content Placeholder 2"/>
          <p:cNvSpPr>
            <a:spLocks noGrp="1"/>
          </p:cNvSpPr>
          <p:nvPr>
            <p:ph idx="1"/>
          </p:nvPr>
        </p:nvSpPr>
        <p:spPr/>
        <p:txBody>
          <a:bodyPr/>
          <a:lstStyle/>
          <a:p>
            <a:pPr marL="0" indent="0">
              <a:buNone/>
            </a:pPr>
            <a:r>
              <a:rPr lang="en-US" dirty="0" smtClean="0"/>
              <a:t>What queries are more frequent today than yesterday?</a:t>
            </a:r>
          </a:p>
          <a:p>
            <a:pPr marL="0" indent="0">
              <a:buNone/>
            </a:pPr>
            <a:r>
              <a:rPr lang="en-US" dirty="0"/>
              <a:t>	</a:t>
            </a:r>
            <a:r>
              <a:rPr lang="en-US" dirty="0" smtClean="0"/>
              <a:t>- just need last two days (sliding window)</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55</a:t>
            </a:fld>
            <a:endParaRPr lang="en-US" dirty="0"/>
          </a:p>
        </p:txBody>
      </p:sp>
    </p:spTree>
    <p:extLst>
      <p:ext uri="{BB962C8B-B14F-4D97-AF65-F5344CB8AC3E}">
        <p14:creationId xmlns:p14="http://schemas.microsoft.com/office/powerpoint/2010/main" val="29807820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sampling strategies</a:t>
            </a:r>
            <a:endParaRPr lang="en-US" dirty="0"/>
          </a:p>
        </p:txBody>
      </p:sp>
      <p:sp>
        <p:nvSpPr>
          <p:cNvPr id="3" name="Content Placeholder 2"/>
          <p:cNvSpPr>
            <a:spLocks noGrp="1"/>
          </p:cNvSpPr>
          <p:nvPr>
            <p:ph idx="1"/>
          </p:nvPr>
        </p:nvSpPr>
        <p:spPr/>
        <p:txBody>
          <a:bodyPr/>
          <a:lstStyle/>
          <a:p>
            <a:pPr marL="0" indent="0">
              <a:buNone/>
            </a:pPr>
            <a:r>
              <a:rPr lang="en-US" dirty="0" smtClean="0"/>
              <a:t>What queries are more frequent today than yesterday?</a:t>
            </a:r>
          </a:p>
          <a:p>
            <a:pPr marL="0" indent="0">
              <a:buNone/>
            </a:pPr>
            <a:r>
              <a:rPr lang="en-US" dirty="0"/>
              <a:t>	</a:t>
            </a:r>
            <a:r>
              <a:rPr lang="en-US" dirty="0" smtClean="0"/>
              <a:t>- just need last two days (sliding window)</a:t>
            </a:r>
          </a:p>
          <a:p>
            <a:pPr marL="0" indent="0">
              <a:buNone/>
            </a:pPr>
            <a:r>
              <a:rPr lang="en-US" dirty="0" smtClean="0"/>
              <a:t>Which pages are getting an unusual number of hits this hour?</a:t>
            </a:r>
          </a:p>
          <a:p>
            <a:pPr marL="0" indent="0">
              <a:buNone/>
            </a:pPr>
            <a:r>
              <a:rPr lang="en-US" dirty="0"/>
              <a:t>	</a:t>
            </a:r>
            <a:r>
              <a:rPr lang="en-US" dirty="0" smtClean="0"/>
              <a:t>- Count the number of 1s in last N elements (can still be a big problem; </a:t>
            </a:r>
            <a:r>
              <a:rPr lang="en-US" dirty="0" err="1" smtClean="0"/>
              <a:t>algthms</a:t>
            </a:r>
            <a:r>
              <a:rPr lang="en-US" dirty="0" smtClean="0"/>
              <a:t> for this in Ullman </a:t>
            </a:r>
            <a:r>
              <a:rPr lang="en-US" dirty="0" err="1" smtClean="0"/>
              <a:t>Ch</a:t>
            </a:r>
            <a:r>
              <a:rPr lang="en-US" dirty="0" smtClean="0"/>
              <a:t> 4</a:t>
            </a:r>
            <a:r>
              <a:rPr lang="en-US" dirty="0" smtClean="0"/>
              <a:t>)</a:t>
            </a:r>
            <a:endParaRPr lang="en-US" dirty="0" smtClean="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56</a:t>
            </a:fld>
            <a:endParaRPr lang="en-US" dirty="0"/>
          </a:p>
        </p:txBody>
      </p:sp>
      <p:sp>
        <p:nvSpPr>
          <p:cNvPr id="7" name="Rectangle 6"/>
          <p:cNvSpPr/>
          <p:nvPr/>
        </p:nvSpPr>
        <p:spPr>
          <a:xfrm>
            <a:off x="1128943" y="5635665"/>
            <a:ext cx="7219734" cy="369332"/>
          </a:xfrm>
          <a:prstGeom prst="rect">
            <a:avLst/>
          </a:prstGeom>
        </p:spPr>
        <p:txBody>
          <a:bodyPr wrap="square">
            <a:spAutoFit/>
          </a:bodyPr>
          <a:lstStyle/>
          <a:p>
            <a:r>
              <a:rPr lang="en-US" dirty="0" err="1" smtClean="0"/>
              <a:t>infolab.stanford.edu</a:t>
            </a:r>
            <a:r>
              <a:rPr lang="en-US" dirty="0" smtClean="0"/>
              <a:t>/~</a:t>
            </a:r>
            <a:r>
              <a:rPr lang="en-US" dirty="0" err="1" smtClean="0"/>
              <a:t>ullman</a:t>
            </a:r>
            <a:r>
              <a:rPr lang="en-US" dirty="0" smtClean="0"/>
              <a:t>/</a:t>
            </a:r>
            <a:r>
              <a:rPr lang="en-US" dirty="0" err="1" smtClean="0"/>
              <a:t>mmds</a:t>
            </a:r>
            <a:r>
              <a:rPr lang="en-US" dirty="0" smtClean="0"/>
              <a:t>/ch4.pdf</a:t>
            </a:r>
            <a:endParaRPr lang="en-US" dirty="0"/>
          </a:p>
        </p:txBody>
      </p:sp>
      <p:sp>
        <p:nvSpPr>
          <p:cNvPr id="8" name="Rectangle 7"/>
          <p:cNvSpPr/>
          <p:nvPr/>
        </p:nvSpPr>
        <p:spPr>
          <a:xfrm>
            <a:off x="1142657" y="6044837"/>
            <a:ext cx="6223341" cy="369332"/>
          </a:xfrm>
          <a:prstGeom prst="rect">
            <a:avLst/>
          </a:prstGeom>
        </p:spPr>
        <p:txBody>
          <a:bodyPr wrap="square">
            <a:spAutoFit/>
          </a:bodyPr>
          <a:lstStyle/>
          <a:p>
            <a:r>
              <a:rPr lang="en-US" dirty="0" err="1"/>
              <a:t>www.kdd.org</a:t>
            </a:r>
            <a:r>
              <a:rPr lang="en-US" dirty="0"/>
              <a:t>/kdd2014/tutorials/t10_part1.pptx</a:t>
            </a:r>
          </a:p>
        </p:txBody>
      </p:sp>
    </p:spTree>
    <p:extLst>
      <p:ext uri="{BB962C8B-B14F-4D97-AF65-F5344CB8AC3E}">
        <p14:creationId xmlns:p14="http://schemas.microsoft.com/office/powerpoint/2010/main" val="22888426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5940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t>How to store it so that operations can be completed quickly and with guarantees</a:t>
            </a:r>
          </a:p>
          <a:p>
            <a:r>
              <a:rPr lang="en-US" dirty="0" smtClean="0"/>
              <a:t>How to handle ongoing growth (streaming)</a:t>
            </a:r>
          </a:p>
          <a:p>
            <a:r>
              <a:rPr lang="en-US" b="1" dirty="0" smtClean="0"/>
              <a:t>How to design algorithms that can operate effectively on Big Data</a:t>
            </a:r>
          </a:p>
          <a:p>
            <a:r>
              <a:rPr lang="en-US" dirty="0" smtClean="0"/>
              <a:t>Others?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57</a:t>
            </a:fld>
            <a:endParaRPr lang="en-US" dirty="0"/>
          </a:p>
        </p:txBody>
      </p:sp>
    </p:spTree>
    <p:extLst>
      <p:ext uri="{BB962C8B-B14F-4D97-AF65-F5344CB8AC3E}">
        <p14:creationId xmlns:p14="http://schemas.microsoft.com/office/powerpoint/2010/main" val="26624749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847153"/>
            <a:ext cx="7526985" cy="4379976"/>
          </a:xfrm>
        </p:spPr>
        <p:txBody>
          <a:bodyPr/>
          <a:lstStyle/>
          <a:p>
            <a:pPr marL="0" indent="0">
              <a:buNone/>
            </a:pPr>
            <a:r>
              <a:rPr lang="en-US" dirty="0" smtClean="0"/>
              <a:t>Two approaches</a:t>
            </a:r>
          </a:p>
          <a:p>
            <a:r>
              <a:rPr lang="en-US" dirty="0" smtClean="0"/>
              <a:t>Distribute the work (parallelize)</a:t>
            </a:r>
          </a:p>
          <a:p>
            <a:r>
              <a:rPr lang="en-US" dirty="0" smtClean="0"/>
              <a:t>Break the work up into smaller batches</a:t>
            </a:r>
          </a:p>
          <a:p>
            <a:endParaRPr lang="en-US" dirty="0"/>
          </a:p>
          <a:p>
            <a:pPr marL="0" indent="0">
              <a:buNone/>
            </a:pPr>
            <a:r>
              <a:rPr lang="en-US" dirty="0" smtClean="0"/>
              <a:t>Algorithms that can operate on partial data sets are key</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58</a:t>
            </a:fld>
            <a:endParaRPr lang="en-US" dirty="0"/>
          </a:p>
        </p:txBody>
      </p:sp>
    </p:spTree>
    <p:extLst>
      <p:ext uri="{BB962C8B-B14F-4D97-AF65-F5344CB8AC3E}">
        <p14:creationId xmlns:p14="http://schemas.microsoft.com/office/powerpoint/2010/main" val="3448330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a:t>										</a:t>
            </a:r>
            <a:r>
              <a:rPr lang="en-US" dirty="0" smtClean="0"/>
              <a:t/>
            </a:r>
            <a:br>
              <a:rPr lang="en-US" dirty="0" smtClean="0"/>
            </a:br>
            <a:endParaRPr lang="en-US" dirty="0"/>
          </a:p>
          <a:p>
            <a:pPr marL="0" indent="0">
              <a:buNone/>
            </a:pPr>
            <a:r>
              <a:rPr lang="en-US" dirty="0" smtClean="0"/>
              <a:t>But we are learning</a:t>
            </a:r>
            <a:r>
              <a:rPr lang="en-US" dirty="0"/>
              <a:t/>
            </a:r>
            <a:br>
              <a:rPr lang="en-US" dirty="0"/>
            </a:br>
            <a:endParaRPr lang="en-US" dirty="0" smtClean="0"/>
          </a:p>
          <a:p>
            <a:pPr marL="0" indent="0">
              <a:buNone/>
            </a:pPr>
            <a:r>
              <a:rPr lang="en-US" dirty="0" smtClean="0"/>
              <a:t>We </a:t>
            </a:r>
            <a:r>
              <a:rPr lang="en-US" dirty="0"/>
              <a:t>have a training set </a:t>
            </a:r>
            <a:r>
              <a:rPr lang="en-US" dirty="0" smtClean="0"/>
              <a:t>(X</a:t>
            </a:r>
            <a:r>
              <a:rPr lang="en-US" baseline="-25000" dirty="0" smtClean="0"/>
              <a:t>1</a:t>
            </a:r>
            <a:r>
              <a:rPr lang="en-US" dirty="0"/>
              <a:t>,y</a:t>
            </a:r>
            <a:r>
              <a:rPr lang="en-US" baseline="-25000" dirty="0"/>
              <a:t>1</a:t>
            </a:r>
            <a:r>
              <a:rPr lang="en-US" dirty="0"/>
              <a:t>)…</a:t>
            </a:r>
            <a:r>
              <a:rPr lang="en-US" dirty="0" smtClean="0"/>
              <a:t>(</a:t>
            </a:r>
            <a:r>
              <a:rPr lang="en-US" dirty="0" err="1" smtClean="0"/>
              <a:t>X</a:t>
            </a:r>
            <a:r>
              <a:rPr lang="en-US" baseline="-25000" dirty="0" err="1" smtClean="0"/>
              <a:t>n</a:t>
            </a:r>
            <a:r>
              <a:rPr lang="en-US" dirty="0" err="1"/>
              <a:t>,y</a:t>
            </a:r>
            <a:r>
              <a:rPr lang="en-US" baseline="-25000" dirty="0" err="1"/>
              <a:t>n</a:t>
            </a:r>
            <a:r>
              <a:rPr lang="en-US" dirty="0" smtClean="0"/>
              <a:t>) of feature vectors X and prediction y pairs.</a:t>
            </a:r>
            <a:endParaRPr lang="en-US" dirty="0"/>
          </a:p>
          <a:p>
            <a:pPr marL="0" indent="0">
              <a:buNone/>
            </a:pPr>
            <a:r>
              <a:rPr lang="en-US" dirty="0"/>
              <a:t>And we are trying to learn W</a:t>
            </a:r>
            <a:r>
              <a:rPr lang="en-US" dirty="0" smtClean="0"/>
              <a:t> </a:t>
            </a:r>
            <a:r>
              <a:rPr lang="en-US" dirty="0"/>
              <a:t>(</a:t>
            </a:r>
            <a:r>
              <a:rPr lang="en-US" dirty="0" smtClean="0"/>
              <a:t>weights for the features), </a:t>
            </a:r>
            <a:r>
              <a:rPr lang="en-US" dirty="0"/>
              <a:t>also called </a:t>
            </a:r>
            <a:r>
              <a:rPr lang="en-US" dirty="0" err="1" smtClean="0"/>
              <a:t>θ</a:t>
            </a:r>
            <a:r>
              <a:rPr lang="en-US" dirty="0"/>
              <a:t> </a:t>
            </a:r>
            <a:r>
              <a:rPr lang="en-US" dirty="0" smtClean="0"/>
              <a:t>sometimes, </a:t>
            </a:r>
            <a:br>
              <a:rPr lang="en-US" dirty="0" smtClean="0"/>
            </a:br>
            <a:r>
              <a:rPr lang="en-US" dirty="0" smtClean="0"/>
              <a:t>by minimizing the error E(W)</a:t>
            </a:r>
            <a:endParaRPr lang="en-US" dirty="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p>
        </p:txBody>
      </p:sp>
      <p:graphicFrame>
        <p:nvGraphicFramePr>
          <p:cNvPr id="6" name="Object 5"/>
          <p:cNvGraphicFramePr>
            <a:graphicFrameLocks noChangeAspect="1"/>
          </p:cNvGraphicFramePr>
          <p:nvPr>
            <p:extLst>
              <p:ext uri="{D42A27DB-BD31-4B8C-83A1-F6EECF244321}">
                <p14:modId xmlns:p14="http://schemas.microsoft.com/office/powerpoint/2010/main" val="1657078669"/>
              </p:ext>
            </p:extLst>
          </p:nvPr>
        </p:nvGraphicFramePr>
        <p:xfrm>
          <a:off x="1919448" y="1530156"/>
          <a:ext cx="3443774" cy="1178492"/>
        </p:xfrm>
        <a:graphic>
          <a:graphicData uri="http://schemas.openxmlformats.org/presentationml/2006/ole">
            <mc:AlternateContent xmlns:mc="http://schemas.openxmlformats.org/markup-compatibility/2006">
              <mc:Choice xmlns:v="urn:schemas-microsoft-com:vml" Requires="v">
                <p:oleObj spid="_x0000_s9396" name="Equation" r:id="rId4" imgW="1308100" imgH="444500" progId="Equation.3">
                  <p:embed/>
                </p:oleObj>
              </mc:Choice>
              <mc:Fallback>
                <p:oleObj name="Equation" r:id="rId4" imgW="1308100" imgH="444500" progId="Equation.3">
                  <p:embed/>
                  <p:pic>
                    <p:nvPicPr>
                      <p:cNvPr id="0" name=""/>
                      <p:cNvPicPr>
                        <a:picLocks noChangeAspect="1" noChangeArrowheads="1"/>
                      </p:cNvPicPr>
                      <p:nvPr/>
                    </p:nvPicPr>
                    <p:blipFill>
                      <a:blip r:embed="rId5"/>
                      <a:srcRect/>
                      <a:stretch>
                        <a:fillRect/>
                      </a:stretch>
                    </p:blipFill>
                    <p:spPr bwMode="auto">
                      <a:xfrm>
                        <a:off x="1919448" y="1530156"/>
                        <a:ext cx="3443774" cy="1178492"/>
                      </a:xfrm>
                      <a:prstGeom prst="rect">
                        <a:avLst/>
                      </a:prstGeom>
                      <a:noFill/>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098265784"/>
              </p:ext>
            </p:extLst>
          </p:nvPr>
        </p:nvGraphicFramePr>
        <p:xfrm>
          <a:off x="4344988" y="2435225"/>
          <a:ext cx="2038350" cy="1179513"/>
        </p:xfrm>
        <a:graphic>
          <a:graphicData uri="http://schemas.openxmlformats.org/presentationml/2006/ole">
            <mc:AlternateContent xmlns:mc="http://schemas.openxmlformats.org/markup-compatibility/2006">
              <mc:Choice xmlns:v="urn:schemas-microsoft-com:vml" Requires="v">
                <p:oleObj spid="_x0000_s9397" name="Equation" r:id="rId6" imgW="774700" imgH="444500" progId="Equation.3">
                  <p:embed/>
                </p:oleObj>
              </mc:Choice>
              <mc:Fallback>
                <p:oleObj name="Equation" r:id="rId6" imgW="774700" imgH="444500" progId="Equation.3">
                  <p:embed/>
                  <p:pic>
                    <p:nvPicPr>
                      <p:cNvPr id="0" name=""/>
                      <p:cNvPicPr>
                        <a:picLocks noChangeAspect="1" noChangeArrowheads="1"/>
                      </p:cNvPicPr>
                      <p:nvPr/>
                    </p:nvPicPr>
                    <p:blipFill>
                      <a:blip r:embed="rId7"/>
                      <a:srcRect/>
                      <a:stretch>
                        <a:fillRect/>
                      </a:stretch>
                    </p:blipFill>
                    <p:spPr bwMode="auto">
                      <a:xfrm>
                        <a:off x="4344988" y="2435225"/>
                        <a:ext cx="2038350" cy="1179513"/>
                      </a:xfrm>
                      <a:prstGeom prst="rect">
                        <a:avLst/>
                      </a:prstGeom>
                      <a:noFill/>
                      <a:extLst/>
                    </p:spPr>
                  </p:pic>
                </p:oleObj>
              </mc:Fallback>
            </mc:AlternateContent>
          </a:graphicData>
        </a:graphic>
      </p:graphicFrame>
    </p:spTree>
    <p:extLst>
      <p:ext uri="{BB962C8B-B14F-4D97-AF65-F5344CB8AC3E}">
        <p14:creationId xmlns:p14="http://schemas.microsoft.com/office/powerpoint/2010/main" val="225756864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223615" cy="990107"/>
          </a:xfrm>
        </p:spPr>
        <p:txBody>
          <a:bodyPr/>
          <a:lstStyle/>
          <a:p>
            <a:r>
              <a:rPr lang="en-US" dirty="0" smtClean="0"/>
              <a:t>Review: Decision Trees &amp; Naïve Bayes</a:t>
            </a:r>
            <a:endParaRPr lang="en-US" dirty="0"/>
          </a:p>
        </p:txBody>
      </p:sp>
      <p:sp>
        <p:nvSpPr>
          <p:cNvPr id="3" name="Content Placeholder 2"/>
          <p:cNvSpPr>
            <a:spLocks noGrp="1"/>
          </p:cNvSpPr>
          <p:nvPr>
            <p:ph idx="1"/>
          </p:nvPr>
        </p:nvSpPr>
        <p:spPr/>
        <p:txBody>
          <a:bodyPr/>
          <a:lstStyle/>
          <a:p>
            <a:pPr marL="0" indent="0">
              <a:buNone/>
            </a:pPr>
            <a:r>
              <a:rPr lang="en-US" dirty="0" smtClean="0"/>
              <a:t>Minimum description length principal</a:t>
            </a:r>
          </a:p>
          <a:p>
            <a:pPr marL="0" indent="0">
              <a:buNone/>
            </a:pPr>
            <a:r>
              <a:rPr lang="en-US" dirty="0"/>
              <a:t>Decision trees are simple and easily learned</a:t>
            </a:r>
          </a:p>
          <a:p>
            <a:pPr lvl="1"/>
            <a:r>
              <a:rPr lang="en-US" dirty="0"/>
              <a:t>Add nodes based on information gain</a:t>
            </a:r>
          </a:p>
          <a:p>
            <a:pPr marL="0" indent="0">
              <a:buNone/>
            </a:pPr>
            <a:r>
              <a:rPr lang="en-US" dirty="0" smtClean="0"/>
              <a:t>Naïve Bayes pros</a:t>
            </a:r>
          </a:p>
          <a:p>
            <a:pPr lvl="1"/>
            <a:r>
              <a:rPr lang="en-US" dirty="0" smtClean="0"/>
              <a:t>Takes priors into account</a:t>
            </a:r>
          </a:p>
          <a:p>
            <a:pPr lvl="1"/>
            <a:r>
              <a:rPr lang="en-US" dirty="0" smtClean="0"/>
              <a:t>Robust even when features are missing</a:t>
            </a:r>
            <a:endParaRPr lang="en-US" dirty="0"/>
          </a:p>
          <a:p>
            <a:pPr marL="0" indent="0">
              <a:buNone/>
            </a:pPr>
            <a:r>
              <a:rPr lang="en-US" dirty="0" smtClean="0"/>
              <a:t>Naïve Bayes cons</a:t>
            </a:r>
          </a:p>
          <a:p>
            <a:pPr lvl="1"/>
            <a:r>
              <a:rPr lang="en-US" dirty="0" smtClean="0"/>
              <a:t>Assumptions: </a:t>
            </a:r>
            <a:r>
              <a:rPr lang="en-US" dirty="0"/>
              <a:t>I</a:t>
            </a:r>
            <a:r>
              <a:rPr lang="en-US" dirty="0" smtClean="0"/>
              <a:t>ndependence; Closed world</a:t>
            </a:r>
          </a:p>
          <a:p>
            <a:pPr lvl="1"/>
            <a:r>
              <a:rPr lang="en-US" dirty="0" smtClean="0"/>
              <a:t>Fails when things are highly conditional</a:t>
            </a:r>
          </a:p>
          <a:p>
            <a:pPr lvl="1"/>
            <a:r>
              <a:rPr lang="en-US" dirty="0" smtClean="0"/>
              <a:t>Fails when data is highly skewed </a:t>
            </a: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9829252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4196300593"/>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10349"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1362075" y="2505075"/>
                        <a:ext cx="5907088" cy="1376363"/>
                      </a:xfrm>
                      <a:prstGeom prst="rect">
                        <a:avLst/>
                      </a:prstGeom>
                      <a:noFill/>
                      <a:extLst/>
                    </p:spPr>
                  </p:pic>
                </p:oleObj>
              </mc:Fallback>
            </mc:AlternateContent>
          </a:graphicData>
        </a:graphic>
      </p:graphicFrame>
    </p:spTree>
    <p:extLst>
      <p:ext uri="{BB962C8B-B14F-4D97-AF65-F5344CB8AC3E}">
        <p14:creationId xmlns:p14="http://schemas.microsoft.com/office/powerpoint/2010/main" val="69818144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3243196233"/>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11341"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1362075" y="2505075"/>
                        <a:ext cx="5907088" cy="1376363"/>
                      </a:xfrm>
                      <a:prstGeom prst="rect">
                        <a:avLst/>
                      </a:prstGeom>
                      <a:noFill/>
                      <a:extLst/>
                    </p:spPr>
                  </p:pic>
                </p:oleObj>
              </mc:Fallback>
            </mc:AlternateContent>
          </a:graphicData>
        </a:graphic>
      </p:graphicFrame>
      <p:sp>
        <p:nvSpPr>
          <p:cNvPr id="6" name="Rectangle 5"/>
          <p:cNvSpPr/>
          <p:nvPr/>
        </p:nvSpPr>
        <p:spPr>
          <a:xfrm>
            <a:off x="3387103" y="2776236"/>
            <a:ext cx="493952"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Line Callout 1 6"/>
          <p:cNvSpPr/>
          <p:nvPr/>
        </p:nvSpPr>
        <p:spPr>
          <a:xfrm>
            <a:off x="4879233" y="310162"/>
            <a:ext cx="3658276" cy="2234425"/>
          </a:xfrm>
          <a:prstGeom prst="borderCallout1">
            <a:avLst>
              <a:gd name="adj1" fmla="val 18750"/>
              <a:gd name="adj2" fmla="val -8333"/>
              <a:gd name="adj3" fmla="val 116097"/>
              <a:gd name="adj4" fmla="val -348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‘loss’ function whose definition can vary (affects the details of what we learn</a:t>
            </a:r>
            <a:r>
              <a:rPr lang="en-US" sz="2400" dirty="0" smtClean="0"/>
              <a:t>). Estimates the probability that y=1 given x.</a:t>
            </a:r>
          </a:p>
          <a:p>
            <a:endParaRPr lang="en-US" sz="2400" dirty="0"/>
          </a:p>
        </p:txBody>
      </p:sp>
    </p:spTree>
    <p:extLst>
      <p:ext uri="{BB962C8B-B14F-4D97-AF65-F5344CB8AC3E}">
        <p14:creationId xmlns:p14="http://schemas.microsoft.com/office/powerpoint/2010/main" val="64793026"/>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1543672678"/>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12364"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1362075" y="2505075"/>
                        <a:ext cx="5907088" cy="1376363"/>
                      </a:xfrm>
                      <a:prstGeom prst="rect">
                        <a:avLst/>
                      </a:prstGeom>
                      <a:noFill/>
                      <a:extLst/>
                    </p:spPr>
                  </p:pic>
                </p:oleObj>
              </mc:Fallback>
            </mc:AlternateContent>
          </a:graphicData>
        </a:graphic>
      </p:graphicFrame>
      <p:sp>
        <p:nvSpPr>
          <p:cNvPr id="8" name="Rectangle 7"/>
          <p:cNvSpPr/>
          <p:nvPr/>
        </p:nvSpPr>
        <p:spPr>
          <a:xfrm>
            <a:off x="3847279" y="2757045"/>
            <a:ext cx="484115"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Line Callout 1 9"/>
          <p:cNvSpPr/>
          <p:nvPr/>
        </p:nvSpPr>
        <p:spPr>
          <a:xfrm>
            <a:off x="2859279" y="638759"/>
            <a:ext cx="3123161" cy="150440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actual correct class (the label, based on our training data)</a:t>
            </a:r>
            <a:endParaRPr lang="en-US" sz="2400" dirty="0"/>
          </a:p>
        </p:txBody>
      </p:sp>
    </p:spTree>
    <p:extLst>
      <p:ext uri="{BB962C8B-B14F-4D97-AF65-F5344CB8AC3E}">
        <p14:creationId xmlns:p14="http://schemas.microsoft.com/office/powerpoint/2010/main" val="811537741"/>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3346722632"/>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13388"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1362075" y="2505075"/>
                        <a:ext cx="5907088" cy="1376363"/>
                      </a:xfrm>
                      <a:prstGeom prst="rect">
                        <a:avLst/>
                      </a:prstGeom>
                      <a:noFill/>
                      <a:extLst/>
                    </p:spPr>
                  </p:pic>
                </p:oleObj>
              </mc:Fallback>
            </mc:AlternateContent>
          </a:graphicData>
        </a:graphic>
      </p:graphicFrame>
      <p:sp>
        <p:nvSpPr>
          <p:cNvPr id="11" name="Rectangle 10"/>
          <p:cNvSpPr/>
          <p:nvPr/>
        </p:nvSpPr>
        <p:spPr>
          <a:xfrm>
            <a:off x="4623685" y="2721574"/>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Line Callout 1 11"/>
          <p:cNvSpPr/>
          <p:nvPr/>
        </p:nvSpPr>
        <p:spPr>
          <a:xfrm>
            <a:off x="3656393" y="1164568"/>
            <a:ext cx="3449564" cy="943128"/>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The predicted class (</a:t>
            </a:r>
            <a:r>
              <a:rPr lang="en-US" sz="2400" dirty="0" err="1" smtClean="0"/>
              <a:t>x</a:t>
            </a:r>
            <a:r>
              <a:rPr lang="en-US" sz="2400" baseline="30000" dirty="0" err="1" smtClean="0"/>
              <a:t>.</a:t>
            </a:r>
            <a:r>
              <a:rPr lang="en-US" sz="2400" dirty="0" err="1" smtClean="0"/>
              <a:t>w</a:t>
            </a:r>
            <a:r>
              <a:rPr lang="en-US" sz="2400" dirty="0" smtClean="0"/>
              <a:t>)</a:t>
            </a:r>
            <a:endParaRPr lang="en-US" sz="2400" baseline="30000" dirty="0"/>
          </a:p>
        </p:txBody>
      </p:sp>
    </p:spTree>
    <p:extLst>
      <p:ext uri="{BB962C8B-B14F-4D97-AF65-F5344CB8AC3E}">
        <p14:creationId xmlns:p14="http://schemas.microsoft.com/office/powerpoint/2010/main" val="85724371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When E(w) is minimized we have our best fit</a:t>
            </a:r>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3169045159"/>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14412" name="Equation" r:id="rId4" imgW="1993900" imgH="457200" progId="Equation.3">
                  <p:embed/>
                </p:oleObj>
              </mc:Choice>
              <mc:Fallback>
                <p:oleObj name="Equation" r:id="rId4" imgW="1993900" imgH="457200" progId="Equation.3">
                  <p:embed/>
                  <p:pic>
                    <p:nvPicPr>
                      <p:cNvPr id="0" name=""/>
                      <p:cNvPicPr>
                        <a:picLocks noChangeAspect="1" noChangeArrowheads="1"/>
                      </p:cNvPicPr>
                      <p:nvPr/>
                    </p:nvPicPr>
                    <p:blipFill>
                      <a:blip r:embed="rId5"/>
                      <a:srcRect/>
                      <a:stretch>
                        <a:fillRect/>
                      </a:stretch>
                    </p:blipFill>
                    <p:spPr bwMode="auto">
                      <a:xfrm>
                        <a:off x="1362075" y="2505075"/>
                        <a:ext cx="5907088" cy="1376363"/>
                      </a:xfrm>
                      <a:prstGeom prst="rect">
                        <a:avLst/>
                      </a:prstGeom>
                      <a:noFill/>
                      <a:extLst/>
                    </p:spPr>
                  </p:pic>
                </p:oleObj>
              </mc:Fallback>
            </mc:AlternateContent>
          </a:graphicData>
        </a:graphic>
      </p:graphicFrame>
      <p:sp>
        <p:nvSpPr>
          <p:cNvPr id="8" name="Rectangle 7"/>
          <p:cNvSpPr/>
          <p:nvPr/>
        </p:nvSpPr>
        <p:spPr>
          <a:xfrm>
            <a:off x="6106933" y="2750450"/>
            <a:ext cx="990806" cy="93298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Line Callout 1 9"/>
          <p:cNvSpPr/>
          <p:nvPr/>
        </p:nvSpPr>
        <p:spPr>
          <a:xfrm>
            <a:off x="4853997" y="991904"/>
            <a:ext cx="3323750" cy="1381284"/>
          </a:xfrm>
          <a:prstGeom prst="borderCallout1">
            <a:avLst>
              <a:gd name="adj1" fmla="val 103181"/>
              <a:gd name="adj2" fmla="val 40860"/>
              <a:gd name="adj3" fmla="val 139736"/>
              <a:gd name="adj4" fmla="val 370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a ‘regularization term’ which penalizes model complexity</a:t>
            </a:r>
          </a:p>
        </p:txBody>
      </p:sp>
    </p:spTree>
    <p:extLst>
      <p:ext uri="{BB962C8B-B14F-4D97-AF65-F5344CB8AC3E}">
        <p14:creationId xmlns:p14="http://schemas.microsoft.com/office/powerpoint/2010/main" val="3563154666"/>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Review</a:t>
            </a:r>
            <a:endParaRPr lang="en-US" dirty="0"/>
          </a:p>
        </p:txBody>
      </p:sp>
      <p:sp>
        <p:nvSpPr>
          <p:cNvPr id="3" name="Footer Placeholder 2"/>
          <p:cNvSpPr>
            <a:spLocks noGrp="1"/>
          </p:cNvSpPr>
          <p:nvPr>
            <p:ph type="ftr" sz="quarter" idx="11"/>
          </p:nvPr>
        </p:nvSpPr>
        <p:spPr/>
        <p:txBody>
          <a:bodyPr/>
          <a:lstStyle/>
          <a:p>
            <a:r>
              <a:rPr lang="en-US" dirty="0"/>
              <a:t>Slide borrowed from Schulte (SFU) </a:t>
            </a:r>
            <a:r>
              <a:rPr lang="en-US" dirty="0" err="1"/>
              <a:t>www.cs.sfu.ca</a:t>
            </a:r>
            <a:r>
              <a:rPr lang="en-US" dirty="0"/>
              <a:t>:/~</a:t>
            </a:r>
            <a:r>
              <a:rPr lang="en-US" dirty="0" err="1"/>
              <a:t>oschulte</a:t>
            </a:r>
            <a:r>
              <a:rPr lang="en-US" dirty="0"/>
              <a:t>/teaching/726%2Ffall2012/slides/linear-</a:t>
            </a:r>
            <a:r>
              <a:rPr lang="en-US" dirty="0" err="1"/>
              <a:t>classify.pptx</a:t>
            </a:r>
            <a:endParaRPr lang="en-US" dirty="0"/>
          </a:p>
          <a:p>
            <a:endParaRPr lang="en-US" dirty="0"/>
          </a:p>
        </p:txBody>
      </p:sp>
      <p:sp>
        <p:nvSpPr>
          <p:cNvPr id="4" name="Content Placeholder 3"/>
          <p:cNvSpPr>
            <a:spLocks noGrp="1"/>
          </p:cNvSpPr>
          <p:nvPr>
            <p:ph sz="quarter" idx="1"/>
          </p:nvPr>
        </p:nvSpPr>
        <p:spPr>
          <a:xfrm>
            <a:off x="1128943" y="1847153"/>
            <a:ext cx="7479942" cy="4379976"/>
          </a:xfrm>
        </p:spPr>
        <p:txBody>
          <a:bodyPr/>
          <a:lstStyle/>
          <a:p>
            <a:pPr marL="0" indent="0">
              <a:buNone/>
            </a:pPr>
            <a:r>
              <a:rPr lang="en-US" dirty="0" smtClean="0"/>
              <a:t>we want to minimize an error term based on w</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How do we define L? Needs to be convex</a:t>
            </a:r>
          </a:p>
          <a:p>
            <a:pPr marL="0" indent="0">
              <a:buNone/>
            </a:pPr>
            <a:r>
              <a:rPr lang="en-US" dirty="0" smtClean="0"/>
              <a:t>(see Ng </a:t>
            </a:r>
            <a:r>
              <a:rPr lang="en-US" dirty="0"/>
              <a:t>for derivation: </a:t>
            </a:r>
            <a:r>
              <a:rPr lang="en-US" sz="1200" dirty="0">
                <a:hlinkClick r:id="rId4"/>
              </a:rPr>
              <a:t>https://www.youtube.com/watch?v=IxotEG3yWHs</a:t>
            </a:r>
            <a:r>
              <a:rPr lang="en-US" dirty="0" smtClean="0"/>
              <a:t>)</a:t>
            </a:r>
          </a:p>
          <a:p>
            <a:pPr marL="0" indent="0">
              <a:buNone/>
            </a:pPr>
            <a:endParaRPr lang="en-US" dirty="0" smtClean="0"/>
          </a:p>
          <a:p>
            <a:pPr marL="0" indent="0">
              <a:buNone/>
            </a:pPr>
            <a:endParaRPr lang="en-US" dirty="0" smtClean="0"/>
          </a:p>
          <a:p>
            <a:pPr marL="0" indent="0">
              <a:buNone/>
            </a:pPr>
            <a:r>
              <a:rPr lang="en-US" dirty="0" smtClean="0"/>
              <a:t> </a:t>
            </a:r>
          </a:p>
        </p:txBody>
      </p:sp>
      <p:graphicFrame>
        <p:nvGraphicFramePr>
          <p:cNvPr id="9" name="Object 8"/>
          <p:cNvGraphicFramePr>
            <a:graphicFrameLocks noChangeAspect="1"/>
          </p:cNvGraphicFramePr>
          <p:nvPr>
            <p:extLst>
              <p:ext uri="{D42A27DB-BD31-4B8C-83A1-F6EECF244321}">
                <p14:modId xmlns:p14="http://schemas.microsoft.com/office/powerpoint/2010/main" val="205997051"/>
              </p:ext>
            </p:extLst>
          </p:nvPr>
        </p:nvGraphicFramePr>
        <p:xfrm>
          <a:off x="1362075" y="2505075"/>
          <a:ext cx="5907088" cy="1376363"/>
        </p:xfrm>
        <a:graphic>
          <a:graphicData uri="http://schemas.openxmlformats.org/presentationml/2006/ole">
            <mc:AlternateContent xmlns:mc="http://schemas.openxmlformats.org/markup-compatibility/2006">
              <mc:Choice xmlns:v="urn:schemas-microsoft-com:vml" Requires="v">
                <p:oleObj spid="_x0000_s15503" name="Equation" r:id="rId5" imgW="1993900" imgH="457200" progId="Equation.3">
                  <p:embed/>
                </p:oleObj>
              </mc:Choice>
              <mc:Fallback>
                <p:oleObj name="Equation" r:id="rId5" imgW="1993900" imgH="457200" progId="Equation.3">
                  <p:embed/>
                  <p:pic>
                    <p:nvPicPr>
                      <p:cNvPr id="0" name=""/>
                      <p:cNvPicPr>
                        <a:picLocks noChangeAspect="1" noChangeArrowheads="1"/>
                      </p:cNvPicPr>
                      <p:nvPr/>
                    </p:nvPicPr>
                    <p:blipFill>
                      <a:blip r:embed="rId6"/>
                      <a:srcRect/>
                      <a:stretch>
                        <a:fillRect/>
                      </a:stretch>
                    </p:blipFill>
                    <p:spPr bwMode="auto">
                      <a:xfrm>
                        <a:off x="1362075" y="2505075"/>
                        <a:ext cx="5907088" cy="1376363"/>
                      </a:xfrm>
                      <a:prstGeom prst="rect">
                        <a:avLst/>
                      </a:prstGeom>
                      <a:noFill/>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987763098"/>
              </p:ext>
            </p:extLst>
          </p:nvPr>
        </p:nvGraphicFramePr>
        <p:xfrm>
          <a:off x="1128943" y="5196294"/>
          <a:ext cx="5726113" cy="560388"/>
        </p:xfrm>
        <a:graphic>
          <a:graphicData uri="http://schemas.openxmlformats.org/presentationml/2006/ole">
            <mc:AlternateContent xmlns:mc="http://schemas.openxmlformats.org/markup-compatibility/2006">
              <mc:Choice xmlns:v="urn:schemas-microsoft-com:vml" Requires="v">
                <p:oleObj spid="_x0000_s15504" name="Equation" r:id="rId7" imgW="2463800" imgH="241300" progId="Equation.3">
                  <p:embed/>
                </p:oleObj>
              </mc:Choice>
              <mc:Fallback>
                <p:oleObj name="Equation" r:id="rId7" imgW="2463800" imgH="241300" progId="Equation.3">
                  <p:embed/>
                  <p:pic>
                    <p:nvPicPr>
                      <p:cNvPr id="0" name=""/>
                      <p:cNvPicPr/>
                      <p:nvPr/>
                    </p:nvPicPr>
                    <p:blipFill>
                      <a:blip r:embed="rId8"/>
                      <a:stretch>
                        <a:fillRect/>
                      </a:stretch>
                    </p:blipFill>
                    <p:spPr>
                      <a:xfrm>
                        <a:off x="1128943" y="5196294"/>
                        <a:ext cx="5726113" cy="560388"/>
                      </a:xfrm>
                      <a:prstGeom prst="rect">
                        <a:avLst/>
                      </a:prstGeom>
                    </p:spPr>
                  </p:pic>
                </p:oleObj>
              </mc:Fallback>
            </mc:AlternateContent>
          </a:graphicData>
        </a:graphic>
      </p:graphicFrame>
    </p:spTree>
    <p:extLst>
      <p:ext uri="{BB962C8B-B14F-4D97-AF65-F5344CB8AC3E}">
        <p14:creationId xmlns:p14="http://schemas.microsoft.com/office/powerpoint/2010/main" val="4184470556"/>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smtClean="0"/>
              <a:t>Loops over the entire data set S </a:t>
            </a:r>
          </a:p>
          <a:p>
            <a:pPr marL="0" indent="0">
              <a:lnSpc>
                <a:spcPct val="90000"/>
              </a:lnSpc>
              <a:buNone/>
            </a:pPr>
            <a:r>
              <a:rPr lang="en-US" altLang="he-IL" dirty="0" smtClean="0"/>
              <a:t>At each step change w based on the error and the step size </a:t>
            </a:r>
            <a:r>
              <a:rPr lang="en-US" altLang="he-IL" dirty="0">
                <a:sym typeface="Symbol" charset="0"/>
              </a:rPr>
              <a:t></a:t>
            </a:r>
            <a:endParaRPr lang="en-US" altLang="he-IL" dirty="0"/>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dirty="0" smtClean="0"/>
              <a:t>)</a:t>
            </a:r>
          </a:p>
          <a:p>
            <a:pPr>
              <a:lnSpc>
                <a:spcPct val="110000"/>
              </a:lnSpc>
              <a:buFontTx/>
              <a:buNone/>
            </a:pPr>
            <a:r>
              <a:rPr lang="en-US" dirty="0" smtClean="0"/>
              <a:t>Based on the partial derivative of E(w)</a:t>
            </a:r>
          </a:p>
          <a:p>
            <a:pPr>
              <a:lnSpc>
                <a:spcPct val="110000"/>
              </a:lnSpc>
              <a:buFontTx/>
              <a:buNone/>
            </a:pPr>
            <a:endParaRPr lang="en-US" dirty="0" smtClean="0"/>
          </a:p>
          <a:p>
            <a:pPr>
              <a:lnSpc>
                <a:spcPct val="110000"/>
              </a:lnSpc>
              <a:buFontTx/>
              <a:buNone/>
            </a:pPr>
            <a:endParaRPr lang="en-US" dirty="0" smtClean="0"/>
          </a:p>
          <a:p>
            <a:pPr>
              <a:lnSpc>
                <a:spcPct val="110000"/>
              </a:lnSpc>
              <a:buFontTx/>
              <a:buNone/>
            </a:pPr>
            <a:r>
              <a:rPr lang="en-US" dirty="0" smtClean="0"/>
              <a:t>This is just the error (from the reg. line)</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66</a:t>
            </a:fld>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3517952127"/>
              </p:ext>
            </p:extLst>
          </p:nvPr>
        </p:nvGraphicFramePr>
        <p:xfrm>
          <a:off x="1438275" y="4637088"/>
          <a:ext cx="1889125" cy="558800"/>
        </p:xfrm>
        <a:graphic>
          <a:graphicData uri="http://schemas.openxmlformats.org/presentationml/2006/ole">
            <mc:AlternateContent xmlns:mc="http://schemas.openxmlformats.org/markup-compatibility/2006">
              <mc:Choice xmlns:v="urn:schemas-microsoft-com:vml" Requires="v">
                <p:oleObj spid="_x0000_s16450" name="Equation" r:id="rId3" imgW="812800" imgH="241300" progId="Equation.3">
                  <p:embed/>
                </p:oleObj>
              </mc:Choice>
              <mc:Fallback>
                <p:oleObj name="Equation" r:id="rId3" imgW="812800" imgH="241300" progId="Equation.3">
                  <p:embed/>
                  <p:pic>
                    <p:nvPicPr>
                      <p:cNvPr id="0" name=""/>
                      <p:cNvPicPr/>
                      <p:nvPr/>
                    </p:nvPicPr>
                    <p:blipFill>
                      <a:blip r:embed="rId4"/>
                      <a:stretch>
                        <a:fillRect/>
                      </a:stretch>
                    </p:blipFill>
                    <p:spPr>
                      <a:xfrm>
                        <a:off x="1438275" y="4637088"/>
                        <a:ext cx="1889125" cy="558800"/>
                      </a:xfrm>
                      <a:prstGeom prst="rect">
                        <a:avLst/>
                      </a:prstGeom>
                    </p:spPr>
                  </p:pic>
                </p:oleObj>
              </mc:Fallback>
            </mc:AlternateContent>
          </a:graphicData>
        </a:graphic>
      </p:graphicFrame>
    </p:spTree>
    <p:extLst>
      <p:ext uri="{BB962C8B-B14F-4D97-AF65-F5344CB8AC3E}">
        <p14:creationId xmlns:p14="http://schemas.microsoft.com/office/powerpoint/2010/main" val="3052872012"/>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t>
            </a:r>
            <a:br>
              <a:rPr lang="en-US" dirty="0" smtClean="0"/>
            </a:br>
            <a:r>
              <a:rPr lang="en-US" dirty="0" smtClean="0"/>
              <a:t>Implementing Gradient Descent</a:t>
            </a:r>
            <a:endParaRPr lang="en-US" dirty="0"/>
          </a:p>
        </p:txBody>
      </p:sp>
      <p:sp>
        <p:nvSpPr>
          <p:cNvPr id="3" name="Content Placeholder 2"/>
          <p:cNvSpPr>
            <a:spLocks noGrp="1"/>
          </p:cNvSpPr>
          <p:nvPr>
            <p:ph idx="1"/>
          </p:nvPr>
        </p:nvSpPr>
        <p:spPr>
          <a:xfrm>
            <a:off x="1128943" y="1525653"/>
            <a:ext cx="7048804" cy="4379976"/>
          </a:xfrm>
        </p:spPr>
        <p:txBody>
          <a:bodyPr/>
          <a:lstStyle/>
          <a:p>
            <a:pPr marL="0" indent="0">
              <a:lnSpc>
                <a:spcPct val="90000"/>
              </a:lnSpc>
              <a:buNone/>
            </a:pPr>
            <a:r>
              <a:rPr lang="en-US" altLang="he-IL" dirty="0" smtClean="0"/>
              <a:t>Loops over the entire data set S {</a:t>
            </a:r>
          </a:p>
          <a:p>
            <a:pPr marL="0" indent="0">
              <a:lnSpc>
                <a:spcPct val="90000"/>
              </a:lnSpc>
              <a:buNone/>
            </a:pPr>
            <a:r>
              <a:rPr lang="en-US" altLang="he-IL" dirty="0" smtClean="0"/>
              <a:t>  At each step change w based on the error </a:t>
            </a:r>
            <a:br>
              <a:rPr lang="en-US" altLang="he-IL" dirty="0" smtClean="0"/>
            </a:br>
            <a:r>
              <a:rPr lang="en-US" altLang="he-IL" dirty="0" smtClean="0"/>
              <a:t> and the step size </a:t>
            </a:r>
            <a:r>
              <a:rPr lang="en-US" altLang="he-IL" dirty="0" smtClean="0">
                <a:sym typeface="Symbol" charset="0"/>
              </a:rPr>
              <a:t> (the learning rate)</a:t>
            </a:r>
            <a:endParaRPr lang="en-US" altLang="he-IL" dirty="0"/>
          </a:p>
          <a:p>
            <a:pPr>
              <a:lnSpc>
                <a:spcPct val="110000"/>
              </a:lnSpc>
              <a:buNone/>
            </a:pPr>
            <a:r>
              <a:rPr lang="en-US" dirty="0" smtClean="0">
                <a:latin typeface="Benguiat Frisky" charset="0"/>
              </a:rPr>
              <a:t>	</a:t>
            </a:r>
            <a:r>
              <a:rPr lang="en-US" dirty="0">
                <a:latin typeface="Symbol" charset="0"/>
              </a:rPr>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a:t>- </a:t>
            </a:r>
            <a:r>
              <a:rPr lang="en-US" altLang="he-IL" dirty="0">
                <a:sym typeface="Symbol" charset="0"/>
              </a:rPr>
              <a:t> </a:t>
            </a:r>
            <a:r>
              <a:rPr lang="en-US" dirty="0" err="1"/>
              <a:t>Δ</a:t>
            </a:r>
            <a:r>
              <a:rPr lang="en-US" dirty="0"/>
              <a:t>(w</a:t>
            </a:r>
            <a:r>
              <a:rPr lang="en-US" dirty="0" smtClean="0"/>
              <a:t>)</a:t>
            </a:r>
          </a:p>
          <a:p>
            <a:pPr>
              <a:lnSpc>
                <a:spcPct val="110000"/>
              </a:lnSpc>
              <a:buNone/>
            </a:pPr>
            <a:r>
              <a:rPr lang="en-US" dirty="0" smtClean="0"/>
              <a:t>  simultaneously update all the weights for training instance </a:t>
            </a:r>
            <a:r>
              <a:rPr lang="en-US" dirty="0" err="1" smtClean="0"/>
              <a:t>X</a:t>
            </a:r>
            <a:r>
              <a:rPr lang="en-US" baseline="-25000" dirty="0" err="1" smtClean="0"/>
              <a:t>j</a:t>
            </a:r>
            <a:r>
              <a:rPr lang="en-US" dirty="0" smtClean="0"/>
              <a:t>, </a:t>
            </a:r>
            <a:r>
              <a:rPr lang="en-US" dirty="0" err="1" smtClean="0"/>
              <a:t>y</a:t>
            </a:r>
            <a:r>
              <a:rPr lang="en-US" baseline="-25000" dirty="0" err="1" smtClean="0"/>
              <a:t>j</a:t>
            </a:r>
            <a:endParaRPr lang="en-US" dirty="0" smtClean="0"/>
          </a:p>
          <a:p>
            <a:pPr>
              <a:lnSpc>
                <a:spcPct val="110000"/>
              </a:lnSpc>
              <a:buNone/>
            </a:pPr>
            <a:endParaRPr lang="en-US" baseline="-25000" dirty="0"/>
          </a:p>
          <a:p>
            <a:pPr>
              <a:lnSpc>
                <a:spcPct val="110000"/>
              </a:lnSpc>
              <a:buNone/>
            </a:pPr>
            <a:endParaRPr lang="en-US" baseline="-25000" dirty="0" smtClean="0"/>
          </a:p>
          <a:p>
            <a:pPr>
              <a:lnSpc>
                <a:spcPct val="110000"/>
              </a:lnSpc>
              <a:buNone/>
            </a:pPr>
            <a:r>
              <a:rPr lang="en-US" dirty="0" smtClean="0"/>
              <a:t>  where p</a:t>
            </a:r>
            <a:r>
              <a:rPr lang="en-US" baseline="-25000" dirty="0" smtClean="0"/>
              <a:t>w</a:t>
            </a:r>
            <a:r>
              <a:rPr lang="en-US" dirty="0" smtClean="0"/>
              <a:t>(x</a:t>
            </a:r>
            <a:r>
              <a:rPr lang="en-US" baseline="30000" dirty="0" smtClean="0"/>
              <a:t>(</a:t>
            </a:r>
            <a:r>
              <a:rPr lang="en-US" baseline="30000" dirty="0" err="1" smtClean="0"/>
              <a:t>i</a:t>
            </a:r>
            <a:r>
              <a:rPr lang="en-US" baseline="30000" dirty="0" smtClean="0"/>
              <a:t>)</a:t>
            </a:r>
            <a:r>
              <a:rPr lang="en-US" dirty="0" smtClean="0"/>
              <a:t>) = </a:t>
            </a:r>
            <a:endParaRPr lang="en-US" baseline="-25000" dirty="0"/>
          </a:p>
          <a:p>
            <a:pPr>
              <a:lnSpc>
                <a:spcPct val="110000"/>
              </a:lnSpc>
              <a:buNone/>
            </a:pPr>
            <a:r>
              <a:rPr lang="en-US" dirty="0"/>
              <a:t>}</a:t>
            </a:r>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67</a:t>
            </a:fld>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476822337"/>
              </p:ext>
            </p:extLst>
          </p:nvPr>
        </p:nvGraphicFramePr>
        <p:xfrm>
          <a:off x="1461712" y="4289710"/>
          <a:ext cx="4514850" cy="1062038"/>
        </p:xfrm>
        <a:graphic>
          <a:graphicData uri="http://schemas.openxmlformats.org/presentationml/2006/ole">
            <mc:AlternateContent xmlns:mc="http://schemas.openxmlformats.org/markup-compatibility/2006">
              <mc:Choice xmlns:v="urn:schemas-microsoft-com:vml" Requires="v">
                <p:oleObj spid="_x0000_s17510" name="Equation" r:id="rId3" imgW="1943100" imgH="457200" progId="Equation.3">
                  <p:embed/>
                </p:oleObj>
              </mc:Choice>
              <mc:Fallback>
                <p:oleObj name="Equation" r:id="rId3" imgW="1943100" imgH="457200" progId="Equation.3">
                  <p:embed/>
                  <p:pic>
                    <p:nvPicPr>
                      <p:cNvPr id="0" name=""/>
                      <p:cNvPicPr/>
                      <p:nvPr/>
                    </p:nvPicPr>
                    <p:blipFill>
                      <a:blip r:embed="rId4"/>
                      <a:stretch>
                        <a:fillRect/>
                      </a:stretch>
                    </p:blipFill>
                    <p:spPr>
                      <a:xfrm>
                        <a:off x="1461712" y="4289710"/>
                        <a:ext cx="4514850" cy="1062038"/>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61613455"/>
              </p:ext>
            </p:extLst>
          </p:nvPr>
        </p:nvGraphicFramePr>
        <p:xfrm>
          <a:off x="3820614" y="5054963"/>
          <a:ext cx="1436688" cy="1179512"/>
        </p:xfrm>
        <a:graphic>
          <a:graphicData uri="http://schemas.openxmlformats.org/presentationml/2006/ole">
            <mc:AlternateContent xmlns:mc="http://schemas.openxmlformats.org/markup-compatibility/2006">
              <mc:Choice xmlns:v="urn:schemas-microsoft-com:vml" Requires="v">
                <p:oleObj spid="_x0000_s17511" name="Equation" r:id="rId5" imgW="546100" imgH="444500" progId="Equation.3">
                  <p:embed/>
                </p:oleObj>
              </mc:Choice>
              <mc:Fallback>
                <p:oleObj name="Equation" r:id="rId5" imgW="546100" imgH="444500" progId="Equation.3">
                  <p:embed/>
                  <p:pic>
                    <p:nvPicPr>
                      <p:cNvPr id="0" name=""/>
                      <p:cNvPicPr>
                        <a:picLocks noChangeAspect="1" noChangeArrowheads="1"/>
                      </p:cNvPicPr>
                      <p:nvPr/>
                    </p:nvPicPr>
                    <p:blipFill>
                      <a:blip r:embed="rId6"/>
                      <a:srcRect/>
                      <a:stretch>
                        <a:fillRect/>
                      </a:stretch>
                    </p:blipFill>
                    <p:spPr bwMode="auto">
                      <a:xfrm>
                        <a:off x="3820614" y="5054963"/>
                        <a:ext cx="1436688" cy="1179512"/>
                      </a:xfrm>
                      <a:prstGeom prst="rect">
                        <a:avLst/>
                      </a:prstGeom>
                      <a:noFill/>
                      <a:extLst/>
                    </p:spPr>
                  </p:pic>
                </p:oleObj>
              </mc:Fallback>
            </mc:AlternateContent>
          </a:graphicData>
        </a:graphic>
      </p:graphicFrame>
    </p:spTree>
    <p:extLst>
      <p:ext uri="{BB962C8B-B14F-4D97-AF65-F5344CB8AC3E}">
        <p14:creationId xmlns:p14="http://schemas.microsoft.com/office/powerpoint/2010/main" val="284012201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for </a:t>
            </a:r>
            <a:r>
              <a:rPr lang="en-US" i="1" dirty="0" smtClean="0"/>
              <a:t>big data</a:t>
            </a:r>
            <a:endParaRPr lang="en-US" dirty="0"/>
          </a:p>
        </p:txBody>
      </p:sp>
      <p:sp>
        <p:nvSpPr>
          <p:cNvPr id="3" name="Content Placeholder 2"/>
          <p:cNvSpPr>
            <a:spLocks noGrp="1"/>
          </p:cNvSpPr>
          <p:nvPr>
            <p:ph idx="1"/>
          </p:nvPr>
        </p:nvSpPr>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marL="0" indent="0">
              <a:buNone/>
            </a:pPr>
            <a:endParaRPr lang="en-US" dirty="0" smtClean="0"/>
          </a:p>
          <a:p>
            <a:pPr marL="228600" lvl="1" indent="0">
              <a:buNone/>
            </a:pPr>
            <a:r>
              <a:rPr lang="en-US" dirty="0" smtClean="0"/>
              <a:t>Difficult to parallelize</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68</a:t>
            </a:fld>
            <a:endParaRPr lang="en-US" dirty="0"/>
          </a:p>
        </p:txBody>
      </p:sp>
    </p:spTree>
    <p:extLst>
      <p:ext uri="{BB962C8B-B14F-4D97-AF65-F5344CB8AC3E}">
        <p14:creationId xmlns:p14="http://schemas.microsoft.com/office/powerpoint/2010/main" val="1796340493"/>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 </a:t>
            </a:r>
            <a:endParaRPr lang="en-US" altLang="he-IL" dirty="0">
              <a:sym typeface="Symbol" charset="0"/>
            </a:endParaRPr>
          </a:p>
          <a:p>
            <a:pPr marL="0" indent="0">
              <a:buNone/>
            </a:pPr>
            <a:endParaRPr lang="en-US" dirty="0" smtClean="0"/>
          </a:p>
          <a:p>
            <a:pPr marL="0" indent="0">
              <a:buNone/>
            </a:pPr>
            <a:r>
              <a:rPr lang="en-US" dirty="0" smtClean="0"/>
              <a:t>					(difference between ideal </a:t>
            </a:r>
            <a:br>
              <a:rPr lang="en-US" dirty="0" smtClean="0"/>
            </a:br>
            <a:r>
              <a:rPr lang="en-US" dirty="0" smtClean="0"/>
              <a:t>					target value and </a:t>
            </a:r>
            <a:r>
              <a:rPr lang="en-US" dirty="0" err="1" smtClean="0"/>
              <a:t>w</a:t>
            </a:r>
            <a:r>
              <a:rPr lang="en-US" baseline="30000" dirty="0" err="1" smtClean="0"/>
              <a:t>T</a:t>
            </a:r>
            <a:r>
              <a:rPr lang="en-US" dirty="0" err="1" smtClean="0"/>
              <a:t>x</a:t>
            </a:r>
            <a:r>
              <a:rPr lang="en-US" dirty="0" smtClean="0"/>
              <a: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69</a:t>
            </a:fld>
            <a:endParaRPr lang="en-US" dirty="0"/>
          </a:p>
        </p:txBody>
      </p:sp>
    </p:spTree>
    <p:extLst>
      <p:ext uri="{BB962C8B-B14F-4D97-AF65-F5344CB8AC3E}">
        <p14:creationId xmlns:p14="http://schemas.microsoft.com/office/powerpoint/2010/main" val="96662740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Review last Tuesday</a:t>
            </a:r>
          </a:p>
          <a:p>
            <a:pPr marL="0" indent="0">
              <a:buNone/>
            </a:pPr>
            <a:r>
              <a:rPr lang="en-US" b="1" dirty="0"/>
              <a:t>Quiz </a:t>
            </a:r>
          </a:p>
          <a:p>
            <a:pPr marL="0" indent="0">
              <a:buNone/>
            </a:pPr>
            <a:r>
              <a:rPr lang="en-US" dirty="0" smtClean="0"/>
              <a:t>Discuss infrastructure issues for Big Data</a:t>
            </a:r>
          </a:p>
          <a:p>
            <a:pPr marL="0" indent="0">
              <a:buNone/>
            </a:pPr>
            <a:r>
              <a:rPr lang="en-US" dirty="0" smtClean="0"/>
              <a:t>Talk about Byte 6</a:t>
            </a:r>
          </a:p>
          <a:p>
            <a:pPr marL="0" indent="0">
              <a:buNone/>
            </a:pPr>
            <a:r>
              <a:rPr lang="en-US" dirty="0"/>
              <a:t>Discuss Visualization for Big Data</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31254086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3" y="1847153"/>
            <a:ext cx="7887140"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descent</a:t>
            </a:r>
            <a:endParaRPr lang="en-US" altLang="he-IL" i="1" dirty="0">
              <a:sym typeface="Symbol" charset="0"/>
            </a:endParaRP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a:t>
            </a:r>
          </a:p>
          <a:p>
            <a:pPr>
              <a:lnSpc>
                <a:spcPct val="110000"/>
              </a:lnSpc>
              <a:buNone/>
            </a:pPr>
            <a:r>
              <a:rPr lang="en-US" altLang="he-IL" dirty="0" smtClean="0">
                <a:sym typeface="Symbol" charset="0"/>
              </a:rPr>
              <a:t>Instead of:</a:t>
            </a:r>
            <a:r>
              <a:rPr lang="en-US" altLang="he-IL" baseline="-25000" dirty="0" smtClean="0">
                <a:sym typeface="Symbol" charset="0"/>
              </a:rPr>
              <a:t> </a:t>
            </a:r>
          </a:p>
          <a:p>
            <a:pPr>
              <a:lnSpc>
                <a:spcPct val="110000"/>
              </a:lnSpc>
              <a:buNone/>
            </a:pPr>
            <a:endParaRPr lang="en-US" altLang="he-IL" baseline="-25000" dirty="0">
              <a:sym typeface="Symbol" charset="0"/>
            </a:endParaRPr>
          </a:p>
          <a:p>
            <a:pPr>
              <a:lnSpc>
                <a:spcPct val="110000"/>
              </a:lnSpc>
              <a:buNone/>
            </a:pPr>
            <a:r>
              <a:rPr lang="en-US" altLang="he-IL" dirty="0" smtClean="0">
                <a:sym typeface="Symbol" charset="0"/>
              </a:rPr>
              <a:t>Use:</a:t>
            </a:r>
            <a:endParaRPr lang="en-US" altLang="he-IL" dirty="0">
              <a:sym typeface="Symbol" charset="0"/>
            </a:endParaRPr>
          </a:p>
          <a:p>
            <a:pPr marL="0" indent="0">
              <a:buNone/>
            </a:pPr>
            <a:r>
              <a:rPr lang="en-US" dirty="0" smtClean="0"/>
              <a:t>For every y</a:t>
            </a:r>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70</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293842386"/>
              </p:ext>
            </p:extLst>
          </p:nvPr>
        </p:nvGraphicFramePr>
        <p:xfrm>
          <a:off x="2892597" y="4160566"/>
          <a:ext cx="4514850" cy="1062038"/>
        </p:xfrm>
        <a:graphic>
          <a:graphicData uri="http://schemas.openxmlformats.org/presentationml/2006/ole">
            <mc:AlternateContent xmlns:mc="http://schemas.openxmlformats.org/markup-compatibility/2006">
              <mc:Choice xmlns:v="urn:schemas-microsoft-com:vml" Requires="v">
                <p:oleObj spid="_x0000_s1112" name="Equation" r:id="rId4" imgW="1943100" imgH="457200" progId="Equation.3">
                  <p:embed/>
                </p:oleObj>
              </mc:Choice>
              <mc:Fallback>
                <p:oleObj name="Equation" r:id="rId4" imgW="1943100" imgH="457200" progId="Equation.3">
                  <p:embed/>
                  <p:pic>
                    <p:nvPicPr>
                      <p:cNvPr id="0" name=""/>
                      <p:cNvPicPr/>
                      <p:nvPr/>
                    </p:nvPicPr>
                    <p:blipFill>
                      <a:blip r:embed="rId5"/>
                      <a:stretch>
                        <a:fillRect/>
                      </a:stretch>
                    </p:blipFill>
                    <p:spPr>
                      <a:xfrm>
                        <a:off x="2892597" y="4160566"/>
                        <a:ext cx="4514850" cy="106203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45048015"/>
              </p:ext>
            </p:extLst>
          </p:nvPr>
        </p:nvGraphicFramePr>
        <p:xfrm>
          <a:off x="2305050" y="5402263"/>
          <a:ext cx="4130675" cy="588962"/>
        </p:xfrm>
        <a:graphic>
          <a:graphicData uri="http://schemas.openxmlformats.org/presentationml/2006/ole">
            <mc:AlternateContent xmlns:mc="http://schemas.openxmlformats.org/markup-compatibility/2006">
              <mc:Choice xmlns:v="urn:schemas-microsoft-com:vml" Requires="v">
                <p:oleObj spid="_x0000_s1113" name="Equation" r:id="rId6" imgW="1778000" imgH="254000" progId="Equation.3">
                  <p:embed/>
                </p:oleObj>
              </mc:Choice>
              <mc:Fallback>
                <p:oleObj name="Equation" r:id="rId6" imgW="1778000" imgH="254000" progId="Equation.3">
                  <p:embed/>
                  <p:pic>
                    <p:nvPicPr>
                      <p:cNvPr id="0" name=""/>
                      <p:cNvPicPr/>
                      <p:nvPr/>
                    </p:nvPicPr>
                    <p:blipFill>
                      <a:blip r:embed="rId7"/>
                      <a:stretch>
                        <a:fillRect/>
                      </a:stretch>
                    </p:blipFill>
                    <p:spPr>
                      <a:xfrm>
                        <a:off x="2305050" y="5402263"/>
                        <a:ext cx="4130675" cy="588962"/>
                      </a:xfrm>
                      <a:prstGeom prst="rect">
                        <a:avLst/>
                      </a:prstGeom>
                    </p:spPr>
                  </p:pic>
                </p:oleObj>
              </mc:Fallback>
            </mc:AlternateContent>
          </a:graphicData>
        </a:graphic>
      </p:graphicFrame>
    </p:spTree>
    <p:extLst>
      <p:ext uri="{BB962C8B-B14F-4D97-AF65-F5344CB8AC3E}">
        <p14:creationId xmlns:p14="http://schemas.microsoft.com/office/powerpoint/2010/main" val="1053407605"/>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handle </a:t>
            </a:r>
            <a:r>
              <a:rPr lang="en-US" i="1" dirty="0" smtClean="0"/>
              <a:t>big data</a:t>
            </a:r>
            <a:endParaRPr lang="en-US" dirty="0"/>
          </a:p>
        </p:txBody>
      </p:sp>
      <p:sp>
        <p:nvSpPr>
          <p:cNvPr id="3" name="Content Placeholder 2"/>
          <p:cNvSpPr>
            <a:spLocks noGrp="1"/>
          </p:cNvSpPr>
          <p:nvPr>
            <p:ph idx="1"/>
          </p:nvPr>
        </p:nvSpPr>
        <p:spPr>
          <a:xfrm>
            <a:off x="1128942" y="1654253"/>
            <a:ext cx="7526985" cy="4379976"/>
          </a:xfrm>
        </p:spPr>
        <p:txBody>
          <a:bodyPr/>
          <a:lstStyle/>
          <a:p>
            <a:pPr marL="0" indent="0">
              <a:lnSpc>
                <a:spcPct val="90000"/>
              </a:lnSpc>
              <a:buNone/>
            </a:pPr>
            <a:r>
              <a:rPr lang="en-US" altLang="he-IL" dirty="0"/>
              <a:t>Batch mode : Gradient Descent</a:t>
            </a:r>
          </a:p>
          <a:p>
            <a:pPr>
              <a:lnSpc>
                <a:spcPct val="110000"/>
              </a:lnSpc>
              <a:buFontTx/>
              <a:buNone/>
            </a:pPr>
            <a:r>
              <a:rPr lang="en-US" altLang="he-IL" dirty="0"/>
              <a:t>   </a:t>
            </a:r>
            <a:r>
              <a:rPr lang="en-US" dirty="0">
                <a:latin typeface="Symbol" charset="0"/>
              </a:rPr>
              <a:t> </a:t>
            </a:r>
            <a:r>
              <a:rPr lang="en-US" dirty="0" err="1" smtClean="0"/>
              <a:t>w</a:t>
            </a:r>
            <a:r>
              <a:rPr lang="en-US" baseline="-25000" dirty="0" err="1" smtClean="0"/>
              <a:t>j</a:t>
            </a:r>
            <a:r>
              <a:rPr lang="en-US" dirty="0" smtClean="0"/>
              <a:t>  =  </a:t>
            </a:r>
            <a:r>
              <a:rPr lang="en-US" dirty="0" err="1"/>
              <a:t>w</a:t>
            </a:r>
            <a:r>
              <a:rPr lang="en-US" baseline="-25000" dirty="0" err="1"/>
              <a:t>i</a:t>
            </a:r>
            <a:r>
              <a:rPr lang="en-US" dirty="0"/>
              <a:t> </a:t>
            </a:r>
            <a:r>
              <a:rPr lang="en-US" altLang="he-IL" dirty="0" smtClean="0"/>
              <a:t>- </a:t>
            </a:r>
            <a:r>
              <a:rPr lang="en-US" altLang="he-IL" dirty="0">
                <a:sym typeface="Symbol" charset="0"/>
              </a:rPr>
              <a:t> </a:t>
            </a:r>
            <a:r>
              <a:rPr lang="en-US" dirty="0" err="1"/>
              <a:t>Δ</a:t>
            </a:r>
            <a:r>
              <a:rPr lang="en-US" dirty="0"/>
              <a:t>(w)</a:t>
            </a:r>
            <a:r>
              <a:rPr lang="en-US" altLang="he-IL" dirty="0" smtClean="0">
                <a:sym typeface="Symbol" charset="0"/>
              </a:rPr>
              <a:t> </a:t>
            </a:r>
            <a:r>
              <a:rPr lang="en-US" altLang="he-IL" dirty="0">
                <a:sym typeface="Symbol" charset="0"/>
              </a:rPr>
              <a:t>over the entire data </a:t>
            </a:r>
            <a:r>
              <a:rPr lang="en-US" altLang="he-IL" dirty="0" smtClean="0">
                <a:sym typeface="Symbol" charset="0"/>
              </a:rPr>
              <a:t>S</a:t>
            </a:r>
          </a:p>
          <a:p>
            <a:pPr>
              <a:lnSpc>
                <a:spcPct val="90000"/>
              </a:lnSpc>
              <a:buFontTx/>
              <a:buNone/>
            </a:pPr>
            <a:r>
              <a:rPr lang="en-US" altLang="he-IL" dirty="0" smtClean="0">
                <a:sym typeface="Symbol" charset="0"/>
              </a:rPr>
              <a:t>Incremental </a:t>
            </a:r>
            <a:r>
              <a:rPr lang="en-US" altLang="he-IL" dirty="0">
                <a:sym typeface="Symbol" charset="0"/>
              </a:rPr>
              <a:t>mode: </a:t>
            </a:r>
            <a:r>
              <a:rPr lang="en-US" altLang="he-IL" i="1" dirty="0" smtClean="0">
                <a:sym typeface="Symbol" charset="0"/>
              </a:rPr>
              <a:t>stochastic gradient </a:t>
            </a:r>
            <a:r>
              <a:rPr lang="en-US" altLang="he-IL" i="1" dirty="0">
                <a:sym typeface="Symbol" charset="0"/>
              </a:rPr>
              <a:t>descent</a:t>
            </a:r>
          </a:p>
          <a:p>
            <a:pPr>
              <a:lnSpc>
                <a:spcPct val="110000"/>
              </a:lnSpc>
              <a:buNone/>
            </a:pPr>
            <a:r>
              <a:rPr lang="en-US" altLang="he-IL" dirty="0"/>
              <a:t>    </a:t>
            </a:r>
            <a:r>
              <a:rPr lang="en-US" dirty="0" err="1"/>
              <a:t>w</a:t>
            </a:r>
            <a:r>
              <a:rPr lang="en-US" baseline="-25000" dirty="0" err="1"/>
              <a:t>j</a:t>
            </a:r>
            <a:r>
              <a:rPr lang="en-US" dirty="0"/>
              <a:t>  =  </a:t>
            </a:r>
            <a:r>
              <a:rPr lang="en-US" dirty="0" err="1"/>
              <a:t>w</a:t>
            </a:r>
            <a:r>
              <a:rPr lang="en-US" baseline="-25000" dirty="0" err="1"/>
              <a:t>i</a:t>
            </a:r>
            <a:r>
              <a:rPr lang="en-US" dirty="0"/>
              <a:t> </a:t>
            </a:r>
            <a:r>
              <a:rPr lang="en-US" altLang="he-IL" dirty="0" smtClean="0"/>
              <a:t> </a:t>
            </a:r>
            <a:r>
              <a:rPr lang="en-US" altLang="he-IL" dirty="0"/>
              <a:t>- </a:t>
            </a:r>
            <a:r>
              <a:rPr lang="en-US" altLang="he-IL" dirty="0">
                <a:sym typeface="Symbol" charset="0"/>
              </a:rPr>
              <a:t> </a:t>
            </a:r>
            <a:r>
              <a:rPr lang="en-US" altLang="he-IL" dirty="0" smtClean="0">
                <a:sym typeface="Symbol" charset="0"/>
              </a:rPr>
              <a:t>* </a:t>
            </a:r>
            <a:r>
              <a:rPr lang="en-US" altLang="he-IL" dirty="0" smtClean="0">
                <a:latin typeface="Arial" charset="0"/>
                <a:sym typeface="Symbol" charset="0"/>
              </a:rPr>
              <a:t> approximation of </a:t>
            </a:r>
            <a:r>
              <a:rPr lang="en-US" dirty="0" err="1" smtClean="0"/>
              <a:t>Δ</a:t>
            </a:r>
            <a:r>
              <a:rPr lang="en-US" dirty="0"/>
              <a:t>(w</a:t>
            </a:r>
            <a:r>
              <a:rPr lang="en-US" dirty="0" smtClean="0"/>
              <a:t>) </a:t>
            </a:r>
            <a:br>
              <a:rPr lang="en-US" dirty="0" smtClean="0"/>
            </a:br>
            <a:r>
              <a:rPr lang="en-US" dirty="0" smtClean="0"/>
              <a:t>				        based on </a:t>
            </a:r>
            <a:r>
              <a:rPr lang="en-US" altLang="he-IL" dirty="0" err="1" smtClean="0">
                <a:sym typeface="Symbol" charset="0"/>
              </a:rPr>
              <a:t>t</a:t>
            </a:r>
            <a:r>
              <a:rPr lang="en-US" altLang="he-IL" baseline="-25000" dirty="0" err="1" smtClean="0">
                <a:sym typeface="Symbol" charset="0"/>
              </a:rPr>
              <a:t>x</a:t>
            </a:r>
            <a:r>
              <a:rPr lang="en-US" altLang="he-IL" dirty="0" smtClean="0">
                <a:sym typeface="Symbol" charset="0"/>
              </a:rPr>
              <a:t>-o</a:t>
            </a:r>
            <a:r>
              <a:rPr lang="en-US" altLang="he-IL" baseline="-25000" dirty="0" smtClean="0">
                <a:sym typeface="Symbol" charset="0"/>
              </a:rPr>
              <a:t>d </a:t>
            </a:r>
            <a:endParaRPr lang="en-US" altLang="he-IL" dirty="0">
              <a:sym typeface="Symbol" charset="0"/>
            </a:endParaRPr>
          </a:p>
          <a:p>
            <a:pPr lvl="1">
              <a:lnSpc>
                <a:spcPct val="110000"/>
              </a:lnSpc>
              <a:buNone/>
            </a:pPr>
            <a:r>
              <a:rPr lang="en-US" altLang="he-IL" dirty="0" smtClean="0">
                <a:sym typeface="Symbol" charset="0"/>
              </a:rPr>
              <a:t>can </a:t>
            </a:r>
            <a:r>
              <a:rPr lang="en-US" altLang="he-IL" dirty="0">
                <a:sym typeface="Symbol" charset="0"/>
              </a:rPr>
              <a:t>approximate Batch Gradient Descent arbitrarily closely if  is small enough </a:t>
            </a:r>
            <a:endParaRPr lang="en-US" altLang="he-IL" dirty="0" smtClean="0">
              <a:sym typeface="Symbol" charset="0"/>
            </a:endParaRPr>
          </a:p>
          <a:p>
            <a:pPr lvl="1">
              <a:lnSpc>
                <a:spcPct val="110000"/>
              </a:lnSpc>
              <a:buNone/>
            </a:pPr>
            <a:r>
              <a:rPr lang="en-US" altLang="he-IL" dirty="0" smtClean="0">
                <a:sym typeface="Symbol" charset="0"/>
              </a:rPr>
              <a:t>supports online learning</a:t>
            </a:r>
          </a:p>
          <a:p>
            <a:pPr lvl="1">
              <a:lnSpc>
                <a:spcPct val="110000"/>
              </a:lnSpc>
              <a:buNone/>
            </a:pPr>
            <a:r>
              <a:rPr lang="en-US" altLang="he-IL" dirty="0" smtClean="0">
                <a:sym typeface="Symbol" charset="0"/>
              </a:rPr>
              <a:t>easily parallelized</a:t>
            </a:r>
          </a:p>
          <a:p>
            <a:pPr lvl="1">
              <a:lnSpc>
                <a:spcPct val="110000"/>
              </a:lnSpc>
              <a:buNone/>
            </a:pPr>
            <a:r>
              <a:rPr lang="en-US" altLang="he-IL" dirty="0" smtClean="0">
                <a:sym typeface="Symbol" charset="0"/>
              </a:rPr>
              <a:t>Not </a:t>
            </a:r>
            <a:r>
              <a:rPr lang="en-US" altLang="he-IL" dirty="0" err="1" smtClean="0">
                <a:sym typeface="Symbol" charset="0"/>
              </a:rPr>
              <a:t>guarranteed</a:t>
            </a:r>
            <a:r>
              <a:rPr lang="en-US" altLang="he-IL" dirty="0" smtClean="0">
                <a:sym typeface="Symbol" charset="0"/>
              </a:rPr>
              <a:t> to reach global minimum</a:t>
            </a:r>
            <a:endParaRPr lang="en-US" altLang="he-IL" dirty="0">
              <a:sym typeface="Symbol" charset="0"/>
            </a:endParaRP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71</a:t>
            </a:fld>
            <a:endParaRPr lang="en-US" dirty="0"/>
          </a:p>
        </p:txBody>
      </p:sp>
    </p:spTree>
    <p:extLst>
      <p:ext uri="{BB962C8B-B14F-4D97-AF65-F5344CB8AC3E}">
        <p14:creationId xmlns:p14="http://schemas.microsoft.com/office/powerpoint/2010/main" val="1876315844"/>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in Parallel</a:t>
            </a:r>
            <a:endParaRPr lang="en-US" dirty="0"/>
          </a:p>
        </p:txBody>
      </p:sp>
      <p:sp>
        <p:nvSpPr>
          <p:cNvPr id="3" name="Content Placeholder 2"/>
          <p:cNvSpPr>
            <a:spLocks noGrp="1"/>
          </p:cNvSpPr>
          <p:nvPr>
            <p:ph idx="1"/>
          </p:nvPr>
        </p:nvSpPr>
        <p:spPr>
          <a:xfrm>
            <a:off x="1128943" y="1659017"/>
            <a:ext cx="7048804" cy="4379976"/>
          </a:xfrm>
        </p:spPr>
        <p:txBody>
          <a:bodyPr/>
          <a:lstStyle/>
          <a:p>
            <a:pPr marL="0" indent="0">
              <a:buNone/>
            </a:pPr>
            <a:r>
              <a:rPr lang="en-US" dirty="0" smtClean="0"/>
              <a:t>Distributed machine learning</a:t>
            </a:r>
          </a:p>
          <a:p>
            <a:r>
              <a:rPr lang="en-US" b="1" dirty="0" smtClean="0"/>
              <a:t>Mahout</a:t>
            </a:r>
            <a:r>
              <a:rPr lang="en-US" dirty="0" smtClean="0"/>
              <a:t> [uses </a:t>
            </a:r>
            <a:r>
              <a:rPr lang="en-US" dirty="0" err="1" smtClean="0"/>
              <a:t>Hadoop</a:t>
            </a:r>
            <a:r>
              <a:rPr lang="en-US" dirty="0" smtClean="0"/>
              <a:t>]</a:t>
            </a:r>
            <a:r>
              <a:rPr lang="en-US" dirty="0"/>
              <a:t>: supports clustering, </a:t>
            </a:r>
            <a:r>
              <a:rPr lang="en-US" dirty="0" smtClean="0"/>
              <a:t>classification </a:t>
            </a:r>
            <a:r>
              <a:rPr lang="en-US" dirty="0"/>
              <a:t>and collaborative filtering </a:t>
            </a:r>
            <a:endParaRPr lang="en-US" dirty="0" smtClean="0"/>
          </a:p>
          <a:p>
            <a:r>
              <a:rPr lang="en-US" b="1" dirty="0" err="1" smtClean="0"/>
              <a:t>MLBase</a:t>
            </a:r>
            <a:r>
              <a:rPr lang="en-US" dirty="0" smtClean="0"/>
              <a:t>: In-memory solution that chunks data and incrementally adds it to the training. </a:t>
            </a:r>
          </a:p>
          <a:p>
            <a:r>
              <a:rPr lang="en-US" b="1" dirty="0" smtClean="0"/>
              <a:t>Python + </a:t>
            </a:r>
            <a:r>
              <a:rPr lang="en-US" b="1" dirty="0" err="1" smtClean="0"/>
              <a:t>NumPy</a:t>
            </a:r>
            <a:r>
              <a:rPr lang="en-US" dirty="0" smtClean="0"/>
              <a:t> [in memory] + </a:t>
            </a:r>
            <a:r>
              <a:rPr lang="en-US" b="1" dirty="0" err="1" smtClean="0"/>
              <a:t>SciPy</a:t>
            </a:r>
            <a:r>
              <a:rPr lang="en-US" dirty="0" smtClean="0"/>
              <a:t> [in memory] + </a:t>
            </a:r>
            <a:r>
              <a:rPr lang="en-US" b="1" dirty="0" smtClean="0"/>
              <a:t>Pandas</a:t>
            </a:r>
            <a:r>
              <a:rPr lang="en-US" dirty="0" smtClean="0"/>
              <a:t> [support many things]</a:t>
            </a:r>
          </a:p>
          <a:p>
            <a:r>
              <a:rPr lang="en-US" b="1" dirty="0" err="1" smtClean="0"/>
              <a:t>iPython</a:t>
            </a:r>
            <a:r>
              <a:rPr lang="en-US" dirty="0" smtClean="0"/>
              <a:t> in parallel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72</a:t>
            </a:fld>
            <a:endParaRPr lang="en-US" dirty="0"/>
          </a:p>
        </p:txBody>
      </p:sp>
    </p:spTree>
    <p:extLst>
      <p:ext uri="{BB962C8B-B14F-4D97-AF65-F5344CB8AC3E}">
        <p14:creationId xmlns:p14="http://schemas.microsoft.com/office/powerpoint/2010/main" val="3828212094"/>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7559401" cy="990107"/>
          </a:xfrm>
        </p:spPr>
        <p:txBody>
          <a:bodyPr/>
          <a:lstStyle/>
          <a:p>
            <a:r>
              <a:rPr lang="en-US" dirty="0" smtClean="0"/>
              <a:t>What are some Big </a:t>
            </a:r>
            <a:r>
              <a:rPr lang="en-US" dirty="0"/>
              <a:t>D</a:t>
            </a:r>
            <a:r>
              <a:rPr lang="en-US" dirty="0" smtClean="0"/>
              <a:t>ata problems?</a:t>
            </a:r>
            <a:endParaRPr lang="en-US" dirty="0"/>
          </a:p>
        </p:txBody>
      </p:sp>
      <p:sp>
        <p:nvSpPr>
          <p:cNvPr id="3" name="Content Placeholder 2"/>
          <p:cNvSpPr>
            <a:spLocks noGrp="1"/>
          </p:cNvSpPr>
          <p:nvPr>
            <p:ph idx="1"/>
          </p:nvPr>
        </p:nvSpPr>
        <p:spPr/>
        <p:txBody>
          <a:bodyPr/>
          <a:lstStyle/>
          <a:p>
            <a:r>
              <a:rPr lang="en-US" dirty="0" smtClean="0"/>
              <a:t>How to store it so that operations can be completed quickly and with guarantees</a:t>
            </a:r>
          </a:p>
          <a:p>
            <a:r>
              <a:rPr lang="en-US" dirty="0" smtClean="0"/>
              <a:t>How to handle ongoing growth (streaming)</a:t>
            </a:r>
          </a:p>
          <a:p>
            <a:r>
              <a:rPr lang="en-US" dirty="0" smtClean="0"/>
              <a:t>How to design algorithms that can operate effectively on Big Data</a:t>
            </a:r>
          </a:p>
          <a:p>
            <a:r>
              <a:rPr lang="en-US" dirty="0" smtClean="0"/>
              <a:t>Others?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73</a:t>
            </a:fld>
            <a:endParaRPr lang="en-US" dirty="0"/>
          </a:p>
        </p:txBody>
      </p:sp>
    </p:spTree>
    <p:extLst>
      <p:ext uri="{BB962C8B-B14F-4D97-AF65-F5344CB8AC3E}">
        <p14:creationId xmlns:p14="http://schemas.microsoft.com/office/powerpoint/2010/main" val="1158641810"/>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a:xfrm>
            <a:off x="1128942" y="1847153"/>
            <a:ext cx="7503463" cy="4379976"/>
          </a:xfrm>
        </p:spPr>
        <p:txBody>
          <a:bodyPr/>
          <a:lstStyle/>
          <a:p>
            <a:pPr marL="0" indent="0">
              <a:buNone/>
            </a:pPr>
            <a:r>
              <a:rPr lang="en-US" dirty="0"/>
              <a:t>Review Decision Trees &amp; Naïve Bayes</a:t>
            </a:r>
          </a:p>
          <a:p>
            <a:pPr marL="0" indent="0">
              <a:buNone/>
            </a:pPr>
            <a:r>
              <a:rPr lang="en-US" dirty="0"/>
              <a:t>Quiz</a:t>
            </a:r>
          </a:p>
          <a:p>
            <a:pPr marL="0" indent="0">
              <a:buNone/>
            </a:pPr>
            <a:r>
              <a:rPr lang="en-US" dirty="0"/>
              <a:t>Discuss infrastructure issues for Big Data</a:t>
            </a:r>
          </a:p>
          <a:p>
            <a:pPr marL="0" indent="0">
              <a:buNone/>
            </a:pPr>
            <a:r>
              <a:rPr lang="en-US" b="1" dirty="0"/>
              <a:t>Talk about Byte </a:t>
            </a:r>
            <a:r>
              <a:rPr lang="en-US" b="1" dirty="0" smtClean="0"/>
              <a:t>6</a:t>
            </a:r>
          </a:p>
          <a:p>
            <a:pPr marL="0" indent="0">
              <a:buNone/>
            </a:pPr>
            <a:r>
              <a:rPr lang="en-US" dirty="0" smtClean="0"/>
              <a:t>Discuss Visualization for Big Data</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74</a:t>
            </a:fld>
            <a:endParaRPr lang="en-US" dirty="0"/>
          </a:p>
        </p:txBody>
      </p:sp>
    </p:spTree>
    <p:extLst>
      <p:ext uri="{BB962C8B-B14F-4D97-AF65-F5344CB8AC3E}">
        <p14:creationId xmlns:p14="http://schemas.microsoft.com/office/powerpoint/2010/main" val="11021542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today</a:t>
            </a:r>
            <a:endParaRPr lang="en-US" dirty="0"/>
          </a:p>
        </p:txBody>
      </p:sp>
      <p:sp>
        <p:nvSpPr>
          <p:cNvPr id="3" name="Content Placeholder 2"/>
          <p:cNvSpPr>
            <a:spLocks noGrp="1"/>
          </p:cNvSpPr>
          <p:nvPr>
            <p:ph idx="1"/>
          </p:nvPr>
        </p:nvSpPr>
        <p:spPr/>
        <p:txBody>
          <a:bodyPr/>
          <a:lstStyle/>
          <a:p>
            <a:pPr marL="0" indent="0">
              <a:buNone/>
            </a:pPr>
            <a:r>
              <a:rPr lang="en-US" dirty="0" smtClean="0"/>
              <a:t>Review last Tuesday</a:t>
            </a:r>
          </a:p>
          <a:p>
            <a:pPr marL="0" indent="0">
              <a:buNone/>
            </a:pPr>
            <a:r>
              <a:rPr lang="en-US" dirty="0"/>
              <a:t>Quiz </a:t>
            </a:r>
          </a:p>
          <a:p>
            <a:pPr marL="0" indent="0">
              <a:buNone/>
            </a:pPr>
            <a:r>
              <a:rPr lang="en-US" b="1" dirty="0" smtClean="0"/>
              <a:t>Discuss infrastructure issues for Big Data</a:t>
            </a:r>
          </a:p>
          <a:p>
            <a:pPr marL="0" indent="0">
              <a:buNone/>
            </a:pPr>
            <a:r>
              <a:rPr lang="en-US" dirty="0" smtClean="0"/>
              <a:t>Talk about Byte 6</a:t>
            </a:r>
          </a:p>
          <a:p>
            <a:pPr marL="0" indent="0">
              <a:buNone/>
            </a:pPr>
            <a:r>
              <a:rPr lang="en-US" dirty="0"/>
              <a:t>Discuss Visualization for Big Data</a:t>
            </a:r>
          </a:p>
          <a:p>
            <a:pPr marL="0" indent="0">
              <a:buNone/>
            </a:pP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411218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Big Data?</a:t>
            </a:r>
            <a:endParaRPr lang="en-US" dirty="0"/>
          </a:p>
        </p:txBody>
      </p:sp>
      <p:sp>
        <p:nvSpPr>
          <p:cNvPr id="3" name="Content Placeholder 2"/>
          <p:cNvSpPr>
            <a:spLocks noGrp="1"/>
          </p:cNvSpPr>
          <p:nvPr>
            <p:ph idx="1"/>
          </p:nvPr>
        </p:nvSpPr>
        <p:spPr/>
        <p:txBody>
          <a:bodyPr/>
          <a:lstStyle/>
          <a:p>
            <a:pPr marL="0" indent="0">
              <a:buNone/>
            </a:pPr>
            <a:r>
              <a:rPr lang="en-US" i="1" dirty="0" smtClean="0"/>
              <a:t>Mining Massive Data Sets</a:t>
            </a:r>
            <a:r>
              <a:rPr lang="en-US" dirty="0" smtClean="0"/>
              <a:t>: </a:t>
            </a:r>
            <a:r>
              <a:rPr lang="en-US" dirty="0"/>
              <a:t>http://</a:t>
            </a:r>
            <a:r>
              <a:rPr lang="en-US" dirty="0" err="1"/>
              <a:t>www.stanford.edu</a:t>
            </a:r>
            <a:r>
              <a:rPr lang="en-US" dirty="0"/>
              <a:t>/class/</a:t>
            </a:r>
            <a:r>
              <a:rPr lang="en-US" dirty="0" smtClean="0"/>
              <a:t>cs246   Book free online: </a:t>
            </a:r>
            <a:r>
              <a:rPr lang="en-US" sz="2000" dirty="0" smtClean="0"/>
              <a:t>http</a:t>
            </a:r>
            <a:r>
              <a:rPr lang="en-US" sz="2000" dirty="0"/>
              <a:t>://</a:t>
            </a:r>
            <a:r>
              <a:rPr lang="en-US" sz="2000" dirty="0" err="1"/>
              <a:t>i.stanford.edu</a:t>
            </a:r>
            <a:r>
              <a:rPr lang="en-US" sz="2000" dirty="0"/>
              <a:t>/~</a:t>
            </a:r>
            <a:r>
              <a:rPr lang="en-US" sz="2000" dirty="0" err="1"/>
              <a:t>ullman</a:t>
            </a:r>
            <a:r>
              <a:rPr lang="en-US" sz="2000" dirty="0"/>
              <a:t>/</a:t>
            </a:r>
            <a:r>
              <a:rPr lang="en-US" sz="2000" dirty="0" err="1"/>
              <a:t>mmds.html#</a:t>
            </a:r>
            <a:r>
              <a:rPr lang="en-US" sz="2000" dirty="0" err="1" smtClean="0"/>
              <a:t>latest</a:t>
            </a:r>
            <a:endParaRPr lang="en-US" dirty="0" smtClean="0"/>
          </a:p>
          <a:p>
            <a:pPr marL="0" indent="0">
              <a:buNone/>
            </a:pPr>
            <a:r>
              <a:rPr lang="en-US" i="1" dirty="0" smtClean="0"/>
              <a:t>Want to do it yourself in Python? </a:t>
            </a:r>
            <a:r>
              <a:rPr lang="en-US" dirty="0" err="1" smtClean="0"/>
              <a:t>Jurney’s</a:t>
            </a:r>
            <a:r>
              <a:rPr lang="en-US" dirty="0" smtClean="0"/>
              <a:t> ‘Agile Data Science’ will get you to a web app analyzing your </a:t>
            </a:r>
            <a:r>
              <a:rPr lang="en-US" dirty="0" err="1" smtClean="0"/>
              <a:t>gmail</a:t>
            </a:r>
            <a:endParaRPr lang="en-US" dirty="0" smtClean="0"/>
          </a:p>
          <a:p>
            <a:pPr marL="0" indent="0">
              <a:buNone/>
            </a:pPr>
            <a:r>
              <a:rPr lang="en-US" i="1" dirty="0" smtClean="0"/>
              <a:t>Want to understand the tradeoffs in systems and platforms?</a:t>
            </a:r>
            <a:r>
              <a:rPr lang="en-US" dirty="0" smtClean="0"/>
              <a:t> </a:t>
            </a:r>
            <a:r>
              <a:rPr lang="en-US" dirty="0" err="1" smtClean="0"/>
              <a:t>Manoochehri’s</a:t>
            </a:r>
            <a:r>
              <a:rPr lang="en-US" dirty="0" smtClean="0"/>
              <a:t>  ‘Data Just Right’ </a:t>
            </a:r>
          </a:p>
          <a:p>
            <a:pPr marL="0" indent="0">
              <a:buNone/>
            </a:pP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3/23/15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1398737796"/>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18331</TotalTime>
  <Words>4090</Words>
  <Application>Microsoft Macintosh PowerPoint</Application>
  <PresentationFormat>On-screen Show (4:3)</PresentationFormat>
  <Paragraphs>647</Paragraphs>
  <Slides>74</Slides>
  <Notes>24</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76" baseType="lpstr">
      <vt:lpstr>Office Theme</vt:lpstr>
      <vt:lpstr>Equation</vt:lpstr>
      <vt:lpstr>PowerPoint Presentation</vt:lpstr>
      <vt:lpstr>Goals for today</vt:lpstr>
      <vt:lpstr>Review: Decision Trees &amp; Naïve Bayes</vt:lpstr>
      <vt:lpstr>Review: Decision Trees &amp; Naïve Bayes</vt:lpstr>
      <vt:lpstr>Review: Decision Trees &amp; Naïve Bayes</vt:lpstr>
      <vt:lpstr>Review: Decision Trees &amp; Naïve Bayes</vt:lpstr>
      <vt:lpstr>Goals for today</vt:lpstr>
      <vt:lpstr>Goals for today</vt:lpstr>
      <vt:lpstr>What is Big Data?</vt:lpstr>
      <vt:lpstr>What are some Big Data problems?</vt:lpstr>
      <vt:lpstr>What are some Big Data problems?</vt:lpstr>
      <vt:lpstr>Small Data First:  Typical Relational DB</vt:lpstr>
      <vt:lpstr>Small Data First:  Typical Relational DB</vt:lpstr>
      <vt:lpstr>Small Data First:  Typical Relational DB</vt:lpstr>
      <vt:lpstr>Small Data First:  Typical Relational DB</vt:lpstr>
      <vt:lpstr>CAP Theorem</vt:lpstr>
      <vt:lpstr>Big Data: CAP Theorem</vt:lpstr>
      <vt:lpstr>Big Data: CAP Theorem</vt:lpstr>
      <vt:lpstr>Big Data: CAP Theorem</vt:lpstr>
      <vt:lpstr>Big Data: CAP Theorem</vt:lpstr>
      <vt:lpstr>Big Data: CAP Theorem</vt:lpstr>
      <vt:lpstr>Big Data: CAP Theorem</vt:lpstr>
      <vt:lpstr>Example: Relational Databases</vt:lpstr>
      <vt:lpstr>Contrast: Typical (ACID) Relational Database</vt:lpstr>
      <vt:lpstr>Contrast: Typical Relational Database</vt:lpstr>
      <vt:lpstr>Contrast: Typical Relational Database</vt:lpstr>
      <vt:lpstr>Contrast: Typical Relational Database</vt:lpstr>
      <vt:lpstr>Real Implications of CAP</vt:lpstr>
      <vt:lpstr>Alternatives to relational databases</vt:lpstr>
      <vt:lpstr>Going beyond read and write</vt:lpstr>
      <vt:lpstr>Going beyond read and write</vt:lpstr>
      <vt:lpstr>Going beyond read and write</vt:lpstr>
      <vt:lpstr>Pros and Cons of MapReduce</vt:lpstr>
      <vt:lpstr>A solution focused on Analytics</vt:lpstr>
      <vt:lpstr>A solution focused on Analytics</vt:lpstr>
      <vt:lpstr>What makes Big Query so fast?</vt:lpstr>
      <vt:lpstr>What makes Big Query so fast?</vt:lpstr>
      <vt:lpstr>How is it so fast?</vt:lpstr>
      <vt:lpstr>Case Study [Bad Data Handbook Ch 12]</vt:lpstr>
      <vt:lpstr>Case Study [Bad Data Handbook Ch 12]</vt:lpstr>
      <vt:lpstr>Relating infrastructure solutions to the Data Pipeline</vt:lpstr>
      <vt:lpstr>Relating infrastructure solutions to the Data Pipeline</vt:lpstr>
      <vt:lpstr>Relating infrastructure solutions to the Data Pipeline</vt:lpstr>
      <vt:lpstr>Relating infrastructure solutions to the Data Pipeline</vt:lpstr>
      <vt:lpstr>Relating infrastructure solutions to the Data Pipeline</vt:lpstr>
      <vt:lpstr>What are some Big Data problems?</vt:lpstr>
      <vt:lpstr>Mining data from streams [e.g., Twitter]</vt:lpstr>
      <vt:lpstr>Sampling from Streams</vt:lpstr>
      <vt:lpstr>Sampling from Streams</vt:lpstr>
      <vt:lpstr>Sampling from Streams</vt:lpstr>
      <vt:lpstr>Sampling from Streams</vt:lpstr>
      <vt:lpstr>Need to sample the stream at fixed size </vt:lpstr>
      <vt:lpstr>Need to sample the stream</vt:lpstr>
      <vt:lpstr>Need to sample the stream</vt:lpstr>
      <vt:lpstr>Other sampling strategies</vt:lpstr>
      <vt:lpstr>Other sampling strategies</vt:lpstr>
      <vt:lpstr>What are some Big Data problems?</vt:lpstr>
      <vt:lpstr>How do we handle big data</vt:lpstr>
      <vt:lpstr>Logistic regression</vt:lpstr>
      <vt:lpstr>Logistic regression: Review</vt:lpstr>
      <vt:lpstr>Logistic regression: Review</vt:lpstr>
      <vt:lpstr>Logistic regression: Review</vt:lpstr>
      <vt:lpstr>Logistic regression: Review</vt:lpstr>
      <vt:lpstr>Logistic regression: Review</vt:lpstr>
      <vt:lpstr>Logistic regression: Review</vt:lpstr>
      <vt:lpstr>Gradient Descent</vt:lpstr>
      <vt:lpstr>Regression:  Implementing Gradient Descent</vt:lpstr>
      <vt:lpstr>Regression for big data</vt:lpstr>
      <vt:lpstr>How do we handle big data</vt:lpstr>
      <vt:lpstr>How do we handle big data</vt:lpstr>
      <vt:lpstr>How do we handle big data</vt:lpstr>
      <vt:lpstr>Machine Learning in Parallel</vt:lpstr>
      <vt:lpstr>What are some Big Data problems?</vt:lpstr>
      <vt:lpstr>Goals for today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778</cp:revision>
  <dcterms:created xsi:type="dcterms:W3CDTF">2013-10-07T16:54:34Z</dcterms:created>
  <dcterms:modified xsi:type="dcterms:W3CDTF">2015-03-24T00:46:21Z</dcterms:modified>
</cp:coreProperties>
</file>