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8" r:id="rId2"/>
    <p:sldId id="259" r:id="rId3"/>
    <p:sldId id="260" r:id="rId4"/>
    <p:sldId id="268" r:id="rId5"/>
    <p:sldId id="261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2" r:id="rId14"/>
    <p:sldId id="271" r:id="rId15"/>
    <p:sldId id="273" r:id="rId16"/>
    <p:sldId id="26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6" r:id="rId28"/>
    <p:sldId id="288" r:id="rId29"/>
    <p:sldId id="301" r:id="rId30"/>
    <p:sldId id="300" r:id="rId31"/>
    <p:sldId id="292" r:id="rId32"/>
    <p:sldId id="293" r:id="rId33"/>
    <p:sldId id="294" r:id="rId34"/>
    <p:sldId id="295" r:id="rId35"/>
    <p:sldId id="296" r:id="rId36"/>
    <p:sldId id="297" r:id="rId37"/>
    <p:sldId id="302" r:id="rId38"/>
    <p:sldId id="298" r:id="rId39"/>
    <p:sldId id="299" r:id="rId40"/>
    <p:sldId id="303" r:id="rId41"/>
    <p:sldId id="305" r:id="rId42"/>
    <p:sldId id="306" r:id="rId43"/>
    <p:sldId id="307" r:id="rId44"/>
    <p:sldId id="304" r:id="rId45"/>
    <p:sldId id="308" r:id="rId46"/>
    <p:sldId id="310" r:id="rId47"/>
    <p:sldId id="313" r:id="rId48"/>
    <p:sldId id="309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207" autoAdjust="0"/>
    <p:restoredTop sz="73305" autoAdjust="0"/>
  </p:normalViewPr>
  <p:slideViewPr>
    <p:cSldViewPr snapToGrid="0" snapToObjects="1">
      <p:cViewPr varScale="1">
        <p:scale>
          <a:sx n="48" d="100"/>
          <a:sy n="48" d="100"/>
        </p:scale>
        <p:origin x="-536" y="-112"/>
      </p:cViewPr>
      <p:guideLst>
        <p:guide orient="horz" pos="2160"/>
        <p:guide pos="5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3/24/15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3/24/15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Demonstrate….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73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this choice is arguable, since the data is skewed we may want to keep that in mind during testing…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(we return both of them)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how to pick appropriate features and talk</a:t>
            </a:r>
            <a:r>
              <a:rPr lang="en-US" baseline="0" dirty="0" smtClean="0"/>
              <a:t> about some of these and whether or not they are ok to use…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27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"/>
                <a:cs typeface="Courier"/>
              </a:rPr>
              <a:t>this is the half of our data we will use for testing, odd numbers are reserved for training)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(could use %3 to do this if you want it in 3rds, or %9 and then group things in various ways)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767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(could use %3 to do this if you want it in 3rds, or %9 and then group things in various ways)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76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year</a:t>
            </a:r>
          </a:p>
          <a:p>
            <a:r>
              <a:rPr lang="en-US" dirty="0" smtClean="0"/>
              <a:t>Discuss variations among these features</a:t>
            </a:r>
          </a:p>
          <a:p>
            <a:r>
              <a:rPr lang="en-US" dirty="0" smtClean="0"/>
              <a:t>Discuss accuracy 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90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latin typeface="Courier"/>
                <a:cs typeface="Courier"/>
              </a:rPr>
              <a:t>needs to run repeatedly, pulling new data each time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latin typeface="Courier"/>
                <a:cs typeface="Courier"/>
              </a:rPr>
              <a:t>it incorporates calls to </a:t>
            </a:r>
            <a:r>
              <a:rPr lang="en-US" sz="1200" b="1" dirty="0" err="1" smtClean="0">
                <a:latin typeface="Courier"/>
                <a:cs typeface="Courier"/>
              </a:rPr>
              <a:t>get_data</a:t>
            </a:r>
            <a:r>
              <a:rPr lang="en-US" sz="1200" b="1" dirty="0" smtClean="0">
                <a:latin typeface="Courier"/>
                <a:cs typeface="Courier"/>
              </a:rPr>
              <a:t> inside its loop and it needs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latin typeface="Courier"/>
                <a:cs typeface="Courier"/>
              </a:rPr>
              <a:t>batch is the number of times to run this (make it small when debugging)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latin typeface="Courier"/>
              <a:cs typeface="Courier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3/24/15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3/24/15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3/24/15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3/24/15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bigquery.cloud.google.com/queries/jmankoff-byte6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205" y="3518487"/>
            <a:ext cx="5766798" cy="1040870"/>
          </a:xfrm>
        </p:spPr>
        <p:txBody>
          <a:bodyPr/>
          <a:lstStyle/>
          <a:p>
            <a:r>
              <a:rPr lang="en-US" dirty="0" smtClean="0"/>
              <a:t>Byte 6: Big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25513" y="4895317"/>
            <a:ext cx="7250112" cy="302207"/>
          </a:xfrm>
        </p:spPr>
        <p:txBody>
          <a:bodyPr/>
          <a:lstStyle/>
          <a:p>
            <a:r>
              <a:rPr lang="en-US" dirty="0" smtClean="0"/>
              <a:t>© Jennifer </a:t>
            </a:r>
            <a:r>
              <a:rPr lang="en-US" dirty="0" err="1" smtClean="0"/>
              <a:t>Mankoff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17867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to run most of this on </a:t>
            </a:r>
            <a:r>
              <a:rPr lang="en-US" dirty="0" err="1" smtClean="0"/>
              <a:t>appspot</a:t>
            </a:r>
            <a:r>
              <a:rPr lang="en-US" dirty="0" smtClean="0"/>
              <a:t> (sorry, plan for slow debug cycles)</a:t>
            </a:r>
          </a:p>
          <a:p>
            <a:r>
              <a:rPr lang="en-US" dirty="0" smtClean="0"/>
              <a:t>It helps to create temporary data files on disk that you can just load (I explain one way to do this in the byte)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51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Results</a:t>
            </a:r>
            <a:endParaRPr lang="en-US" dirty="0"/>
          </a:p>
        </p:txBody>
      </p:sp>
      <p:pic>
        <p:nvPicPr>
          <p:cNvPr id="7" name="Content Placeholder 6" descr="Screen Shot 2015-03-23 at 1.12.2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0" b="563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15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Content Placeholder 7" descr="Screen Shot 2015-03-23 at 1.13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224" b="-61224"/>
          <a:stretch>
            <a:fillRect/>
          </a:stretch>
        </p:blipFill>
        <p:spPr>
          <a:xfrm>
            <a:off x="0" y="340358"/>
            <a:ext cx="9016083" cy="5602401"/>
          </a:xfrm>
        </p:spPr>
      </p:pic>
    </p:spTree>
    <p:extLst>
      <p:ext uri="{BB962C8B-B14F-4D97-AF65-F5344CB8AC3E}">
        <p14:creationId xmlns:p14="http://schemas.microsoft.com/office/powerpoint/2010/main" val="1537146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Content Placeholder 6" descr="Screen Shot 2015-03-23 at 1.18.2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70" b="-4770"/>
          <a:stretch>
            <a:fillRect/>
          </a:stretch>
        </p:blipFill>
        <p:spPr>
          <a:xfrm>
            <a:off x="0" y="1246744"/>
            <a:ext cx="9143999" cy="5681885"/>
          </a:xfrm>
        </p:spPr>
      </p:pic>
    </p:spTree>
    <p:extLst>
      <p:ext uri="{BB962C8B-B14F-4D97-AF65-F5344CB8AC3E}">
        <p14:creationId xmlns:p14="http://schemas.microsoft.com/office/powerpoint/2010/main" val="1898485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Content Placeholder 6" descr="Screen Shot 2015-03-23 at 1.17.0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" r="418"/>
          <a:stretch>
            <a:fillRect/>
          </a:stretch>
        </p:blipFill>
        <p:spPr/>
      </p:pic>
      <p:sp>
        <p:nvSpPr>
          <p:cNvPr id="9" name="Rectangle 8"/>
          <p:cNvSpPr/>
          <p:nvPr/>
        </p:nvSpPr>
        <p:spPr>
          <a:xfrm>
            <a:off x="1281321" y="137610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APGAR Baby Health Score in USA 1990 - 2004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60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Content Placeholder 9" descr="Screen Shot 2015-03-23 at 1.20.3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721" b="-29721"/>
          <a:stretch>
            <a:fillRect/>
          </a:stretch>
        </p:blipFill>
        <p:spPr>
          <a:xfrm>
            <a:off x="0" y="1477821"/>
            <a:ext cx="9144000" cy="5681886"/>
          </a:xfrm>
        </p:spPr>
      </p:pic>
      <p:sp>
        <p:nvSpPr>
          <p:cNvPr id="8" name="Rectangle 7"/>
          <p:cNvSpPr/>
          <p:nvPr/>
        </p:nvSpPr>
        <p:spPr>
          <a:xfrm>
            <a:off x="1014616" y="1477821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http://runyunz-byte6.appspot.com/</a:t>
            </a:r>
          </a:p>
        </p:txBody>
      </p:sp>
    </p:spTree>
    <p:extLst>
      <p:ext uri="{BB962C8B-B14F-4D97-AF65-F5344CB8AC3E}">
        <p14:creationId xmlns:p14="http://schemas.microsoft.com/office/powerpoint/2010/main" val="922934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2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50590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Develop an understanding of logistic regression’s gradient descent, and its stochastic version for larger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Working (again) to improve accuracy</a:t>
            </a:r>
          </a:p>
          <a:p>
            <a:pPr marL="0" indent="0">
              <a:buNone/>
            </a:pPr>
            <a:r>
              <a:rPr lang="en-US" dirty="0" smtClean="0"/>
              <a:t>Developing a simple rule based learner</a:t>
            </a:r>
          </a:p>
          <a:p>
            <a:pPr marL="0" indent="0">
              <a:buNone/>
            </a:pPr>
            <a:r>
              <a:rPr lang="en-US" dirty="0" smtClean="0"/>
              <a:t>Calculating metrics</a:t>
            </a:r>
          </a:p>
          <a:p>
            <a:pPr marL="0" indent="0">
              <a:buNone/>
            </a:pPr>
            <a:r>
              <a:rPr lang="en-US" dirty="0" smtClean="0"/>
              <a:t>Show the result in an intelligible manner</a:t>
            </a:r>
          </a:p>
          <a:p>
            <a:pPr marL="0" indent="0">
              <a:buNone/>
            </a:pPr>
            <a:r>
              <a:rPr lang="en-US" dirty="0" smtClean="0"/>
              <a:t>If you are comfortable with Ajax, make it interactive…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9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the health of a baby being born</a:t>
            </a:r>
          </a:p>
          <a:p>
            <a:pPr lvl="1"/>
            <a:r>
              <a:rPr lang="en-US" dirty="0" smtClean="0"/>
              <a:t>Apgar &gt;= 7 </a:t>
            </a:r>
            <a:r>
              <a:rPr lang="en-US" dirty="0" err="1" smtClean="0"/>
              <a:t>vs</a:t>
            </a:r>
            <a:r>
              <a:rPr lang="en-US" dirty="0" smtClean="0"/>
              <a:t> Apgar &lt;7</a:t>
            </a:r>
          </a:p>
          <a:p>
            <a:pPr lvl="1"/>
            <a:r>
              <a:rPr lang="en-US" dirty="0" smtClean="0"/>
              <a:t>What are some good features?</a:t>
            </a:r>
          </a:p>
          <a:p>
            <a:pPr lvl="1"/>
            <a:endParaRPr lang="en-US" dirty="0"/>
          </a:p>
          <a:p>
            <a:pPr marL="228600" lvl="1" indent="0">
              <a:buNone/>
            </a:pPr>
            <a:r>
              <a:rPr lang="en-US" dirty="0" smtClean="0"/>
              <a:t>Let’s look at the </a:t>
            </a:r>
            <a:r>
              <a:rPr lang="en-US" dirty="0" err="1" smtClean="0"/>
              <a:t>Natality</a:t>
            </a:r>
            <a:r>
              <a:rPr lang="en-US" dirty="0" smtClean="0"/>
              <a:t> Data Set</a:t>
            </a:r>
          </a:p>
          <a:p>
            <a:pPr marL="228600" lvl="1" indent="0">
              <a:buNone/>
            </a:pPr>
            <a:endParaRPr lang="en-US" dirty="0" smtClean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01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Natality</a:t>
            </a:r>
            <a:r>
              <a:rPr lang="en-US" dirty="0" smtClean="0"/>
              <a:t> Data Set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223192"/>
              </p:ext>
            </p:extLst>
          </p:nvPr>
        </p:nvGraphicFramePr>
        <p:xfrm>
          <a:off x="1128713" y="1847850"/>
          <a:ext cx="7048500" cy="4119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375"/>
                <a:gridCol w="853029"/>
                <a:gridCol w="4765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alcohol_use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if the mother used alcohol. Available starting 1989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apgar_1min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Apgar scores measure the health of a newborn child on a scale from 0-10. Value after 1 minute. Available from 1978-2002.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apgar_5min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Apgar scores measure the health of a newborn child on a scale from 0-10. Value after 5 minutes. Available from 1978-2002.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born_alive_alive</a:t>
                      </a:r>
                      <a:r>
                        <a:rPr lang="en-US" dirty="0" smtClean="0"/>
                        <a:t>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children previously born to the mother who are now living.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born_alive_dead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children previously born to the mother who are now dead.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760" y="600963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43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Natality</a:t>
            </a:r>
            <a:r>
              <a:rPr lang="en-US" dirty="0" smtClean="0"/>
              <a:t> Data Set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072968"/>
              </p:ext>
            </p:extLst>
          </p:nvPr>
        </p:nvGraphicFramePr>
        <p:xfrm>
          <a:off x="1128713" y="1847850"/>
          <a:ext cx="7048500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375"/>
                <a:gridCol w="853029"/>
                <a:gridCol w="4765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plurality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many children were born as a result of this pregnancy. twins=2, triplets=3, and so on.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two character postal code for the state. Entries after 2004 do not include this value.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of the week, where 1 is Sunday and 7 is Saturday.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weight_gain_pounds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pounds gained by the mother during pregnancy.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weight_pounds</a:t>
                      </a:r>
                      <a:r>
                        <a:rPr lang="en-US" dirty="0" smtClean="0"/>
                        <a:t>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 of the child, in pounds.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Four-digit year of the birth. Example: 1975.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75584" y="1402879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7669" y="6012887"/>
            <a:ext cx="5571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cloud.google.com</a:t>
            </a:r>
            <a:r>
              <a:rPr lang="en-US" dirty="0"/>
              <a:t>/</a:t>
            </a:r>
            <a:r>
              <a:rPr lang="en-US" dirty="0" err="1"/>
              <a:t>bigquery</a:t>
            </a:r>
            <a:r>
              <a:rPr lang="en-US" dirty="0"/>
              <a:t>/docs/dataset-</a:t>
            </a:r>
            <a:r>
              <a:rPr lang="en-US" dirty="0" err="1"/>
              <a:t>natality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3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struggled to define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Hadoop</a:t>
            </a:r>
            <a:r>
              <a:rPr lang="en-US" dirty="0" smtClean="0"/>
              <a:t> and Hive not much use on a single machine</a:t>
            </a:r>
          </a:p>
          <a:p>
            <a:pPr marL="0" indent="0">
              <a:buNone/>
            </a:pPr>
            <a:r>
              <a:rPr lang="en-US" dirty="0" smtClean="0"/>
              <a:t>Setting up a full multi-machine pipeline and playing with it could take a semester (and is costly!) </a:t>
            </a:r>
          </a:p>
          <a:p>
            <a:pPr marL="0" indent="0">
              <a:buNone/>
            </a:pPr>
            <a:r>
              <a:rPr lang="en-US" dirty="0" smtClean="0"/>
              <a:t>I discarded AWS months ago…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69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19657"/>
            <a:ext cx="7048804" cy="4379976"/>
          </a:xfrm>
        </p:spPr>
        <p:txBody>
          <a:bodyPr/>
          <a:lstStyle/>
          <a:p>
            <a:r>
              <a:rPr lang="en-US" dirty="0" err="1" smtClean="0"/>
              <a:t>drinks_per_week</a:t>
            </a:r>
            <a:r>
              <a:rPr lang="en-US" dirty="0" smtClean="0"/>
              <a:t> </a:t>
            </a:r>
            <a:r>
              <a:rPr lang="en-US" dirty="0"/>
              <a:t>: 10.4458435228</a:t>
            </a:r>
          </a:p>
          <a:p>
            <a:r>
              <a:rPr lang="en-US" dirty="0" err="1"/>
              <a:t>born_alive_alive</a:t>
            </a:r>
            <a:r>
              <a:rPr lang="en-US" dirty="0"/>
              <a:t> : 5.10540437526</a:t>
            </a:r>
          </a:p>
          <a:p>
            <a:r>
              <a:rPr lang="en-US" dirty="0" err="1"/>
              <a:t>born_alive_dead</a:t>
            </a:r>
            <a:r>
              <a:rPr lang="en-US" dirty="0"/>
              <a:t> : </a:t>
            </a:r>
            <a:r>
              <a:rPr lang="en-US" dirty="0" smtClean="0"/>
              <a:t>0.201596177591</a:t>
            </a:r>
          </a:p>
          <a:p>
            <a:r>
              <a:rPr lang="en-US" dirty="0" err="1" smtClean="0"/>
              <a:t>father_age</a:t>
            </a:r>
            <a:r>
              <a:rPr lang="en-US" dirty="0" smtClean="0"/>
              <a:t> </a:t>
            </a:r>
            <a:r>
              <a:rPr lang="en-US" dirty="0"/>
              <a:t>: 158.603348865</a:t>
            </a:r>
          </a:p>
          <a:p>
            <a:r>
              <a:rPr lang="en-US" dirty="0" err="1"/>
              <a:t>mother_age</a:t>
            </a:r>
            <a:r>
              <a:rPr lang="en-US" dirty="0"/>
              <a:t> : 145.833818566</a:t>
            </a:r>
          </a:p>
          <a:p>
            <a:r>
              <a:rPr lang="en-US" dirty="0" err="1" smtClean="0"/>
              <a:t>weight_gain_pounds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145.577879963</a:t>
            </a:r>
          </a:p>
          <a:p>
            <a:r>
              <a:rPr lang="en-US" dirty="0"/>
              <a:t>year : </a:t>
            </a:r>
            <a:r>
              <a:rPr lang="en-US" dirty="0" smtClean="0"/>
              <a:t>9944.99904843</a:t>
            </a:r>
          </a:p>
          <a:p>
            <a:r>
              <a:rPr lang="en-US" dirty="0" smtClean="0"/>
              <a:t>… </a:t>
            </a:r>
            <a:r>
              <a:rPr lang="en-US" dirty="0"/>
              <a:t>[I had other features too in this] </a:t>
            </a:r>
          </a:p>
          <a:p>
            <a:r>
              <a:rPr lang="en-US" dirty="0" smtClean="0"/>
              <a:t>accuracy </a:t>
            </a:r>
            <a:r>
              <a:rPr lang="en-US" dirty="0"/>
              <a:t>: </a:t>
            </a:r>
            <a:r>
              <a:rPr lang="en-US" dirty="0" smtClean="0"/>
              <a:t>0.91249999999999998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300269"/>
            <a:ext cx="8386551" cy="492686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weights -- the list </a:t>
            </a:r>
            <a:r>
              <a:rPr lang="en-US" sz="1400" b="1" dirty="0" smtClean="0">
                <a:latin typeface="Courier"/>
                <a:cs typeface="Courier"/>
              </a:rPr>
              <a:t>weights currently </a:t>
            </a:r>
            <a:r>
              <a:rPr lang="en-US" sz="1400" b="1" dirty="0">
                <a:latin typeface="Courier"/>
                <a:cs typeface="Courier"/>
              </a:rPr>
              <a:t>assigned to the features  (an empty array that </a:t>
            </a:r>
            <a:r>
              <a:rPr lang="en-US" sz="1400" b="1" dirty="0" smtClean="0">
                <a:latin typeface="Courier"/>
                <a:cs typeface="Courier"/>
              </a:rPr>
              <a:t>will be </a:t>
            </a:r>
            <a:r>
              <a:rPr lang="en-US" sz="1400" b="1" dirty="0">
                <a:latin typeface="Courier"/>
                <a:cs typeface="Courier"/>
              </a:rPr>
              <a:t>filled in by this function</a:t>
            </a:r>
            <a:r>
              <a:rPr lang="en-US" sz="1400" b="1" dirty="0" smtClean="0">
                <a:latin typeface="Courier"/>
                <a:cs typeface="Courier"/>
              </a:rPr>
              <a:t>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X </a:t>
            </a:r>
            <a:r>
              <a:rPr lang="en-US" sz="1400" b="1" dirty="0">
                <a:latin typeface="Courier"/>
                <a:cs typeface="Courier"/>
              </a:rPr>
              <a:t>-- the array containing cases to predict from</a:t>
            </a:r>
            <a:r>
              <a:rPr lang="en-US" sz="1400" b="1" dirty="0" smtClean="0">
                <a:latin typeface="Courier"/>
                <a:cs typeface="Courier"/>
              </a:rPr>
              <a:t>,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labels -- the ground truth y values</a:t>
            </a:r>
            <a:r>
              <a:rPr lang="en-US" sz="1400" b="1" dirty="0" smtClean="0">
                <a:latin typeface="Courier"/>
                <a:cs typeface="Courier"/>
              </a:rPr>
              <a:t>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step -- the rate controller for changing the weights</a:t>
            </a:r>
            <a:r>
              <a:rPr lang="en-US" sz="1400" b="1" dirty="0" smtClean="0">
                <a:latin typeface="Courier"/>
                <a:cs typeface="Courier"/>
              </a:rPr>
              <a:t>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lam --  the regularization parameter. Something you could play with on a large data set </a:t>
            </a:r>
            <a:r>
              <a:rPr lang="en-US" sz="1400" b="1" dirty="0" smtClean="0">
                <a:latin typeface="Courier"/>
                <a:cs typeface="Courier"/>
              </a:rPr>
              <a:t>is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what </a:t>
            </a:r>
            <a:r>
              <a:rPr lang="en-US" sz="1400" b="1" dirty="0">
                <a:latin typeface="Courier"/>
                <a:cs typeface="Courier"/>
              </a:rPr>
              <a:t>value to use for this. you would want to do that by picking an optimization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and </a:t>
            </a:r>
            <a:r>
              <a:rPr lang="en-US" sz="1400" b="1" dirty="0">
                <a:latin typeface="Courier"/>
                <a:cs typeface="Courier"/>
              </a:rPr>
              <a:t>trying lots of lam values (from 0 to 1) on that optimization set</a:t>
            </a:r>
            <a:r>
              <a:rPr lang="en-US" sz="1400" b="1" dirty="0" smtClean="0">
                <a:latin typeface="Courier"/>
                <a:cs typeface="Courier"/>
              </a:rPr>
              <a:t>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iterations -- defaults to 1 for stochastic gradient descent, but can be higher in standard gradient descent. 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gradient_descent</a:t>
            </a:r>
            <a:r>
              <a:rPr lang="en-US" sz="1400" dirty="0">
                <a:latin typeface="Courier"/>
                <a:cs typeface="Courier"/>
              </a:rPr>
              <a:t>(self, 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>
                <a:latin typeface="Courier"/>
                <a:cs typeface="Courier"/>
              </a:rPr>
              <a:t>, step=0.1, lam=0.1</a:t>
            </a:r>
            <a:r>
              <a:rPr lang="en-US" sz="1400" dirty="0" smtClean="0">
                <a:latin typeface="Courier"/>
                <a:cs typeface="Courier"/>
              </a:rPr>
              <a:t>, iterations</a:t>
            </a:r>
            <a:r>
              <a:rPr lang="en-US" sz="1400" dirty="0">
                <a:latin typeface="Courier"/>
                <a:cs typeface="Courier"/>
              </a:rPr>
              <a:t>=1)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m</a:t>
            </a:r>
            <a:r>
              <a:rPr lang="en-US" sz="1400" dirty="0">
                <a:latin typeface="Courier"/>
                <a:cs typeface="Courier"/>
              </a:rPr>
              <a:t>, n=</a:t>
            </a:r>
            <a:r>
              <a:rPr lang="en-US" sz="1400" dirty="0" err="1" smtClean="0">
                <a:latin typeface="Courier"/>
                <a:cs typeface="Courier"/>
              </a:rPr>
              <a:t>X.shape</a:t>
            </a:r>
            <a:r>
              <a:rPr lang="en-US" sz="1400" dirty="0">
                <a:latin typeface="Courier"/>
                <a:cs typeface="Courier"/>
              </a:rPr>
              <a:t/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iterate over the rows to train the model on the same </a:t>
            </a:r>
            <a:r>
              <a:rPr lang="en-US" sz="1400" b="1" dirty="0" smtClean="0">
                <a:latin typeface="Courier"/>
                <a:cs typeface="Courier"/>
              </a:rPr>
              <a:t>data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(iterations)</a:t>
            </a:r>
            <a:r>
              <a:rPr lang="en-US" sz="1400" dirty="0" smtClean="0">
                <a:latin typeface="Courier"/>
                <a:cs typeface="Courier"/>
              </a:rPr>
              <a:t>: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for </a:t>
            </a:r>
            <a:r>
              <a:rPr lang="en-US" sz="1400" dirty="0">
                <a:latin typeface="Courier"/>
                <a:cs typeface="Courier"/>
              </a:rPr>
              <a:t>r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(_MAX_ROWS)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old_weights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smtClean="0">
                <a:latin typeface="Courier"/>
                <a:cs typeface="Courier"/>
              </a:rPr>
              <a:t>weights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old_weights</a:t>
            </a:r>
            <a:r>
              <a:rPr lang="en-US" sz="1400" dirty="0">
                <a:latin typeface="Courier"/>
                <a:cs typeface="Courier"/>
              </a:rPr>
              <a:t> + step*(</a:t>
            </a:r>
            <a:r>
              <a:rPr lang="en-US" sz="1400" dirty="0" err="1">
                <a:latin typeface="Courier"/>
                <a:cs typeface="Courier"/>
              </a:rPr>
              <a:t>self.loss_func</a:t>
            </a:r>
            <a:r>
              <a:rPr lang="en-US" sz="1400" dirty="0">
                <a:latin typeface="Courier"/>
                <a:cs typeface="Courier"/>
              </a:rPr>
              <a:t>(X[r],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							</a:t>
            </a:r>
            <a:r>
              <a:rPr lang="en-US" sz="1400" dirty="0" err="1" smtClean="0">
                <a:latin typeface="Courier"/>
                <a:cs typeface="Courier"/>
              </a:rPr>
              <a:t>old_weights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>
                <a:latin typeface="Courier"/>
                <a:cs typeface="Courier"/>
              </a:rPr>
              <a:t>[r]))*X[r</a:t>
            </a:r>
            <a:r>
              <a:rPr lang="en-US" sz="1400" dirty="0" smtClean="0">
                <a:latin typeface="Courier"/>
                <a:cs typeface="Courier"/>
              </a:rPr>
              <a:t>]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b="1" dirty="0" smtClean="0">
                <a:latin typeface="Courier"/>
                <a:cs typeface="Courier"/>
              </a:rPr>
              <a:t>#</a:t>
            </a:r>
            <a:r>
              <a:rPr lang="en-US" sz="1400" b="1" dirty="0">
                <a:latin typeface="Courier"/>
                <a:cs typeface="Courier"/>
              </a:rPr>
              <a:t>add in regularization </a:t>
            </a:r>
            <a:r>
              <a:rPr lang="en-US" sz="1400" b="1" dirty="0" smtClean="0">
                <a:latin typeface="Courier"/>
                <a:cs typeface="Courier"/>
              </a:rPr>
              <a:t>term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weights </a:t>
            </a:r>
            <a:r>
              <a:rPr lang="en-US" sz="1400" dirty="0">
                <a:latin typeface="Courier"/>
                <a:cs typeface="Courier"/>
              </a:rPr>
              <a:t>= weights - lam*2.*step*</a:t>
            </a:r>
            <a:r>
              <a:rPr lang="en-US" sz="1400" dirty="0" err="1" smtClean="0">
                <a:latin typeface="Courier"/>
                <a:cs typeface="Courier"/>
              </a:rPr>
              <a:t>old_weights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weight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8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300269"/>
            <a:ext cx="8386551" cy="492686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weights -- the list weight </a:t>
            </a:r>
            <a:r>
              <a:rPr lang="en-US" sz="1400" b="1" dirty="0" err="1">
                <a:latin typeface="Courier"/>
                <a:cs typeface="Courier"/>
              </a:rPr>
              <a:t>scurrently</a:t>
            </a:r>
            <a:r>
              <a:rPr lang="en-US" sz="1400" b="1" dirty="0">
                <a:latin typeface="Courier"/>
                <a:cs typeface="Courier"/>
              </a:rPr>
              <a:t> assigned to the features  (an empty array that </a:t>
            </a:r>
            <a:r>
              <a:rPr lang="en-US" sz="1400" b="1" dirty="0" smtClean="0">
                <a:latin typeface="Courier"/>
                <a:cs typeface="Courier"/>
              </a:rPr>
              <a:t>will be </a:t>
            </a:r>
            <a:r>
              <a:rPr lang="en-US" sz="1400" b="1" dirty="0">
                <a:latin typeface="Courier"/>
                <a:cs typeface="Courier"/>
              </a:rPr>
              <a:t>filled in by this function</a:t>
            </a:r>
            <a:r>
              <a:rPr lang="en-US" sz="1400" b="1" dirty="0" smtClean="0">
                <a:latin typeface="Courier"/>
                <a:cs typeface="Courier"/>
              </a:rPr>
              <a:t>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X </a:t>
            </a:r>
            <a:r>
              <a:rPr lang="en-US" sz="1400" b="1" dirty="0">
                <a:latin typeface="Courier"/>
                <a:cs typeface="Courier"/>
              </a:rPr>
              <a:t>-- the array containing cases to predict from</a:t>
            </a:r>
            <a:r>
              <a:rPr lang="en-US" sz="1400" b="1" dirty="0" smtClean="0">
                <a:latin typeface="Courier"/>
                <a:cs typeface="Courier"/>
              </a:rPr>
              <a:t>,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labels -- the ground truth y values</a:t>
            </a:r>
            <a:r>
              <a:rPr lang="en-US" sz="1400" b="1" dirty="0" smtClean="0">
                <a:latin typeface="Courier"/>
                <a:cs typeface="Courier"/>
              </a:rPr>
              <a:t>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step -- the rate controller for changing the weights</a:t>
            </a:r>
            <a:r>
              <a:rPr lang="en-US" sz="1400" b="1" dirty="0" smtClean="0">
                <a:latin typeface="Courier"/>
                <a:cs typeface="Courier"/>
              </a:rPr>
              <a:t>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lam --  the regularization parameter. Something you could play with on a large data set </a:t>
            </a:r>
            <a:r>
              <a:rPr lang="en-US" sz="1400" b="1" dirty="0" smtClean="0">
                <a:latin typeface="Courier"/>
                <a:cs typeface="Courier"/>
              </a:rPr>
              <a:t>is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what </a:t>
            </a:r>
            <a:r>
              <a:rPr lang="en-US" sz="1400" b="1" dirty="0">
                <a:latin typeface="Courier"/>
                <a:cs typeface="Courier"/>
              </a:rPr>
              <a:t>value to use for this. you would want to do that by picking an optimization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and </a:t>
            </a:r>
            <a:r>
              <a:rPr lang="en-US" sz="1400" b="1" dirty="0">
                <a:latin typeface="Courier"/>
                <a:cs typeface="Courier"/>
              </a:rPr>
              <a:t>trying lots of lam values (from 0 to 1) on that optimization set</a:t>
            </a:r>
            <a:r>
              <a:rPr lang="en-US" sz="1400" b="1" dirty="0" smtClean="0">
                <a:latin typeface="Courier"/>
                <a:cs typeface="Courier"/>
              </a:rPr>
              <a:t>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iterations -- defaults to 1 for stochastic gradient descent, but can be higher in standard gradient descent. 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gradient_descent</a:t>
            </a:r>
            <a:r>
              <a:rPr lang="en-US" sz="1400" dirty="0">
                <a:latin typeface="Courier"/>
                <a:cs typeface="Courier"/>
              </a:rPr>
              <a:t>(self, 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>
                <a:latin typeface="Courier"/>
                <a:cs typeface="Courier"/>
              </a:rPr>
              <a:t>, step=0.1, lam=0.1</a:t>
            </a:r>
            <a:r>
              <a:rPr lang="en-US" sz="1400" dirty="0" smtClean="0">
                <a:latin typeface="Courier"/>
                <a:cs typeface="Courier"/>
              </a:rPr>
              <a:t>, iterations</a:t>
            </a:r>
            <a:r>
              <a:rPr lang="en-US" sz="1400" dirty="0">
                <a:latin typeface="Courier"/>
                <a:cs typeface="Courier"/>
              </a:rPr>
              <a:t>=1)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m</a:t>
            </a:r>
            <a:r>
              <a:rPr lang="en-US" sz="1400" dirty="0">
                <a:latin typeface="Courier"/>
                <a:cs typeface="Courier"/>
              </a:rPr>
              <a:t>, n=</a:t>
            </a:r>
            <a:r>
              <a:rPr lang="en-US" sz="1400" dirty="0" err="1" smtClean="0">
                <a:latin typeface="Courier"/>
                <a:cs typeface="Courier"/>
              </a:rPr>
              <a:t>X.shape</a:t>
            </a:r>
            <a:r>
              <a:rPr lang="en-US" sz="1400" dirty="0">
                <a:latin typeface="Courier"/>
                <a:cs typeface="Courier"/>
              </a:rPr>
              <a:t/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iterate over the rows to train the model on the same </a:t>
            </a:r>
            <a:r>
              <a:rPr lang="en-US" sz="1400" b="1" dirty="0" smtClean="0">
                <a:latin typeface="Courier"/>
                <a:cs typeface="Courier"/>
              </a:rPr>
              <a:t>data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(iterations)</a:t>
            </a:r>
            <a:r>
              <a:rPr lang="en-US" sz="1400" dirty="0" smtClean="0">
                <a:latin typeface="Courier"/>
                <a:cs typeface="Courier"/>
              </a:rPr>
              <a:t>: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for </a:t>
            </a:r>
            <a:r>
              <a:rPr lang="en-US" sz="1400" dirty="0">
                <a:latin typeface="Courier"/>
                <a:cs typeface="Courier"/>
              </a:rPr>
              <a:t>r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(_MAX_ROWS)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old_weights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smtClean="0">
                <a:latin typeface="Courier"/>
                <a:cs typeface="Courier"/>
              </a:rPr>
              <a:t>weights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old_weights</a:t>
            </a:r>
            <a:r>
              <a:rPr lang="en-US" sz="1400" dirty="0">
                <a:latin typeface="Courier"/>
                <a:cs typeface="Courier"/>
              </a:rPr>
              <a:t> + step*(</a:t>
            </a:r>
            <a:r>
              <a:rPr lang="en-US" sz="1400" dirty="0" err="1">
                <a:latin typeface="Courier"/>
                <a:cs typeface="Courier"/>
              </a:rPr>
              <a:t>self.loss_func</a:t>
            </a:r>
            <a:r>
              <a:rPr lang="en-US" sz="1400" dirty="0">
                <a:latin typeface="Courier"/>
                <a:cs typeface="Courier"/>
              </a:rPr>
              <a:t>(X[r],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							</a:t>
            </a:r>
            <a:r>
              <a:rPr lang="en-US" sz="1400" dirty="0" err="1" smtClean="0">
                <a:latin typeface="Courier"/>
                <a:cs typeface="Courier"/>
              </a:rPr>
              <a:t>old_weights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>
                <a:latin typeface="Courier"/>
                <a:cs typeface="Courier"/>
              </a:rPr>
              <a:t>[r]))*X[r</a:t>
            </a:r>
            <a:r>
              <a:rPr lang="en-US" sz="1400" dirty="0" smtClean="0">
                <a:latin typeface="Courier"/>
                <a:cs typeface="Courier"/>
              </a:rPr>
              <a:t>]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b="1" dirty="0" smtClean="0">
                <a:latin typeface="Courier"/>
                <a:cs typeface="Courier"/>
              </a:rPr>
              <a:t>#</a:t>
            </a:r>
            <a:r>
              <a:rPr lang="en-US" sz="1400" b="1" dirty="0">
                <a:latin typeface="Courier"/>
                <a:cs typeface="Courier"/>
              </a:rPr>
              <a:t>add in regularization </a:t>
            </a:r>
            <a:r>
              <a:rPr lang="en-US" sz="1400" b="1" dirty="0" smtClean="0">
                <a:latin typeface="Courier"/>
                <a:cs typeface="Courier"/>
              </a:rPr>
              <a:t>term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weights </a:t>
            </a:r>
            <a:r>
              <a:rPr lang="en-US" sz="1400" dirty="0">
                <a:latin typeface="Courier"/>
                <a:cs typeface="Courier"/>
              </a:rPr>
              <a:t>= weights - lam*2.*step*</a:t>
            </a:r>
            <a:r>
              <a:rPr lang="en-US" sz="1400" dirty="0" err="1" smtClean="0">
                <a:latin typeface="Courier"/>
                <a:cs typeface="Courier"/>
              </a:rPr>
              <a:t>old_weights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weight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9089" y="4436136"/>
            <a:ext cx="1383802" cy="56873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4170367" y="2710736"/>
            <a:ext cx="1914577" cy="1440327"/>
          </a:xfrm>
          <a:prstGeom prst="wedgeRectCallout">
            <a:avLst>
              <a:gd name="adj1" fmla="val -94453"/>
              <a:gd name="adj2" fmla="val 73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are using a fairly ‘dumb’ decision about when to stop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26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300269"/>
            <a:ext cx="8386551" cy="492686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weights -- the list weight </a:t>
            </a:r>
            <a:r>
              <a:rPr lang="en-US" sz="1400" b="1" dirty="0" err="1">
                <a:latin typeface="Courier"/>
                <a:cs typeface="Courier"/>
              </a:rPr>
              <a:t>scurrently</a:t>
            </a:r>
            <a:r>
              <a:rPr lang="en-US" sz="1400" b="1" dirty="0">
                <a:latin typeface="Courier"/>
                <a:cs typeface="Courier"/>
              </a:rPr>
              <a:t> assigned to the features  (an empty array that </a:t>
            </a:r>
            <a:r>
              <a:rPr lang="en-US" sz="1400" b="1" dirty="0" smtClean="0">
                <a:latin typeface="Courier"/>
                <a:cs typeface="Courier"/>
              </a:rPr>
              <a:t>will be </a:t>
            </a:r>
            <a:r>
              <a:rPr lang="en-US" sz="1400" b="1" dirty="0">
                <a:latin typeface="Courier"/>
                <a:cs typeface="Courier"/>
              </a:rPr>
              <a:t>filled in by this function</a:t>
            </a:r>
            <a:r>
              <a:rPr lang="en-US" sz="1400" b="1" dirty="0" smtClean="0">
                <a:latin typeface="Courier"/>
                <a:cs typeface="Courier"/>
              </a:rPr>
              <a:t>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X </a:t>
            </a:r>
            <a:r>
              <a:rPr lang="en-US" sz="1400" b="1" dirty="0">
                <a:latin typeface="Courier"/>
                <a:cs typeface="Courier"/>
              </a:rPr>
              <a:t>-- the array containing cases to predict from</a:t>
            </a:r>
            <a:r>
              <a:rPr lang="en-US" sz="1400" b="1" dirty="0" smtClean="0">
                <a:latin typeface="Courier"/>
                <a:cs typeface="Courier"/>
              </a:rPr>
              <a:t>,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labels -- the ground truth y values</a:t>
            </a:r>
            <a:r>
              <a:rPr lang="en-US" sz="1400" b="1" dirty="0" smtClean="0">
                <a:latin typeface="Courier"/>
                <a:cs typeface="Courier"/>
              </a:rPr>
              <a:t>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step -- the rate controller for changing the weights</a:t>
            </a:r>
            <a:r>
              <a:rPr lang="en-US" sz="1400" b="1" dirty="0" smtClean="0">
                <a:latin typeface="Courier"/>
                <a:cs typeface="Courier"/>
              </a:rPr>
              <a:t>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lam --  the regularization parameter. Something you could play with on a large data set </a:t>
            </a:r>
            <a:r>
              <a:rPr lang="en-US" sz="1400" b="1" dirty="0" smtClean="0">
                <a:latin typeface="Courier"/>
                <a:cs typeface="Courier"/>
              </a:rPr>
              <a:t>is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what </a:t>
            </a:r>
            <a:r>
              <a:rPr lang="en-US" sz="1400" b="1" dirty="0">
                <a:latin typeface="Courier"/>
                <a:cs typeface="Courier"/>
              </a:rPr>
              <a:t>value to use for this. you would want to do that by picking an optimization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and </a:t>
            </a:r>
            <a:r>
              <a:rPr lang="en-US" sz="1400" b="1" dirty="0">
                <a:latin typeface="Courier"/>
                <a:cs typeface="Courier"/>
              </a:rPr>
              <a:t>trying lots of lam values (from 0 to 1) on that optimization set</a:t>
            </a:r>
            <a:r>
              <a:rPr lang="en-US" sz="1400" b="1" dirty="0" smtClean="0">
                <a:latin typeface="Courier"/>
                <a:cs typeface="Courier"/>
              </a:rPr>
              <a:t>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iterations -- defaults to 1 for stochastic gradient descent, but can be higher in standard gradient descent. 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gradient_descent</a:t>
            </a:r>
            <a:r>
              <a:rPr lang="en-US" sz="1400" dirty="0">
                <a:latin typeface="Courier"/>
                <a:cs typeface="Courier"/>
              </a:rPr>
              <a:t>(self, 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>
                <a:latin typeface="Courier"/>
                <a:cs typeface="Courier"/>
              </a:rPr>
              <a:t>, step=0.1, lam=0.1</a:t>
            </a:r>
            <a:r>
              <a:rPr lang="en-US" sz="1400" dirty="0" smtClean="0">
                <a:latin typeface="Courier"/>
                <a:cs typeface="Courier"/>
              </a:rPr>
              <a:t>, iterations</a:t>
            </a:r>
            <a:r>
              <a:rPr lang="en-US" sz="1400" dirty="0">
                <a:latin typeface="Courier"/>
                <a:cs typeface="Courier"/>
              </a:rPr>
              <a:t>=1)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m</a:t>
            </a:r>
            <a:r>
              <a:rPr lang="en-US" sz="1400" dirty="0">
                <a:latin typeface="Courier"/>
                <a:cs typeface="Courier"/>
              </a:rPr>
              <a:t>, n=</a:t>
            </a:r>
            <a:r>
              <a:rPr lang="en-US" sz="1400" dirty="0" err="1" smtClean="0">
                <a:latin typeface="Courier"/>
                <a:cs typeface="Courier"/>
              </a:rPr>
              <a:t>X.shape</a:t>
            </a:r>
            <a:r>
              <a:rPr lang="en-US" sz="1400" dirty="0">
                <a:latin typeface="Courier"/>
                <a:cs typeface="Courier"/>
              </a:rPr>
              <a:t/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iterate over the rows to train the model on the same </a:t>
            </a:r>
            <a:r>
              <a:rPr lang="en-US" sz="1400" b="1" dirty="0" smtClean="0">
                <a:latin typeface="Courier"/>
                <a:cs typeface="Courier"/>
              </a:rPr>
              <a:t>data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(iterations)</a:t>
            </a:r>
            <a:r>
              <a:rPr lang="en-US" sz="1400" dirty="0" smtClean="0">
                <a:latin typeface="Courier"/>
                <a:cs typeface="Courier"/>
              </a:rPr>
              <a:t>: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for </a:t>
            </a:r>
            <a:r>
              <a:rPr lang="en-US" sz="1400" dirty="0">
                <a:latin typeface="Courier"/>
                <a:cs typeface="Courier"/>
              </a:rPr>
              <a:t>r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(_MAX_ROWS)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old_weights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smtClean="0">
                <a:latin typeface="Courier"/>
                <a:cs typeface="Courier"/>
              </a:rPr>
              <a:t>weights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old_weights</a:t>
            </a:r>
            <a:r>
              <a:rPr lang="en-US" sz="1400" dirty="0">
                <a:latin typeface="Courier"/>
                <a:cs typeface="Courier"/>
              </a:rPr>
              <a:t> + step*(</a:t>
            </a:r>
            <a:r>
              <a:rPr lang="en-US" sz="1400" dirty="0" err="1">
                <a:latin typeface="Courier"/>
                <a:cs typeface="Courier"/>
              </a:rPr>
              <a:t>self.loss_func</a:t>
            </a:r>
            <a:r>
              <a:rPr lang="en-US" sz="1400" dirty="0">
                <a:latin typeface="Courier"/>
                <a:cs typeface="Courier"/>
              </a:rPr>
              <a:t>(X[r],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							</a:t>
            </a:r>
            <a:r>
              <a:rPr lang="en-US" sz="1400" dirty="0" err="1" smtClean="0">
                <a:latin typeface="Courier"/>
                <a:cs typeface="Courier"/>
              </a:rPr>
              <a:t>old_weights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>
                <a:latin typeface="Courier"/>
                <a:cs typeface="Courier"/>
              </a:rPr>
              <a:t>[r]))*X[r</a:t>
            </a:r>
            <a:r>
              <a:rPr lang="en-US" sz="1400" dirty="0" smtClean="0">
                <a:latin typeface="Courier"/>
                <a:cs typeface="Courier"/>
              </a:rPr>
              <a:t>]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b="1" dirty="0" smtClean="0">
                <a:latin typeface="Courier"/>
                <a:cs typeface="Courier"/>
              </a:rPr>
              <a:t>#</a:t>
            </a:r>
            <a:r>
              <a:rPr lang="en-US" sz="1400" b="1" dirty="0">
                <a:latin typeface="Courier"/>
                <a:cs typeface="Courier"/>
              </a:rPr>
              <a:t>add in regularization </a:t>
            </a:r>
            <a:r>
              <a:rPr lang="en-US" sz="1400" b="1" dirty="0" smtClean="0">
                <a:latin typeface="Courier"/>
                <a:cs typeface="Courier"/>
              </a:rPr>
              <a:t>term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weights </a:t>
            </a:r>
            <a:r>
              <a:rPr lang="en-US" sz="1400" dirty="0">
                <a:latin typeface="Courier"/>
                <a:cs typeface="Courier"/>
              </a:rPr>
              <a:t>= weights - lam*2.*step*</a:t>
            </a:r>
            <a:r>
              <a:rPr lang="en-US" sz="1400" dirty="0" err="1" smtClean="0">
                <a:latin typeface="Courier"/>
                <a:cs typeface="Courier"/>
              </a:rPr>
              <a:t>old_weights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weight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06059" y="5066928"/>
            <a:ext cx="6862145" cy="7531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5592083" y="3260513"/>
            <a:ext cx="1914577" cy="1440327"/>
          </a:xfrm>
          <a:prstGeom prst="wedgeRectCallout">
            <a:avLst>
              <a:gd name="adj1" fmla="val -94453"/>
              <a:gd name="adj2" fmla="val 73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the key aspect of the algorithm – updating the weights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17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300269"/>
            <a:ext cx="8386551" cy="492686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weights -- the list weight </a:t>
            </a:r>
            <a:r>
              <a:rPr lang="en-US" sz="1400" b="1" dirty="0" err="1">
                <a:latin typeface="Courier"/>
                <a:cs typeface="Courier"/>
              </a:rPr>
              <a:t>scurrently</a:t>
            </a:r>
            <a:r>
              <a:rPr lang="en-US" sz="1400" b="1" dirty="0">
                <a:latin typeface="Courier"/>
                <a:cs typeface="Courier"/>
              </a:rPr>
              <a:t> assigned to the features  (an empty array that </a:t>
            </a:r>
            <a:r>
              <a:rPr lang="en-US" sz="1400" b="1" dirty="0" smtClean="0">
                <a:latin typeface="Courier"/>
                <a:cs typeface="Courier"/>
              </a:rPr>
              <a:t>will be </a:t>
            </a:r>
            <a:r>
              <a:rPr lang="en-US" sz="1400" b="1" dirty="0">
                <a:latin typeface="Courier"/>
                <a:cs typeface="Courier"/>
              </a:rPr>
              <a:t>filled in by this function</a:t>
            </a:r>
            <a:r>
              <a:rPr lang="en-US" sz="1400" b="1" dirty="0" smtClean="0">
                <a:latin typeface="Courier"/>
                <a:cs typeface="Courier"/>
              </a:rPr>
              <a:t>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X </a:t>
            </a:r>
            <a:r>
              <a:rPr lang="en-US" sz="1400" b="1" dirty="0">
                <a:latin typeface="Courier"/>
                <a:cs typeface="Courier"/>
              </a:rPr>
              <a:t>-- the array containing cases to predict from</a:t>
            </a:r>
            <a:r>
              <a:rPr lang="en-US" sz="1400" b="1" dirty="0" smtClean="0">
                <a:latin typeface="Courier"/>
                <a:cs typeface="Courier"/>
              </a:rPr>
              <a:t>,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labels -- the ground truth y values</a:t>
            </a:r>
            <a:r>
              <a:rPr lang="en-US" sz="1400" b="1" dirty="0" smtClean="0">
                <a:latin typeface="Courier"/>
                <a:cs typeface="Courier"/>
              </a:rPr>
              <a:t>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step -- the rate controller for changing the weights</a:t>
            </a:r>
            <a:r>
              <a:rPr lang="en-US" sz="1400" b="1" dirty="0" smtClean="0">
                <a:latin typeface="Courier"/>
                <a:cs typeface="Courier"/>
              </a:rPr>
              <a:t>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lam --  the regularization parameter. Something you could play with on a large data set </a:t>
            </a:r>
            <a:r>
              <a:rPr lang="en-US" sz="1400" b="1" dirty="0" smtClean="0">
                <a:latin typeface="Courier"/>
                <a:cs typeface="Courier"/>
              </a:rPr>
              <a:t>is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what </a:t>
            </a:r>
            <a:r>
              <a:rPr lang="en-US" sz="1400" b="1" dirty="0">
                <a:latin typeface="Courier"/>
                <a:cs typeface="Courier"/>
              </a:rPr>
              <a:t>value to use for this. you would want to do that by picking an optimization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and </a:t>
            </a:r>
            <a:r>
              <a:rPr lang="en-US" sz="1400" b="1" dirty="0">
                <a:latin typeface="Courier"/>
                <a:cs typeface="Courier"/>
              </a:rPr>
              <a:t>trying lots of lam values (from 0 to 1) on that optimization set</a:t>
            </a:r>
            <a:r>
              <a:rPr lang="en-US" sz="1400" b="1" dirty="0" smtClean="0">
                <a:latin typeface="Courier"/>
                <a:cs typeface="Courier"/>
              </a:rPr>
              <a:t>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iterations -- defaults to 1 for stochastic gradient descent, but can be higher in standard gradient descent. 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gradient_descent</a:t>
            </a:r>
            <a:r>
              <a:rPr lang="en-US" sz="1400" dirty="0">
                <a:latin typeface="Courier"/>
                <a:cs typeface="Courier"/>
              </a:rPr>
              <a:t>(self, 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>
                <a:latin typeface="Courier"/>
                <a:cs typeface="Courier"/>
              </a:rPr>
              <a:t>, step=0.1, lam=0.1</a:t>
            </a:r>
            <a:r>
              <a:rPr lang="en-US" sz="1400" dirty="0" smtClean="0">
                <a:latin typeface="Courier"/>
                <a:cs typeface="Courier"/>
              </a:rPr>
              <a:t>, iterations</a:t>
            </a:r>
            <a:r>
              <a:rPr lang="en-US" sz="1400" dirty="0">
                <a:latin typeface="Courier"/>
                <a:cs typeface="Courier"/>
              </a:rPr>
              <a:t>=1)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m</a:t>
            </a:r>
            <a:r>
              <a:rPr lang="en-US" sz="1400" dirty="0">
                <a:latin typeface="Courier"/>
                <a:cs typeface="Courier"/>
              </a:rPr>
              <a:t>, n=</a:t>
            </a:r>
            <a:r>
              <a:rPr lang="en-US" sz="1400" dirty="0" err="1" smtClean="0">
                <a:latin typeface="Courier"/>
                <a:cs typeface="Courier"/>
              </a:rPr>
              <a:t>X.shape</a:t>
            </a:r>
            <a:r>
              <a:rPr lang="en-US" sz="1400" dirty="0">
                <a:latin typeface="Courier"/>
                <a:cs typeface="Courier"/>
              </a:rPr>
              <a:t/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iterate over the rows to train the model on the same </a:t>
            </a:r>
            <a:r>
              <a:rPr lang="en-US" sz="1400" b="1" dirty="0" smtClean="0">
                <a:latin typeface="Courier"/>
                <a:cs typeface="Courier"/>
              </a:rPr>
              <a:t>data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(iterations)</a:t>
            </a:r>
            <a:r>
              <a:rPr lang="en-US" sz="1400" dirty="0" smtClean="0">
                <a:latin typeface="Courier"/>
                <a:cs typeface="Courier"/>
              </a:rPr>
              <a:t>: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for </a:t>
            </a:r>
            <a:r>
              <a:rPr lang="en-US" sz="1400" dirty="0">
                <a:latin typeface="Courier"/>
                <a:cs typeface="Courier"/>
              </a:rPr>
              <a:t>r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(_MAX_ROWS)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old_weights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smtClean="0">
                <a:latin typeface="Courier"/>
                <a:cs typeface="Courier"/>
              </a:rPr>
              <a:t>weights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old_weights</a:t>
            </a:r>
            <a:r>
              <a:rPr lang="en-US" sz="1400" dirty="0">
                <a:latin typeface="Courier"/>
                <a:cs typeface="Courier"/>
              </a:rPr>
              <a:t> + step*(</a:t>
            </a:r>
            <a:r>
              <a:rPr lang="en-US" sz="1400" dirty="0" err="1">
                <a:latin typeface="Courier"/>
                <a:cs typeface="Courier"/>
              </a:rPr>
              <a:t>self.loss_func</a:t>
            </a:r>
            <a:r>
              <a:rPr lang="en-US" sz="1400" dirty="0">
                <a:latin typeface="Courier"/>
                <a:cs typeface="Courier"/>
              </a:rPr>
              <a:t>(X[r],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							</a:t>
            </a:r>
            <a:r>
              <a:rPr lang="en-US" sz="1400" dirty="0" err="1" smtClean="0">
                <a:latin typeface="Courier"/>
                <a:cs typeface="Courier"/>
              </a:rPr>
              <a:t>old_weights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>
                <a:latin typeface="Courier"/>
                <a:cs typeface="Courier"/>
              </a:rPr>
              <a:t>[r]))*X[r</a:t>
            </a:r>
            <a:r>
              <a:rPr lang="en-US" sz="1400" dirty="0" smtClean="0">
                <a:latin typeface="Courier"/>
                <a:cs typeface="Courier"/>
              </a:rPr>
              <a:t>]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b="1" dirty="0" smtClean="0">
                <a:latin typeface="Courier"/>
                <a:cs typeface="Courier"/>
              </a:rPr>
              <a:t>#</a:t>
            </a:r>
            <a:r>
              <a:rPr lang="en-US" sz="1400" b="1" dirty="0">
                <a:latin typeface="Courier"/>
                <a:cs typeface="Courier"/>
              </a:rPr>
              <a:t>add in regularization </a:t>
            </a:r>
            <a:r>
              <a:rPr lang="en-US" sz="1400" b="1" dirty="0" smtClean="0">
                <a:latin typeface="Courier"/>
                <a:cs typeface="Courier"/>
              </a:rPr>
              <a:t>term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weights </a:t>
            </a:r>
            <a:r>
              <a:rPr lang="en-US" sz="1400" dirty="0">
                <a:latin typeface="Courier"/>
                <a:cs typeface="Courier"/>
              </a:rPr>
              <a:t>= weights - lam*2.*step*</a:t>
            </a:r>
            <a:r>
              <a:rPr lang="en-US" sz="1400" dirty="0" err="1" smtClean="0">
                <a:latin typeface="Courier"/>
                <a:cs typeface="Courier"/>
              </a:rPr>
              <a:t>old_weights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weight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90701" y="5066928"/>
            <a:ext cx="3810198" cy="7531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2047270" y="2274941"/>
            <a:ext cx="6653630" cy="2122574"/>
          </a:xfrm>
          <a:prstGeom prst="wedgeRectCallout">
            <a:avLst>
              <a:gd name="adj1" fmla="val 13703"/>
              <a:gd name="adj2" fmla="val 77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Here’s where we use the loss function to decide how that update should happen . We provide that for you as well.	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# </a:t>
            </a:r>
            <a:r>
              <a:rPr lang="en-US" sz="1600" dirty="0">
                <a:latin typeface="Courier"/>
                <a:cs typeface="Courier"/>
              </a:rPr>
              <a:t>loss function for logistic </a:t>
            </a:r>
            <a:r>
              <a:rPr lang="en-US" sz="1600" dirty="0" smtClean="0">
                <a:latin typeface="Courier"/>
                <a:cs typeface="Courier"/>
              </a:rPr>
              <a:t>regression    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err="1" smtClean="0">
                <a:latin typeface="Courier"/>
                <a:cs typeface="Courier"/>
              </a:rPr>
              <a:t>def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loss_func</a:t>
            </a:r>
            <a:r>
              <a:rPr lang="en-US" sz="1600" dirty="0">
                <a:latin typeface="Courier"/>
                <a:cs typeface="Courier"/>
              </a:rPr>
              <a:t>(self, x, weights):</a:t>
            </a:r>
          </a:p>
          <a:p>
            <a:r>
              <a:rPr lang="en-US" sz="1600" dirty="0" smtClean="0">
                <a:latin typeface="Courier"/>
                <a:cs typeface="Courier"/>
              </a:rPr>
              <a:t>   return 1.0 (</a:t>
            </a:r>
            <a:r>
              <a:rPr lang="en-US" sz="1600" dirty="0">
                <a:latin typeface="Courier"/>
                <a:cs typeface="Courier"/>
              </a:rPr>
              <a:t>1.+math.e**(-1.0*</a:t>
            </a:r>
            <a:r>
              <a:rPr lang="en-US" sz="1600" dirty="0" err="1">
                <a:latin typeface="Courier"/>
                <a:cs typeface="Courier"/>
              </a:rPr>
              <a:t>np.dot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x,weights</a:t>
            </a:r>
            <a:r>
              <a:rPr lang="en-US" sz="1600" dirty="0">
                <a:latin typeface="Courier"/>
                <a:cs typeface="Courier"/>
              </a:rPr>
              <a:t>)))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1785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94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30501" y="1605824"/>
            <a:ext cx="1262120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2047270" y="3772259"/>
            <a:ext cx="2938212" cy="1024076"/>
          </a:xfrm>
          <a:prstGeom prst="wedgeRectCallout">
            <a:avLst>
              <a:gd name="adj1" fmla="val -26871"/>
              <a:gd name="adj2" fmla="val -100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many times to loop. The default is small for debugging purposes.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6161" y="2857778"/>
            <a:ext cx="2825225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85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2568565" y="5259925"/>
            <a:ext cx="3232033" cy="1242615"/>
          </a:xfrm>
          <a:prstGeom prst="wedgeRectCallout">
            <a:avLst>
              <a:gd name="adj1" fmla="val -26871"/>
              <a:gd name="adj2" fmla="val -100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new labels and rows each time we loop. </a:t>
            </a:r>
            <a:r>
              <a:rPr lang="en-US" dirty="0" err="1" smtClean="0"/>
              <a:t>self.get_data</a:t>
            </a:r>
            <a:r>
              <a:rPr lang="en-US" dirty="0" smtClean="0"/>
              <a:t> retrieves data from </a:t>
            </a:r>
            <a:r>
              <a:rPr lang="en-US" dirty="0" err="1" smtClean="0"/>
              <a:t>big_query</a:t>
            </a:r>
            <a:r>
              <a:rPr lang="en-US" dirty="0" smtClean="0"/>
              <a:t> for us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26934" y="3635050"/>
            <a:ext cx="7241271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5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6599" y="3479269"/>
            <a:ext cx="7392919" cy="14497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465996" y="5322306"/>
            <a:ext cx="2777126" cy="1266292"/>
          </a:xfrm>
          <a:prstGeom prst="wedgeRectCallout">
            <a:avLst>
              <a:gd name="adj1" fmla="val 9608"/>
              <a:gd name="adj2" fmla="val -77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returns two variables: A vector of labels, and an array of values.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4377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BigQuery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Lets us explore how we might use Big Data once it is loaded onto an appropriate infrastructure</a:t>
            </a:r>
          </a:p>
          <a:p>
            <a:pPr marL="0" indent="0">
              <a:buNone/>
            </a:pPr>
            <a:r>
              <a:rPr lang="en-US" dirty="0" smtClean="0"/>
              <a:t>Ties in nicely to Google </a:t>
            </a:r>
            <a:r>
              <a:rPr lang="en-US" dirty="0" err="1" smtClean="0"/>
              <a:t>Appspot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3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22080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0332" y="2629548"/>
            <a:ext cx="1481648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2611"/>
              <a:gd name="adj2" fmla="val -158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make_query_string</a:t>
            </a:r>
            <a:r>
              <a:rPr lang="en-US" dirty="0" smtClean="0"/>
              <a:t> constructs a query string out of the features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54674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25011" y="2629548"/>
            <a:ext cx="1481648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22294"/>
              <a:gd name="adj2" fmla="val -160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make_query_string</a:t>
            </a:r>
            <a:r>
              <a:rPr lang="en-US" dirty="0" smtClean="0"/>
              <a:t> constructs a query string out of the features, </a:t>
            </a:r>
            <a:br>
              <a:rPr lang="en-US" dirty="0" smtClean="0"/>
            </a:br>
            <a:r>
              <a:rPr lang="en-US" dirty="0" smtClean="0"/>
              <a:t>class to be predicted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24184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80432" y="2629548"/>
            <a:ext cx="897315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34263"/>
              <a:gd name="adj2" fmla="val -160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make_query_string</a:t>
            </a:r>
            <a:r>
              <a:rPr lang="en-US" dirty="0" smtClean="0"/>
              <a:t> constructs a query string out of the features, </a:t>
            </a:r>
            <a:br>
              <a:rPr lang="en-US" dirty="0" smtClean="0"/>
            </a:br>
            <a:r>
              <a:rPr lang="en-US" dirty="0" smtClean="0"/>
              <a:t>class to be predicted, and a filter (for things unwanted)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4078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48164" y="2629548"/>
            <a:ext cx="897315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41711"/>
              <a:gd name="adj2" fmla="val -160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make_query_string</a:t>
            </a:r>
            <a:r>
              <a:rPr lang="en-US" dirty="0" smtClean="0"/>
              <a:t> constructs a query string out of the features, </a:t>
            </a:r>
            <a:br>
              <a:rPr lang="en-US" dirty="0" smtClean="0"/>
            </a:br>
            <a:r>
              <a:rPr lang="en-US" dirty="0" smtClean="0"/>
              <a:t>class to be predicted, and a filter (for things unwanted),</a:t>
            </a:r>
            <a:br>
              <a:rPr lang="en-US" dirty="0" smtClean="0"/>
            </a:br>
            <a:r>
              <a:rPr lang="en-US" dirty="0" smtClean="0"/>
              <a:t>limited to [limit] rows of results.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18224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80432" y="2629548"/>
            <a:ext cx="897315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34263"/>
              <a:gd name="adj2" fmla="val -160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 example filter </a:t>
            </a:r>
            <a:r>
              <a:rPr lang="en-US" dirty="0"/>
              <a:t>is:  "</a:t>
            </a:r>
            <a:r>
              <a:rPr lang="en-US" dirty="0" err="1"/>
              <a:t>row_number</a:t>
            </a:r>
            <a:r>
              <a:rPr lang="en-US" dirty="0"/>
              <a:t> % 2 = 1 AND apgar_1min &lt; </a:t>
            </a:r>
            <a:r>
              <a:rPr lang="en-US" dirty="0" smtClean="0"/>
              <a:t>7”  </a:t>
            </a:r>
          </a:p>
          <a:p>
            <a:pPr algn="ctr"/>
            <a:r>
              <a:rPr lang="en-US" dirty="0" smtClean="0"/>
              <a:t>The first part of this specifies that we only use odd rows (for training) and the second part specifies the </a:t>
            </a:r>
            <a:r>
              <a:rPr lang="en-US" dirty="0" err="1" smtClean="0"/>
              <a:t>apgar</a:t>
            </a:r>
            <a:r>
              <a:rPr lang="en-US" dirty="0" smtClean="0"/>
              <a:t> values should only match one class. 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52251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36</a:t>
            </a:fld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2568565" y="5259925"/>
            <a:ext cx="3232033" cy="1242615"/>
          </a:xfrm>
          <a:prstGeom prst="wedgeRectCallout">
            <a:avLst>
              <a:gd name="adj1" fmla="val -26871"/>
              <a:gd name="adj2" fmla="val -100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new labels and values each time we loop. </a:t>
            </a:r>
            <a:r>
              <a:rPr lang="en-US" dirty="0" err="1" smtClean="0"/>
              <a:t>self.get_data</a:t>
            </a:r>
            <a:r>
              <a:rPr lang="en-US" dirty="0" smtClean="0"/>
              <a:t> retrieves data from </a:t>
            </a:r>
            <a:r>
              <a:rPr lang="en-US" dirty="0" err="1" smtClean="0"/>
              <a:t>big_query</a:t>
            </a:r>
            <a:r>
              <a:rPr lang="en-US" dirty="0" smtClean="0"/>
              <a:t> for us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26934" y="3635050"/>
            <a:ext cx="7241271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29689" y="3842850"/>
            <a:ext cx="1481648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5618556" y="1687249"/>
            <a:ext cx="3232033" cy="1574238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strings help specify details needed to make the right query on the database. </a:t>
            </a:r>
            <a:r>
              <a:rPr lang="en-US" dirty="0"/>
              <a:t>W</a:t>
            </a:r>
            <a:r>
              <a:rPr lang="en-US" dirty="0" smtClean="0"/>
              <a:t>e want an equal number of examples of each class for training.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30441" y="4241704"/>
            <a:ext cx="1481648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94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5997" y="1408062"/>
            <a:ext cx="7882680" cy="60146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465997" y="2353845"/>
            <a:ext cx="3495850" cy="1216146"/>
          </a:xfrm>
          <a:prstGeom prst="wedgeRectCallout">
            <a:avLst>
              <a:gd name="adj1" fmla="val 75064"/>
              <a:gd name="adj2" fmla="val 67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 that most of the parameters to </a:t>
            </a:r>
            <a:r>
              <a:rPr lang="en-US" dirty="0" err="1" smtClean="0"/>
              <a:t>stochastic_gradient_descent</a:t>
            </a:r>
            <a:r>
              <a:rPr lang="en-US" dirty="0" smtClean="0"/>
              <a:t> are really there to support the call to </a:t>
            </a:r>
            <a:r>
              <a:rPr lang="en-US" dirty="0" err="1" smtClean="0"/>
              <a:t>get_data</a:t>
            </a:r>
            <a:r>
              <a:rPr lang="en-US" dirty="0" smtClean="0"/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9256" y="3816445"/>
            <a:ext cx="5762686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09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07406" y="5255422"/>
            <a:ext cx="7070341" cy="6215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4557008" y="3943231"/>
            <a:ext cx="3232033" cy="948630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we call good old regular gradient descent to produce a set of weights for the features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30251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39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07406" y="5876932"/>
            <a:ext cx="7070341" cy="33832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4419600" y="4572000"/>
            <a:ext cx="3232033" cy="948630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Lastly we construct a function that can take an example and make a prediction from it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5147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a number of public data sets on </a:t>
            </a:r>
            <a:r>
              <a:rPr lang="en-US" dirty="0" err="1" smtClean="0"/>
              <a:t>BigQuery</a:t>
            </a:r>
            <a:r>
              <a:rPr lang="en-US" dirty="0" smtClean="0"/>
              <a:t>. You can use any of them</a:t>
            </a:r>
          </a:p>
          <a:p>
            <a:pPr marL="0" indent="0">
              <a:buNone/>
            </a:pPr>
            <a:r>
              <a:rPr lang="en-US" dirty="0" smtClean="0"/>
              <a:t>We focus on the </a:t>
            </a:r>
            <a:r>
              <a:rPr lang="en-US" dirty="0" err="1" smtClean="0"/>
              <a:t>natality</a:t>
            </a:r>
            <a:r>
              <a:rPr lang="en-US" dirty="0" smtClean="0"/>
              <a:t> data set</a:t>
            </a:r>
          </a:p>
          <a:p>
            <a:pPr marL="0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cloud.google.com</a:t>
            </a:r>
            <a:r>
              <a:rPr lang="en-US" sz="2000" dirty="0"/>
              <a:t>/</a:t>
            </a:r>
            <a:r>
              <a:rPr lang="en-US" sz="2000" dirty="0" err="1"/>
              <a:t>bigquery</a:t>
            </a:r>
            <a:r>
              <a:rPr lang="en-US" sz="2000" dirty="0"/>
              <a:t>/docs/dataset-</a:t>
            </a:r>
            <a:r>
              <a:rPr lang="en-US" sz="2000" dirty="0" err="1" smtClean="0"/>
              <a:t>natality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“All births </a:t>
            </a:r>
            <a:r>
              <a:rPr lang="en-US" sz="2000" dirty="0"/>
              <a:t>registered in the 50 </a:t>
            </a:r>
            <a:r>
              <a:rPr lang="en-US" sz="2000" dirty="0" smtClean="0"/>
              <a:t>States, DC, </a:t>
            </a:r>
            <a:r>
              <a:rPr lang="en-US" sz="2000" dirty="0"/>
              <a:t>and </a:t>
            </a:r>
            <a:r>
              <a:rPr lang="en-US" sz="2000" dirty="0" smtClean="0"/>
              <a:t>NYC from </a:t>
            </a:r>
            <a:r>
              <a:rPr lang="en-US" sz="2000" dirty="0"/>
              <a:t>1969 to 2008. The </a:t>
            </a:r>
            <a:r>
              <a:rPr lang="en-US" sz="2000" dirty="0" smtClean="0"/>
              <a:t>CDC receives </a:t>
            </a:r>
            <a:r>
              <a:rPr lang="en-US" sz="2000" dirty="0"/>
              <a:t>these data as electronic files, prepared from individual records processed by each registration </a:t>
            </a:r>
            <a:r>
              <a:rPr lang="en-US" sz="2000" dirty="0" smtClean="0"/>
              <a:t>area…”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32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341" y="1459753"/>
            <a:ext cx="8575741" cy="5118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667000" y="2593959"/>
            <a:ext cx="3232033" cy="948630"/>
          </a:xfrm>
          <a:prstGeom prst="wedgeRectCallout">
            <a:avLst>
              <a:gd name="adj1" fmla="val -3411"/>
              <a:gd name="adj2" fmla="val -10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</a:t>
            </a:r>
            <a:r>
              <a:rPr lang="en-US" dirty="0" err="1" smtClean="0"/>
              <a:t>stochastic_gradient_descent</a:t>
            </a:r>
            <a:r>
              <a:rPr lang="en-US" dirty="0" smtClean="0"/>
              <a:t> to train the model. Recall that it returns a function (the model)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03282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342" y="2673056"/>
            <a:ext cx="8165776" cy="5118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667000" y="3790306"/>
            <a:ext cx="3232033" cy="1233524"/>
          </a:xfrm>
          <a:prstGeom prst="wedgeRectCallout">
            <a:avLst>
              <a:gd name="adj1" fmla="val -3411"/>
              <a:gd name="adj2" fmla="val -10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we need to cerate a test set. We use the even row numbers for our filter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79107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342" y="3658864"/>
            <a:ext cx="8165776" cy="5118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401613" y="4944322"/>
            <a:ext cx="3816023" cy="1558219"/>
          </a:xfrm>
          <a:prstGeom prst="wedgeRectCallout">
            <a:avLst>
              <a:gd name="adj1" fmla="val -3411"/>
              <a:gd name="adj2" fmla="val -10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we apply the model to the test set using </a:t>
            </a:r>
            <a:r>
              <a:rPr lang="en-US" dirty="0" err="1" smtClean="0"/>
              <a:t>apply_model</a:t>
            </a:r>
            <a:r>
              <a:rPr lang="en-US" dirty="0" smtClean="0"/>
              <a:t>, which simply applies the model to each row in </a:t>
            </a:r>
            <a:r>
              <a:rPr lang="en-US" dirty="0" err="1" smtClean="0"/>
              <a:t>testing_X</a:t>
            </a:r>
            <a:r>
              <a:rPr lang="en-US" dirty="0" smtClean="0"/>
              <a:t> and then calculates accuracy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4351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342" y="3658864"/>
            <a:ext cx="8165776" cy="5118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401614" y="4792659"/>
            <a:ext cx="3380030" cy="1205604"/>
          </a:xfrm>
          <a:prstGeom prst="wedgeRectCallout">
            <a:avLst>
              <a:gd name="adj1" fmla="val -3411"/>
              <a:gd name="adj2" fmla="val -10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1) You will need to update </a:t>
            </a:r>
            <a:r>
              <a:rPr lang="en-US" dirty="0" err="1" smtClean="0"/>
              <a:t>apply_model</a:t>
            </a:r>
            <a:r>
              <a:rPr lang="en-US" dirty="0" smtClean="0"/>
              <a:t> to also return a precision and recall score.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93404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TODO: this is something you should implement yourself. </a:t>
            </a:r>
            <a:br>
              <a:rPr lang="en-US" sz="1400" b="1" dirty="0">
                <a:latin typeface="Courier"/>
                <a:cs typeface="Courier"/>
              </a:rPr>
            </a:b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self.zeror_train</a:t>
            </a:r>
            <a:r>
              <a:rPr lang="en-US" sz="1400" dirty="0">
                <a:latin typeface="Courier"/>
                <a:cs typeface="Courier"/>
              </a:rPr>
              <a:t>(features, predict, self.apgar_1min_test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zeror_accuracy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0202" y="3943232"/>
            <a:ext cx="8018475" cy="5308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1573365" y="5201296"/>
            <a:ext cx="6604382" cy="1387302"/>
          </a:xfrm>
          <a:prstGeom prst="wedgeRectCallout">
            <a:avLst>
              <a:gd name="adj1" fmla="val -22669"/>
              <a:gd name="adj2" fmla="val -101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addition, you should write a </a:t>
            </a:r>
            <a:r>
              <a:rPr lang="en-US" dirty="0" err="1" smtClean="0"/>
              <a:t>zeror_train</a:t>
            </a:r>
            <a:r>
              <a:rPr lang="en-US" dirty="0" smtClean="0"/>
              <a:t> function which returns a model that  always predicts the majority class. This will require that you count how many rows have apgar_1min &lt; 7 (</a:t>
            </a:r>
            <a:r>
              <a:rPr lang="en-US" dirty="0" err="1" smtClean="0"/>
              <a:t>vs</a:t>
            </a:r>
            <a:r>
              <a:rPr lang="en-US" dirty="0" smtClean="0"/>
              <a:t> &gt;= 7) and then return a function that uses this information to make the same prediction no matter what features it is passed.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34185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TODO: this is something you should implement yourself. </a:t>
            </a:r>
            <a:br>
              <a:rPr lang="en-US" sz="1400" b="1" dirty="0">
                <a:latin typeface="Courier"/>
                <a:cs typeface="Courier"/>
              </a:rPr>
            </a:b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self.zeror_train</a:t>
            </a:r>
            <a:r>
              <a:rPr lang="en-US" sz="1400" dirty="0">
                <a:latin typeface="Courier"/>
                <a:cs typeface="Courier"/>
              </a:rPr>
              <a:t>(features, predict, self.apgar_1min_test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zeror_accuracy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0202" y="4474052"/>
            <a:ext cx="8018475" cy="2654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1573365" y="5201296"/>
            <a:ext cx="4246190" cy="1387302"/>
          </a:xfrm>
          <a:prstGeom prst="wedgeRectCallout">
            <a:avLst>
              <a:gd name="adj1" fmla="val -22669"/>
              <a:gd name="adj2" fmla="val -84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do that correctly, </a:t>
            </a:r>
            <a:r>
              <a:rPr lang="en-US" dirty="0" err="1" smtClean="0"/>
              <a:t>apply_model</a:t>
            </a:r>
            <a:r>
              <a:rPr lang="en-US" dirty="0" smtClean="0"/>
              <a:t> will just work for this model as it does for the regression model. Then you can compare the accuracies…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35792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TODO: this is something you should implement yourself. </a:t>
            </a:r>
            <a:br>
              <a:rPr lang="en-US" sz="1400" b="1" dirty="0">
                <a:latin typeface="Courier"/>
                <a:cs typeface="Courier"/>
              </a:rPr>
            </a:b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self.zeror_train</a:t>
            </a:r>
            <a:r>
              <a:rPr lang="en-US" sz="1400" dirty="0">
                <a:latin typeface="Courier"/>
                <a:cs typeface="Courier"/>
              </a:rPr>
              <a:t>(features, predict, self.apgar_1min_test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zeror_accuracy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46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0202" y="4474052"/>
            <a:ext cx="8018475" cy="2654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1573365" y="5201296"/>
            <a:ext cx="4246190" cy="1387302"/>
          </a:xfrm>
          <a:prstGeom prst="wedgeRectCallout">
            <a:avLst>
              <a:gd name="adj1" fmla="val -22669"/>
              <a:gd name="adj2" fmla="val -84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do that correctly, </a:t>
            </a:r>
            <a:r>
              <a:rPr lang="en-US" dirty="0" err="1" smtClean="0"/>
              <a:t>apply_model</a:t>
            </a:r>
            <a:r>
              <a:rPr lang="en-US" dirty="0" smtClean="0"/>
              <a:t> will just work for this model as it does for the regression model. Then you can compare the accuracies…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2346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Handin</a:t>
            </a:r>
            <a:r>
              <a:rPr lang="en-US" dirty="0" smtClean="0"/>
              <a:t>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Your </a:t>
            </a:r>
            <a:r>
              <a:rPr lang="en-US" dirty="0"/>
              <a:t>byte should </a:t>
            </a:r>
            <a:r>
              <a:rPr lang="en-US" dirty="0" smtClean="0"/>
              <a:t>show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exploration of the data set (beyond the table already included with the assignment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results of the </a:t>
            </a:r>
            <a:r>
              <a:rPr lang="en-US" dirty="0" err="1"/>
              <a:t>zeror</a:t>
            </a:r>
            <a:r>
              <a:rPr lang="en-US" dirty="0"/>
              <a:t> and regression learners for accuracy, precision and </a:t>
            </a:r>
            <a:r>
              <a:rPr lang="en-US" dirty="0" smtClean="0"/>
              <a:t>recall</a:t>
            </a:r>
          </a:p>
          <a:p>
            <a:pPr lvl="1"/>
            <a:r>
              <a:rPr lang="en-US" dirty="0" smtClean="0"/>
              <a:t>The weights assigned to the features and some interpretation of them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22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things you can explore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074" y="1562783"/>
            <a:ext cx="7609868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Try creating an optimization set in addition to the test set</a:t>
            </a:r>
          </a:p>
          <a:p>
            <a:pPr marL="0" indent="0">
              <a:buNone/>
            </a:pPr>
            <a:r>
              <a:rPr lang="en-US" dirty="0" smtClean="0"/>
              <a:t>Try experiments in varying the features used, lambda, and so on using that set</a:t>
            </a:r>
          </a:p>
          <a:p>
            <a:pPr marL="0" indent="0">
              <a:buNone/>
            </a:pPr>
            <a:r>
              <a:rPr lang="en-US" dirty="0" smtClean="0"/>
              <a:t>Add </a:t>
            </a:r>
            <a:r>
              <a:rPr lang="en-US" dirty="0" err="1" smtClean="0"/>
              <a:t>ajax</a:t>
            </a:r>
            <a:r>
              <a:rPr lang="en-US" dirty="0" smtClean="0"/>
              <a:t> support and show the improvement live during gradient descent</a:t>
            </a:r>
          </a:p>
          <a:p>
            <a:pPr marL="0" indent="0">
              <a:buNone/>
            </a:pPr>
            <a:r>
              <a:rPr lang="en-US" dirty="0" smtClean="0"/>
              <a:t>Implement a user interface that lets someone use the model to make a prediction</a:t>
            </a:r>
          </a:p>
          <a:p>
            <a:pPr marL="0" indent="0">
              <a:buNone/>
            </a:pPr>
            <a:r>
              <a:rPr lang="en-US" dirty="0" smtClean="0"/>
              <a:t>Explore a different data set</a:t>
            </a:r>
          </a:p>
          <a:p>
            <a:pPr marL="0" indent="0">
              <a:buNone/>
            </a:pPr>
            <a:r>
              <a:rPr lang="en-US" dirty="0" smtClean="0"/>
              <a:t>Use Google’s prediction API (on cloud storage)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3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Simple queries using Google Big Query’s version of SQL (pretty complete)</a:t>
            </a:r>
          </a:p>
          <a:p>
            <a:pPr marL="0" indent="0">
              <a:buNone/>
            </a:pPr>
            <a:r>
              <a:rPr lang="en-US" dirty="0" smtClean="0"/>
              <a:t>Explore the data, develop a nice app showing it off</a:t>
            </a:r>
          </a:p>
          <a:p>
            <a:pPr marL="0" indent="0">
              <a:buNone/>
            </a:pPr>
            <a:r>
              <a:rPr lang="en-US" dirty="0" smtClean="0"/>
              <a:t>Read up to understand how to work with your own data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37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Google Cloud SDK (if you haven’t already)</a:t>
            </a:r>
          </a:p>
          <a:p>
            <a:r>
              <a:rPr lang="en-US" dirty="0" smtClean="0"/>
              <a:t>Get the command line working to test things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18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394545" cy="990107"/>
          </a:xfrm>
        </p:spPr>
        <p:txBody>
          <a:bodyPr/>
          <a:lstStyle/>
          <a:p>
            <a:r>
              <a:rPr lang="en-US" dirty="0" smtClean="0"/>
              <a:t>You can also test things on the web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Content Placeholder 7" descr="Screen Shot 2015-03-23 at 12.56.0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773" b="-18773"/>
          <a:stretch>
            <a:fillRect/>
          </a:stretch>
        </p:blipFill>
        <p:spPr>
          <a:xfrm>
            <a:off x="61758" y="587693"/>
            <a:ext cx="9075684" cy="5639436"/>
          </a:xfrm>
        </p:spPr>
      </p:pic>
      <p:sp>
        <p:nvSpPr>
          <p:cNvPr id="9" name="Rectangle 8"/>
          <p:cNvSpPr/>
          <p:nvPr/>
        </p:nvSpPr>
        <p:spPr>
          <a:xfrm>
            <a:off x="61758" y="5608778"/>
            <a:ext cx="7217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https://bigquery.cloud.google.com/queries/jmankoff-</a:t>
            </a:r>
            <a:r>
              <a:rPr lang="en-US" dirty="0" smtClean="0">
                <a:hlinkClick r:id="rId4"/>
              </a:rPr>
              <a:t>byte6</a:t>
            </a:r>
            <a:endParaRPr lang="en-US" dirty="0" smtClean="0"/>
          </a:p>
          <a:p>
            <a:pPr algn="just"/>
            <a:r>
              <a:rPr lang="en-US" dirty="0"/>
              <a:t>SELECT state, count(*) FROM [</a:t>
            </a:r>
            <a:r>
              <a:rPr lang="en-US" dirty="0" err="1"/>
              <a:t>publicdata:samples.natality</a:t>
            </a:r>
            <a:r>
              <a:rPr lang="en-US" dirty="0"/>
              <a:t>] GROUP by state</a:t>
            </a:r>
          </a:p>
        </p:txBody>
      </p:sp>
    </p:spTree>
    <p:extLst>
      <p:ext uri="{BB962C8B-B14F-4D97-AF65-F5344CB8AC3E}">
        <p14:creationId xmlns:p14="http://schemas.microsoft.com/office/powerpoint/2010/main" val="1731376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will need to set permissions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t="-58377" b="-58377"/>
          <a:stretch>
            <a:fillRect/>
          </a:stretch>
        </p:blipFill>
        <p:spPr>
          <a:xfrm>
            <a:off x="0" y="1326580"/>
            <a:ext cx="9016083" cy="5602562"/>
          </a:xfrm>
        </p:spPr>
      </p:pic>
    </p:spTree>
    <p:extLst>
      <p:ext uri="{BB962C8B-B14F-4D97-AF65-F5344CB8AC3E}">
        <p14:creationId xmlns:p14="http://schemas.microsoft.com/office/powerpoint/2010/main" val="15630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will need to set permissions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t="-58377" b="-58377"/>
          <a:stretch>
            <a:fillRect/>
          </a:stretch>
        </p:blipFill>
        <p:spPr>
          <a:xfrm>
            <a:off x="0" y="1326580"/>
            <a:ext cx="9016083" cy="5602562"/>
          </a:xfrm>
        </p:spPr>
      </p:pic>
      <p:sp>
        <p:nvSpPr>
          <p:cNvPr id="3" name="Rectangle 2"/>
          <p:cNvSpPr/>
          <p:nvPr/>
        </p:nvSpPr>
        <p:spPr>
          <a:xfrm>
            <a:off x="2786562" y="3867400"/>
            <a:ext cx="1061548" cy="56873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322016" y="2123278"/>
            <a:ext cx="1914577" cy="1440327"/>
          </a:xfrm>
          <a:prstGeom prst="wedgeRectCallout">
            <a:avLst>
              <a:gd name="adj1" fmla="val -94453"/>
              <a:gd name="adj2" fmla="val 73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project number is critical. You need it in your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4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18796</TotalTime>
  <Words>2347</Words>
  <Application>Microsoft Macintosh PowerPoint</Application>
  <PresentationFormat>On-screen Show (4:3)</PresentationFormat>
  <Paragraphs>464</Paragraphs>
  <Slides>48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PowerPoint Presentation</vt:lpstr>
      <vt:lpstr>I struggled to define this</vt:lpstr>
      <vt:lpstr>Google BigQuery</vt:lpstr>
      <vt:lpstr>The Data Set</vt:lpstr>
      <vt:lpstr>Goal 1</vt:lpstr>
      <vt:lpstr>Setup</vt:lpstr>
      <vt:lpstr>You can also test things on the web</vt:lpstr>
      <vt:lpstr>You will need to set permissions</vt:lpstr>
      <vt:lpstr>You will need to set permissions</vt:lpstr>
      <vt:lpstr>Debugging hints</vt:lpstr>
      <vt:lpstr>Sample Results</vt:lpstr>
      <vt:lpstr>Sample Results</vt:lpstr>
      <vt:lpstr>Sample Results</vt:lpstr>
      <vt:lpstr>Sample Results</vt:lpstr>
      <vt:lpstr>Sample Results</vt:lpstr>
      <vt:lpstr>Goal 2 </vt:lpstr>
      <vt:lpstr>Goal of Machine Learning</vt:lpstr>
      <vt:lpstr>Natality Data Set</vt:lpstr>
      <vt:lpstr>Natality Data Set</vt:lpstr>
      <vt:lpstr>Example results  </vt:lpstr>
      <vt:lpstr>Main algorithm</vt:lpstr>
      <vt:lpstr>Main algorithm</vt:lpstr>
      <vt:lpstr>Main algorithm</vt:lpstr>
      <vt:lpstr>Main algorithm</vt:lpstr>
      <vt:lpstr>Stochastic Version</vt:lpstr>
      <vt:lpstr>Stochastic Version</vt:lpstr>
      <vt:lpstr>Stochastic Version</vt:lpstr>
      <vt:lpstr>get_data</vt:lpstr>
      <vt:lpstr>get_data</vt:lpstr>
      <vt:lpstr>get_data</vt:lpstr>
      <vt:lpstr>get_data</vt:lpstr>
      <vt:lpstr>get_data</vt:lpstr>
      <vt:lpstr>get_data</vt:lpstr>
      <vt:lpstr>get_data</vt:lpstr>
      <vt:lpstr>get_data</vt:lpstr>
      <vt:lpstr>Stochastic Version</vt:lpstr>
      <vt:lpstr>Stochastic Version</vt:lpstr>
      <vt:lpstr>Stochastic Version</vt:lpstr>
      <vt:lpstr>Stochastic Version</vt:lpstr>
      <vt:lpstr>Applying the model</vt:lpstr>
      <vt:lpstr>Applying the model</vt:lpstr>
      <vt:lpstr>Applying the model</vt:lpstr>
      <vt:lpstr>What you need to do</vt:lpstr>
      <vt:lpstr>What you need to do</vt:lpstr>
      <vt:lpstr>What you need to do</vt:lpstr>
      <vt:lpstr>What you need to do</vt:lpstr>
      <vt:lpstr>Handin Expectations</vt:lpstr>
      <vt:lpstr>Extra things you can explore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609</cp:revision>
  <dcterms:created xsi:type="dcterms:W3CDTF">2013-10-07T16:54:34Z</dcterms:created>
  <dcterms:modified xsi:type="dcterms:W3CDTF">2015-03-24T14:22:49Z</dcterms:modified>
</cp:coreProperties>
</file>