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12.xml" ContentType="application/vnd.openxmlformats-officedocument.presentationml.notesSlide+xml"/>
  <Override PartName="/ppt/embeddings/oleObject3.bin" ContentType="application/vnd.openxmlformats-officedocument.oleObject"/>
  <Override PartName="/ppt/notesSlides/notesSlide13.xml" ContentType="application/vnd.openxmlformats-officedocument.presentationml.notesSlide+xml"/>
  <Override PartName="/ppt/embeddings/oleObject4.bin" ContentType="application/vnd.openxmlformats-officedocument.oleObject"/>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embeddings/oleObject5.bin" ContentType="application/vnd.openxmlformats-officedocument.oleObject"/>
  <Override PartName="/ppt/notesSlides/notesSlide17.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notesSlides/notesSlide18.xml" ContentType="application/vnd.openxmlformats-officedocument.presentationml.notesSlide+xml"/>
  <Override PartName="/ppt/notesSlides/notesSlide19.xml" ContentType="application/vnd.openxmlformats-officedocument.presentationml.notesSlide+xml"/>
  <Override PartName="/ppt/embeddings/oleObject8.bin" ContentType="application/vnd.openxmlformats-officedocument.oleObject"/>
  <Override PartName="/ppt/embeddings/oleObject9.bin" ContentType="application/vnd.openxmlformats-officedocument.oleObject"/>
  <Override PartName="/ppt/notesSlides/notesSlide20.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notesSlides/notesSlide21.xml" ContentType="application/vnd.openxmlformats-officedocument.presentationml.notesSlide+xml"/>
  <Override PartName="/ppt/notesSlides/notesSlide22.xml" ContentType="application/vnd.openxmlformats-officedocument.presentationml.notesSlide+xml"/>
  <Override PartName="/ppt/embeddings/oleObject12.bin" ContentType="application/vnd.openxmlformats-officedocument.oleObject"/>
  <Override PartName="/ppt/embeddings/oleObject13.bin" ContentType="application/vnd.openxmlformats-officedocument.oleObject"/>
  <Override PartName="/ppt/notesSlides/notesSlide23.xml" ContentType="application/vnd.openxmlformats-officedocument.presentationml.notesSlide+xml"/>
  <Override PartName="/ppt/embeddings/oleObject14.bin" ContentType="application/vnd.openxmlformats-officedocument.oleObject"/>
  <Override PartName="/ppt/embeddings/oleObject15.bin" ContentType="application/vnd.openxmlformats-officedocument.oleObject"/>
  <Override PartName="/ppt/notesSlides/notesSlide24.xml" ContentType="application/vnd.openxmlformats-officedocument.presentationml.notesSlide+xml"/>
  <Override PartName="/ppt/embeddings/oleObject16.bin" ContentType="application/vnd.openxmlformats-officedocument.oleObject"/>
  <Override PartName="/ppt/embeddings/oleObject17.bin" ContentType="application/vnd.openxmlformats-officedocument.oleObject"/>
  <Override PartName="/ppt/notesSlides/notesSlide25.xml" ContentType="application/vnd.openxmlformats-officedocument.presentationml.notesSlide+xml"/>
  <Override PartName="/ppt/embeddings/oleObject18.bin" ContentType="application/vnd.openxmlformats-officedocument.oleObject"/>
  <Override PartName="/ppt/embeddings/oleObject19.bin" ContentType="application/vnd.openxmlformats-officedocument.oleObject"/>
  <Override PartName="/ppt/notesSlides/notesSlide26.xml" ContentType="application/vnd.openxmlformats-officedocument.presentationml.notesSlide+xml"/>
  <Override PartName="/ppt/embeddings/oleObject20.bin" ContentType="application/vnd.openxmlformats-officedocument.oleObject"/>
  <Override PartName="/ppt/embeddings/oleObject21.bin" ContentType="application/vnd.openxmlformats-officedocument.oleObject"/>
  <Override PartName="/ppt/notesSlides/notesSlide27.xml" ContentType="application/vnd.openxmlformats-officedocument.presentationml.notesSlide+xml"/>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notesSlides/notesSlide28.xml" ContentType="application/vnd.openxmlformats-officedocument.presentationml.notesSlide+xml"/>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embeddings/oleObject29.bin" ContentType="application/vnd.openxmlformats-officedocument.oleObject"/>
  <Override PartName="/ppt/embeddings/oleObject30.bin" ContentType="application/vnd.openxmlformats-officedocument.oleObject"/>
  <Override PartName="/ppt/notesSlides/notesSlide38.xml" ContentType="application/vnd.openxmlformats-officedocument.presentationml.notesSlide+xml"/>
  <Override PartName="/ppt/embeddings/oleObject31.bin" ContentType="application/vnd.openxmlformats-officedocument.oleObject"/>
  <Override PartName="/ppt/embeddings/oleObject32.bin" ContentType="application/vnd.openxmlformats-officedocument.oleObject"/>
  <Override PartName="/ppt/notesSlides/notesSlide39.xml" ContentType="application/vnd.openxmlformats-officedocument.presentationml.notesSlide+xml"/>
  <Override PartName="/ppt/embeddings/oleObject33.bin" ContentType="application/vnd.openxmlformats-officedocument.oleObject"/>
  <Override PartName="/ppt/embeddings/oleObject34.bin" ContentType="application/vnd.openxmlformats-officedocument.oleObject"/>
  <Override PartName="/ppt/notesSlides/notesSlide40.xml" ContentType="application/vnd.openxmlformats-officedocument.presentationml.notesSlide+xml"/>
  <Override PartName="/ppt/embeddings/oleObject35.bin" ContentType="application/vnd.openxmlformats-officedocument.oleObject"/>
  <Override PartName="/ppt/embeddings/oleObject36.bin" ContentType="application/vnd.openxmlformats-officedocument.oleObject"/>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embeddings/oleObject37.bin" ContentType="application/vnd.openxmlformats-officedocument.oleObject"/>
  <Override PartName="/ppt/embeddings/oleObject38.bin" ContentType="application/vnd.openxmlformats-officedocument.oleObject"/>
  <Override PartName="/ppt/notesSlides/notesSlide96.xml" ContentType="application/vnd.openxmlformats-officedocument.presentationml.notesSlide+xml"/>
  <Override PartName="/ppt/embeddings/oleObject39.bin" ContentType="application/vnd.openxmlformats-officedocument.oleObject"/>
  <Override PartName="/ppt/notesSlides/notesSlide97.xml" ContentType="application/vnd.openxmlformats-officedocument.presentationml.notesSlide+xml"/>
  <Override PartName="/ppt/embeddings/oleObject40.bin" ContentType="application/vnd.openxmlformats-officedocument.oleObject"/>
  <Override PartName="/ppt/embeddings/oleObject41.bin" ContentType="application/vnd.openxmlformats-officedocument.oleObject"/>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6"/>
  </p:notesMasterIdLst>
  <p:handoutMasterIdLst>
    <p:handoutMasterId r:id="rId167"/>
  </p:handoutMasterIdLst>
  <p:sldIdLst>
    <p:sldId id="258" r:id="rId2"/>
    <p:sldId id="592" r:id="rId3"/>
    <p:sldId id="581" r:id="rId4"/>
    <p:sldId id="626" r:id="rId5"/>
    <p:sldId id="633" r:id="rId6"/>
    <p:sldId id="627" r:id="rId7"/>
    <p:sldId id="628" r:id="rId8"/>
    <p:sldId id="629" r:id="rId9"/>
    <p:sldId id="630" r:id="rId10"/>
    <p:sldId id="631" r:id="rId11"/>
    <p:sldId id="634" r:id="rId12"/>
    <p:sldId id="635" r:id="rId13"/>
    <p:sldId id="623" r:id="rId14"/>
    <p:sldId id="455" r:id="rId15"/>
    <p:sldId id="542" r:id="rId16"/>
    <p:sldId id="527" r:id="rId17"/>
    <p:sldId id="600" r:id="rId18"/>
    <p:sldId id="549" r:id="rId19"/>
    <p:sldId id="528" r:id="rId20"/>
    <p:sldId id="556" r:id="rId21"/>
    <p:sldId id="552" r:id="rId22"/>
    <p:sldId id="551" r:id="rId23"/>
    <p:sldId id="553" r:id="rId24"/>
    <p:sldId id="554" r:id="rId25"/>
    <p:sldId id="555" r:id="rId26"/>
    <p:sldId id="574" r:id="rId27"/>
    <p:sldId id="575" r:id="rId28"/>
    <p:sldId id="583" r:id="rId29"/>
    <p:sldId id="582" r:id="rId30"/>
    <p:sldId id="577" r:id="rId31"/>
    <p:sldId id="578" r:id="rId32"/>
    <p:sldId id="579" r:id="rId33"/>
    <p:sldId id="580" r:id="rId34"/>
    <p:sldId id="573" r:id="rId35"/>
    <p:sldId id="563" r:id="rId36"/>
    <p:sldId id="564" r:id="rId37"/>
    <p:sldId id="565" r:id="rId38"/>
    <p:sldId id="566" r:id="rId39"/>
    <p:sldId id="567" r:id="rId40"/>
    <p:sldId id="568" r:id="rId41"/>
    <p:sldId id="589" r:id="rId42"/>
    <p:sldId id="591" r:id="rId43"/>
    <p:sldId id="652" r:id="rId44"/>
    <p:sldId id="658" r:id="rId45"/>
    <p:sldId id="659" r:id="rId46"/>
    <p:sldId id="660" r:id="rId47"/>
    <p:sldId id="661" r:id="rId48"/>
    <p:sldId id="636" r:id="rId49"/>
    <p:sldId id="637" r:id="rId50"/>
    <p:sldId id="638" r:id="rId51"/>
    <p:sldId id="639" r:id="rId52"/>
    <p:sldId id="640" r:id="rId53"/>
    <p:sldId id="641" r:id="rId54"/>
    <p:sldId id="642" r:id="rId55"/>
    <p:sldId id="643" r:id="rId56"/>
    <p:sldId id="644" r:id="rId57"/>
    <p:sldId id="645" r:id="rId58"/>
    <p:sldId id="646" r:id="rId59"/>
    <p:sldId id="647" r:id="rId60"/>
    <p:sldId id="648" r:id="rId61"/>
    <p:sldId id="649" r:id="rId62"/>
    <p:sldId id="650" r:id="rId63"/>
    <p:sldId id="543" r:id="rId64"/>
    <p:sldId id="544" r:id="rId65"/>
    <p:sldId id="301" r:id="rId66"/>
    <p:sldId id="473" r:id="rId67"/>
    <p:sldId id="474" r:id="rId68"/>
    <p:sldId id="475" r:id="rId69"/>
    <p:sldId id="476" r:id="rId70"/>
    <p:sldId id="477" r:id="rId71"/>
    <p:sldId id="478" r:id="rId72"/>
    <p:sldId id="479" r:id="rId73"/>
    <p:sldId id="480" r:id="rId74"/>
    <p:sldId id="481" r:id="rId75"/>
    <p:sldId id="482" r:id="rId76"/>
    <p:sldId id="483" r:id="rId77"/>
    <p:sldId id="484" r:id="rId78"/>
    <p:sldId id="485" r:id="rId79"/>
    <p:sldId id="486" r:id="rId80"/>
    <p:sldId id="487" r:id="rId81"/>
    <p:sldId id="488" r:id="rId82"/>
    <p:sldId id="489" r:id="rId83"/>
    <p:sldId id="490" r:id="rId84"/>
    <p:sldId id="491" r:id="rId85"/>
    <p:sldId id="492" r:id="rId86"/>
    <p:sldId id="493" r:id="rId87"/>
    <p:sldId id="494" r:id="rId88"/>
    <p:sldId id="495" r:id="rId89"/>
    <p:sldId id="496" r:id="rId90"/>
    <p:sldId id="497" r:id="rId91"/>
    <p:sldId id="498" r:id="rId92"/>
    <p:sldId id="502" r:id="rId93"/>
    <p:sldId id="594" r:id="rId94"/>
    <p:sldId id="595" r:id="rId95"/>
    <p:sldId id="596" r:id="rId96"/>
    <p:sldId id="597" r:id="rId97"/>
    <p:sldId id="598" r:id="rId98"/>
    <p:sldId id="546" r:id="rId99"/>
    <p:sldId id="519" r:id="rId100"/>
    <p:sldId id="509" r:id="rId101"/>
    <p:sldId id="310" r:id="rId102"/>
    <p:sldId id="311" r:id="rId103"/>
    <p:sldId id="511" r:id="rId104"/>
    <p:sldId id="510" r:id="rId105"/>
    <p:sldId id="314" r:id="rId106"/>
    <p:sldId id="315" r:id="rId107"/>
    <p:sldId id="316" r:id="rId108"/>
    <p:sldId id="317" r:id="rId109"/>
    <p:sldId id="437" r:id="rId110"/>
    <p:sldId id="438" r:id="rId111"/>
    <p:sldId id="439" r:id="rId112"/>
    <p:sldId id="440" r:id="rId113"/>
    <p:sldId id="322" r:id="rId114"/>
    <p:sldId id="512" r:id="rId115"/>
    <p:sldId id="513" r:id="rId116"/>
    <p:sldId id="324" r:id="rId117"/>
    <p:sldId id="325" r:id="rId118"/>
    <p:sldId id="331" r:id="rId119"/>
    <p:sldId id="514" r:id="rId120"/>
    <p:sldId id="547" r:id="rId121"/>
    <p:sldId id="469" r:id="rId122"/>
    <p:sldId id="593" r:id="rId123"/>
    <p:sldId id="520" r:id="rId124"/>
    <p:sldId id="521" r:id="rId125"/>
    <p:sldId id="522" r:id="rId126"/>
    <p:sldId id="523" r:id="rId127"/>
    <p:sldId id="524" r:id="rId128"/>
    <p:sldId id="525" r:id="rId129"/>
    <p:sldId id="526" r:id="rId130"/>
    <p:sldId id="601" r:id="rId131"/>
    <p:sldId id="615" r:id="rId132"/>
    <p:sldId id="616" r:id="rId133"/>
    <p:sldId id="617" r:id="rId134"/>
    <p:sldId id="651" r:id="rId135"/>
    <p:sldId id="602" r:id="rId136"/>
    <p:sldId id="603" r:id="rId137"/>
    <p:sldId id="611" r:id="rId138"/>
    <p:sldId id="612" r:id="rId139"/>
    <p:sldId id="613" r:id="rId140"/>
    <p:sldId id="614" r:id="rId141"/>
    <p:sldId id="662" r:id="rId142"/>
    <p:sldId id="657" r:id="rId143"/>
    <p:sldId id="663" r:id="rId144"/>
    <p:sldId id="664" r:id="rId145"/>
    <p:sldId id="665" r:id="rId146"/>
    <p:sldId id="666" r:id="rId147"/>
    <p:sldId id="667" r:id="rId148"/>
    <p:sldId id="668" r:id="rId149"/>
    <p:sldId id="669" r:id="rId150"/>
    <p:sldId id="670" r:id="rId151"/>
    <p:sldId id="671" r:id="rId152"/>
    <p:sldId id="672" r:id="rId153"/>
    <p:sldId id="673" r:id="rId154"/>
    <p:sldId id="674" r:id="rId155"/>
    <p:sldId id="675" r:id="rId156"/>
    <p:sldId id="676" r:id="rId157"/>
    <p:sldId id="677" r:id="rId158"/>
    <p:sldId id="678" r:id="rId159"/>
    <p:sldId id="679" r:id="rId160"/>
    <p:sldId id="680" r:id="rId161"/>
    <p:sldId id="681" r:id="rId162"/>
    <p:sldId id="682" r:id="rId163"/>
    <p:sldId id="683" r:id="rId164"/>
    <p:sldId id="684" r:id="rId16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207" autoAdjust="0"/>
    <p:restoredTop sz="73305" autoAdjust="0"/>
  </p:normalViewPr>
  <p:slideViewPr>
    <p:cSldViewPr snapToGrid="0" snapToObjects="1">
      <p:cViewPr varScale="1">
        <p:scale>
          <a:sx n="70" d="100"/>
          <a:sy n="70" d="100"/>
        </p:scale>
        <p:origin x="-744" y="-112"/>
      </p:cViewPr>
      <p:guideLst>
        <p:guide orient="horz" pos="2160"/>
        <p:guide pos="583"/>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notesMaster" Target="notesMasters/notesMaster1.xml"/><Relationship Id="rId167" Type="http://schemas.openxmlformats.org/officeDocument/2006/relationships/handoutMaster" Target="handoutMasters/handoutMaster1.xml"/><Relationship Id="rId168" Type="http://schemas.openxmlformats.org/officeDocument/2006/relationships/printerSettings" Target="printerSettings/printerSettings1.bin"/><Relationship Id="rId16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70" Type="http://schemas.openxmlformats.org/officeDocument/2006/relationships/viewProps" Target="viewProps.xml"/><Relationship Id="rId171" Type="http://schemas.openxmlformats.org/officeDocument/2006/relationships/theme" Target="theme/theme1.xml"/><Relationship Id="rId172" Type="http://schemas.openxmlformats.org/officeDocument/2006/relationships/tableStyles" Target="tableStyles.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emf"/><Relationship Id="rId2" Type="http://schemas.openxmlformats.org/officeDocument/2006/relationships/image" Target="../media/image2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emf"/><Relationship Id="rId2" Type="http://schemas.openxmlformats.org/officeDocument/2006/relationships/image" Target="../media/image2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emf"/><Relationship Id="rId2" Type="http://schemas.openxmlformats.org/officeDocument/2006/relationships/image" Target="../media/image2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emf"/><Relationship Id="rId2" Type="http://schemas.openxmlformats.org/officeDocument/2006/relationships/image" Target="../media/image2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6.emf"/><Relationship Id="rId2" Type="http://schemas.openxmlformats.org/officeDocument/2006/relationships/image" Target="../media/image2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emf"/><Relationship Id="rId2" Type="http://schemas.openxmlformats.org/officeDocument/2006/relationships/image" Target="../media/image2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0.emf"/><Relationship Id="rId2" Type="http://schemas.openxmlformats.org/officeDocument/2006/relationships/image" Target="../media/image31.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0.emf"/><Relationship Id="rId2" Type="http://schemas.openxmlformats.org/officeDocument/2006/relationships/image" Target="../media/image31.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0.emf"/><Relationship Id="rId2" Type="http://schemas.openxmlformats.org/officeDocument/2006/relationships/image" Target="../media/image3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0.emf"/><Relationship Id="rId2" Type="http://schemas.openxmlformats.org/officeDocument/2006/relationships/image" Target="../media/image31.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4.emf"/><Relationship Id="rId2" Type="http://schemas.openxmlformats.org/officeDocument/2006/relationships/image" Target="../media/image3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8.emf"/><Relationship Id="rId2" Type="http://schemas.openxmlformats.org/officeDocument/2006/relationships/image" Target="../media/image4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 Id="rId2"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emf"/><Relationship Id="rId2"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emf"/><Relationship Id="rId2" Type="http://schemas.openxmlformats.org/officeDocument/2006/relationships/image" Target="../media/image2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 Id="rId2" Type="http://schemas.openxmlformats.org/officeDocument/2006/relationships/image" Target="../media/image2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emf"/><Relationship Id="rId2"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3/26/16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3/26/16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3.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4.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5.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6.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7.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8.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9.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0.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3.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4.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5.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6.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7.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8.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9.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0.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3.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5.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7.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8.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9.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3.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4.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5.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6.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9.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0.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a:t>
            </a:fld>
            <a:endParaRPr lang="en-US"/>
          </a:p>
        </p:txBody>
      </p:sp>
    </p:spTree>
    <p:extLst>
      <p:ext uri="{BB962C8B-B14F-4D97-AF65-F5344CB8AC3E}">
        <p14:creationId xmlns:p14="http://schemas.microsoft.com/office/powerpoint/2010/main" val="1035077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15</a:t>
            </a:fld>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Courier"/>
                <a:cs typeface="Courier"/>
              </a:rPr>
              <a:t>needs to run repeatedly, pulling new data each time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Courier"/>
                <a:cs typeface="Courier"/>
              </a:rPr>
              <a:t>it incorporates calls to </a:t>
            </a:r>
            <a:r>
              <a:rPr lang="en-US" sz="1200" b="1" dirty="0" err="1" smtClean="0">
                <a:latin typeface="Courier"/>
                <a:cs typeface="Courier"/>
              </a:rPr>
              <a:t>get_data</a:t>
            </a:r>
            <a:r>
              <a:rPr lang="en-US" sz="1200" b="1" dirty="0" smtClean="0">
                <a:latin typeface="Courier"/>
                <a:cs typeface="Courier"/>
              </a:rPr>
              <a:t> inside its loop and it needs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Courier"/>
                <a:cs typeface="Courier"/>
              </a:rPr>
              <a:t>batch is the number of times to run this (make it small when debugging)</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dirty="0" smtClean="0">
              <a:latin typeface="Courier"/>
              <a:cs typeface="Courier"/>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143</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144</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145</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146</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147</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148</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149</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150</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151</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152</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in two dimensions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16</a:t>
            </a:fld>
            <a:endParaRPr lang="en-US"/>
          </a:p>
        </p:txBody>
      </p:sp>
    </p:spTree>
    <p:extLst>
      <p:ext uri="{BB962C8B-B14F-4D97-AF65-F5344CB8AC3E}">
        <p14:creationId xmlns:p14="http://schemas.microsoft.com/office/powerpoint/2010/main" val="211719767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this choice is arguable, since the data is skewed we may want to keep that in mind during testing…</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153</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dirty="0" smtClean="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154</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155</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return both of them)</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156</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157</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Courier"/>
                <a:cs typeface="Courier"/>
              </a:rPr>
              <a:t>this is the half of our data we will use for testing, odd numbers are reserved for training)</a:t>
            </a:r>
          </a:p>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158</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159</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160</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161</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162</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we can replace</a:t>
            </a:r>
            <a:r>
              <a:rPr lang="en-US" baseline="0" dirty="0" smtClean="0"/>
              <a:t> y-cap with b0 – b1x</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17</a:t>
            </a:fld>
            <a:endParaRPr lang="en-US"/>
          </a:p>
        </p:txBody>
      </p:sp>
    </p:spTree>
    <p:extLst>
      <p:ext uri="{BB962C8B-B14F-4D97-AF65-F5344CB8AC3E}">
        <p14:creationId xmlns:p14="http://schemas.microsoft.com/office/powerpoint/2010/main" val="2343823506"/>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163</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use %3 to do this if you want it in 3rds, or %9 and then group things in various ways)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164</a:t>
            </a:fld>
            <a:endParaRPr lang="en-US"/>
          </a:p>
        </p:txBody>
      </p:sp>
    </p:spTree>
    <p:extLst>
      <p:ext uri="{BB962C8B-B14F-4D97-AF65-F5344CB8AC3E}">
        <p14:creationId xmlns:p14="http://schemas.microsoft.com/office/powerpoint/2010/main" val="2826076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Xx introduce algorithm/</a:t>
            </a:r>
            <a:r>
              <a:rPr lang="en-US" smtClean="0"/>
              <a:t>gradient descent here</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18</a:t>
            </a:fld>
            <a:endParaRPr lang="en-US"/>
          </a:p>
        </p:txBody>
      </p:sp>
    </p:spTree>
    <p:extLst>
      <p:ext uri="{BB962C8B-B14F-4D97-AF65-F5344CB8AC3E}">
        <p14:creationId xmlns:p14="http://schemas.microsoft.com/office/powerpoint/2010/main" val="2586306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in two dimensions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20</a:t>
            </a:fld>
            <a:endParaRPr lang="en-US"/>
          </a:p>
        </p:txBody>
      </p:sp>
    </p:spTree>
    <p:extLst>
      <p:ext uri="{BB962C8B-B14F-4D97-AF65-F5344CB8AC3E}">
        <p14:creationId xmlns:p14="http://schemas.microsoft.com/office/powerpoint/2010/main" val="2117197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An obvious direction to choose is the direction of the line joining the class means. But if the main direction of variance in each class is not orthogonal to this line, this will not give good separation</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24</a:t>
            </a:fld>
            <a:endParaRPr lang="en-US"/>
          </a:p>
        </p:txBody>
      </p:sp>
    </p:spTree>
    <p:extLst>
      <p:ext uri="{BB962C8B-B14F-4D97-AF65-F5344CB8AC3E}">
        <p14:creationId xmlns:p14="http://schemas.microsoft.com/office/powerpoint/2010/main" val="3899874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An obvious direction to choose is the direction of the line joining the class means. But if the main direction of variance in each class is not orthogonal to this line, this will not give good separation</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25</a:t>
            </a:fld>
            <a:endParaRPr lang="en-US"/>
          </a:p>
        </p:txBody>
      </p:sp>
    </p:spTree>
    <p:extLst>
      <p:ext uri="{BB962C8B-B14F-4D97-AF65-F5344CB8AC3E}">
        <p14:creationId xmlns:p14="http://schemas.microsoft.com/office/powerpoint/2010/main" val="3899874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700D86-F039-EC42-8630-CEEC8B777A40}" type="slidenum">
              <a:rPr lang="en-US" smtClean="0"/>
              <a:pPr/>
              <a:t>30</a:t>
            </a:fld>
            <a:endParaRPr lang="en-US"/>
          </a:p>
        </p:txBody>
      </p:sp>
    </p:spTree>
    <p:extLst>
      <p:ext uri="{BB962C8B-B14F-4D97-AF65-F5344CB8AC3E}">
        <p14:creationId xmlns:p14="http://schemas.microsoft.com/office/powerpoint/2010/main" val="1940480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18 from Russell and </a:t>
            </a:r>
            <a:r>
              <a:rPr lang="en-US" dirty="0" err="1" smtClean="0"/>
              <a:t>Norvig</a:t>
            </a:r>
            <a:r>
              <a:rPr lang="en-US" dirty="0" smtClean="0"/>
              <a:t>.</a:t>
            </a:r>
            <a:endParaRPr lang="en-US" dirty="0"/>
          </a:p>
        </p:txBody>
      </p:sp>
      <p:sp>
        <p:nvSpPr>
          <p:cNvPr id="4" name="Slide Number Placeholder 3"/>
          <p:cNvSpPr>
            <a:spLocks noGrp="1"/>
          </p:cNvSpPr>
          <p:nvPr>
            <p:ph type="sldNum" sz="quarter" idx="10"/>
          </p:nvPr>
        </p:nvSpPr>
        <p:spPr/>
        <p:txBody>
          <a:bodyPr/>
          <a:lstStyle/>
          <a:p>
            <a:fld id="{3C700D86-F039-EC42-8630-CEEC8B777A40}" type="slidenum">
              <a:rPr lang="en-US" smtClean="0"/>
              <a:pPr/>
              <a:t>31</a:t>
            </a:fld>
            <a:endParaRPr lang="en-US"/>
          </a:p>
        </p:txBody>
      </p:sp>
    </p:spTree>
    <p:extLst>
      <p:ext uri="{BB962C8B-B14F-4D97-AF65-F5344CB8AC3E}">
        <p14:creationId xmlns:p14="http://schemas.microsoft.com/office/powerpoint/2010/main" val="2621585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P(1+exp(-y)) =</a:t>
            </a:r>
            <a:r>
              <a:rPr lang="en-US" baseline="0" dirty="0" smtClean="0"/>
              <a:t> 1</a:t>
            </a:r>
          </a:p>
          <a:p>
            <a:r>
              <a:rPr lang="en-US" baseline="0" dirty="0" smtClean="0"/>
              <a:t>P + </a:t>
            </a:r>
            <a:r>
              <a:rPr lang="en-US" baseline="0" dirty="0" err="1" smtClean="0"/>
              <a:t>pexp</a:t>
            </a:r>
            <a:r>
              <a:rPr lang="en-US" baseline="0" dirty="0" smtClean="0"/>
              <a:t>(-y) = 1</a:t>
            </a:r>
          </a:p>
          <a:p>
            <a:r>
              <a:rPr lang="en-US" baseline="0" dirty="0" err="1" smtClean="0"/>
              <a:t>Pexp</a:t>
            </a:r>
            <a:r>
              <a:rPr lang="en-US" baseline="0" dirty="0" smtClean="0"/>
              <a:t>(-y) = 1-p</a:t>
            </a:r>
          </a:p>
          <a:p>
            <a:r>
              <a:rPr lang="en-US" baseline="0" dirty="0" smtClean="0"/>
              <a:t>p(e^-y)(</a:t>
            </a:r>
            <a:r>
              <a:rPr lang="en-US" baseline="0" dirty="0" err="1" smtClean="0"/>
              <a:t>e^y</a:t>
            </a:r>
            <a:r>
              <a:rPr lang="en-US" baseline="0" dirty="0" smtClean="0"/>
              <a:t>) = 1-p (</a:t>
            </a:r>
            <a:r>
              <a:rPr lang="en-US" baseline="0" dirty="0" err="1" smtClean="0"/>
              <a:t>e^y</a:t>
            </a:r>
            <a:r>
              <a:rPr lang="en-US" baseline="0" dirty="0" smtClean="0"/>
              <a:t>)</a:t>
            </a:r>
          </a:p>
          <a:p>
            <a:r>
              <a:rPr lang="en-US" baseline="0" dirty="0" smtClean="0"/>
              <a:t>p/(1-p) = </a:t>
            </a:r>
            <a:r>
              <a:rPr lang="en-US" baseline="0" dirty="0" err="1" smtClean="0"/>
              <a:t>e^y</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32</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write code to create this table.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a:t>
            </a:fld>
            <a:endParaRPr lang="en-US"/>
          </a:p>
        </p:txBody>
      </p:sp>
    </p:spTree>
    <p:extLst>
      <p:ext uri="{BB962C8B-B14F-4D97-AF65-F5344CB8AC3E}">
        <p14:creationId xmlns:p14="http://schemas.microsoft.com/office/powerpoint/2010/main" val="9609704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P(1+exp(-y)) =</a:t>
            </a:r>
            <a:r>
              <a:rPr lang="en-US" baseline="0" dirty="0" smtClean="0"/>
              <a:t> 1</a:t>
            </a:r>
          </a:p>
          <a:p>
            <a:r>
              <a:rPr lang="en-US" baseline="0" dirty="0" smtClean="0"/>
              <a:t>P + </a:t>
            </a:r>
            <a:r>
              <a:rPr lang="en-US" baseline="0" dirty="0" err="1" smtClean="0"/>
              <a:t>pexp</a:t>
            </a:r>
            <a:r>
              <a:rPr lang="en-US" baseline="0" dirty="0" smtClean="0"/>
              <a:t>(-y) = 1</a:t>
            </a:r>
          </a:p>
          <a:p>
            <a:r>
              <a:rPr lang="en-US" baseline="0" dirty="0" err="1" smtClean="0"/>
              <a:t>Pexp</a:t>
            </a:r>
            <a:r>
              <a:rPr lang="en-US" baseline="0" dirty="0" smtClean="0"/>
              <a:t>(-y) = 1-p</a:t>
            </a:r>
          </a:p>
          <a:p>
            <a:r>
              <a:rPr lang="en-US" baseline="0" dirty="0" smtClean="0"/>
              <a:t>p(e^-y)(</a:t>
            </a:r>
            <a:r>
              <a:rPr lang="en-US" baseline="0" dirty="0" err="1" smtClean="0"/>
              <a:t>e^y</a:t>
            </a:r>
            <a:r>
              <a:rPr lang="en-US" baseline="0" dirty="0" smtClean="0"/>
              <a:t>) = 1-p (</a:t>
            </a:r>
            <a:r>
              <a:rPr lang="en-US" baseline="0" dirty="0" err="1" smtClean="0"/>
              <a:t>e^y</a:t>
            </a:r>
            <a:r>
              <a:rPr lang="en-US" baseline="0" dirty="0" smtClean="0"/>
              <a:t>)</a:t>
            </a:r>
          </a:p>
          <a:p>
            <a:r>
              <a:rPr lang="en-US" baseline="0" dirty="0" smtClean="0"/>
              <a:t>p/(1-p) = </a:t>
            </a:r>
            <a:r>
              <a:rPr lang="en-US" baseline="0" dirty="0" err="1" smtClean="0"/>
              <a:t>e^y</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33</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‘kick the duck’ (simulated annealing) ; damped over time – simulated annealing if you have a non-convex</a:t>
            </a:r>
            <a:r>
              <a:rPr lang="en-US" baseline="0" dirty="0" smtClean="0"/>
              <a:t> function</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http://</a:t>
            </a:r>
            <a:r>
              <a:rPr lang="en-US" dirty="0" err="1" smtClean="0"/>
              <a:t>www.quora.com</a:t>
            </a:r>
            <a:r>
              <a:rPr lang="en-US" dirty="0" smtClean="0"/>
              <a:t>/Convex-Optimization/Why-is-Convex-Optimization-such-a-big-deal-in-Machine-Learning</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34</a:t>
            </a:fld>
            <a:endParaRPr lang="en-US"/>
          </a:p>
        </p:txBody>
      </p:sp>
    </p:spTree>
    <p:extLst>
      <p:ext uri="{BB962C8B-B14F-4D97-AF65-F5344CB8AC3E}">
        <p14:creationId xmlns:p14="http://schemas.microsoft.com/office/powerpoint/2010/main" val="29713137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P(1+exp(-y)) =</a:t>
            </a:r>
            <a:r>
              <a:rPr lang="en-US" baseline="0" dirty="0" smtClean="0"/>
              <a:t> 1</a:t>
            </a:r>
          </a:p>
          <a:p>
            <a:r>
              <a:rPr lang="en-US" baseline="0" dirty="0" smtClean="0"/>
              <a:t>P + </a:t>
            </a:r>
            <a:r>
              <a:rPr lang="en-US" baseline="0" dirty="0" err="1" smtClean="0"/>
              <a:t>pexp</a:t>
            </a:r>
            <a:r>
              <a:rPr lang="en-US" baseline="0" dirty="0" smtClean="0"/>
              <a:t>(-y) = 1</a:t>
            </a:r>
          </a:p>
          <a:p>
            <a:r>
              <a:rPr lang="en-US" baseline="0" dirty="0" err="1" smtClean="0"/>
              <a:t>Pexp</a:t>
            </a:r>
            <a:r>
              <a:rPr lang="en-US" baseline="0" dirty="0" smtClean="0"/>
              <a:t>(-y) = 1-p</a:t>
            </a:r>
          </a:p>
          <a:p>
            <a:r>
              <a:rPr lang="en-US" baseline="0" dirty="0" smtClean="0"/>
              <a:t>p(e^-y)(</a:t>
            </a:r>
            <a:r>
              <a:rPr lang="en-US" baseline="0" dirty="0" err="1" smtClean="0"/>
              <a:t>e^y</a:t>
            </a:r>
            <a:r>
              <a:rPr lang="en-US" baseline="0" dirty="0" smtClean="0"/>
              <a:t>) = 1-p (</a:t>
            </a:r>
            <a:r>
              <a:rPr lang="en-US" baseline="0" dirty="0" err="1" smtClean="0"/>
              <a:t>e^y</a:t>
            </a:r>
            <a:r>
              <a:rPr lang="en-US" baseline="0" dirty="0" smtClean="0"/>
              <a:t>)</a:t>
            </a:r>
          </a:p>
          <a:p>
            <a:r>
              <a:rPr lang="en-US" baseline="0" dirty="0" smtClean="0"/>
              <a:t>p/(1-p) = </a:t>
            </a:r>
            <a:r>
              <a:rPr lang="en-US" baseline="0" dirty="0" err="1" smtClean="0"/>
              <a:t>e^y</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35</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upper bound on </a:t>
            </a:r>
            <a:r>
              <a:rPr lang="en-US" dirty="0" err="1" smtClean="0"/>
              <a:t>mis</a:t>
            </a:r>
            <a:r>
              <a:rPr lang="en-US" dirty="0" smtClean="0"/>
              <a:t>-classification error</a:t>
            </a:r>
            <a:endParaRPr lang="en-US" i="1"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36</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37</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38</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39</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40</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a common loss function</a:t>
            </a:r>
          </a:p>
          <a:p>
            <a:r>
              <a:rPr lang="en-US" dirty="0" smtClean="0"/>
              <a:t>Theta is just a matrix representation of the weights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42</a:t>
            </a:fld>
            <a:endParaRPr lang="en-US"/>
          </a:p>
        </p:txBody>
      </p:sp>
    </p:spTree>
    <p:extLst>
      <p:ext uri="{BB962C8B-B14F-4D97-AF65-F5344CB8AC3E}">
        <p14:creationId xmlns:p14="http://schemas.microsoft.com/office/powerpoint/2010/main" val="5657120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F307BC5-8A41-C140-84F0-D3079BEAA6EA}" type="slidenum">
              <a:rPr lang="en-US" sz="1200"/>
              <a:pPr/>
              <a:t>51</a:t>
            </a:fld>
            <a:endParaRPr lang="en-US"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a:t>
            </a:fld>
            <a:endParaRPr lang="en-US"/>
          </a:p>
        </p:txBody>
      </p:sp>
    </p:spTree>
    <p:extLst>
      <p:ext uri="{BB962C8B-B14F-4D97-AF65-F5344CB8AC3E}">
        <p14:creationId xmlns:p14="http://schemas.microsoft.com/office/powerpoint/2010/main" val="17705571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F307BC5-8A41-C140-84F0-D3079BEAA6EA}" type="slidenum">
              <a:rPr lang="en-US" sz="1200"/>
              <a:pPr/>
              <a:t>52</a:t>
            </a:fld>
            <a:endParaRPr lang="en-US"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F307BC5-8A41-C140-84F0-D3079BEAA6EA}" type="slidenum">
              <a:rPr lang="en-US" sz="1200"/>
              <a:pPr/>
              <a:t>53</a:t>
            </a:fld>
            <a:endParaRPr lang="en-US"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sz="1200" dirty="0" smtClean="0">
                <a:latin typeface="Arial" charset="0"/>
              </a:rPr>
              <a:t>Unfair advantage – you know more about the data than your system!</a:t>
            </a:r>
          </a:p>
          <a:p>
            <a:r>
              <a:rPr lang="en-US" dirty="0" smtClean="0">
                <a:latin typeface="Arial" charset="0"/>
              </a:rPr>
              <a:t>Your estimate will be overly optimistic</a:t>
            </a: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4BD6FBDE-A0D6-C54A-ACB9-564D5336D90E}" type="slidenum">
              <a:rPr lang="en-US"/>
              <a:pPr/>
              <a:t>61</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sz="1200" dirty="0" smtClean="0">
                <a:latin typeface="Arial" charset="0"/>
              </a:rPr>
              <a:t>Unfair advantage – you know more about the data than your system!</a:t>
            </a:r>
          </a:p>
          <a:p>
            <a:r>
              <a:rPr lang="en-US" dirty="0" smtClean="0">
                <a:latin typeface="Arial" charset="0"/>
              </a:rPr>
              <a:t>Your estimate will be overly optimistic</a:t>
            </a:r>
          </a:p>
          <a:p>
            <a:endParaRPr lang="en-US" dirty="0" smtClean="0">
              <a:latin typeface="Arial" charset="0"/>
            </a:endParaRPr>
          </a:p>
          <a:p>
            <a:endParaRPr lang="en-US" dirty="0"/>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4BD6FBDE-A0D6-C54A-ACB9-564D5336D90E}" type="slidenum">
              <a:rPr lang="en-US"/>
              <a:pPr/>
              <a:t>62</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63</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64</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33843085-C127-AB49-AEF8-959CA7F10BD8}" type="slidenum">
              <a:rPr lang="en-US" sz="1200"/>
              <a:pPr/>
              <a:t>65</a:t>
            </a:fld>
            <a:endParaRPr lang="en-US" sz="120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66</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67</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68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17705571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69</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70</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2300611-428A-5A40-B86F-BE6E0369CAFF}" type="slidenum">
              <a:rPr lang="en-US" sz="1200"/>
              <a:pPr/>
              <a:t>71</a:t>
            </a:fld>
            <a:endParaRPr lang="en-US" sz="120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lnSpc>
                <a:spcPct val="90000"/>
              </a:lnSpc>
            </a:pPr>
            <a:r>
              <a:rPr lang="en-US" dirty="0" smtClean="0">
                <a:latin typeface="Arial" charset="0"/>
              </a:rPr>
              <a:t>Intuitively would like the features with the most information in them</a:t>
            </a:r>
          </a:p>
          <a:p>
            <a:pPr lvl="1" eaLnBrk="1" hangingPunct="1">
              <a:lnSpc>
                <a:spcPct val="90000"/>
              </a:lnSpc>
            </a:pPr>
            <a:r>
              <a:rPr lang="en-US" dirty="0" smtClean="0">
                <a:latin typeface="Arial" charset="0"/>
              </a:rPr>
              <a:t>Turns out there is a nice information theoretic way to estimate this: </a:t>
            </a:r>
            <a:r>
              <a:rPr lang="ja-JP" altLang="en-US" dirty="0" smtClean="0">
                <a:latin typeface="Arial" charset="0"/>
              </a:rPr>
              <a:t>“</a:t>
            </a:r>
            <a:r>
              <a:rPr lang="en-US" dirty="0" smtClean="0">
                <a:latin typeface="Arial" charset="0"/>
              </a:rPr>
              <a:t>Information Gain</a:t>
            </a:r>
            <a:r>
              <a:rPr lang="ja-JP" altLang="en-US" dirty="0" smtClean="0">
                <a:latin typeface="Arial" charset="0"/>
              </a:rPr>
              <a:t>”</a:t>
            </a:r>
            <a:endParaRPr lang="en-US" dirty="0" smtClean="0">
              <a:latin typeface="Arial" charset="0"/>
            </a:endParaRPr>
          </a:p>
          <a:p>
            <a:pPr lvl="1" eaLnBrk="1" hangingPunct="1">
              <a:lnSpc>
                <a:spcPct val="90000"/>
              </a:lnSpc>
              <a:buFontTx/>
              <a:buNone/>
            </a:pPr>
            <a:r>
              <a:rPr lang="en-US" dirty="0" smtClean="0">
                <a:latin typeface="Arial" charset="0"/>
              </a:rPr>
              <a:t>… will need a short trip into information theory</a:t>
            </a:r>
          </a:p>
          <a:p>
            <a:pPr eaLnBrk="1" hangingPunct="1"/>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E466AD6A-0C79-6B45-BD81-96C0113D7540}" type="slidenum">
              <a:rPr lang="en-US" sz="1200"/>
              <a:pPr/>
              <a:t>72</a:t>
            </a:fld>
            <a:endParaRPr lang="en-US" sz="120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44C5EFA-181E-C64C-889B-8F18EB0AB88C}" type="slidenum">
              <a:rPr lang="en-US" sz="1200"/>
              <a:pPr/>
              <a:t>73</a:t>
            </a:fld>
            <a:endParaRPr lang="en-US" sz="1200"/>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432F28B9-7A81-024B-8CC3-38DD23C2D67A}" type="slidenum">
              <a:rPr lang="en-US" sz="1200"/>
              <a:pPr/>
              <a:t>74</a:t>
            </a:fld>
            <a:endParaRPr lang="en-US" sz="1200"/>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3BB6639-10BE-CA40-8F38-635D459AAF02}" type="slidenum">
              <a:rPr lang="en-US" sz="1200"/>
              <a:pPr/>
              <a:t>75</a:t>
            </a:fld>
            <a:endParaRPr lang="en-US" sz="1200"/>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D65D613D-8F1A-5D41-93CB-2107B92E4F17}" type="slidenum">
              <a:rPr lang="en-US" sz="1200"/>
              <a:pPr/>
              <a:t>76</a:t>
            </a:fld>
            <a:endParaRPr lang="en-US" sz="1200"/>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CED14299-E9D2-9644-B6AD-61CE579B344C}" type="slidenum">
              <a:rPr lang="en-US" sz="1200"/>
              <a:pPr/>
              <a:t>77</a:t>
            </a:fld>
            <a:endParaRPr lang="en-US" sz="1200"/>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DC2C91D2-70B9-6047-BB13-4D52627D2896}" type="slidenum">
              <a:rPr lang="en-US" sz="1200"/>
              <a:pPr/>
              <a:t>78</a:t>
            </a:fld>
            <a:endParaRPr lang="en-US" sz="1200"/>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a:t>
            </a:fld>
            <a:endParaRPr lang="en-US"/>
          </a:p>
        </p:txBody>
      </p:sp>
    </p:spTree>
    <p:extLst>
      <p:ext uri="{BB962C8B-B14F-4D97-AF65-F5344CB8AC3E}">
        <p14:creationId xmlns:p14="http://schemas.microsoft.com/office/powerpoint/2010/main" val="17705571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79</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80</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81</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r>
              <a:rPr lang="en-US" dirty="0" smtClean="0">
                <a:latin typeface="Arial" charset="0"/>
              </a:rPr>
              <a:t> (Note: </a:t>
            </a:r>
            <a:r>
              <a:rPr lang="ja-JP" altLang="en-US" dirty="0" smtClean="0">
                <a:latin typeface="Arial" charset="0"/>
              </a:rPr>
              <a:t>“</a:t>
            </a:r>
            <a:r>
              <a:rPr lang="en-US" dirty="0" smtClean="0">
                <a:latin typeface="Arial" charset="0"/>
              </a:rPr>
              <a:t>standard</a:t>
            </a:r>
            <a:r>
              <a:rPr lang="ja-JP" altLang="en-US" dirty="0" smtClean="0">
                <a:latin typeface="Arial" charset="0"/>
              </a:rPr>
              <a:t>”</a:t>
            </a:r>
            <a:r>
              <a:rPr lang="en-US" dirty="0" smtClean="0">
                <a:latin typeface="Arial" charset="0"/>
              </a:rPr>
              <a:t> algorithm is C4.5 [Quinlan 93])</a:t>
            </a:r>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4825EA9-94E6-2E42-BD57-0CF72E222F01}" type="slidenum">
              <a:rPr lang="en-US" sz="1200"/>
              <a:pPr/>
              <a:t>82</a:t>
            </a:fld>
            <a:endParaRPr lang="en-US" sz="120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1A314732-F58C-5642-83DD-84B8460976C6}" type="slidenum">
              <a:rPr lang="en-US"/>
              <a:pPr/>
              <a:t>83</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7523E6C2-C91D-E74C-BFCC-1ED7DFE97190}" type="slidenum">
              <a:rPr lang="en-US"/>
              <a:pPr/>
              <a:t>84</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62A817C3-7AEF-3F4C-956B-5B476C99AEDB}" type="slidenum">
              <a:rPr lang="en-US"/>
              <a:pPr/>
              <a:t>85</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dirty="0"/>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6EAA478E-1D00-5942-A304-921C2E58D819}" type="slidenum">
              <a:rPr lang="en-US"/>
              <a:pPr/>
              <a:t>86</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Similar principle to computing confidence</a:t>
            </a:r>
          </a:p>
          <a:p>
            <a:pPr lvl="1" eaLnBrk="1" hangingPunct="1">
              <a:lnSpc>
                <a:spcPct val="90000"/>
              </a:lnSpc>
            </a:pPr>
            <a:r>
              <a:rPr lang="en-US" dirty="0" smtClean="0">
                <a:latin typeface="Arial" charset="0"/>
              </a:rPr>
              <a:t>Lowering the confidence value causes more pruning</a:t>
            </a:r>
          </a:p>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87</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88</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17705571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Similar principle to computing confidence</a:t>
            </a:r>
          </a:p>
          <a:p>
            <a:pPr lvl="1" eaLnBrk="1" hangingPunct="1">
              <a:lnSpc>
                <a:spcPct val="90000"/>
              </a:lnSpc>
            </a:pPr>
            <a:r>
              <a:rPr lang="en-US" dirty="0" smtClean="0">
                <a:latin typeface="Arial" charset="0"/>
              </a:rPr>
              <a:t>Lowering the confidence value causes more pruning</a:t>
            </a:r>
          </a:p>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89</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difference is big enough then we feel it is worth the risk of additional complexity/</a:t>
            </a:r>
            <a:r>
              <a:rPr lang="en-US" dirty="0" err="1" smtClean="0"/>
              <a:t>overfitting</a:t>
            </a:r>
            <a:endParaRPr lang="en-US" dirty="0" smtClean="0"/>
          </a:p>
          <a:p>
            <a:r>
              <a:rPr lang="en-US" dirty="0" smtClean="0"/>
              <a:t>Otherwise we cannot conclude that the difference in accuracy is real</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91</a:t>
            </a:fld>
            <a:endParaRPr lang="en-US"/>
          </a:p>
        </p:txBody>
      </p:sp>
    </p:spTree>
    <p:extLst>
      <p:ext uri="{BB962C8B-B14F-4D97-AF65-F5344CB8AC3E}">
        <p14:creationId xmlns:p14="http://schemas.microsoft.com/office/powerpoint/2010/main" val="321127494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E1360D8D-F729-3C4F-97D1-A3FA85B1348D}" type="slidenum">
              <a:rPr lang="en-US"/>
              <a:pPr/>
              <a:t>92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Use the attributes you have and then use the majority class to decide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97</a:t>
            </a:fld>
            <a:endParaRPr lang="en-US"/>
          </a:p>
        </p:txBody>
      </p:sp>
    </p:spTree>
    <p:extLst>
      <p:ext uri="{BB962C8B-B14F-4D97-AF65-F5344CB8AC3E}">
        <p14:creationId xmlns:p14="http://schemas.microsoft.com/office/powerpoint/2010/main" val="305610743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98</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EAF4C62F-1AA2-D048-B9E4-59F1195B6196}" type="slidenum">
              <a:rPr lang="en-US" sz="1200"/>
              <a:pPr/>
              <a:t>99</a:t>
            </a:fld>
            <a:endParaRPr lang="en-US" sz="120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5C795C93-EB27-8542-94AC-68C3B251210C}" type="slidenum">
              <a:rPr lang="en-US" sz="1200"/>
              <a:pPr/>
              <a:t>100</a:t>
            </a:fld>
            <a:endParaRPr lang="en-US" sz="120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332335CD-B321-3B44-AAA5-7F5A9A8AA537}" type="slidenum">
              <a:rPr lang="en-US" sz="1200"/>
              <a:pPr/>
              <a:t>101</a:t>
            </a:fld>
            <a:endParaRPr lang="en-US" sz="120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420CC6F-B2DE-C144-9ECF-BCD1BEF8687D}" type="slidenum">
              <a:rPr lang="en-US" sz="1200"/>
              <a:pPr/>
              <a:t>102</a:t>
            </a:fld>
            <a:endParaRPr lang="en-US" sz="120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420CC6F-B2DE-C144-9ECF-BCD1BEF8687D}" type="slidenum">
              <a:rPr lang="en-US" sz="1200"/>
              <a:pPr/>
              <a:t>103</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177055712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420CC6F-B2DE-C144-9ECF-BCD1BEF8687D}" type="slidenum">
              <a:rPr lang="en-US" sz="1200"/>
              <a:pPr/>
              <a:t>104</a:t>
            </a:fld>
            <a:endParaRPr lang="en-US" sz="120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99187489-F65C-8147-8ECD-50D4A1D09F7C}" type="slidenum">
              <a:rPr lang="en-US" sz="1200"/>
              <a:pPr/>
              <a:t>105</a:t>
            </a:fld>
            <a:endParaRPr lang="en-US" sz="120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767C557C-8A91-894F-9A91-46452B6A5D98}" type="slidenum">
              <a:rPr lang="en-US" sz="1200"/>
              <a:pPr/>
              <a:t>106</a:t>
            </a:fld>
            <a:endParaRPr lang="en-US" sz="120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5CFF9885-1641-C041-A79B-4B6FE8035280}" type="slidenum">
              <a:rPr lang="en-US" sz="1200"/>
              <a:pPr/>
              <a:t>107</a:t>
            </a:fld>
            <a:endParaRPr lang="en-US" sz="120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108</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109</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110</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111</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112</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0958A87A-0384-2747-95A6-216779FFD183}" type="slidenum">
              <a:rPr lang="en-US" sz="1200"/>
              <a:pPr/>
              <a:t>113</a:t>
            </a:fld>
            <a:endParaRPr lang="en-US" sz="120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Andale Mono"/>
                <a:cs typeface="Andale Mono"/>
              </a:rPr>
              <a:t>(otherwise too many things to select among…)</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12</a:t>
            </a:fld>
            <a:endParaRPr lang="en-US"/>
          </a:p>
        </p:txBody>
      </p:sp>
    </p:spTree>
    <p:extLst>
      <p:ext uri="{BB962C8B-B14F-4D97-AF65-F5344CB8AC3E}">
        <p14:creationId xmlns:p14="http://schemas.microsoft.com/office/powerpoint/2010/main" val="177055712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0958A87A-0384-2747-95A6-216779FFD183}" type="slidenum">
              <a:rPr lang="en-US" sz="1200"/>
              <a:pPr/>
              <a:t>114</a:t>
            </a:fld>
            <a:endParaRPr lang="en-US" sz="120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0958A87A-0384-2747-95A6-216779FFD183}" type="slidenum">
              <a:rPr lang="en-US" sz="1200"/>
              <a:pPr/>
              <a:t>115</a:t>
            </a:fld>
            <a:endParaRPr lang="en-US" sz="120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D6E31F1-3F6E-1343-ABE2-8AA5045EDAD7}" type="slidenum">
              <a:rPr lang="en-US" sz="1200"/>
              <a:pPr/>
              <a:t>116</a:t>
            </a:fld>
            <a:endParaRPr lang="en-US" sz="120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E8DD81C-4668-2C48-91CF-32855F7CD63B}" type="slidenum">
              <a:rPr lang="en-US" sz="1200"/>
              <a:pPr/>
              <a:t>117</a:t>
            </a:fld>
            <a:endParaRPr lang="en-US" sz="120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F29D63A-B2A7-C848-8A1D-73D63113BD7B}" type="slidenum">
              <a:rPr lang="en-US" sz="1200"/>
              <a:pPr/>
              <a:t>118</a:t>
            </a:fld>
            <a:endParaRPr lang="en-US" sz="120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endParaRPr lang="en-US" dirty="0" smtClean="0">
              <a:solidFill>
                <a:srgbClr val="000000"/>
              </a:solidFill>
              <a:latin typeface="Arial" charset="0"/>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Arial" charset="0"/>
              </a:rPr>
              <a:t>There are good ways to quantize (pick good </a:t>
            </a:r>
            <a:r>
              <a:rPr lang="ja-JP" altLang="en-US" dirty="0" smtClean="0">
                <a:solidFill>
                  <a:srgbClr val="000000"/>
                </a:solidFill>
                <a:latin typeface="Arial" charset="0"/>
              </a:rPr>
              <a:t>“</a:t>
            </a:r>
            <a:r>
              <a:rPr lang="en-US" dirty="0" smtClean="0">
                <a:solidFill>
                  <a:srgbClr val="000000"/>
                </a:solidFill>
                <a:latin typeface="Arial" charset="0"/>
              </a:rPr>
              <a:t>bins</a:t>
            </a:r>
            <a:r>
              <a:rPr lang="ja-JP" altLang="en-US" dirty="0" smtClean="0">
                <a:solidFill>
                  <a:srgbClr val="000000"/>
                </a:solidFill>
                <a:latin typeface="Arial" charset="0"/>
              </a:rPr>
              <a:t>”</a:t>
            </a:r>
            <a:r>
              <a:rPr lang="en-US" dirty="0" smtClean="0">
                <a:solidFill>
                  <a:srgbClr val="000000"/>
                </a:solidFill>
                <a:latin typeface="Arial" charset="0"/>
              </a:rPr>
              <a:t>) for e.g., numeric features automatically, but we won</a:t>
            </a:r>
            <a:r>
              <a:rPr lang="ja-JP" altLang="en-US" dirty="0" smtClean="0">
                <a:solidFill>
                  <a:srgbClr val="000000"/>
                </a:solidFill>
                <a:latin typeface="Arial" charset="0"/>
              </a:rPr>
              <a:t>’</a:t>
            </a:r>
            <a:r>
              <a:rPr lang="en-US" dirty="0" smtClean="0">
                <a:solidFill>
                  <a:srgbClr val="000000"/>
                </a:solidFill>
                <a:latin typeface="Arial" charset="0"/>
              </a:rPr>
              <a:t>t cover this</a:t>
            </a:r>
            <a:endParaRPr lang="en-US" sz="1800" dirty="0" smtClean="0">
              <a:solidFill>
                <a:srgbClr val="000000"/>
              </a:solidFill>
              <a:latin typeface="Arial" charset="0"/>
            </a:endParaRPr>
          </a:p>
          <a:p>
            <a:pPr eaLnBrk="1" hangingPunct="1"/>
            <a:endParaRPr lang="en-US" dirty="0"/>
          </a:p>
          <a:p>
            <a:pPr eaLnBrk="1" hangingPunct="1"/>
            <a:r>
              <a:rPr lang="en-US" dirty="0"/>
              <a:t>----- Meeting Notes (3/5/15 09:54) -----</a:t>
            </a:r>
          </a:p>
          <a:p>
            <a:pPr eaLnBrk="1" hangingPunct="1"/>
            <a:r>
              <a:rPr lang="en-US" dirty="0"/>
              <a:t>should be Ci = 1 not P(Ci) = 1.   </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lvl="1"/>
            <a:r>
              <a:rPr lang="en-US" dirty="0" smtClean="0">
                <a:latin typeface="Arial" charset="0"/>
              </a:rPr>
              <a:t>In practice statistical approach </a:t>
            </a:r>
            <a:r>
              <a:rPr lang="en-US" dirty="0" err="1" smtClean="0">
                <a:latin typeface="Arial" charset="0"/>
              </a:rPr>
              <a:t>doesn</a:t>
            </a:r>
            <a:r>
              <a:rPr lang="ja-JP" altLang="en-US" dirty="0" smtClean="0">
                <a:latin typeface="Arial" charset="0"/>
              </a:rPr>
              <a:t>’</a:t>
            </a:r>
            <a:r>
              <a:rPr lang="en-US" dirty="0" smtClean="0">
                <a:latin typeface="Arial" charset="0"/>
              </a:rPr>
              <a:t>t work better than </a:t>
            </a:r>
            <a:r>
              <a:rPr lang="ja-JP" altLang="en-US" dirty="0" smtClean="0">
                <a:latin typeface="Arial" charset="0"/>
              </a:rPr>
              <a:t>“</a:t>
            </a:r>
            <a:r>
              <a:rPr lang="en-US" dirty="0" smtClean="0">
                <a:latin typeface="Arial" charset="0"/>
              </a:rPr>
              <a:t>ad-hoc</a:t>
            </a:r>
            <a:r>
              <a:rPr lang="ja-JP" altLang="en-US" dirty="0" smtClean="0">
                <a:latin typeface="Arial" charset="0"/>
              </a:rPr>
              <a:t>”</a:t>
            </a:r>
            <a:r>
              <a:rPr lang="en-US" dirty="0" smtClean="0">
                <a:latin typeface="Arial" charset="0"/>
              </a:rPr>
              <a:t> methods</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dirty="0" smtClean="0"/>
              <a:t>Closed world assumption: can make assumptions about things being ‘false’ [if</a:t>
            </a:r>
            <a:r>
              <a:rPr lang="en-US" baseline="0" dirty="0" smtClean="0"/>
              <a:t> </a:t>
            </a:r>
            <a:r>
              <a:rPr lang="en-US" baseline="0" smtClean="0"/>
              <a:t>not known]</a:t>
            </a:r>
            <a:endParaRPr lang="en-US" dirty="0" smtClean="0">
              <a:latin typeface="Arial"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BFB2EED5-9D73-204C-BCD0-404BDD278E84}" type="slidenum">
              <a:rPr lang="en-US"/>
              <a:pPr/>
              <a:t>119</a:t>
            </a:fld>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120</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E1360D8D-F729-3C4F-97D1-A3FA85B1348D}" type="slidenum">
              <a:rPr lang="en-US"/>
              <a:pPr/>
              <a:t>121</a:t>
            </a:fld>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a:latin typeface="Arial" charset="0"/>
                <a:ea typeface="ＭＳ Ｐゴシック" charset="0"/>
                <a:cs typeface="ＭＳ Ｐゴシック" charset="0"/>
              </a:rPr>
              <a:t>These actions don</a:t>
            </a:r>
            <a:r>
              <a:rPr lang="ja-JP" altLang="en-US" b="1" dirty="0">
                <a:latin typeface="Arial" charset="0"/>
                <a:ea typeface="ＭＳ Ｐゴシック" charset="0"/>
                <a:cs typeface="ＭＳ Ｐゴシック" charset="0"/>
              </a:rPr>
              <a:t>’</a:t>
            </a:r>
            <a:r>
              <a:rPr lang="en-US" b="1" dirty="0">
                <a:latin typeface="Arial" charset="0"/>
                <a:ea typeface="ＭＳ Ｐゴシック" charset="0"/>
                <a:cs typeface="ＭＳ Ｐゴシック" charset="0"/>
              </a:rPr>
              <a:t>t change, meaning that many  users either already did them or </a:t>
            </a:r>
            <a:r>
              <a:rPr lang="en-US" b="1" dirty="0" err="1">
                <a:latin typeface="Arial" charset="0"/>
                <a:ea typeface="ＭＳ Ｐゴシック" charset="0"/>
                <a:cs typeface="ＭＳ Ｐゴシック" charset="0"/>
              </a:rPr>
              <a:t>didn</a:t>
            </a:r>
            <a:r>
              <a:rPr lang="ja-JP" altLang="en-US" b="1" dirty="0">
                <a:latin typeface="Arial" charset="0"/>
                <a:ea typeface="ＭＳ Ｐゴシック" charset="0"/>
                <a:cs typeface="ＭＳ Ｐゴシック" charset="0"/>
              </a:rPr>
              <a:t>’</a:t>
            </a:r>
            <a:r>
              <a:rPr lang="en-US" b="1" dirty="0">
                <a:latin typeface="Arial" charset="0"/>
                <a:ea typeface="ＭＳ Ｐゴシック" charset="0"/>
                <a:cs typeface="ＭＳ Ｐゴシック" charset="0"/>
              </a:rPr>
              <a:t>t plan on committing them</a:t>
            </a:r>
          </a:p>
          <a:p>
            <a:endParaRPr lang="en-US" b="1" dirty="0">
              <a:latin typeface="Arial" charset="0"/>
              <a:ea typeface="ＭＳ Ｐゴシック" charset="0"/>
              <a:cs typeface="ＭＳ Ｐゴシック" charset="0"/>
            </a:endParaRPr>
          </a:p>
          <a:p>
            <a:r>
              <a:rPr lang="en-US" b="1" dirty="0">
                <a:latin typeface="Arial" charset="0"/>
                <a:ea typeface="ＭＳ Ｐゴシック" charset="0"/>
                <a:cs typeface="ＭＳ Ｐゴシック" charset="0"/>
              </a:rPr>
              <a:t>Already Do: </a:t>
            </a:r>
            <a:r>
              <a:rPr lang="en-US" dirty="0">
                <a:latin typeface="Arial" charset="0"/>
                <a:ea typeface="ＭＳ Ｐゴシック" charset="0"/>
                <a:cs typeface="ＭＳ Ｐゴシック" charset="0"/>
              </a:rPr>
              <a:t>Top 3 actions already done based on %age of users who marked them in each category in our open deployment. </a:t>
            </a:r>
          </a:p>
          <a:p>
            <a:r>
              <a:rPr lang="en-US" b="1" dirty="0">
                <a:latin typeface="Arial" charset="0"/>
                <a:ea typeface="ＭＳ Ｐゴシック" charset="0"/>
                <a:cs typeface="ＭＳ Ｐゴシック" charset="0"/>
              </a:rPr>
              <a:t>Unappealing: </a:t>
            </a:r>
            <a:r>
              <a:rPr lang="en-US" dirty="0">
                <a:latin typeface="Arial" charset="0"/>
                <a:ea typeface="ＭＳ Ｐゴシック" charset="0"/>
                <a:cs typeface="ＭＳ Ｐゴシック" charset="0"/>
              </a:rPr>
              <a:t>examples of actions few committed to/already do.</a:t>
            </a:r>
            <a:endParaRPr lang="en-US" b="1" dirty="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ADEF87FD-8DA7-194D-834D-A8C64DE08A74}" type="slidenum">
              <a:rPr lang="en-US" sz="1200"/>
              <a:pPr/>
              <a:t>125</a:t>
            </a:fld>
            <a:endParaRPr lang="en-US" sz="120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These actions represent change – new things that people committed to</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These are examples taken from the top 10 new actions. On average, users commited to about 8 new actions after reporting what they already do. </a:t>
            </a: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42CB43CA-42F9-5D4D-8231-C040D856ACC8}" type="slidenum">
              <a:rPr lang="en-US" sz="1200"/>
              <a:pPr/>
              <a:t>126</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14</a:t>
            </a:fld>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B0340DB9-C4D3-6647-AA1F-6A4E5180FC64}" type="slidenum">
              <a:rPr lang="en-US" sz="1200"/>
              <a:pPr/>
              <a:t>127</a:t>
            </a:fld>
            <a:endParaRPr lang="en-US" sz="1200"/>
          </a:p>
        </p:txBody>
      </p:sp>
      <p:sp>
        <p:nvSpPr>
          <p:cNvPr id="67587" name="Rectangle 2"/>
          <p:cNvSpPr>
            <a:spLocks noGrp="1" noRot="1" noChangeAspect="1" noChangeArrowheads="1"/>
          </p:cNvSpPr>
          <p:nvPr>
            <p:ph type="sldImg"/>
          </p:nvPr>
        </p:nvSpPr>
        <p:spPr>
          <a:solidFill>
            <a:srgbClr val="FFFFFF"/>
          </a:solidFill>
          <a:ln/>
        </p:spPr>
      </p:sp>
      <p:sp>
        <p:nvSpPr>
          <p:cNvPr id="6758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atin typeface="Arial" charset="0"/>
                <a:ea typeface="ＭＳ Ｐゴシック" charset="0"/>
                <a:cs typeface="ＭＳ Ｐゴシック" charset="0"/>
              </a:rPr>
              <a:t>One pair of participants frequently and reciprocally visited each others</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pages (7 and 15 times). One other participant frequently visited a friend</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page that did not reciprocate . </a:t>
            </a:r>
          </a:p>
          <a:p>
            <a:pPr eaLnBrk="1" hangingPunct="1"/>
            <a:r>
              <a:rPr lang="en-US">
                <a:latin typeface="Arial" charset="0"/>
                <a:ea typeface="ＭＳ Ｐゴシック" charset="0"/>
                <a:cs typeface="ＭＳ Ｐゴシック" charset="0"/>
              </a:rPr>
              <a:t> </a:t>
            </a:r>
          </a:p>
          <a:p>
            <a:pPr eaLnBrk="1" hangingPunct="1"/>
            <a:r>
              <a:rPr lang="en-US">
                <a:latin typeface="Arial" charset="0"/>
                <a:ea typeface="ＭＳ Ｐゴシック" charset="0"/>
                <a:cs typeface="ＭＳ Ｐゴシック" charset="0"/>
              </a:rPr>
              <a:t>1 user reported talking about the site with friends in the same study to remind each other to log in every day (P26 I think). She would have liked to have her friends represented on her visualization.</a:t>
            </a:r>
          </a:p>
          <a:p>
            <a:pPr eaLnBrk="1" hangingPunct="1"/>
            <a:endParaRPr lang="en-US">
              <a:latin typeface="Arial" charset="0"/>
              <a:ea typeface="ＭＳ Ｐゴシック" charset="0"/>
              <a:cs typeface="ＭＳ Ｐゴシック" charset="0"/>
            </a:endParaRPr>
          </a:p>
          <a:p>
            <a:pPr eaLnBrk="1" hangingPunct="1"/>
            <a:r>
              <a:rPr lang="en-US">
                <a:latin typeface="Arial" charset="0"/>
                <a:ea typeface="ＭＳ Ｐゴシック" charset="0"/>
                <a:cs typeface="ＭＳ Ｐゴシック" charset="0"/>
              </a:rPr>
              <a:t>In our interviews , ten participants told us that they showed the site to others. Communication about the site happened through diverse channels. In some cases, it happened through shared physical spaces. One participant and her 14 year old daughter had a joint MySpace account. The daughter started helping to remind that participant to follow through on her commitments. Two other participants reported showing the site to their partners or housemates.</a:t>
            </a:r>
          </a:p>
          <a:p>
            <a:pPr eaLnBrk="1" hangingPunct="1"/>
            <a:r>
              <a:rPr lang="en-US">
                <a:latin typeface="Arial" charset="0"/>
                <a:ea typeface="ＭＳ Ｐゴシック" charset="0"/>
                <a:cs typeface="ＭＳ Ｐゴシック" charset="0"/>
              </a:rPr>
              <a:t>Two participants reported that multiple friends contacted them by IM with questions and one participant reported getting questions directly on her MySpace. Six friends of participants went as far as clicking on the </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Sign Up</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link and one requested an account after clicking through to the StepGreen main site.</a:t>
            </a:r>
          </a:p>
          <a:p>
            <a:pPr eaLnBrk="1" hangingPunct="1"/>
            <a:r>
              <a:rPr lang="en-US">
                <a:latin typeface="Arial" charset="0"/>
                <a:ea typeface="ＭＳ Ｐゴシック" charset="0"/>
                <a:cs typeface="ＭＳ Ｐゴシック" charset="0"/>
              </a:rPr>
              <a:t> We did not interview everyone. Probably only 15-20 people. E.g. I only see explicit mention of sharing from about 15 to 20 people total, not 32</a:t>
            </a:r>
          </a:p>
          <a:p>
            <a:pPr eaLnBrk="1" hangingPunct="1"/>
            <a:r>
              <a:rPr lang="en-US">
                <a:latin typeface="Arial" charset="0"/>
                <a:ea typeface="ＭＳ Ｐゴシック" charset="0"/>
                <a:cs typeface="ＭＳ Ｐゴシック" charset="0"/>
              </a:rPr>
              <a:t> </a:t>
            </a:r>
          </a:p>
          <a:p>
            <a:pPr eaLnBrk="1" hangingPunct="1"/>
            <a:endParaRPr lang="en-US">
              <a:latin typeface="Arial" charset="0"/>
              <a:ea typeface="ＭＳ Ｐゴシック" charset="0"/>
              <a:cs typeface="ＭＳ Ｐゴシック" charset="0"/>
            </a:endParaRPr>
          </a:p>
          <a:p>
            <a:pPr eaLnBrk="1" hangingPunct="1"/>
            <a:r>
              <a:rPr lang="en-US">
                <a:latin typeface="Arial" charset="0"/>
                <a:ea typeface="ＭＳ Ｐゴシック" charset="0"/>
                <a:cs typeface="ＭＳ Ｐゴシック" charset="0"/>
              </a:rPr>
              <a:t>Do individual/ethnic differences influence these trajectories?</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There are many uses for our data planned in the future. This slide is just one example – developing predictive models that can help us make meaningful recommendations to users. </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Based on data from this study, we may predict what</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the next action that a user would commit to based on the current commitment. </a:t>
            </a:r>
          </a:p>
          <a:p>
            <a:r>
              <a:rPr lang="en-US">
                <a:latin typeface="Arial" charset="0"/>
                <a:ea typeface="ＭＳ Ｐゴシック" charset="0"/>
                <a:cs typeface="ＭＳ Ｐゴシック" charset="0"/>
              </a:rPr>
              <a:t>So for a user who committed to Recycle Aluminum, about 20% of time she will commit to recycling plastic next.</a:t>
            </a:r>
          </a:p>
          <a:p>
            <a:r>
              <a:rPr lang="en-US">
                <a:latin typeface="Arial" charset="0"/>
                <a:ea typeface="ＭＳ Ｐゴシック" charset="0"/>
                <a:cs typeface="ＭＳ Ｐゴシック" charset="0"/>
              </a:rPr>
              <a:t>Note that the base rate for committing </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recycle plastic</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was only about 1%. So knowing whether the user committed to recycle aluminum is useful in making predictions.</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This can be a basis for recommending suitable actions to users</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Here is another example.</a:t>
            </a:r>
          </a:p>
          <a:p>
            <a:r>
              <a:rPr lang="en-US">
                <a:latin typeface="Arial" charset="0"/>
                <a:ea typeface="ＭＳ Ｐゴシック" charset="0"/>
                <a:cs typeface="ＭＳ Ｐゴシック" charset="0"/>
              </a:rPr>
              <a:t>Similarly, if one committed to turn off home lights, it</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likely that she</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ll commit to turn off lights in general and use a manual toothbrush.</a:t>
            </a:r>
          </a:p>
          <a:p>
            <a:r>
              <a:rPr lang="en-US">
                <a:latin typeface="Arial" charset="0"/>
                <a:ea typeface="ＭＳ Ｐゴシック" charset="0"/>
                <a:cs typeface="ＭＳ Ｐゴシック" charset="0"/>
              </a:rPr>
              <a:t>The recommendation could be done in two ways. First, we may recommend the actions that one</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likely to commit to, so we lower users</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overhead in searching for actions and promote the system</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usability.  Second, we may identify what energy-saving actions are less likely to be considered by the user, and we may try to advertise and promote those actions through various ways.  Overall, we might perform more adaptive, strategic persuasion based on the information. </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how to pick appropriate features and talk</a:t>
            </a:r>
            <a:r>
              <a:rPr lang="en-US" baseline="0" dirty="0" smtClean="0"/>
              <a:t> about some of these and whether or not they are ok to use…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133</a:t>
            </a:fld>
            <a:endParaRPr lang="en-US"/>
          </a:p>
        </p:txBody>
      </p:sp>
    </p:spTree>
    <p:extLst>
      <p:ext uri="{BB962C8B-B14F-4D97-AF65-F5344CB8AC3E}">
        <p14:creationId xmlns:p14="http://schemas.microsoft.com/office/powerpoint/2010/main" val="73862757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year</a:t>
            </a:r>
          </a:p>
          <a:p>
            <a:r>
              <a:rPr lang="en-US" dirty="0" smtClean="0"/>
              <a:t>Discuss variations among these features</a:t>
            </a:r>
          </a:p>
          <a:p>
            <a:r>
              <a:rPr lang="en-US" dirty="0" smtClean="0"/>
              <a:t>Discuss accuracy …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134</a:t>
            </a:fld>
            <a:endParaRPr lang="en-US"/>
          </a:p>
        </p:txBody>
      </p:sp>
    </p:spTree>
    <p:extLst>
      <p:ext uri="{BB962C8B-B14F-4D97-AF65-F5344CB8AC3E}">
        <p14:creationId xmlns:p14="http://schemas.microsoft.com/office/powerpoint/2010/main" val="337299022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upper bound on </a:t>
            </a:r>
            <a:r>
              <a:rPr lang="en-US" dirty="0" err="1" smtClean="0"/>
              <a:t>mis</a:t>
            </a:r>
            <a:r>
              <a:rPr lang="en-US" dirty="0" smtClean="0"/>
              <a:t>-classification error</a:t>
            </a:r>
            <a:endParaRPr lang="en-US" i="1"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135</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upper bound on </a:t>
            </a:r>
            <a:r>
              <a:rPr lang="en-US" dirty="0" err="1" smtClean="0"/>
              <a:t>mis</a:t>
            </a:r>
            <a:r>
              <a:rPr lang="en-US" dirty="0" smtClean="0"/>
              <a:t>-classification error</a:t>
            </a:r>
            <a:endParaRPr lang="en-US" i="1"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136</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may not converge to the minimum…</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139</a:t>
            </a:fld>
            <a:endParaRPr lang="en-US"/>
          </a:p>
        </p:txBody>
      </p:sp>
    </p:spTree>
    <p:extLst>
      <p:ext uri="{BB962C8B-B14F-4D97-AF65-F5344CB8AC3E}">
        <p14:creationId xmlns:p14="http://schemas.microsoft.com/office/powerpoint/2010/main" val="41014666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140</a:t>
            </a:fld>
            <a:endParaRPr lang="en-US"/>
          </a:p>
        </p:txBody>
      </p:sp>
    </p:spTree>
    <p:extLst>
      <p:ext uri="{BB962C8B-B14F-4D97-AF65-F5344CB8AC3E}">
        <p14:creationId xmlns:p14="http://schemas.microsoft.com/office/powerpoint/2010/main" val="15329674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dirty="0" smtClean="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142</a:t>
            </a:fld>
            <a:endParaRPr lang="en-US"/>
          </a:p>
        </p:txBody>
      </p:sp>
    </p:spTree>
    <p:extLst>
      <p:ext uri="{BB962C8B-B14F-4D97-AF65-F5344CB8AC3E}">
        <p14:creationId xmlns:p14="http://schemas.microsoft.com/office/powerpoint/2010/main" val="2964559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3/26/16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3/26/16</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3/26/16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3/26/16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3/26/16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76866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E2AA59F-DB59-4248-8F4E-2C9BEC224C70}" type="slidenum">
              <a:rPr lang="en-US"/>
              <a:pPr/>
              <a:t>‹#›</a:t>
            </a:fld>
            <a:endParaRPr lang="en-US"/>
          </a:p>
        </p:txBody>
      </p:sp>
    </p:spTree>
    <p:extLst>
      <p:ext uri="{BB962C8B-B14F-4D97-AF65-F5344CB8AC3E}">
        <p14:creationId xmlns:p14="http://schemas.microsoft.com/office/powerpoint/2010/main" val="31075602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8382000" cy="711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62000" y="1295400"/>
            <a:ext cx="4114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295400"/>
            <a:ext cx="4114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51480385"/>
      </p:ext>
    </p:extLst>
  </p:cSld>
  <p:clrMapOvr>
    <a:masterClrMapping/>
  </p:clrMapOvr>
  <p:transition xmlns:p14="http://schemas.microsoft.com/office/powerpoint/2010/main">
    <p:randomBa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3/26/16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3/26/16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3/26/16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3/26/16</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1.png"/><Relationship Id="rId24"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3/26/16</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4"/>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69" r:id="rId19"/>
    <p:sldLayoutId id="2147483670" r:id="rId20"/>
    <p:sldLayoutId id="2147483671" r:id="rId21"/>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101.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34.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34.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34.png"/></Relationships>
</file>

<file path=ppt/slides/_rels/slide105.xml.rels><?xml version="1.0" encoding="UTF-8" standalone="yes"?>
<Relationships xmlns="http://schemas.openxmlformats.org/package/2006/relationships"><Relationship Id="rId3" Type="http://schemas.openxmlformats.org/officeDocument/2006/relationships/hyperlink" Target="http://en.wikipedia.org/wiki/Bayes'_theorem" TargetMode="External"/><Relationship Id="rId4" Type="http://schemas.openxmlformats.org/officeDocument/2006/relationships/hyperlink" Target="http://yudkowsky.net/rational/bayes" TargetMode="External"/><Relationship Id="rId5" Type="http://schemas.openxmlformats.org/officeDocument/2006/relationships/hyperlink" Target="http://oscarbonilla.com/2009/05/visualizing-bayes-theorem/" TargetMode="External"/><Relationship Id="rId6" Type="http://schemas.openxmlformats.org/officeDocument/2006/relationships/image" Target="../media/image35.jpeg"/><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35.jpe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35.jpe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35.jpe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3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35.jpe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35.jpe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35.jpe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35.jpe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35.jpe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35.jpe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4.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36.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1.xml"/><Relationship Id="rId3" Type="http://schemas.openxmlformats.org/officeDocument/2006/relationships/image" Target="../media/image37.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2.xml"/><Relationship Id="rId3" Type="http://schemas.openxmlformats.org/officeDocument/2006/relationships/image" Target="../media/image3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95.xml"/><Relationship Id="rId4" Type="http://schemas.openxmlformats.org/officeDocument/2006/relationships/oleObject" Target="../embeddings/oleObject37.bin"/><Relationship Id="rId5" Type="http://schemas.openxmlformats.org/officeDocument/2006/relationships/image" Target="../media/image24.emf"/><Relationship Id="rId6" Type="http://schemas.openxmlformats.org/officeDocument/2006/relationships/oleObject" Target="../embeddings/oleObject38.bin"/><Relationship Id="rId7" Type="http://schemas.openxmlformats.org/officeDocument/2006/relationships/image" Target="../media/image39.e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96.xml"/><Relationship Id="rId4" Type="http://schemas.openxmlformats.org/officeDocument/2006/relationships/oleObject" Target="../embeddings/oleObject39.bin"/><Relationship Id="rId5" Type="http://schemas.openxmlformats.org/officeDocument/2006/relationships/image" Target="../media/image40.e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97.xml"/><Relationship Id="rId4" Type="http://schemas.openxmlformats.org/officeDocument/2006/relationships/oleObject" Target="../embeddings/oleObject40.bin"/><Relationship Id="rId5" Type="http://schemas.openxmlformats.org/officeDocument/2006/relationships/image" Target="../media/image28.emf"/><Relationship Id="rId6" Type="http://schemas.openxmlformats.org/officeDocument/2006/relationships/oleObject" Target="../embeddings/oleObject41.bin"/><Relationship Id="rId7" Type="http://schemas.openxmlformats.org/officeDocument/2006/relationships/image" Target="../media/image41.emf"/><Relationship Id="rId1" Type="http://schemas.openxmlformats.org/officeDocument/2006/relationships/vmlDrawing" Target="../drawings/vmlDrawing23.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1.bin"/><Relationship Id="rId5" Type="http://schemas.openxmlformats.org/officeDocument/2006/relationships/image" Target="../media/image5.emf"/><Relationship Id="rId6" Type="http://schemas.openxmlformats.org/officeDocument/2006/relationships/oleObject" Target="../embeddings/oleObject2.bin"/><Relationship Id="rId7"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3.bin"/><Relationship Id="rId5"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4.bin"/><Relationship Id="rId5" Type="http://schemas.openxmlformats.org/officeDocument/2006/relationships/image" Target="../media/image8.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10.jpeg"/><Relationship Id="rId3" Type="http://schemas.openxmlformats.org/officeDocument/2006/relationships/image" Target="../media/image9.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11.jpeg"/><Relationship Id="rId3" Type="http://schemas.openxmlformats.org/officeDocument/2006/relationships/image" Target="../media/image12.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hyperlink" Target="http://www.cs.toronto.edu/~hinton" TargetMode="External"/><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14.jpeg"/><Relationship Id="rId5" Type="http://schemas.openxmlformats.org/officeDocument/2006/relationships/hyperlink" Target="http://www.cs.toronto.edu/~hinton"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15.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6.bin"/><Relationship Id="rId5" Type="http://schemas.openxmlformats.org/officeDocument/2006/relationships/image" Target="../media/image15.emf"/><Relationship Id="rId6" Type="http://schemas.openxmlformats.org/officeDocument/2006/relationships/oleObject" Target="../embeddings/oleObject7.bin"/><Relationship Id="rId7" Type="http://schemas.openxmlformats.org/officeDocument/2006/relationships/image" Target="../media/image16.emf"/><Relationship Id="rId8" Type="http://schemas.openxmlformats.org/officeDocument/2006/relationships/image" Target="../media/image17.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emf"/><Relationship Id="rId4"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8.bin"/><Relationship Id="rId5" Type="http://schemas.openxmlformats.org/officeDocument/2006/relationships/image" Target="../media/image20.emf"/><Relationship Id="rId6" Type="http://schemas.openxmlformats.org/officeDocument/2006/relationships/oleObject" Target="../embeddings/oleObject9.bin"/><Relationship Id="rId7" Type="http://schemas.openxmlformats.org/officeDocument/2006/relationships/image" Target="../media/image21.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10.bin"/><Relationship Id="rId5" Type="http://schemas.openxmlformats.org/officeDocument/2006/relationships/image" Target="../media/image22.emf"/><Relationship Id="rId6" Type="http://schemas.openxmlformats.org/officeDocument/2006/relationships/oleObject" Target="../embeddings/oleObject11.bin"/><Relationship Id="rId7" Type="http://schemas.openxmlformats.org/officeDocument/2006/relationships/image" Target="../media/image23.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12.bin"/><Relationship Id="rId5" Type="http://schemas.openxmlformats.org/officeDocument/2006/relationships/image" Target="../media/image24.emf"/><Relationship Id="rId6" Type="http://schemas.openxmlformats.org/officeDocument/2006/relationships/oleObject" Target="../embeddings/oleObject13.bin"/><Relationship Id="rId7" Type="http://schemas.openxmlformats.org/officeDocument/2006/relationships/image" Target="../media/image25.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14.bin"/><Relationship Id="rId5" Type="http://schemas.openxmlformats.org/officeDocument/2006/relationships/image" Target="../media/image24.emf"/><Relationship Id="rId6" Type="http://schemas.openxmlformats.org/officeDocument/2006/relationships/oleObject" Target="../embeddings/oleObject15.bin"/><Relationship Id="rId7" Type="http://schemas.openxmlformats.org/officeDocument/2006/relationships/image" Target="../media/image25.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16.bin"/><Relationship Id="rId5" Type="http://schemas.openxmlformats.org/officeDocument/2006/relationships/image" Target="../media/image24.emf"/><Relationship Id="rId6" Type="http://schemas.openxmlformats.org/officeDocument/2006/relationships/oleObject" Target="../embeddings/oleObject17.bin"/><Relationship Id="rId7" Type="http://schemas.openxmlformats.org/officeDocument/2006/relationships/image" Target="../media/image25.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18.bin"/><Relationship Id="rId5" Type="http://schemas.openxmlformats.org/officeDocument/2006/relationships/image" Target="../media/image24.emf"/><Relationship Id="rId6" Type="http://schemas.openxmlformats.org/officeDocument/2006/relationships/oleObject" Target="../embeddings/oleObject19.bin"/><Relationship Id="rId7" Type="http://schemas.openxmlformats.org/officeDocument/2006/relationships/image" Target="../media/image25.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20.bin"/><Relationship Id="rId5" Type="http://schemas.openxmlformats.org/officeDocument/2006/relationships/image" Target="../media/image24.emf"/><Relationship Id="rId6" Type="http://schemas.openxmlformats.org/officeDocument/2006/relationships/oleObject" Target="../embeddings/oleObject21.bin"/><Relationship Id="rId7" Type="http://schemas.openxmlformats.org/officeDocument/2006/relationships/image" Target="../media/image25.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22.bin"/><Relationship Id="rId5" Type="http://schemas.openxmlformats.org/officeDocument/2006/relationships/image" Target="../media/image24.emf"/><Relationship Id="rId6" Type="http://schemas.openxmlformats.org/officeDocument/2006/relationships/oleObject" Target="../embeddings/oleObject23.bin"/><Relationship Id="rId7" Type="http://schemas.openxmlformats.org/officeDocument/2006/relationships/image" Target="../media/image25.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4.bin"/><Relationship Id="rId4" Type="http://schemas.openxmlformats.org/officeDocument/2006/relationships/image" Target="../media/image26.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25.bin"/><Relationship Id="rId5" Type="http://schemas.openxmlformats.org/officeDocument/2006/relationships/image" Target="../media/image26.emf"/><Relationship Id="rId6" Type="http://schemas.openxmlformats.org/officeDocument/2006/relationships/oleObject" Target="../embeddings/oleObject26.bin"/><Relationship Id="rId7" Type="http://schemas.openxmlformats.org/officeDocument/2006/relationships/image" Target="../media/image27.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oleObject" Target="../embeddings/oleObject28.bin"/><Relationship Id="rId6" Type="http://schemas.openxmlformats.org/officeDocument/2006/relationships/image" Target="../media/image29.e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oleObject" Target="../embeddings/oleObject29.bin"/><Relationship Id="rId5" Type="http://schemas.openxmlformats.org/officeDocument/2006/relationships/image" Target="../media/image30.emf"/><Relationship Id="rId6" Type="http://schemas.openxmlformats.org/officeDocument/2006/relationships/oleObject" Target="../embeddings/oleObject30.bin"/><Relationship Id="rId7" Type="http://schemas.openxmlformats.org/officeDocument/2006/relationships/image" Target="../media/image31.png"/><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oleObject" Target="../embeddings/oleObject31.bin"/><Relationship Id="rId5" Type="http://schemas.openxmlformats.org/officeDocument/2006/relationships/image" Target="../media/image30.emf"/><Relationship Id="rId6" Type="http://schemas.openxmlformats.org/officeDocument/2006/relationships/oleObject" Target="../embeddings/oleObject32.bin"/><Relationship Id="rId7" Type="http://schemas.openxmlformats.org/officeDocument/2006/relationships/image" Target="../media/image31.png"/><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oleObject" Target="../embeddings/oleObject33.bin"/><Relationship Id="rId5" Type="http://schemas.openxmlformats.org/officeDocument/2006/relationships/image" Target="../media/image30.emf"/><Relationship Id="rId6" Type="http://schemas.openxmlformats.org/officeDocument/2006/relationships/oleObject" Target="../embeddings/oleObject34.bin"/><Relationship Id="rId7" Type="http://schemas.openxmlformats.org/officeDocument/2006/relationships/image" Target="../media/image31.png"/><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oleObject" Target="../embeddings/oleObject35.bin"/><Relationship Id="rId5" Type="http://schemas.openxmlformats.org/officeDocument/2006/relationships/image" Target="../media/image30.emf"/><Relationship Id="rId6" Type="http://schemas.openxmlformats.org/officeDocument/2006/relationships/oleObject" Target="../embeddings/oleObject36.bin"/><Relationship Id="rId7" Type="http://schemas.openxmlformats.org/officeDocument/2006/relationships/image" Target="../media/image31.png"/><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2.jpe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4.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3205" y="3518487"/>
            <a:ext cx="5253004" cy="1040870"/>
          </a:xfrm>
        </p:spPr>
        <p:txBody>
          <a:bodyPr/>
          <a:lstStyle/>
          <a:p>
            <a:r>
              <a:rPr lang="en-US" dirty="0" smtClean="0"/>
              <a:t>Machine Learning II: </a:t>
            </a:r>
            <a:br>
              <a:rPr lang="en-US" dirty="0" smtClean="0"/>
            </a:br>
            <a:r>
              <a:rPr lang="en-US" dirty="0" smtClean="0"/>
              <a:t>Regression, Decision Trees &amp; </a:t>
            </a:r>
            <a:br>
              <a:rPr lang="en-US" dirty="0" smtClean="0"/>
            </a:br>
            <a:r>
              <a:rPr lang="en-US" dirty="0" smtClean="0"/>
              <a:t>Naïve Bayes </a:t>
            </a:r>
            <a:endParaRPr lang="en-US" dirty="0"/>
          </a:p>
        </p:txBody>
      </p:sp>
      <p:sp>
        <p:nvSpPr>
          <p:cNvPr id="4" name="Text Placeholder 3"/>
          <p:cNvSpPr>
            <a:spLocks noGrp="1"/>
          </p:cNvSpPr>
          <p:nvPr>
            <p:ph type="body" sz="quarter" idx="10"/>
          </p:nvPr>
        </p:nvSpPr>
        <p:spPr>
          <a:xfrm>
            <a:off x="925513" y="4895317"/>
            <a:ext cx="7250112" cy="302207"/>
          </a:xfrm>
        </p:spPr>
        <p:txBody>
          <a:bodyPr/>
          <a:lstStyle/>
          <a:p>
            <a:r>
              <a:rPr lang="en-US" dirty="0" smtClean="0"/>
              <a:t>© Jennifer </a:t>
            </a:r>
            <a:r>
              <a:rPr lang="en-US" dirty="0" err="1" smtClean="0"/>
              <a:t>Mankoff</a:t>
            </a:r>
            <a:endParaRPr lang="en-US" dirty="0"/>
          </a:p>
        </p:txBody>
      </p:sp>
      <p:sp>
        <p:nvSpPr>
          <p:cNvPr id="5" name="Text Placeholder 4"/>
          <p:cNvSpPr>
            <a:spLocks noGrp="1"/>
          </p:cNvSpPr>
          <p:nvPr>
            <p:ph type="body" sz="quarter" idx="11"/>
          </p:nvPr>
        </p:nvSpPr>
        <p:spPr>
          <a:xfrm>
            <a:off x="925513" y="5178670"/>
            <a:ext cx="7250112" cy="539750"/>
          </a:xfrm>
        </p:spPr>
        <p:txBody>
          <a:bodyPr/>
          <a:lstStyle/>
          <a:p>
            <a:r>
              <a:rPr lang="en-US" dirty="0" smtClean="0"/>
              <a:t>The Data Pipeline; HCII; Spring 2015</a:t>
            </a:r>
          </a:p>
          <a:p>
            <a:r>
              <a:rPr lang="en-US" dirty="0" smtClean="0"/>
              <a:t>Slides modified &amp; borrowed from Carolyn Rosé</a:t>
            </a:r>
          </a:p>
          <a:p>
            <a:r>
              <a:rPr lang="en-US" dirty="0" smtClean="0"/>
              <a:t>Want to </a:t>
            </a:r>
            <a:r>
              <a:rPr lang="en-US" dirty="0"/>
              <a:t>go deeper? http://</a:t>
            </a:r>
            <a:r>
              <a:rPr lang="en-US" dirty="0" err="1"/>
              <a:t>see.stanford.edu</a:t>
            </a:r>
            <a:r>
              <a:rPr lang="en-US" dirty="0"/>
              <a:t>/see/</a:t>
            </a:r>
            <a:r>
              <a:rPr lang="en-US" dirty="0" err="1"/>
              <a:t>lecturelist.aspx?coll</a:t>
            </a:r>
            <a:r>
              <a:rPr lang="en-US" dirty="0"/>
              <a:t>=348ca38a-3a6d-4052-937d-</a:t>
            </a:r>
            <a:r>
              <a:rPr lang="en-US" dirty="0" smtClean="0"/>
              <a:t>cb017338d7b1</a:t>
            </a:r>
          </a:p>
          <a:p>
            <a:endParaRPr lang="en-US" dirty="0"/>
          </a:p>
        </p:txBody>
      </p:sp>
      <p:pic>
        <p:nvPicPr>
          <p:cNvPr id="8" name="Picture 7"/>
          <p:cNvPicPr>
            <a:picLocks noChangeAspect="1"/>
          </p:cNvPicPr>
          <p:nvPr/>
        </p:nvPicPr>
        <p:blipFill>
          <a:blip r:embed="rId3"/>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
            </a:r>
            <a:r>
              <a:rPr lang="en-US" dirty="0" smtClean="0"/>
              <a:t>Features</a:t>
            </a:r>
            <a:endParaRPr lang="en-US" dirty="0"/>
          </a:p>
        </p:txBody>
      </p:sp>
      <p:sp>
        <p:nvSpPr>
          <p:cNvPr id="3" name="Content Placeholder 2"/>
          <p:cNvSpPr>
            <a:spLocks noGrp="1"/>
          </p:cNvSpPr>
          <p:nvPr>
            <p:ph idx="1"/>
          </p:nvPr>
        </p:nvSpPr>
        <p:spPr/>
        <p:txBody>
          <a:bodyPr/>
          <a:lstStyle/>
          <a:p>
            <a:pPr marL="0" indent="0">
              <a:buNone/>
            </a:pPr>
            <a:r>
              <a:rPr lang="en-US" sz="3000" dirty="0" smtClean="0"/>
              <a:t>We need to extract column numbers for those features </a:t>
            </a:r>
          </a:p>
          <a:p>
            <a:pPr marL="0" indent="0">
              <a:buNone/>
            </a:pPr>
            <a:r>
              <a:rPr lang="en-US" sz="2000" dirty="0" err="1" smtClean="0">
                <a:latin typeface="Andale Mono"/>
                <a:cs typeface="Andale Mono"/>
              </a:rPr>
              <a:t>ncols</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len</a:t>
            </a:r>
            <a:r>
              <a:rPr lang="en-US" sz="2000" dirty="0">
                <a:latin typeface="Andale Mono"/>
                <a:cs typeface="Andale Mono"/>
              </a:rPr>
              <a:t>(cols)</a:t>
            </a:r>
          </a:p>
          <a:p>
            <a:pPr marL="0" indent="0">
              <a:buNone/>
            </a:pPr>
            <a:r>
              <a:rPr lang="en-US" sz="2000" dirty="0">
                <a:latin typeface="Andale Mono"/>
                <a:cs typeface="Andale Mono"/>
              </a:rPr>
              <a:t>for </a:t>
            </a:r>
            <a:r>
              <a:rPr lang="en-US" sz="2000" dirty="0" err="1">
                <a:latin typeface="Andale Mono"/>
                <a:cs typeface="Andale Mono"/>
              </a:rPr>
              <a:t>i</a:t>
            </a:r>
            <a:r>
              <a:rPr lang="en-US" sz="2000" dirty="0">
                <a:latin typeface="Andale Mono"/>
                <a:cs typeface="Andale Mono"/>
              </a:rPr>
              <a:t> in </a:t>
            </a:r>
            <a:r>
              <a:rPr lang="en-US" sz="2000" dirty="0" err="1">
                <a:latin typeface="Andale Mono"/>
                <a:cs typeface="Andale Mono"/>
              </a:rPr>
              <a:t>np.arange</a:t>
            </a:r>
            <a:r>
              <a:rPr lang="en-US" sz="2000" dirty="0">
                <a:latin typeface="Andale Mono"/>
                <a:cs typeface="Andale Mono"/>
              </a:rPr>
              <a:t>(</a:t>
            </a:r>
            <a:r>
              <a:rPr lang="en-US" sz="2000" dirty="0" err="1">
                <a:latin typeface="Andale Mono"/>
                <a:cs typeface="Andale Mono"/>
              </a:rPr>
              <a:t>ncols</a:t>
            </a:r>
            <a:r>
              <a:rPr lang="en-US" sz="2000" dirty="0">
                <a:latin typeface="Andale Mono"/>
                <a:cs typeface="Andale Mono"/>
              </a:rPr>
              <a:t>):</a:t>
            </a:r>
          </a:p>
          <a:p>
            <a:pPr marL="0" indent="0">
              <a:buNone/>
            </a:pPr>
            <a:r>
              <a:rPr lang="en-US" sz="2000" dirty="0">
                <a:latin typeface="Andale Mono"/>
                <a:cs typeface="Andale Mono"/>
              </a:rPr>
              <a:t>    try: </a:t>
            </a:r>
          </a:p>
          <a:p>
            <a:pPr marL="0" indent="0">
              <a:buNone/>
            </a:pPr>
            <a:r>
              <a:rPr lang="en-US" sz="2000" dirty="0" smtClean="0">
                <a:latin typeface="Andale Mono"/>
                <a:cs typeface="Andale Mono"/>
              </a:rPr>
              <a:t>        # </a:t>
            </a:r>
            <a:r>
              <a:rPr lang="en-US" sz="2000" dirty="0">
                <a:latin typeface="Andale Mono"/>
                <a:cs typeface="Andale Mono"/>
              </a:rPr>
              <a:t>if </a:t>
            </a:r>
            <a:r>
              <a:rPr lang="en-US" sz="2000" dirty="0" smtClean="0">
                <a:latin typeface="Andale Mono"/>
                <a:cs typeface="Andale Mono"/>
              </a:rPr>
              <a:t>in </a:t>
            </a:r>
            <a:r>
              <a:rPr lang="en-US" sz="2000" dirty="0">
                <a:latin typeface="Andale Mono"/>
                <a:cs typeface="Andale Mono"/>
              </a:rPr>
              <a:t>the list </a:t>
            </a:r>
            <a:r>
              <a:rPr lang="en-US" sz="2000" dirty="0" smtClean="0">
                <a:latin typeface="Andale Mono"/>
                <a:cs typeface="Andale Mono"/>
              </a:rPr>
              <a:t>store the location</a:t>
            </a:r>
            <a:endParaRPr lang="en-US" sz="2000" dirty="0">
              <a:latin typeface="Andale Mono"/>
              <a:cs typeface="Andale Mono"/>
            </a:endParaRPr>
          </a:p>
          <a:p>
            <a:pPr marL="0" indent="0">
              <a:buNone/>
            </a:pPr>
            <a:r>
              <a:rPr lang="en-US" sz="2000" dirty="0">
                <a:latin typeface="Andale Mono"/>
                <a:cs typeface="Andale Mono"/>
              </a:rPr>
              <a:t>        </a:t>
            </a:r>
            <a:r>
              <a:rPr lang="en-US" sz="2000" dirty="0" err="1">
                <a:latin typeface="Andale Mono"/>
                <a:cs typeface="Andale Mono"/>
              </a:rPr>
              <a:t>features.index</a:t>
            </a:r>
            <a:r>
              <a:rPr lang="en-US" sz="2000" dirty="0">
                <a:latin typeface="Andale Mono"/>
                <a:cs typeface="Andale Mono"/>
              </a:rPr>
              <a:t>(cols[</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err="1">
                <a:latin typeface="Andale Mono"/>
                <a:cs typeface="Andale Mono"/>
              </a:rPr>
              <a:t>use_data.append</a:t>
            </a:r>
            <a:r>
              <a:rPr lang="en-US" sz="2000" dirty="0">
                <a:latin typeface="Andale Mono"/>
                <a:cs typeface="Andale Mono"/>
              </a:rPr>
              <a:t>(</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except </a:t>
            </a:r>
            <a:r>
              <a:rPr lang="en-US" sz="2000" dirty="0" err="1" smtClean="0">
                <a:latin typeface="Andale Mono"/>
                <a:cs typeface="Andale Mono"/>
              </a:rPr>
              <a:t>ValueError</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a:t>
            </a:r>
            <a:endParaRPr lang="en-US" sz="2000" dirty="0" smtClean="0">
              <a:latin typeface="Andale Mono"/>
              <a:cs typeface="Andale Mono"/>
            </a:endParaRPr>
          </a:p>
          <a:p>
            <a:pPr marL="0" indent="0">
              <a:buNone/>
            </a:pPr>
            <a:endParaRPr lang="en-US" sz="2000" dirty="0">
              <a:latin typeface="Andale Mono"/>
              <a:cs typeface="Andale Mono"/>
            </a:endParaRPr>
          </a:p>
          <a:p>
            <a:pPr marL="0" indent="0">
              <a:buNone/>
            </a:pPr>
            <a:endParaRPr lang="en-US" sz="3000" dirty="0" smtClean="0"/>
          </a:p>
          <a:p>
            <a:pPr marL="0" indent="0">
              <a:buNone/>
            </a:pPr>
            <a:endParaRPr lang="en-US" sz="3000" dirty="0"/>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
        <p:nvSpPr>
          <p:cNvPr id="7" name="Rectangle 6"/>
          <p:cNvSpPr/>
          <p:nvPr/>
        </p:nvSpPr>
        <p:spPr>
          <a:xfrm>
            <a:off x="1600715" y="5070616"/>
            <a:ext cx="6577031" cy="151798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Line Callout 1 7"/>
          <p:cNvSpPr/>
          <p:nvPr/>
        </p:nvSpPr>
        <p:spPr>
          <a:xfrm>
            <a:off x="3097207" y="2988063"/>
            <a:ext cx="5251470" cy="1134980"/>
          </a:xfrm>
          <a:prstGeom prst="borderCallout1">
            <a:avLst>
              <a:gd name="adj1" fmla="val 188274"/>
              <a:gd name="adj2" fmla="val 19612"/>
              <a:gd name="adj3" fmla="val 112454"/>
              <a:gd name="adj4" fmla="val 583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This catches the case where the outcome wasn’t found</a:t>
            </a:r>
            <a:endParaRPr lang="en-US" sz="2000" dirty="0"/>
          </a:p>
        </p:txBody>
      </p:sp>
    </p:spTree>
    <p:extLst>
      <p:ext uri="{BB962C8B-B14F-4D97-AF65-F5344CB8AC3E}">
        <p14:creationId xmlns:p14="http://schemas.microsoft.com/office/powerpoint/2010/main" val="355338465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atin typeface="Arial" charset="0"/>
              </a:rPr>
              <a:t>Conditional Probability Example</a:t>
            </a:r>
          </a:p>
        </p:txBody>
      </p:sp>
      <p:sp>
        <p:nvSpPr>
          <p:cNvPr id="31747" name="Content Placeholder 4"/>
          <p:cNvSpPr>
            <a:spLocks noGrp="1"/>
          </p:cNvSpPr>
          <p:nvPr>
            <p:ph idx="1"/>
          </p:nvPr>
        </p:nvSpPr>
        <p:spPr/>
        <p:txBody>
          <a:bodyPr>
            <a:normAutofit fontScale="92500" lnSpcReduction="20000"/>
          </a:bodyPr>
          <a:lstStyle/>
          <a:p>
            <a:pPr eaLnBrk="1" hangingPunct="1">
              <a:buFont typeface="Wingdings" charset="0"/>
              <a:buNone/>
            </a:pPr>
            <a:r>
              <a:rPr lang="x-none" dirty="0" smtClean="0">
                <a:latin typeface="Arial" charset="0"/>
              </a:rPr>
              <a:t>Consider Jen’s Mobile data</a:t>
            </a:r>
            <a:r>
              <a:rPr lang="en-US" dirty="0" smtClean="0">
                <a:latin typeface="Arial" charset="0"/>
              </a:rPr>
              <a:t>:</a:t>
            </a:r>
            <a:endParaRPr lang="en-US" dirty="0">
              <a:latin typeface="Arial" charset="0"/>
            </a:endParaRPr>
          </a:p>
          <a:p>
            <a:pPr eaLnBrk="1" hangingPunct="1">
              <a:buFont typeface="Wingdings" charset="0"/>
              <a:buNone/>
            </a:pPr>
            <a:r>
              <a:rPr lang="en-US" dirty="0">
                <a:latin typeface="Arial" charset="0"/>
              </a:rPr>
              <a:t>	Location: </a:t>
            </a:r>
            <a:r>
              <a:rPr lang="en-US" sz="2000" dirty="0" smtClean="0">
                <a:latin typeface="Arial" charset="0"/>
              </a:rPr>
              <a:t>{Shadyside, NSH, Hidden Valley, Other}</a:t>
            </a:r>
            <a:endParaRPr lang="en-US" dirty="0">
              <a:latin typeface="Arial" charset="0"/>
            </a:endParaRPr>
          </a:p>
          <a:p>
            <a:pPr eaLnBrk="1" hangingPunct="1">
              <a:buFont typeface="Wingdings" charset="0"/>
              <a:buNone/>
            </a:pPr>
            <a:r>
              <a:rPr lang="en-US" dirty="0">
                <a:latin typeface="Arial" charset="0"/>
              </a:rPr>
              <a:t>	</a:t>
            </a:r>
            <a:r>
              <a:rPr lang="en-US" dirty="0" smtClean="0">
                <a:latin typeface="Arial" charset="0"/>
              </a:rPr>
              <a:t>Activity: </a:t>
            </a:r>
            <a:r>
              <a:rPr lang="en-US" dirty="0">
                <a:latin typeface="Arial" charset="0"/>
              </a:rPr>
              <a:t>	 </a:t>
            </a:r>
            <a:r>
              <a:rPr lang="en-US" sz="2000" dirty="0" smtClean="0">
                <a:latin typeface="Arial" charset="0"/>
              </a:rPr>
              <a:t>{Biking, Vehicle, Walking, Still, Other}</a:t>
            </a:r>
            <a:endParaRPr lang="en-US" dirty="0">
              <a:latin typeface="Arial" charset="0"/>
            </a:endParaRPr>
          </a:p>
          <a:p>
            <a:pPr eaLnBrk="1" hangingPunct="1">
              <a:buFont typeface="Wingdings" charset="0"/>
              <a:buNone/>
            </a:pPr>
            <a:endParaRPr lang="en-US" sz="1400" dirty="0">
              <a:latin typeface="Arial" charset="0"/>
            </a:endParaRPr>
          </a:p>
          <a:p>
            <a:pPr eaLnBrk="1" hangingPunct="1">
              <a:buFont typeface="Wingdings" charset="0"/>
              <a:buNone/>
            </a:pPr>
            <a:r>
              <a:rPr lang="en-US" dirty="0">
                <a:latin typeface="Arial" charset="0"/>
              </a:rPr>
              <a:t>Conditional probabilities are useful in classification:</a:t>
            </a:r>
          </a:p>
          <a:p>
            <a:pPr eaLnBrk="1" hangingPunct="1">
              <a:buFont typeface="Wingdings" charset="0"/>
              <a:buNone/>
            </a:pPr>
            <a:r>
              <a:rPr lang="en-US" sz="2000" dirty="0">
                <a:latin typeface="Arial" charset="0"/>
              </a:rPr>
              <a:t>	</a:t>
            </a:r>
            <a:r>
              <a:rPr lang="en-US" sz="2400" dirty="0">
                <a:latin typeface="Arial" charset="0"/>
              </a:rPr>
              <a:t>P</a:t>
            </a:r>
            <a:r>
              <a:rPr lang="en-US" sz="2400" dirty="0" smtClean="0">
                <a:latin typeface="Arial" charset="0"/>
              </a:rPr>
              <a:t>(Walking| </a:t>
            </a:r>
            <a:r>
              <a:rPr lang="en-US" sz="2400" dirty="0">
                <a:latin typeface="Arial" charset="0"/>
              </a:rPr>
              <a:t>Location</a:t>
            </a:r>
            <a:r>
              <a:rPr lang="en-US" sz="2400" dirty="0" smtClean="0">
                <a:latin typeface="Arial" charset="0"/>
              </a:rPr>
              <a:t>=Shadyside)</a:t>
            </a:r>
            <a:endParaRPr lang="en-US" sz="2400" dirty="0">
              <a:latin typeface="Arial" charset="0"/>
            </a:endParaRPr>
          </a:p>
          <a:p>
            <a:pPr eaLnBrk="1" hangingPunct="1">
              <a:buFont typeface="Wingdings" charset="0"/>
              <a:buNone/>
            </a:pPr>
            <a:r>
              <a:rPr lang="en-US" sz="2400" dirty="0">
                <a:latin typeface="Arial" charset="0"/>
              </a:rPr>
              <a:t>	P(Sleeping | </a:t>
            </a:r>
            <a:r>
              <a:rPr lang="en-US" sz="2400" dirty="0" smtClean="0">
                <a:latin typeface="Arial" charset="0"/>
              </a:rPr>
              <a:t>Location=NSH)</a:t>
            </a:r>
            <a:r>
              <a:rPr lang="en-US" sz="2400" dirty="0">
                <a:latin typeface="Arial" charset="0"/>
              </a:rPr>
              <a:t>, </a:t>
            </a:r>
            <a:r>
              <a:rPr lang="en-US" sz="2400" dirty="0" err="1">
                <a:latin typeface="Arial" charset="0"/>
              </a:rPr>
              <a:t>etc</a:t>
            </a:r>
            <a:endParaRPr lang="en-US" sz="2400" dirty="0">
              <a:latin typeface="Arial" charset="0"/>
            </a:endParaRPr>
          </a:p>
          <a:p>
            <a:pPr eaLnBrk="1" hangingPunct="1">
              <a:buFont typeface="Wingdings" charset="0"/>
              <a:buNone/>
            </a:pPr>
            <a:endParaRPr lang="en-US" sz="1600" dirty="0">
              <a:latin typeface="Arial" charset="0"/>
            </a:endParaRPr>
          </a:p>
          <a:p>
            <a:pPr eaLnBrk="1" hangingPunct="1">
              <a:buFont typeface="Wingdings" charset="0"/>
              <a:buNone/>
            </a:pPr>
            <a:r>
              <a:rPr lang="en-US" dirty="0">
                <a:solidFill>
                  <a:srgbClr val="850205"/>
                </a:solidFill>
                <a:latin typeface="Arial" charset="0"/>
              </a:rPr>
              <a:t>We can estimate these based on body of prior observations (e.g., count how many times </a:t>
            </a:r>
            <a:r>
              <a:rPr lang="en-US" dirty="0" smtClean="0">
                <a:solidFill>
                  <a:srgbClr val="850205"/>
                </a:solidFill>
                <a:latin typeface="Arial" charset="0"/>
              </a:rPr>
              <a:t>walking when </a:t>
            </a:r>
            <a:r>
              <a:rPr lang="en-US" dirty="0">
                <a:solidFill>
                  <a:srgbClr val="850205"/>
                </a:solidFill>
                <a:latin typeface="Arial" charset="0"/>
              </a:rPr>
              <a:t>location </a:t>
            </a:r>
            <a:r>
              <a:rPr lang="en-US" dirty="0" smtClean="0">
                <a:solidFill>
                  <a:srgbClr val="850205"/>
                </a:solidFill>
                <a:latin typeface="Arial" charset="0"/>
              </a:rPr>
              <a:t>was Shadyside)</a:t>
            </a:r>
            <a:endParaRPr lang="en-US" dirty="0">
              <a:solidFill>
                <a:srgbClr val="850205"/>
              </a:solidFill>
              <a:latin typeface="Arial" charset="0"/>
            </a:endParaRPr>
          </a:p>
          <a:p>
            <a:pPr eaLnBrk="1" hangingPunct="1">
              <a:buFont typeface="Wingdings" charset="0"/>
              <a:buNone/>
            </a:pPr>
            <a:endParaRPr lang="en-US" dirty="0">
              <a:latin typeface="Arial" charset="0"/>
            </a:endParaRPr>
          </a:p>
        </p:txBody>
      </p:sp>
    </p:spTree>
    <p:extLst>
      <p:ext uri="{BB962C8B-B14F-4D97-AF65-F5344CB8AC3E}">
        <p14:creationId xmlns:p14="http://schemas.microsoft.com/office/powerpoint/2010/main" val="1825108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atin typeface="Arial" charset="0"/>
              </a:rPr>
              <a:t>Conditional Probability</a:t>
            </a:r>
          </a:p>
        </p:txBody>
      </p:sp>
      <p:sp>
        <p:nvSpPr>
          <p:cNvPr id="28675" name="Content Placeholder 2"/>
          <p:cNvSpPr>
            <a:spLocks noGrp="1"/>
          </p:cNvSpPr>
          <p:nvPr>
            <p:ph idx="1"/>
          </p:nvPr>
        </p:nvSpPr>
        <p:spPr>
          <a:xfrm>
            <a:off x="1128943" y="1254477"/>
            <a:ext cx="7048804" cy="4379976"/>
          </a:xfrm>
        </p:spPr>
        <p:txBody>
          <a:bodyPr/>
          <a:lstStyle/>
          <a:p>
            <a:pPr eaLnBrk="1" hangingPunct="1">
              <a:buFont typeface="Wingdings" charset="0"/>
              <a:buNone/>
            </a:pPr>
            <a:r>
              <a:rPr lang="en-US" dirty="0">
                <a:latin typeface="Arial" charset="0"/>
              </a:rPr>
              <a:t>P(A | B)  - </a:t>
            </a:r>
            <a:r>
              <a:rPr lang="ja-JP" altLang="en-US" dirty="0">
                <a:latin typeface="Arial" charset="0"/>
              </a:rPr>
              <a:t>“</a:t>
            </a:r>
            <a:r>
              <a:rPr lang="en-US" dirty="0">
                <a:latin typeface="Arial" charset="0"/>
              </a:rPr>
              <a:t>Probability of A given B</a:t>
            </a:r>
            <a:r>
              <a:rPr lang="ja-JP" altLang="en-US" dirty="0">
                <a:latin typeface="Arial" charset="0"/>
              </a:rPr>
              <a:t>”</a:t>
            </a:r>
            <a:endParaRPr lang="en-US" dirty="0">
              <a:latin typeface="Arial" charset="0"/>
            </a:endParaRPr>
          </a:p>
          <a:p>
            <a:pPr eaLnBrk="1" hangingPunct="1">
              <a:buFont typeface="Wingdings" charset="0"/>
              <a:buNone/>
            </a:pPr>
            <a:r>
              <a:rPr lang="en-US" dirty="0">
                <a:latin typeface="Arial" charset="0"/>
              </a:rPr>
              <a:t>	You can think of this as just a change of universe</a:t>
            </a:r>
          </a:p>
          <a:p>
            <a:pPr eaLnBrk="1" hangingPunct="1">
              <a:buFont typeface="Wingdings" charset="0"/>
              <a:buNone/>
            </a:pPr>
            <a:r>
              <a:rPr lang="en-US" dirty="0">
                <a:latin typeface="Arial" charset="0"/>
              </a:rPr>
              <a:t>	Probability of A treating B as the universe</a:t>
            </a:r>
          </a:p>
        </p:txBody>
      </p:sp>
      <p:pic>
        <p:nvPicPr>
          <p:cNvPr id="28676" name="Picture 3" descr="prob_venn_diagr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459163"/>
            <a:ext cx="4743450" cy="196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4" descr="prob_venn_diagram_Bonly.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08588" y="3187700"/>
            <a:ext cx="3560762" cy="242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TextBox 5"/>
          <p:cNvSpPr txBox="1">
            <a:spLocks noChangeArrowheads="1"/>
          </p:cNvSpPr>
          <p:nvPr/>
        </p:nvSpPr>
        <p:spPr bwMode="auto">
          <a:xfrm>
            <a:off x="4789488" y="4156075"/>
            <a:ext cx="895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r>
              <a:rPr lang="en-US" sz="3600">
                <a:solidFill>
                  <a:srgbClr val="000000"/>
                </a:solidFill>
                <a:sym typeface="Wingdings" charset="0"/>
              </a:rPr>
              <a:t></a:t>
            </a:r>
            <a:endParaRPr lang="en-US" sz="3600">
              <a:solidFill>
                <a:srgbClr val="000000"/>
              </a:solidFill>
            </a:endParaRPr>
          </a:p>
        </p:txBody>
      </p:sp>
    </p:spTree>
    <p:extLst>
      <p:ext uri="{BB962C8B-B14F-4D97-AF65-F5344CB8AC3E}">
        <p14:creationId xmlns:p14="http://schemas.microsoft.com/office/powerpoint/2010/main" val="3451309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atin typeface="Arial" charset="0"/>
              </a:rPr>
              <a:t>Conditional Probability</a:t>
            </a:r>
          </a:p>
        </p:txBody>
      </p:sp>
      <p:sp>
        <p:nvSpPr>
          <p:cNvPr id="29699" name="Content Placeholder 2"/>
          <p:cNvSpPr>
            <a:spLocks noGrp="1"/>
          </p:cNvSpPr>
          <p:nvPr>
            <p:ph idx="1"/>
          </p:nvPr>
        </p:nvSpPr>
        <p:spPr/>
        <p:txBody>
          <a:bodyPr/>
          <a:lstStyle/>
          <a:p>
            <a:pPr eaLnBrk="1" hangingPunct="1">
              <a:buFont typeface="Wingdings" charset="0"/>
              <a:buNone/>
            </a:pPr>
            <a:r>
              <a:rPr lang="en-US" dirty="0">
                <a:latin typeface="Arial" charset="0"/>
              </a:rPr>
              <a:t>P</a:t>
            </a:r>
            <a:r>
              <a:rPr lang="en-US" dirty="0" smtClean="0">
                <a:latin typeface="Arial" charset="0"/>
              </a:rPr>
              <a:t>(A| B)</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 	</a:t>
            </a:r>
            <a:r>
              <a:rPr lang="en-US" dirty="0" smtClean="0">
                <a:latin typeface="Arial" charset="0"/>
              </a:rPr>
              <a:t>|A&amp;B|</a:t>
            </a:r>
            <a:endParaRPr lang="en-US" dirty="0">
              <a:latin typeface="Arial" charset="0"/>
            </a:endParaRPr>
          </a:p>
          <a:p>
            <a:pPr eaLnBrk="1" hangingPunct="1">
              <a:buFont typeface="Wingdings" charset="0"/>
              <a:buNone/>
            </a:pPr>
            <a:r>
              <a:rPr lang="en-US" dirty="0">
                <a:latin typeface="Arial" charset="0"/>
              </a:rPr>
              <a:t>		   </a:t>
            </a:r>
            <a:r>
              <a:rPr lang="en-US" dirty="0" smtClean="0">
                <a:latin typeface="Arial" charset="0"/>
              </a:rPr>
              <a:t>    |B|</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a:t>
            </a:r>
          </a:p>
        </p:txBody>
      </p:sp>
      <p:pic>
        <p:nvPicPr>
          <p:cNvPr id="29700" name="Picture 4" descr="prob_venn_diagram_Bonly.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37013" y="2390775"/>
            <a:ext cx="4732337" cy="322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701" name="Straight Connector 6"/>
          <p:cNvCxnSpPr>
            <a:cxnSpLocks noChangeShapeType="1"/>
          </p:cNvCxnSpPr>
          <p:nvPr/>
        </p:nvCxnSpPr>
        <p:spPr bwMode="auto">
          <a:xfrm>
            <a:off x="1909763" y="3399366"/>
            <a:ext cx="1211791"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48873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atin typeface="Arial" charset="0"/>
              </a:rPr>
              <a:t>Conditional Probability</a:t>
            </a:r>
          </a:p>
        </p:txBody>
      </p:sp>
      <p:sp>
        <p:nvSpPr>
          <p:cNvPr id="29699" name="Content Placeholder 2"/>
          <p:cNvSpPr>
            <a:spLocks noGrp="1"/>
          </p:cNvSpPr>
          <p:nvPr>
            <p:ph idx="1"/>
          </p:nvPr>
        </p:nvSpPr>
        <p:spPr/>
        <p:txBody>
          <a:bodyPr/>
          <a:lstStyle/>
          <a:p>
            <a:pPr eaLnBrk="1" hangingPunct="1">
              <a:buFont typeface="Wingdings" charset="0"/>
              <a:buNone/>
            </a:pPr>
            <a:r>
              <a:rPr lang="en-US" dirty="0">
                <a:latin typeface="Arial" charset="0"/>
              </a:rPr>
              <a:t>P</a:t>
            </a:r>
            <a:r>
              <a:rPr lang="en-US" dirty="0" smtClean="0">
                <a:latin typeface="Arial" charset="0"/>
              </a:rPr>
              <a:t>(A| B)</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 	</a:t>
            </a:r>
            <a:r>
              <a:rPr lang="en-US" dirty="0" smtClean="0">
                <a:latin typeface="Arial" charset="0"/>
              </a:rPr>
              <a:t>|A&amp;B|</a:t>
            </a:r>
            <a:endParaRPr lang="en-US" dirty="0">
              <a:latin typeface="Arial" charset="0"/>
            </a:endParaRPr>
          </a:p>
          <a:p>
            <a:pPr eaLnBrk="1" hangingPunct="1">
              <a:buFont typeface="Wingdings" charset="0"/>
              <a:buNone/>
            </a:pPr>
            <a:r>
              <a:rPr lang="en-US" dirty="0">
                <a:latin typeface="Arial" charset="0"/>
              </a:rPr>
              <a:t>		   </a:t>
            </a:r>
            <a:r>
              <a:rPr lang="en-US" dirty="0" smtClean="0">
                <a:latin typeface="Arial" charset="0"/>
              </a:rPr>
              <a:t>    |B|</a:t>
            </a:r>
            <a:endParaRPr lang="en-US" dirty="0">
              <a:latin typeface="Arial" charset="0"/>
            </a:endParaRPr>
          </a:p>
          <a:p>
            <a:pPr>
              <a:buNone/>
            </a:pPr>
            <a:r>
              <a:rPr lang="en-US" sz="2000" dirty="0">
                <a:latin typeface="Arial" charset="0"/>
              </a:rPr>
              <a:t> </a:t>
            </a:r>
            <a:r>
              <a:rPr lang="en-US" sz="2000" dirty="0">
                <a:solidFill>
                  <a:schemeClr val="accent1"/>
                </a:solidFill>
                <a:latin typeface="Arial" charset="0"/>
              </a:rPr>
              <a:t>Divide top and bottom by |U| </a:t>
            </a:r>
            <a:r>
              <a:rPr lang="en-US" sz="2000" dirty="0" smtClean="0">
                <a:solidFill>
                  <a:schemeClr val="accent1"/>
                </a:solidFill>
                <a:latin typeface="Arial" charset="0"/>
              </a:rPr>
              <a:t>…</a:t>
            </a:r>
            <a:endParaRPr lang="en-US" dirty="0">
              <a:latin typeface="Arial" charset="0"/>
            </a:endParaRPr>
          </a:p>
          <a:p>
            <a:pPr>
              <a:buNone/>
            </a:pPr>
            <a:r>
              <a:rPr lang="en-US" dirty="0">
                <a:latin typeface="Arial" charset="0"/>
              </a:rPr>
              <a:t>		|A&amp;B|</a:t>
            </a:r>
          </a:p>
          <a:p>
            <a:pPr>
              <a:buNone/>
            </a:pPr>
            <a:r>
              <a:rPr lang="en-US" dirty="0">
                <a:latin typeface="Arial" charset="0"/>
              </a:rPr>
              <a:t>=		   |U|     		=  P(A&amp;B)</a:t>
            </a:r>
          </a:p>
          <a:p>
            <a:pPr>
              <a:buNone/>
            </a:pPr>
            <a:r>
              <a:rPr lang="en-US" dirty="0">
                <a:latin typeface="Arial" charset="0"/>
              </a:rPr>
              <a:t>		   |B|		     	 </a:t>
            </a:r>
            <a:r>
              <a:rPr lang="en-US" dirty="0" smtClean="0">
                <a:latin typeface="Arial" charset="0"/>
              </a:rPr>
              <a:t> P</a:t>
            </a:r>
            <a:r>
              <a:rPr lang="en-US" dirty="0">
                <a:latin typeface="Arial" charset="0"/>
              </a:rPr>
              <a:t>(B)</a:t>
            </a:r>
          </a:p>
          <a:p>
            <a:pPr>
              <a:buNone/>
            </a:pPr>
            <a:r>
              <a:rPr lang="en-US" dirty="0">
                <a:latin typeface="Arial" charset="0"/>
              </a:rPr>
              <a:t>		   |U|</a:t>
            </a:r>
          </a:p>
          <a:p>
            <a:pPr eaLnBrk="1" hangingPunct="1">
              <a:buFont typeface="Wingdings" charset="0"/>
              <a:buNone/>
            </a:pPr>
            <a:endParaRPr lang="en-US" dirty="0">
              <a:latin typeface="Arial" charset="0"/>
            </a:endParaRPr>
          </a:p>
        </p:txBody>
      </p:sp>
      <p:pic>
        <p:nvPicPr>
          <p:cNvPr id="29700" name="Picture 4" descr="prob_venn_diagram_Bonly.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37013" y="2390775"/>
            <a:ext cx="4732337" cy="322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701" name="Straight Connector 6"/>
          <p:cNvCxnSpPr>
            <a:cxnSpLocks noChangeShapeType="1"/>
          </p:cNvCxnSpPr>
          <p:nvPr/>
        </p:nvCxnSpPr>
        <p:spPr bwMode="auto">
          <a:xfrm>
            <a:off x="1909763" y="3399366"/>
            <a:ext cx="1297903"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8" name="Straight Connector 15"/>
          <p:cNvCxnSpPr>
            <a:cxnSpLocks noChangeShapeType="1"/>
          </p:cNvCxnSpPr>
          <p:nvPr/>
        </p:nvCxnSpPr>
        <p:spPr bwMode="auto">
          <a:xfrm>
            <a:off x="1440657" y="5450431"/>
            <a:ext cx="1262062"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9" name="Straight Connector 15"/>
          <p:cNvCxnSpPr>
            <a:cxnSpLocks noChangeShapeType="1"/>
          </p:cNvCxnSpPr>
          <p:nvPr/>
        </p:nvCxnSpPr>
        <p:spPr bwMode="auto">
          <a:xfrm>
            <a:off x="1753670" y="4853650"/>
            <a:ext cx="62602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11" name="Straight Connector 15"/>
          <p:cNvCxnSpPr>
            <a:cxnSpLocks noChangeShapeType="1"/>
          </p:cNvCxnSpPr>
          <p:nvPr/>
        </p:nvCxnSpPr>
        <p:spPr bwMode="auto">
          <a:xfrm>
            <a:off x="1753670" y="5929837"/>
            <a:ext cx="62602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14" name="Straight Connector 15"/>
          <p:cNvCxnSpPr>
            <a:cxnSpLocks noChangeShapeType="1"/>
          </p:cNvCxnSpPr>
          <p:nvPr/>
        </p:nvCxnSpPr>
        <p:spPr bwMode="auto">
          <a:xfrm>
            <a:off x="3765677" y="5439717"/>
            <a:ext cx="1262062"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54136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atin typeface="Arial" charset="0"/>
              </a:rPr>
              <a:t>Conditional Probability</a:t>
            </a:r>
          </a:p>
        </p:txBody>
      </p:sp>
      <p:sp>
        <p:nvSpPr>
          <p:cNvPr id="29699" name="Content Placeholder 2"/>
          <p:cNvSpPr>
            <a:spLocks noGrp="1"/>
          </p:cNvSpPr>
          <p:nvPr>
            <p:ph idx="1"/>
          </p:nvPr>
        </p:nvSpPr>
        <p:spPr/>
        <p:txBody>
          <a:bodyPr/>
          <a:lstStyle/>
          <a:p>
            <a:pPr eaLnBrk="1" hangingPunct="1">
              <a:buFont typeface="Wingdings" charset="0"/>
              <a:buNone/>
            </a:pPr>
            <a:r>
              <a:rPr lang="en-US" dirty="0">
                <a:latin typeface="Arial" charset="0"/>
              </a:rPr>
              <a:t>P</a:t>
            </a:r>
            <a:r>
              <a:rPr lang="en-US" dirty="0" smtClean="0">
                <a:latin typeface="Arial" charset="0"/>
              </a:rPr>
              <a:t>(Sleeping | NSH)</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 	</a:t>
            </a:r>
            <a:r>
              <a:rPr lang="en-US" dirty="0" smtClean="0">
                <a:latin typeface="Arial" charset="0"/>
              </a:rPr>
              <a:t>P(</a:t>
            </a:r>
            <a:r>
              <a:rPr lang="en-US" dirty="0" err="1" smtClean="0">
                <a:latin typeface="Arial" charset="0"/>
              </a:rPr>
              <a:t>Sleeping&amp;NSH</a:t>
            </a:r>
            <a:r>
              <a:rPr lang="en-US" dirty="0">
                <a:latin typeface="Arial" charset="0"/>
              </a:rPr>
              <a:t>)</a:t>
            </a:r>
          </a:p>
          <a:p>
            <a:pPr eaLnBrk="1" hangingPunct="1">
              <a:buFont typeface="Wingdings" charset="0"/>
              <a:buNone/>
            </a:pPr>
            <a:r>
              <a:rPr lang="en-US" dirty="0">
                <a:latin typeface="Arial" charset="0"/>
              </a:rPr>
              <a:t>		   </a:t>
            </a:r>
            <a:r>
              <a:rPr lang="en-US" dirty="0" smtClean="0">
                <a:latin typeface="Arial" charset="0"/>
              </a:rPr>
              <a:t>    P(NSH</a:t>
            </a:r>
            <a:r>
              <a:rPr lang="en-US" dirty="0">
                <a:latin typeface="Arial" charset="0"/>
              </a:rPr>
              <a:t>)</a:t>
            </a: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a:t>
            </a:r>
          </a:p>
        </p:txBody>
      </p:sp>
      <p:pic>
        <p:nvPicPr>
          <p:cNvPr id="29700" name="Picture 4" descr="prob_venn_diagram_Bonly.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37013" y="2390775"/>
            <a:ext cx="4732337" cy="322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701" name="Straight Connector 6"/>
          <p:cNvCxnSpPr>
            <a:cxnSpLocks noChangeShapeType="1"/>
          </p:cNvCxnSpPr>
          <p:nvPr/>
        </p:nvCxnSpPr>
        <p:spPr bwMode="auto">
          <a:xfrm>
            <a:off x="1909763" y="3399366"/>
            <a:ext cx="2977083"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53849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a:latin typeface="Arial" charset="0"/>
              </a:rPr>
              <a:t>Naïve Bayes</a:t>
            </a:r>
          </a:p>
        </p:txBody>
      </p:sp>
      <p:sp>
        <p:nvSpPr>
          <p:cNvPr id="32771" name="Rectangle 3"/>
          <p:cNvSpPr>
            <a:spLocks noGrp="1" noChangeArrowheads="1"/>
          </p:cNvSpPr>
          <p:nvPr>
            <p:ph type="body" idx="1"/>
          </p:nvPr>
        </p:nvSpPr>
        <p:spPr/>
        <p:txBody>
          <a:bodyPr/>
          <a:lstStyle/>
          <a:p>
            <a:pPr eaLnBrk="1" hangingPunct="1">
              <a:buFont typeface="Wingdings" charset="0"/>
              <a:buNone/>
            </a:pPr>
            <a:r>
              <a:rPr lang="en-US" dirty="0">
                <a:latin typeface="Arial" charset="0"/>
              </a:rPr>
              <a:t>Based on Bayes law</a:t>
            </a:r>
          </a:p>
          <a:p>
            <a:pPr lvl="1" eaLnBrk="1" hangingPunct="1">
              <a:buFontTx/>
              <a:buNone/>
            </a:pPr>
            <a:r>
              <a:rPr lang="en-US" sz="2000" dirty="0">
                <a:latin typeface="Arial" charset="0"/>
                <a:hlinkClick r:id="rId3"/>
              </a:rPr>
              <a:t>http://en.wikipedia.org/wiki/Bayes'_theorem</a:t>
            </a:r>
            <a:r>
              <a:rPr lang="en-US" sz="2800" dirty="0">
                <a:latin typeface="Arial" charset="0"/>
              </a:rPr>
              <a:t> </a:t>
            </a:r>
            <a:endParaRPr lang="en-US" sz="2000" dirty="0">
              <a:latin typeface="Arial" charset="0"/>
            </a:endParaRPr>
          </a:p>
          <a:p>
            <a:pPr lvl="1" eaLnBrk="1" hangingPunct="1">
              <a:buFontTx/>
              <a:buNone/>
            </a:pPr>
            <a:r>
              <a:rPr lang="en-US" sz="2000" dirty="0">
                <a:latin typeface="Arial" charset="0"/>
                <a:hlinkClick r:id="rId4"/>
              </a:rPr>
              <a:t>http://yudkowsky.net/rational/bayes</a:t>
            </a:r>
            <a:r>
              <a:rPr lang="en-US" sz="2000" dirty="0">
                <a:latin typeface="Arial" charset="0"/>
              </a:rPr>
              <a:t> </a:t>
            </a:r>
          </a:p>
          <a:p>
            <a:pPr lvl="1" eaLnBrk="1" hangingPunct="1">
              <a:buFontTx/>
              <a:buNone/>
            </a:pPr>
            <a:r>
              <a:rPr lang="en-US" sz="2000" dirty="0">
                <a:latin typeface="Arial" charset="0"/>
                <a:hlinkClick r:id="rId5"/>
              </a:rPr>
              <a:t>http://oscarbonilla.com/2009/05/visualizing-bayes-theorem/</a:t>
            </a:r>
            <a:r>
              <a:rPr lang="en-US" sz="1800" dirty="0">
                <a:latin typeface="Arial" charset="0"/>
              </a:rPr>
              <a:t> </a:t>
            </a:r>
          </a:p>
          <a:p>
            <a:pPr eaLnBrk="1" hangingPunct="1">
              <a:buFont typeface="Wingdings" charset="0"/>
              <a:buNone/>
            </a:pPr>
            <a:endParaRPr lang="en-US" dirty="0">
              <a:latin typeface="Arial" charset="0"/>
            </a:endParaRPr>
          </a:p>
          <a:p>
            <a:pPr eaLnBrk="1" hangingPunct="1">
              <a:buFont typeface="Wingdings" charset="0"/>
              <a:buNone/>
            </a:pPr>
            <a:r>
              <a:rPr lang="en-US" dirty="0" smtClean="0">
                <a:latin typeface="Arial" charset="0"/>
              </a:rPr>
              <a:t>Bayes </a:t>
            </a:r>
            <a:r>
              <a:rPr lang="en-US" dirty="0">
                <a:latin typeface="Arial" charset="0"/>
              </a:rPr>
              <a:t>Law (AKA Bayes theorem):</a:t>
            </a: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p:txBody>
      </p:sp>
      <p:pic>
        <p:nvPicPr>
          <p:cNvPr id="32772" name="Picture 4" descr="bay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32774" name="Group 6"/>
          <p:cNvGrpSpPr>
            <a:grpSpLocks/>
          </p:cNvGrpSpPr>
          <p:nvPr/>
        </p:nvGrpSpPr>
        <p:grpSpPr bwMode="auto">
          <a:xfrm>
            <a:off x="2667000" y="4876800"/>
            <a:ext cx="4232275" cy="1066800"/>
            <a:chOff x="3094" y="2928"/>
            <a:chExt cx="2666" cy="672"/>
          </a:xfrm>
        </p:grpSpPr>
        <p:sp>
          <p:nvSpPr>
            <p:cNvPr id="32775" name="Text Box 7"/>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 | B) =</a:t>
              </a:r>
            </a:p>
          </p:txBody>
        </p:sp>
        <p:grpSp>
          <p:nvGrpSpPr>
            <p:cNvPr id="32776" name="Group 8"/>
            <p:cNvGrpSpPr>
              <a:grpSpLocks/>
            </p:cNvGrpSpPr>
            <p:nvPr/>
          </p:nvGrpSpPr>
          <p:grpSpPr bwMode="auto">
            <a:xfrm>
              <a:off x="4128" y="2928"/>
              <a:ext cx="1632" cy="672"/>
              <a:chOff x="4128" y="2928"/>
              <a:chExt cx="1632" cy="672"/>
            </a:xfrm>
          </p:grpSpPr>
          <p:grpSp>
            <p:nvGrpSpPr>
              <p:cNvPr id="32777" name="Group 9"/>
              <p:cNvGrpSpPr>
                <a:grpSpLocks/>
              </p:cNvGrpSpPr>
              <p:nvPr/>
            </p:nvGrpSpPr>
            <p:grpSpPr bwMode="auto">
              <a:xfrm>
                <a:off x="4128" y="2928"/>
                <a:ext cx="1632" cy="672"/>
                <a:chOff x="4128" y="2928"/>
                <a:chExt cx="1632" cy="672"/>
              </a:xfrm>
            </p:grpSpPr>
            <p:sp>
              <p:nvSpPr>
                <p:cNvPr id="32779" name="Text Box 10"/>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 | A) P(A)</a:t>
                  </a:r>
                </a:p>
              </p:txBody>
            </p:sp>
            <p:sp>
              <p:nvSpPr>
                <p:cNvPr id="32780"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a:t>
                  </a:r>
                </a:p>
              </p:txBody>
            </p:sp>
          </p:grpSp>
          <p:sp>
            <p:nvSpPr>
              <p:cNvPr id="32778" name="Line 12"/>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2538134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solidFill>
                  <a:srgbClr val="850205"/>
                </a:solidFill>
                <a:latin typeface="Arial" charset="0"/>
              </a:rPr>
              <a:t>Why is that true?</a:t>
            </a:r>
          </a:p>
        </p:txBody>
      </p:sp>
      <p:pic>
        <p:nvPicPr>
          <p:cNvPr id="33795"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Content Placeholder 5"/>
          <p:cNvSpPr>
            <a:spLocks noGrp="1"/>
          </p:cNvSpPr>
          <p:nvPr>
            <p:ph idx="1"/>
          </p:nvPr>
        </p:nvSpPr>
        <p:spPr/>
        <p:txBody>
          <a:bodyPr/>
          <a:lstStyle/>
          <a:p>
            <a:pPr eaLnBrk="1" hangingPunct="1">
              <a:buFont typeface="Wingdings" charset="0"/>
              <a:buNone/>
            </a:pPr>
            <a:r>
              <a:rPr lang="en-US">
                <a:solidFill>
                  <a:srgbClr val="850205"/>
                </a:solidFill>
                <a:latin typeface="Arial" charset="0"/>
              </a:rPr>
              <a:t>					</a:t>
            </a:r>
          </a:p>
        </p:txBody>
      </p:sp>
    </p:spTree>
    <p:extLst>
      <p:ext uri="{BB962C8B-B14F-4D97-AF65-F5344CB8AC3E}">
        <p14:creationId xmlns:p14="http://schemas.microsoft.com/office/powerpoint/2010/main" val="1848209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4819"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Content Placeholder 5"/>
          <p:cNvSpPr>
            <a:spLocks noGrp="1"/>
          </p:cNvSpPr>
          <p:nvPr>
            <p:ph idx="1"/>
          </p:nvPr>
        </p:nvSpPr>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endParaRPr lang="en-US" dirty="0">
              <a:solidFill>
                <a:schemeClr val="bg2"/>
              </a:solidFill>
              <a:latin typeface="Arial" charset="0"/>
            </a:endParaRPr>
          </a:p>
          <a:p>
            <a:pPr eaLnBrk="1" hangingPunct="1">
              <a:buFont typeface="Wingdings" charset="0"/>
              <a:buNone/>
            </a:pPr>
            <a:r>
              <a:rPr lang="en-US" dirty="0">
                <a:latin typeface="Arial" charset="0"/>
              </a:rPr>
              <a:t>				</a:t>
            </a:r>
            <a:endParaRPr lang="en-US" dirty="0">
              <a:solidFill>
                <a:schemeClr val="bg2"/>
              </a:solidFill>
              <a:latin typeface="Arial" charset="0"/>
            </a:endParaRPr>
          </a:p>
        </p:txBody>
      </p:sp>
      <p:cxnSp>
        <p:nvCxnSpPr>
          <p:cNvPr id="34821" name="Straight Connector 14"/>
          <p:cNvCxnSpPr>
            <a:cxnSpLocks noChangeShapeType="1"/>
          </p:cNvCxnSpPr>
          <p:nvPr/>
        </p:nvCxnSpPr>
        <p:spPr bwMode="auto">
          <a:xfrm>
            <a:off x="2951163" y="2315634"/>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51183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a:solidFill>
                <a:schemeClr val="bg2"/>
              </a:solidFill>
              <a:latin typeface="Arial" charset="0"/>
            </a:endParaRPr>
          </a:p>
          <a:p>
            <a:pPr eaLnBrk="1" hangingPunct="1">
              <a:buFont typeface="Wingdings" charset="0"/>
              <a:buNone/>
            </a:pPr>
            <a:r>
              <a:rPr lang="en-US" dirty="0">
                <a:latin typeface="Arial" charset="0"/>
              </a:rPr>
              <a:t>				</a:t>
            </a: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01314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smtClean="0">
              <a:latin typeface="Arial" charset="0"/>
            </a:endParaRPr>
          </a:p>
          <a:p>
            <a:pPr>
              <a:buNone/>
            </a:pPr>
            <a:r>
              <a:rPr lang="en-US" dirty="0" smtClean="0">
                <a:solidFill>
                  <a:srgbClr val="445984"/>
                </a:solidFill>
                <a:latin typeface="Arial" charset="0"/>
              </a:rPr>
              <a:t>Now </a:t>
            </a:r>
            <a:r>
              <a:rPr lang="en-US" dirty="0">
                <a:solidFill>
                  <a:srgbClr val="445984"/>
                </a:solidFill>
                <a:latin typeface="Arial" charset="0"/>
              </a:rPr>
              <a:t>the converse</a:t>
            </a:r>
            <a:r>
              <a:rPr lang="en-US" dirty="0">
                <a:latin typeface="Arial" charset="0"/>
              </a:rPr>
              <a:t>	</a:t>
            </a:r>
          </a:p>
          <a:p>
            <a:pPr>
              <a:buNone/>
            </a:pPr>
            <a:r>
              <a:rPr lang="en-US" dirty="0">
                <a:latin typeface="Arial" charset="0"/>
              </a:rPr>
              <a:t>	P(B | A) = P(A&amp;B) </a:t>
            </a:r>
          </a:p>
          <a:p>
            <a:pPr>
              <a:buNone/>
            </a:pPr>
            <a:r>
              <a:rPr lang="en-US" dirty="0">
                <a:latin typeface="Arial" charset="0"/>
              </a:rPr>
              <a:t>			   </a:t>
            </a:r>
            <a:r>
              <a:rPr lang="en-US" dirty="0" smtClean="0">
                <a:latin typeface="Arial" charset="0"/>
              </a:rPr>
              <a:t>		P</a:t>
            </a:r>
            <a:r>
              <a:rPr lang="en-US" dirty="0">
                <a:latin typeface="Arial" charset="0"/>
              </a:rPr>
              <a:t>(A) 	</a:t>
            </a:r>
            <a:r>
              <a:rPr lang="en-US" dirty="0" smtClean="0">
                <a:latin typeface="Arial" charset="0"/>
              </a:rPr>
              <a:t>		</a:t>
            </a:r>
            <a:r>
              <a:rPr lang="en-US" dirty="0" smtClean="0">
                <a:latin typeface="Arial" charset="0"/>
                <a:sym typeface="Wingdings" charset="0"/>
              </a:rPr>
              <a:t></a:t>
            </a:r>
            <a:r>
              <a:rPr lang="en-US" dirty="0">
                <a:latin typeface="Arial" charset="0"/>
              </a:rPr>
              <a:t>	P(B | A)P(A)= P(A&amp;B) </a:t>
            </a:r>
            <a:endParaRPr lang="en-US" dirty="0">
              <a:solidFill>
                <a:schemeClr val="bg2"/>
              </a:solidFill>
              <a:latin typeface="Arial" charset="0"/>
            </a:endParaRPr>
          </a:p>
          <a:p>
            <a:pPr eaLnBrk="1" hangingPunct="1">
              <a:buFont typeface="Wingdings" charset="0"/>
              <a:buNone/>
            </a:pP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8" name="Straight Connector 14"/>
          <p:cNvCxnSpPr>
            <a:cxnSpLocks noChangeShapeType="1"/>
          </p:cNvCxnSpPr>
          <p:nvPr/>
        </p:nvCxnSpPr>
        <p:spPr bwMode="auto">
          <a:xfrm>
            <a:off x="2929996" y="3928533"/>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61260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unwanted features</a:t>
            </a:r>
            <a:endParaRPr lang="en-US" dirty="0"/>
          </a:p>
        </p:txBody>
      </p:sp>
      <p:sp>
        <p:nvSpPr>
          <p:cNvPr id="3" name="Content Placeholder 2"/>
          <p:cNvSpPr>
            <a:spLocks noGrp="1"/>
          </p:cNvSpPr>
          <p:nvPr>
            <p:ph idx="1"/>
          </p:nvPr>
        </p:nvSpPr>
        <p:spPr/>
        <p:txBody>
          <a:bodyPr/>
          <a:lstStyle/>
          <a:p>
            <a:pPr marL="0" indent="0">
              <a:buNone/>
            </a:pPr>
            <a:r>
              <a:rPr lang="en-US" sz="3000" dirty="0" smtClean="0"/>
              <a:t>We need to extract column numbers for those features </a:t>
            </a:r>
          </a:p>
          <a:p>
            <a:pPr marL="0" indent="0">
              <a:buNone/>
            </a:pPr>
            <a:r>
              <a:rPr lang="en-US" sz="2000" dirty="0" err="1" smtClean="0">
                <a:latin typeface="Andale Mono"/>
                <a:cs typeface="Andale Mono"/>
              </a:rPr>
              <a:t>ncols</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len</a:t>
            </a:r>
            <a:r>
              <a:rPr lang="en-US" sz="2000" dirty="0">
                <a:latin typeface="Andale Mono"/>
                <a:cs typeface="Andale Mono"/>
              </a:rPr>
              <a:t>(cols)</a:t>
            </a:r>
          </a:p>
          <a:p>
            <a:pPr marL="0" indent="0">
              <a:buNone/>
            </a:pPr>
            <a:r>
              <a:rPr lang="en-US" sz="2000" dirty="0">
                <a:latin typeface="Andale Mono"/>
                <a:cs typeface="Andale Mono"/>
              </a:rPr>
              <a:t>for </a:t>
            </a:r>
            <a:r>
              <a:rPr lang="en-US" sz="2000" dirty="0" err="1">
                <a:latin typeface="Andale Mono"/>
                <a:cs typeface="Andale Mono"/>
              </a:rPr>
              <a:t>i</a:t>
            </a:r>
            <a:r>
              <a:rPr lang="en-US" sz="2000" dirty="0">
                <a:latin typeface="Andale Mono"/>
                <a:cs typeface="Andale Mono"/>
              </a:rPr>
              <a:t> in </a:t>
            </a:r>
            <a:r>
              <a:rPr lang="en-US" sz="2000" dirty="0" err="1">
                <a:latin typeface="Andale Mono"/>
                <a:cs typeface="Andale Mono"/>
              </a:rPr>
              <a:t>np.arange</a:t>
            </a:r>
            <a:r>
              <a:rPr lang="en-US" sz="2000" dirty="0">
                <a:latin typeface="Andale Mono"/>
                <a:cs typeface="Andale Mono"/>
              </a:rPr>
              <a:t>(</a:t>
            </a:r>
            <a:r>
              <a:rPr lang="en-US" sz="2000" dirty="0" err="1">
                <a:latin typeface="Andale Mono"/>
                <a:cs typeface="Andale Mono"/>
              </a:rPr>
              <a:t>ncols</a:t>
            </a:r>
            <a:r>
              <a:rPr lang="en-US" sz="2000" dirty="0">
                <a:latin typeface="Andale Mono"/>
                <a:cs typeface="Andale Mono"/>
              </a:rPr>
              <a:t>):</a:t>
            </a:r>
          </a:p>
          <a:p>
            <a:pPr marL="0" indent="0">
              <a:buNone/>
            </a:pPr>
            <a:r>
              <a:rPr lang="en-US" sz="2000" dirty="0">
                <a:latin typeface="Andale Mono"/>
                <a:cs typeface="Andale Mono"/>
              </a:rPr>
              <a:t>    try: </a:t>
            </a:r>
          </a:p>
          <a:p>
            <a:pPr marL="0" indent="0">
              <a:buNone/>
            </a:pPr>
            <a:r>
              <a:rPr lang="en-US" sz="2000" dirty="0" smtClean="0">
                <a:latin typeface="Andale Mono"/>
                <a:cs typeface="Andale Mono"/>
              </a:rPr>
              <a:t>        # </a:t>
            </a:r>
            <a:r>
              <a:rPr lang="en-US" sz="2000" dirty="0">
                <a:latin typeface="Andale Mono"/>
                <a:cs typeface="Andale Mono"/>
              </a:rPr>
              <a:t>if </a:t>
            </a:r>
            <a:r>
              <a:rPr lang="en-US" sz="2000" dirty="0" smtClean="0">
                <a:latin typeface="Andale Mono"/>
                <a:cs typeface="Andale Mono"/>
              </a:rPr>
              <a:t>in </a:t>
            </a:r>
            <a:r>
              <a:rPr lang="en-US" sz="2000" dirty="0">
                <a:latin typeface="Andale Mono"/>
                <a:cs typeface="Andale Mono"/>
              </a:rPr>
              <a:t>the list </a:t>
            </a:r>
            <a:r>
              <a:rPr lang="en-US" sz="2000" dirty="0" smtClean="0">
                <a:latin typeface="Andale Mono"/>
                <a:cs typeface="Andale Mono"/>
              </a:rPr>
              <a:t>store the location</a:t>
            </a:r>
            <a:endParaRPr lang="en-US" sz="2000" dirty="0">
              <a:latin typeface="Andale Mono"/>
              <a:cs typeface="Andale Mono"/>
            </a:endParaRPr>
          </a:p>
          <a:p>
            <a:pPr marL="0" indent="0">
              <a:buNone/>
            </a:pPr>
            <a:r>
              <a:rPr lang="en-US" sz="2000" dirty="0">
                <a:latin typeface="Andale Mono"/>
                <a:cs typeface="Andale Mono"/>
              </a:rPr>
              <a:t>        </a:t>
            </a:r>
            <a:r>
              <a:rPr lang="en-US" sz="2000" dirty="0" err="1">
                <a:latin typeface="Andale Mono"/>
                <a:cs typeface="Andale Mono"/>
              </a:rPr>
              <a:t>features.index</a:t>
            </a:r>
            <a:r>
              <a:rPr lang="en-US" sz="2000" dirty="0">
                <a:latin typeface="Andale Mono"/>
                <a:cs typeface="Andale Mono"/>
              </a:rPr>
              <a:t>(cols[</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err="1">
                <a:latin typeface="Andale Mono"/>
                <a:cs typeface="Andale Mono"/>
              </a:rPr>
              <a:t>use_data.append</a:t>
            </a:r>
            <a:r>
              <a:rPr lang="en-US" sz="2000" dirty="0">
                <a:latin typeface="Andale Mono"/>
                <a:cs typeface="Andale Mono"/>
              </a:rPr>
              <a:t>(</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a:t>
            </a:r>
            <a:endParaRPr lang="en-US" sz="3000" dirty="0" smtClean="0"/>
          </a:p>
          <a:p>
            <a:pPr marL="0" indent="0">
              <a:buNone/>
            </a:pPr>
            <a:r>
              <a:rPr lang="en-US" sz="2000" dirty="0" smtClean="0">
                <a:latin typeface="Andale Mono"/>
                <a:cs typeface="Andale Mono"/>
              </a:rPr>
              <a:t>X </a:t>
            </a:r>
            <a:r>
              <a:rPr lang="en-US" sz="2000" dirty="0">
                <a:latin typeface="Andale Mono"/>
                <a:cs typeface="Andale Mono"/>
              </a:rPr>
              <a:t>=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use_data</a:t>
            </a:r>
            <a:r>
              <a:rPr lang="en-US" sz="2000" dirty="0" smtClean="0">
                <a:latin typeface="Andale Mono"/>
                <a:cs typeface="Andale Mono"/>
              </a:rPr>
              <a:t>]</a:t>
            </a:r>
          </a:p>
          <a:p>
            <a:pPr marL="0" indent="0">
              <a:buNone/>
            </a:pPr>
            <a:r>
              <a:rPr lang="en-US" sz="2000" dirty="0">
                <a:latin typeface="Andale Mono"/>
                <a:cs typeface="Andale Mono"/>
              </a:rPr>
              <a:t>y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out_index</a:t>
            </a:r>
            <a:r>
              <a:rPr lang="en-US" sz="2000" dirty="0" smtClean="0">
                <a:latin typeface="Andale Mono"/>
                <a:cs typeface="Andale Mono"/>
              </a:rPr>
              <a:t>]</a:t>
            </a:r>
            <a:endParaRPr lang="en-US" sz="2000" dirty="0">
              <a:latin typeface="Andale Mono"/>
              <a:cs typeface="Andale Mono"/>
            </a:endParaRPr>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
        <p:nvSpPr>
          <p:cNvPr id="7" name="Rectangle 6"/>
          <p:cNvSpPr/>
          <p:nvPr/>
        </p:nvSpPr>
        <p:spPr>
          <a:xfrm>
            <a:off x="465996" y="5635665"/>
            <a:ext cx="6312686"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Line Callout 1 7"/>
          <p:cNvSpPr/>
          <p:nvPr/>
        </p:nvSpPr>
        <p:spPr>
          <a:xfrm>
            <a:off x="2525816" y="3477875"/>
            <a:ext cx="3936596" cy="1134980"/>
          </a:xfrm>
          <a:prstGeom prst="borderCallout1">
            <a:avLst>
              <a:gd name="adj1" fmla="val 191095"/>
              <a:gd name="adj2" fmla="val 25798"/>
              <a:gd name="adj3" fmla="val 105110"/>
              <a:gd name="adj4" fmla="val 706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Selects only those columns used in </a:t>
            </a:r>
            <a:r>
              <a:rPr lang="en-US" sz="2000" dirty="0" err="1" smtClean="0"/>
              <a:t>all_data</a:t>
            </a:r>
            <a:r>
              <a:rPr lang="en-US" sz="2000" dirty="0" smtClean="0"/>
              <a:t> for X, and the outcome variable for y (what we will predict)</a:t>
            </a:r>
            <a:endParaRPr lang="en-US" sz="2000" dirty="0"/>
          </a:p>
        </p:txBody>
      </p:sp>
    </p:spTree>
    <p:extLst>
      <p:ext uri="{BB962C8B-B14F-4D97-AF65-F5344CB8AC3E}">
        <p14:creationId xmlns:p14="http://schemas.microsoft.com/office/powerpoint/2010/main" val="211011650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smtClean="0">
              <a:latin typeface="Arial" charset="0"/>
            </a:endParaRPr>
          </a:p>
          <a:p>
            <a:pPr>
              <a:buNone/>
            </a:pPr>
            <a:r>
              <a:rPr lang="en-US" dirty="0" smtClean="0">
                <a:solidFill>
                  <a:srgbClr val="445984"/>
                </a:solidFill>
                <a:latin typeface="Arial" charset="0"/>
              </a:rPr>
              <a:t>Now </a:t>
            </a:r>
            <a:r>
              <a:rPr lang="en-US" dirty="0">
                <a:solidFill>
                  <a:srgbClr val="445984"/>
                </a:solidFill>
                <a:latin typeface="Arial" charset="0"/>
              </a:rPr>
              <a:t>the converse</a:t>
            </a:r>
            <a:r>
              <a:rPr lang="en-US" dirty="0">
                <a:latin typeface="Arial" charset="0"/>
              </a:rPr>
              <a:t>	</a:t>
            </a:r>
          </a:p>
          <a:p>
            <a:pPr>
              <a:buNone/>
            </a:pPr>
            <a:r>
              <a:rPr lang="en-US" dirty="0">
                <a:latin typeface="Arial" charset="0"/>
              </a:rPr>
              <a:t>	P(B | A) = P(A&amp;B) </a:t>
            </a:r>
          </a:p>
          <a:p>
            <a:pPr>
              <a:buNone/>
            </a:pPr>
            <a:r>
              <a:rPr lang="en-US" dirty="0">
                <a:latin typeface="Arial" charset="0"/>
              </a:rPr>
              <a:t>			   </a:t>
            </a:r>
            <a:r>
              <a:rPr lang="en-US" dirty="0" smtClean="0">
                <a:latin typeface="Arial" charset="0"/>
              </a:rPr>
              <a:t>		P</a:t>
            </a:r>
            <a:r>
              <a:rPr lang="en-US" dirty="0">
                <a:latin typeface="Arial" charset="0"/>
              </a:rPr>
              <a:t>(A) 	</a:t>
            </a:r>
            <a:r>
              <a:rPr lang="en-US" dirty="0" smtClean="0">
                <a:latin typeface="Arial" charset="0"/>
              </a:rPr>
              <a:t>		</a:t>
            </a:r>
            <a:r>
              <a:rPr lang="en-US" dirty="0" smtClean="0">
                <a:latin typeface="Arial" charset="0"/>
                <a:sym typeface="Wingdings" charset="0"/>
              </a:rPr>
              <a:t></a:t>
            </a:r>
            <a:r>
              <a:rPr lang="en-US" dirty="0">
                <a:latin typeface="Arial" charset="0"/>
              </a:rPr>
              <a:t>	P(B | A)P(A)= P(A&amp;B) </a:t>
            </a:r>
            <a:endParaRPr lang="en-US" dirty="0">
              <a:solidFill>
                <a:schemeClr val="bg2"/>
              </a:solidFill>
              <a:latin typeface="Arial" charset="0"/>
            </a:endParaRPr>
          </a:p>
          <a:p>
            <a:pPr eaLnBrk="1" hangingPunct="1">
              <a:buFont typeface="Wingdings" charset="0"/>
              <a:buNone/>
            </a:pPr>
            <a:endParaRPr lang="en-US" sz="1000" dirty="0" smtClean="0">
              <a:solidFill>
                <a:schemeClr val="bg2"/>
              </a:solidFill>
              <a:latin typeface="Arial" charset="0"/>
            </a:endParaRPr>
          </a:p>
          <a:p>
            <a:pPr>
              <a:buNone/>
            </a:pPr>
            <a:r>
              <a:rPr lang="en-US" dirty="0">
                <a:solidFill>
                  <a:srgbClr val="000000"/>
                </a:solidFill>
                <a:latin typeface="Arial" charset="0"/>
              </a:rPr>
              <a:t>	P(A | B)P(B) = P(B | A)P(A)</a:t>
            </a:r>
            <a:endParaRPr lang="en-US" dirty="0">
              <a:solidFill>
                <a:srgbClr val="445984"/>
              </a:solidFill>
              <a:latin typeface="Arial" charset="0"/>
            </a:endParaRPr>
          </a:p>
          <a:p>
            <a:pPr eaLnBrk="1" hangingPunct="1">
              <a:buFont typeface="Wingdings" charset="0"/>
              <a:buNone/>
            </a:pP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7" name="Straight Connector 14"/>
          <p:cNvCxnSpPr>
            <a:cxnSpLocks noChangeShapeType="1"/>
          </p:cNvCxnSpPr>
          <p:nvPr/>
        </p:nvCxnSpPr>
        <p:spPr bwMode="auto">
          <a:xfrm>
            <a:off x="2929996" y="3928533"/>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094840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smtClean="0">
              <a:latin typeface="Arial" charset="0"/>
            </a:endParaRPr>
          </a:p>
          <a:p>
            <a:pPr>
              <a:buNone/>
            </a:pPr>
            <a:r>
              <a:rPr lang="en-US" dirty="0" smtClean="0">
                <a:solidFill>
                  <a:srgbClr val="445984"/>
                </a:solidFill>
                <a:latin typeface="Arial" charset="0"/>
              </a:rPr>
              <a:t>Now </a:t>
            </a:r>
            <a:r>
              <a:rPr lang="en-US" dirty="0">
                <a:solidFill>
                  <a:srgbClr val="445984"/>
                </a:solidFill>
                <a:latin typeface="Arial" charset="0"/>
              </a:rPr>
              <a:t>the converse</a:t>
            </a:r>
            <a:r>
              <a:rPr lang="en-US" dirty="0">
                <a:latin typeface="Arial" charset="0"/>
              </a:rPr>
              <a:t>	</a:t>
            </a:r>
          </a:p>
          <a:p>
            <a:pPr>
              <a:buNone/>
            </a:pPr>
            <a:r>
              <a:rPr lang="en-US" dirty="0">
                <a:latin typeface="Arial" charset="0"/>
              </a:rPr>
              <a:t>	P(B | A) = P(A&amp;B) </a:t>
            </a:r>
          </a:p>
          <a:p>
            <a:pPr>
              <a:buNone/>
            </a:pPr>
            <a:r>
              <a:rPr lang="en-US" dirty="0">
                <a:latin typeface="Arial" charset="0"/>
              </a:rPr>
              <a:t>			   </a:t>
            </a:r>
            <a:r>
              <a:rPr lang="en-US" dirty="0" smtClean="0">
                <a:latin typeface="Arial" charset="0"/>
              </a:rPr>
              <a:t>		P</a:t>
            </a:r>
            <a:r>
              <a:rPr lang="en-US" dirty="0">
                <a:latin typeface="Arial" charset="0"/>
              </a:rPr>
              <a:t>(A) 	</a:t>
            </a:r>
            <a:r>
              <a:rPr lang="en-US" dirty="0" smtClean="0">
                <a:latin typeface="Arial" charset="0"/>
              </a:rPr>
              <a:t>		</a:t>
            </a:r>
            <a:r>
              <a:rPr lang="en-US" dirty="0" smtClean="0">
                <a:latin typeface="Arial" charset="0"/>
                <a:sym typeface="Wingdings" charset="0"/>
              </a:rPr>
              <a:t></a:t>
            </a:r>
            <a:r>
              <a:rPr lang="en-US" dirty="0">
                <a:latin typeface="Arial" charset="0"/>
              </a:rPr>
              <a:t>	P(B | A)P(A)= P(A&amp;B) </a:t>
            </a:r>
            <a:endParaRPr lang="en-US" dirty="0">
              <a:solidFill>
                <a:schemeClr val="bg2"/>
              </a:solidFill>
              <a:latin typeface="Arial" charset="0"/>
            </a:endParaRPr>
          </a:p>
          <a:p>
            <a:pPr eaLnBrk="1" hangingPunct="1">
              <a:buFont typeface="Wingdings" charset="0"/>
              <a:buNone/>
            </a:pPr>
            <a:endParaRPr lang="en-US" sz="1000" dirty="0" smtClean="0">
              <a:solidFill>
                <a:schemeClr val="bg2"/>
              </a:solidFill>
              <a:latin typeface="Arial" charset="0"/>
            </a:endParaRPr>
          </a:p>
          <a:p>
            <a:pPr>
              <a:buNone/>
            </a:pPr>
            <a:r>
              <a:rPr lang="en-US" dirty="0">
                <a:solidFill>
                  <a:srgbClr val="000000"/>
                </a:solidFill>
                <a:latin typeface="Arial" charset="0"/>
              </a:rPr>
              <a:t>	P(A | B)P(B) = P(B | A)P(A</a:t>
            </a:r>
            <a:r>
              <a:rPr lang="en-US" dirty="0" smtClean="0">
                <a:solidFill>
                  <a:srgbClr val="000000"/>
                </a:solidFill>
                <a:latin typeface="Arial" charset="0"/>
              </a:rPr>
              <a:t>)</a:t>
            </a:r>
            <a:r>
              <a:rPr lang="en-US" dirty="0">
                <a:solidFill>
                  <a:srgbClr val="445984"/>
                </a:solidFill>
                <a:latin typeface="Arial" charset="0"/>
              </a:rPr>
              <a:t> divide by P(B)</a:t>
            </a:r>
          </a:p>
          <a:p>
            <a:pPr eaLnBrk="1" hangingPunct="1">
              <a:buFont typeface="Wingdings" charset="0"/>
              <a:buNone/>
            </a:pP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7" name="Straight Connector 14"/>
          <p:cNvCxnSpPr>
            <a:cxnSpLocks noChangeShapeType="1"/>
          </p:cNvCxnSpPr>
          <p:nvPr/>
        </p:nvCxnSpPr>
        <p:spPr bwMode="auto">
          <a:xfrm>
            <a:off x="2929996" y="3928533"/>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79037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smtClean="0">
              <a:latin typeface="Arial" charset="0"/>
            </a:endParaRPr>
          </a:p>
          <a:p>
            <a:pPr>
              <a:buNone/>
            </a:pPr>
            <a:r>
              <a:rPr lang="en-US" dirty="0" smtClean="0">
                <a:solidFill>
                  <a:srgbClr val="445984"/>
                </a:solidFill>
                <a:latin typeface="Arial" charset="0"/>
              </a:rPr>
              <a:t>Now </a:t>
            </a:r>
            <a:r>
              <a:rPr lang="en-US" dirty="0">
                <a:solidFill>
                  <a:srgbClr val="445984"/>
                </a:solidFill>
                <a:latin typeface="Arial" charset="0"/>
              </a:rPr>
              <a:t>the converse</a:t>
            </a:r>
            <a:r>
              <a:rPr lang="en-US" dirty="0">
                <a:latin typeface="Arial" charset="0"/>
              </a:rPr>
              <a:t>	</a:t>
            </a:r>
          </a:p>
          <a:p>
            <a:pPr>
              <a:buNone/>
            </a:pPr>
            <a:r>
              <a:rPr lang="en-US" dirty="0">
                <a:latin typeface="Arial" charset="0"/>
              </a:rPr>
              <a:t>	P(B | A) = P(A&amp;B) </a:t>
            </a:r>
          </a:p>
          <a:p>
            <a:pPr>
              <a:buNone/>
            </a:pPr>
            <a:r>
              <a:rPr lang="en-US" dirty="0">
                <a:latin typeface="Arial" charset="0"/>
              </a:rPr>
              <a:t>			   </a:t>
            </a:r>
            <a:r>
              <a:rPr lang="en-US" dirty="0" smtClean="0">
                <a:latin typeface="Arial" charset="0"/>
              </a:rPr>
              <a:t>		P</a:t>
            </a:r>
            <a:r>
              <a:rPr lang="en-US" dirty="0">
                <a:latin typeface="Arial" charset="0"/>
              </a:rPr>
              <a:t>(A) 	</a:t>
            </a:r>
            <a:r>
              <a:rPr lang="en-US" dirty="0" smtClean="0">
                <a:latin typeface="Arial" charset="0"/>
              </a:rPr>
              <a:t>		</a:t>
            </a:r>
            <a:r>
              <a:rPr lang="en-US" dirty="0" smtClean="0">
                <a:latin typeface="Arial" charset="0"/>
                <a:sym typeface="Wingdings" charset="0"/>
              </a:rPr>
              <a:t></a:t>
            </a:r>
            <a:r>
              <a:rPr lang="en-US" dirty="0">
                <a:latin typeface="Arial" charset="0"/>
              </a:rPr>
              <a:t>	P(B | A)P(A)= P(A&amp;B) </a:t>
            </a:r>
            <a:r>
              <a:rPr lang="en-US" dirty="0" smtClean="0">
                <a:solidFill>
                  <a:schemeClr val="bg2"/>
                </a:solidFill>
                <a:latin typeface="Arial" charset="0"/>
              </a:rPr>
              <a:t/>
            </a:r>
            <a:br>
              <a:rPr lang="en-US" dirty="0" smtClean="0">
                <a:solidFill>
                  <a:schemeClr val="bg2"/>
                </a:solidFill>
                <a:latin typeface="Arial" charset="0"/>
              </a:rPr>
            </a:br>
            <a:endParaRPr lang="en-US" sz="1000" dirty="0" smtClean="0">
              <a:solidFill>
                <a:schemeClr val="bg2"/>
              </a:solidFill>
              <a:latin typeface="Arial" charset="0"/>
            </a:endParaRPr>
          </a:p>
          <a:p>
            <a:pPr>
              <a:buNone/>
            </a:pPr>
            <a:r>
              <a:rPr lang="en-US" dirty="0">
                <a:solidFill>
                  <a:srgbClr val="000000"/>
                </a:solidFill>
                <a:latin typeface="Arial" charset="0"/>
              </a:rPr>
              <a:t>	P(A | B)P(B) = P(B | A)P(A</a:t>
            </a:r>
            <a:r>
              <a:rPr lang="en-US" dirty="0" smtClean="0">
                <a:solidFill>
                  <a:srgbClr val="000000"/>
                </a:solidFill>
                <a:latin typeface="Arial" charset="0"/>
              </a:rPr>
              <a:t>)</a:t>
            </a:r>
            <a:r>
              <a:rPr lang="en-US" dirty="0">
                <a:solidFill>
                  <a:srgbClr val="445984"/>
                </a:solidFill>
                <a:latin typeface="Arial" charset="0"/>
              </a:rPr>
              <a:t> divide by P(B)</a:t>
            </a:r>
          </a:p>
          <a:p>
            <a:pPr eaLnBrk="1" hangingPunct="1">
              <a:buFont typeface="Wingdings" charset="0"/>
              <a:buNone/>
            </a:pP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7" name="Straight Connector 14"/>
          <p:cNvCxnSpPr>
            <a:cxnSpLocks noChangeShapeType="1"/>
          </p:cNvCxnSpPr>
          <p:nvPr/>
        </p:nvCxnSpPr>
        <p:spPr bwMode="auto">
          <a:xfrm>
            <a:off x="2929996" y="3928533"/>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grpSp>
        <p:nvGrpSpPr>
          <p:cNvPr id="8" name="Group 6"/>
          <p:cNvGrpSpPr>
            <a:grpSpLocks/>
          </p:cNvGrpSpPr>
          <p:nvPr/>
        </p:nvGrpSpPr>
        <p:grpSpPr bwMode="auto">
          <a:xfrm>
            <a:off x="1635125" y="5477410"/>
            <a:ext cx="4232275" cy="1066800"/>
            <a:chOff x="3094" y="2928"/>
            <a:chExt cx="2666" cy="672"/>
          </a:xfrm>
        </p:grpSpPr>
        <p:sp>
          <p:nvSpPr>
            <p:cNvPr id="9" name="Text Box 7"/>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 | B) =</a:t>
              </a:r>
            </a:p>
          </p:txBody>
        </p:sp>
        <p:grpSp>
          <p:nvGrpSpPr>
            <p:cNvPr id="10" name="Group 8"/>
            <p:cNvGrpSpPr>
              <a:grpSpLocks/>
            </p:cNvGrpSpPr>
            <p:nvPr/>
          </p:nvGrpSpPr>
          <p:grpSpPr bwMode="auto">
            <a:xfrm>
              <a:off x="4128" y="2928"/>
              <a:ext cx="1632" cy="672"/>
              <a:chOff x="4128" y="2928"/>
              <a:chExt cx="1632" cy="672"/>
            </a:xfrm>
          </p:grpSpPr>
          <p:grpSp>
            <p:nvGrpSpPr>
              <p:cNvPr id="11" name="Group 9"/>
              <p:cNvGrpSpPr>
                <a:grpSpLocks/>
              </p:cNvGrpSpPr>
              <p:nvPr/>
            </p:nvGrpSpPr>
            <p:grpSpPr bwMode="auto">
              <a:xfrm>
                <a:off x="4128" y="2928"/>
                <a:ext cx="1632" cy="672"/>
                <a:chOff x="4128" y="2928"/>
                <a:chExt cx="1632" cy="672"/>
              </a:xfrm>
            </p:grpSpPr>
            <p:sp>
              <p:nvSpPr>
                <p:cNvPr id="13" name="Text Box 10"/>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 | A) P(A)</a:t>
                  </a:r>
                </a:p>
              </p:txBody>
            </p:sp>
            <p:sp>
              <p:nvSpPr>
                <p:cNvPr id="14"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a:t>
                  </a:r>
                </a:p>
              </p:txBody>
            </p:sp>
          </p:grpSp>
          <p:sp>
            <p:nvSpPr>
              <p:cNvPr id="12" name="Line 12"/>
              <p:cNvSpPr>
                <a:spLocks noChangeShapeType="1"/>
              </p:cNvSpPr>
              <p:nvPr/>
            </p:nvSpPr>
            <p:spPr bwMode="auto">
              <a:xfrm>
                <a:off x="4320" y="3271"/>
                <a:ext cx="1296" cy="0"/>
              </a:xfrm>
              <a:prstGeom prst="line">
                <a:avLst/>
              </a:prstGeom>
              <a:noFill/>
              <a:ln w="38100">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4225038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atin typeface="Arial" charset="0"/>
              </a:rPr>
              <a:t>Bayes Law</a:t>
            </a:r>
          </a:p>
        </p:txBody>
      </p:sp>
      <p:sp>
        <p:nvSpPr>
          <p:cNvPr id="40963" name="Rectangle 3"/>
          <p:cNvSpPr>
            <a:spLocks noGrp="1" noChangeArrowheads="1"/>
          </p:cNvSpPr>
          <p:nvPr>
            <p:ph type="body" idx="1"/>
          </p:nvPr>
        </p:nvSpPr>
        <p:spPr/>
        <p:txBody>
          <a:bodyPr/>
          <a:lstStyle/>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r>
              <a:rPr lang="en-US">
                <a:latin typeface="Arial" charset="0"/>
              </a:rPr>
              <a:t>Bayes Law (AKA Bayes theorem):</a:t>
            </a: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p:txBody>
      </p:sp>
      <p:pic>
        <p:nvPicPr>
          <p:cNvPr id="40964"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13" name="Group 6"/>
          <p:cNvGrpSpPr>
            <a:grpSpLocks/>
          </p:cNvGrpSpPr>
          <p:nvPr/>
        </p:nvGrpSpPr>
        <p:grpSpPr bwMode="auto">
          <a:xfrm>
            <a:off x="2058458" y="4410610"/>
            <a:ext cx="4232275" cy="1066800"/>
            <a:chOff x="3094" y="2928"/>
            <a:chExt cx="2666" cy="672"/>
          </a:xfrm>
        </p:grpSpPr>
        <p:sp>
          <p:nvSpPr>
            <p:cNvPr id="14" name="Text Box 7"/>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 | B) =</a:t>
              </a:r>
            </a:p>
          </p:txBody>
        </p:sp>
        <p:grpSp>
          <p:nvGrpSpPr>
            <p:cNvPr id="15" name="Group 8"/>
            <p:cNvGrpSpPr>
              <a:grpSpLocks/>
            </p:cNvGrpSpPr>
            <p:nvPr/>
          </p:nvGrpSpPr>
          <p:grpSpPr bwMode="auto">
            <a:xfrm>
              <a:off x="4128" y="2928"/>
              <a:ext cx="1632" cy="672"/>
              <a:chOff x="4128" y="2928"/>
              <a:chExt cx="1632" cy="672"/>
            </a:xfrm>
          </p:grpSpPr>
          <p:grpSp>
            <p:nvGrpSpPr>
              <p:cNvPr id="16" name="Group 9"/>
              <p:cNvGrpSpPr>
                <a:grpSpLocks/>
              </p:cNvGrpSpPr>
              <p:nvPr/>
            </p:nvGrpSpPr>
            <p:grpSpPr bwMode="auto">
              <a:xfrm>
                <a:off x="4128" y="2928"/>
                <a:ext cx="1632" cy="672"/>
                <a:chOff x="4128" y="2928"/>
                <a:chExt cx="1632" cy="672"/>
              </a:xfrm>
            </p:grpSpPr>
            <p:sp>
              <p:nvSpPr>
                <p:cNvPr id="18" name="Text Box 10"/>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 | A) P(A)</a:t>
                  </a:r>
                </a:p>
              </p:txBody>
            </p:sp>
            <p:sp>
              <p:nvSpPr>
                <p:cNvPr id="19"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a:t>
                  </a:r>
                </a:p>
              </p:txBody>
            </p:sp>
          </p:grpSp>
          <p:sp>
            <p:nvSpPr>
              <p:cNvPr id="17" name="Line 12"/>
              <p:cNvSpPr>
                <a:spLocks noChangeShapeType="1"/>
              </p:cNvSpPr>
              <p:nvPr/>
            </p:nvSpPr>
            <p:spPr bwMode="auto">
              <a:xfrm>
                <a:off x="4320" y="3271"/>
                <a:ext cx="1296" cy="0"/>
              </a:xfrm>
              <a:prstGeom prst="line">
                <a:avLst/>
              </a:prstGeom>
              <a:noFill/>
              <a:ln w="38100">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2633478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atin typeface="Arial" charset="0"/>
              </a:rPr>
              <a:t>Bayes Law</a:t>
            </a:r>
          </a:p>
        </p:txBody>
      </p:sp>
      <p:sp>
        <p:nvSpPr>
          <p:cNvPr id="40963" name="Rectangle 3"/>
          <p:cNvSpPr>
            <a:spLocks noGrp="1" noChangeArrowheads="1"/>
          </p:cNvSpPr>
          <p:nvPr>
            <p:ph type="body" idx="1"/>
          </p:nvPr>
        </p:nvSpPr>
        <p:spPr/>
        <p:txBody>
          <a:bodyPr/>
          <a:lstStyle/>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r>
              <a:rPr lang="en-US">
                <a:latin typeface="Arial" charset="0"/>
              </a:rPr>
              <a:t>Bayes Law (AKA Bayes theorem):</a:t>
            </a: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p:txBody>
      </p:sp>
      <p:pic>
        <p:nvPicPr>
          <p:cNvPr id="40964"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13" name="Group 6"/>
          <p:cNvGrpSpPr>
            <a:grpSpLocks/>
          </p:cNvGrpSpPr>
          <p:nvPr/>
        </p:nvGrpSpPr>
        <p:grpSpPr bwMode="auto">
          <a:xfrm>
            <a:off x="6" y="4410610"/>
            <a:ext cx="9143993" cy="1066800"/>
            <a:chOff x="2919" y="2928"/>
            <a:chExt cx="3173" cy="672"/>
          </a:xfrm>
        </p:grpSpPr>
        <p:sp>
          <p:nvSpPr>
            <p:cNvPr id="14" name="Text Box 7"/>
            <p:cNvSpPr txBox="1">
              <a:spLocks noChangeArrowheads="1"/>
            </p:cNvSpPr>
            <p:nvPr/>
          </p:nvSpPr>
          <p:spPr bwMode="auto">
            <a:xfrm>
              <a:off x="2919" y="3108"/>
              <a:ext cx="133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t>
              </a:r>
              <a:r>
                <a:rPr lang="en-US" sz="2800" dirty="0" smtClean="0">
                  <a:solidFill>
                    <a:srgbClr val="850205"/>
                  </a:solidFill>
                </a:rPr>
                <a:t>(Sleeping </a:t>
              </a:r>
              <a:r>
                <a:rPr lang="en-US" sz="2800" dirty="0">
                  <a:solidFill>
                    <a:srgbClr val="850205"/>
                  </a:solidFill>
                </a:rPr>
                <a:t>| </a:t>
              </a:r>
              <a:r>
                <a:rPr lang="en-US" sz="2800" dirty="0" smtClean="0">
                  <a:solidFill>
                    <a:srgbClr val="850205"/>
                  </a:solidFill>
                </a:rPr>
                <a:t>NSH) </a:t>
              </a:r>
              <a:r>
                <a:rPr lang="en-US" sz="2800" dirty="0">
                  <a:solidFill>
                    <a:srgbClr val="850205"/>
                  </a:solidFill>
                </a:rPr>
                <a:t>=</a:t>
              </a:r>
            </a:p>
          </p:txBody>
        </p:sp>
        <p:grpSp>
          <p:nvGrpSpPr>
            <p:cNvPr id="15" name="Group 8"/>
            <p:cNvGrpSpPr>
              <a:grpSpLocks/>
            </p:cNvGrpSpPr>
            <p:nvPr/>
          </p:nvGrpSpPr>
          <p:grpSpPr bwMode="auto">
            <a:xfrm>
              <a:off x="4128" y="2928"/>
              <a:ext cx="1964" cy="672"/>
              <a:chOff x="4128" y="2928"/>
              <a:chExt cx="1964" cy="672"/>
            </a:xfrm>
          </p:grpSpPr>
          <p:grpSp>
            <p:nvGrpSpPr>
              <p:cNvPr id="16" name="Group 9"/>
              <p:cNvGrpSpPr>
                <a:grpSpLocks/>
              </p:cNvGrpSpPr>
              <p:nvPr/>
            </p:nvGrpSpPr>
            <p:grpSpPr bwMode="auto">
              <a:xfrm>
                <a:off x="4128" y="2928"/>
                <a:ext cx="1964" cy="672"/>
                <a:chOff x="4128" y="2928"/>
                <a:chExt cx="1964" cy="672"/>
              </a:xfrm>
            </p:grpSpPr>
            <p:sp>
              <p:nvSpPr>
                <p:cNvPr id="18" name="Text Box 10"/>
                <p:cNvSpPr txBox="1">
                  <a:spLocks noChangeArrowheads="1"/>
                </p:cNvSpPr>
                <p:nvPr/>
              </p:nvSpPr>
              <p:spPr bwMode="auto">
                <a:xfrm>
                  <a:off x="4128" y="2928"/>
                  <a:ext cx="196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dirty="0">
                      <a:solidFill>
                        <a:srgbClr val="850205"/>
                      </a:solidFill>
                    </a:rPr>
                    <a:t>P</a:t>
                  </a:r>
                  <a:r>
                    <a:rPr lang="en-US" sz="2800" dirty="0" smtClean="0">
                      <a:solidFill>
                        <a:srgbClr val="850205"/>
                      </a:solidFill>
                    </a:rPr>
                    <a:t>(NSH </a:t>
                  </a:r>
                  <a:r>
                    <a:rPr lang="en-US" sz="2800" dirty="0">
                      <a:solidFill>
                        <a:srgbClr val="850205"/>
                      </a:solidFill>
                    </a:rPr>
                    <a:t>| </a:t>
                  </a:r>
                  <a:r>
                    <a:rPr lang="en-US" sz="2800" dirty="0" smtClean="0">
                      <a:solidFill>
                        <a:srgbClr val="850205"/>
                      </a:solidFill>
                    </a:rPr>
                    <a:t>Sleeping) </a:t>
                  </a:r>
                  <a:r>
                    <a:rPr lang="en-US" sz="2800" dirty="0">
                      <a:solidFill>
                        <a:srgbClr val="850205"/>
                      </a:solidFill>
                    </a:rPr>
                    <a:t>P</a:t>
                  </a:r>
                  <a:r>
                    <a:rPr lang="en-US" sz="2800" dirty="0" smtClean="0">
                      <a:solidFill>
                        <a:srgbClr val="850205"/>
                      </a:solidFill>
                    </a:rPr>
                    <a:t>(Sleeping)</a:t>
                  </a:r>
                  <a:endParaRPr lang="en-US" sz="2800" dirty="0">
                    <a:solidFill>
                      <a:srgbClr val="850205"/>
                    </a:solidFill>
                  </a:endParaRPr>
                </a:p>
              </p:txBody>
            </p:sp>
            <p:sp>
              <p:nvSpPr>
                <p:cNvPr id="19"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dirty="0">
                      <a:solidFill>
                        <a:srgbClr val="850205"/>
                      </a:solidFill>
                    </a:rPr>
                    <a:t>P</a:t>
                  </a:r>
                  <a:r>
                    <a:rPr lang="en-US" sz="2800" dirty="0" smtClean="0">
                      <a:solidFill>
                        <a:srgbClr val="850205"/>
                      </a:solidFill>
                    </a:rPr>
                    <a:t>(NSH)</a:t>
                  </a:r>
                  <a:endParaRPr lang="en-US" sz="2800" dirty="0">
                    <a:solidFill>
                      <a:srgbClr val="850205"/>
                    </a:solidFill>
                  </a:endParaRPr>
                </a:p>
              </p:txBody>
            </p:sp>
          </p:grpSp>
          <p:sp>
            <p:nvSpPr>
              <p:cNvPr id="17" name="Line 12"/>
              <p:cNvSpPr>
                <a:spLocks noChangeShapeType="1"/>
              </p:cNvSpPr>
              <p:nvPr/>
            </p:nvSpPr>
            <p:spPr bwMode="auto">
              <a:xfrm>
                <a:off x="4549" y="3271"/>
                <a:ext cx="1067" cy="0"/>
              </a:xfrm>
              <a:prstGeom prst="line">
                <a:avLst/>
              </a:prstGeom>
              <a:noFill/>
              <a:ln w="38100">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3220042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atin typeface="Arial" charset="0"/>
              </a:rPr>
              <a:t>Bayes Law</a:t>
            </a:r>
          </a:p>
        </p:txBody>
      </p:sp>
      <p:sp>
        <p:nvSpPr>
          <p:cNvPr id="40963" name="Rectangle 3"/>
          <p:cNvSpPr>
            <a:spLocks noGrp="1" noChangeArrowheads="1"/>
          </p:cNvSpPr>
          <p:nvPr>
            <p:ph type="body" idx="1"/>
          </p:nvPr>
        </p:nvSpPr>
        <p:spPr/>
        <p:txBody>
          <a:bodyPr/>
          <a:lstStyle/>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r>
              <a:rPr lang="en-US">
                <a:latin typeface="Arial" charset="0"/>
              </a:rPr>
              <a:t>Bayes Law (AKA Bayes theorem):</a:t>
            </a: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p:txBody>
      </p:sp>
      <p:pic>
        <p:nvPicPr>
          <p:cNvPr id="40964"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13" name="Group 6"/>
          <p:cNvGrpSpPr>
            <a:grpSpLocks/>
          </p:cNvGrpSpPr>
          <p:nvPr/>
        </p:nvGrpSpPr>
        <p:grpSpPr bwMode="auto">
          <a:xfrm>
            <a:off x="6" y="4410610"/>
            <a:ext cx="9143993" cy="1066800"/>
            <a:chOff x="2919" y="2928"/>
            <a:chExt cx="3173" cy="672"/>
          </a:xfrm>
        </p:grpSpPr>
        <p:sp>
          <p:nvSpPr>
            <p:cNvPr id="14" name="Text Box 7"/>
            <p:cNvSpPr txBox="1">
              <a:spLocks noChangeArrowheads="1"/>
            </p:cNvSpPr>
            <p:nvPr/>
          </p:nvSpPr>
          <p:spPr bwMode="auto">
            <a:xfrm>
              <a:off x="2919" y="3108"/>
              <a:ext cx="133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t>
              </a:r>
              <a:r>
                <a:rPr lang="en-US" sz="2800" dirty="0" smtClean="0">
                  <a:solidFill>
                    <a:srgbClr val="850205"/>
                  </a:solidFill>
                </a:rPr>
                <a:t>(Sleeping </a:t>
              </a:r>
              <a:r>
                <a:rPr lang="en-US" sz="2800" dirty="0">
                  <a:solidFill>
                    <a:srgbClr val="850205"/>
                  </a:solidFill>
                </a:rPr>
                <a:t>| </a:t>
              </a:r>
              <a:r>
                <a:rPr lang="en-US" sz="2800" dirty="0" smtClean="0">
                  <a:solidFill>
                    <a:srgbClr val="850205"/>
                  </a:solidFill>
                </a:rPr>
                <a:t>NSH) </a:t>
              </a:r>
              <a:r>
                <a:rPr lang="en-US" sz="2800" dirty="0">
                  <a:solidFill>
                    <a:srgbClr val="850205"/>
                  </a:solidFill>
                </a:rPr>
                <a:t>=</a:t>
              </a:r>
            </a:p>
          </p:txBody>
        </p:sp>
        <p:grpSp>
          <p:nvGrpSpPr>
            <p:cNvPr id="15" name="Group 8"/>
            <p:cNvGrpSpPr>
              <a:grpSpLocks/>
            </p:cNvGrpSpPr>
            <p:nvPr/>
          </p:nvGrpSpPr>
          <p:grpSpPr bwMode="auto">
            <a:xfrm>
              <a:off x="4128" y="2928"/>
              <a:ext cx="1964" cy="672"/>
              <a:chOff x="4128" y="2928"/>
              <a:chExt cx="1964" cy="672"/>
            </a:xfrm>
          </p:grpSpPr>
          <p:grpSp>
            <p:nvGrpSpPr>
              <p:cNvPr id="16" name="Group 9"/>
              <p:cNvGrpSpPr>
                <a:grpSpLocks/>
              </p:cNvGrpSpPr>
              <p:nvPr/>
            </p:nvGrpSpPr>
            <p:grpSpPr bwMode="auto">
              <a:xfrm>
                <a:off x="4128" y="2928"/>
                <a:ext cx="1964" cy="672"/>
                <a:chOff x="4128" y="2928"/>
                <a:chExt cx="1964" cy="672"/>
              </a:xfrm>
            </p:grpSpPr>
            <p:sp>
              <p:nvSpPr>
                <p:cNvPr id="18" name="Text Box 10"/>
                <p:cNvSpPr txBox="1">
                  <a:spLocks noChangeArrowheads="1"/>
                </p:cNvSpPr>
                <p:nvPr/>
              </p:nvSpPr>
              <p:spPr bwMode="auto">
                <a:xfrm>
                  <a:off x="4128" y="2928"/>
                  <a:ext cx="196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dirty="0">
                      <a:solidFill>
                        <a:srgbClr val="850205"/>
                      </a:solidFill>
                    </a:rPr>
                    <a:t>P</a:t>
                  </a:r>
                  <a:r>
                    <a:rPr lang="en-US" sz="2800" dirty="0" smtClean="0">
                      <a:solidFill>
                        <a:srgbClr val="850205"/>
                      </a:solidFill>
                    </a:rPr>
                    <a:t>(NSH | Sleeping) </a:t>
                  </a:r>
                  <a:r>
                    <a:rPr lang="en-US" sz="2800" dirty="0">
                      <a:solidFill>
                        <a:srgbClr val="850205"/>
                      </a:solidFill>
                    </a:rPr>
                    <a:t>P</a:t>
                  </a:r>
                  <a:r>
                    <a:rPr lang="en-US" sz="2800" dirty="0" smtClean="0">
                      <a:solidFill>
                        <a:srgbClr val="850205"/>
                      </a:solidFill>
                    </a:rPr>
                    <a:t>(Sleeping)</a:t>
                  </a:r>
                  <a:endParaRPr lang="en-US" sz="2800" dirty="0">
                    <a:solidFill>
                      <a:srgbClr val="850205"/>
                    </a:solidFill>
                  </a:endParaRPr>
                </a:p>
              </p:txBody>
            </p:sp>
            <p:sp>
              <p:nvSpPr>
                <p:cNvPr id="19"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dirty="0">
                      <a:solidFill>
                        <a:srgbClr val="850205"/>
                      </a:solidFill>
                    </a:rPr>
                    <a:t>P</a:t>
                  </a:r>
                  <a:r>
                    <a:rPr lang="en-US" sz="2800" dirty="0" smtClean="0">
                      <a:solidFill>
                        <a:srgbClr val="850205"/>
                      </a:solidFill>
                    </a:rPr>
                    <a:t>(NSH)</a:t>
                  </a:r>
                  <a:endParaRPr lang="en-US" sz="2800" dirty="0">
                    <a:solidFill>
                      <a:srgbClr val="850205"/>
                    </a:solidFill>
                  </a:endParaRPr>
                </a:p>
              </p:txBody>
            </p:sp>
          </p:grpSp>
          <p:sp>
            <p:nvSpPr>
              <p:cNvPr id="17" name="Line 12"/>
              <p:cNvSpPr>
                <a:spLocks noChangeShapeType="1"/>
              </p:cNvSpPr>
              <p:nvPr/>
            </p:nvSpPr>
            <p:spPr bwMode="auto">
              <a:xfrm>
                <a:off x="4549" y="3271"/>
                <a:ext cx="1067" cy="0"/>
              </a:xfrm>
              <a:prstGeom prst="line">
                <a:avLst/>
              </a:prstGeom>
              <a:noFill/>
              <a:ln w="38100">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3881382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atin typeface="Arial" charset="0"/>
              </a:rPr>
              <a:t>Naïve Bayes</a:t>
            </a:r>
          </a:p>
        </p:txBody>
      </p:sp>
      <p:sp>
        <p:nvSpPr>
          <p:cNvPr id="43011" name="Rectangle 3"/>
          <p:cNvSpPr>
            <a:spLocks noGrp="1" noChangeArrowheads="1"/>
          </p:cNvSpPr>
          <p:nvPr>
            <p:ph type="body" idx="1"/>
          </p:nvPr>
        </p:nvSpPr>
        <p:spPr/>
        <p:txBody>
          <a:bodyPr/>
          <a:lstStyle/>
          <a:p>
            <a:pPr marL="0" indent="0" eaLnBrk="1" hangingPunct="1">
              <a:buFont typeface="Wingdings" charset="0"/>
              <a:buNone/>
            </a:pPr>
            <a:r>
              <a:rPr lang="en-US">
                <a:latin typeface="Arial" charset="0"/>
              </a:rPr>
              <a:t>Would like to know the probability that the true class is C</a:t>
            </a:r>
            <a:r>
              <a:rPr lang="en-US" baseline="-25000">
                <a:latin typeface="Arial" charset="0"/>
              </a:rPr>
              <a:t>i</a:t>
            </a:r>
            <a:r>
              <a:rPr lang="en-US">
                <a:latin typeface="Arial" charset="0"/>
              </a:rPr>
              <a:t> given the occurrence of observed feature vector F = &lt;f</a:t>
            </a:r>
            <a:r>
              <a:rPr lang="en-US" baseline="-25000">
                <a:latin typeface="Arial" charset="0"/>
              </a:rPr>
              <a:t>1</a:t>
            </a:r>
            <a:r>
              <a:rPr lang="en-US">
                <a:latin typeface="Arial" charset="0"/>
              </a:rPr>
              <a:t>, f</a:t>
            </a:r>
            <a:r>
              <a:rPr lang="en-US" baseline="-25000">
                <a:latin typeface="Arial" charset="0"/>
              </a:rPr>
              <a:t>2</a:t>
            </a:r>
            <a:r>
              <a:rPr lang="en-US">
                <a:latin typeface="Arial" charset="0"/>
              </a:rPr>
              <a:t>, …, f</a:t>
            </a:r>
            <a:r>
              <a:rPr lang="en-US" baseline="-25000">
                <a:latin typeface="Arial" charset="0"/>
              </a:rPr>
              <a:t>n</a:t>
            </a:r>
            <a:r>
              <a:rPr lang="en-US">
                <a:latin typeface="Arial" charset="0"/>
              </a:rPr>
              <a:t> &gt;</a:t>
            </a:r>
          </a:p>
          <a:p>
            <a:pPr marL="0" indent="0" eaLnBrk="1" hangingPunct="1">
              <a:buFont typeface="Wingdings" charset="0"/>
              <a:buNone/>
            </a:pPr>
            <a:r>
              <a:rPr lang="en-US">
                <a:latin typeface="Arial" charset="0"/>
              </a:rPr>
              <a:t>Compute as:</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p:txBody>
      </p:sp>
      <p:grpSp>
        <p:nvGrpSpPr>
          <p:cNvPr id="43012" name="Group 4"/>
          <p:cNvGrpSpPr>
            <a:grpSpLocks/>
          </p:cNvGrpSpPr>
          <p:nvPr/>
        </p:nvGrpSpPr>
        <p:grpSpPr bwMode="auto">
          <a:xfrm>
            <a:off x="1218147" y="3548580"/>
            <a:ext cx="6877050" cy="1066800"/>
            <a:chOff x="598" y="2070"/>
            <a:chExt cx="4332" cy="672"/>
          </a:xfrm>
        </p:grpSpPr>
        <p:grpSp>
          <p:nvGrpSpPr>
            <p:cNvPr id="43013" name="Group 5"/>
            <p:cNvGrpSpPr>
              <a:grpSpLocks/>
            </p:cNvGrpSpPr>
            <p:nvPr/>
          </p:nvGrpSpPr>
          <p:grpSpPr bwMode="auto">
            <a:xfrm>
              <a:off x="598" y="2070"/>
              <a:ext cx="2666" cy="672"/>
              <a:chOff x="3094" y="2928"/>
              <a:chExt cx="2666" cy="672"/>
            </a:xfrm>
          </p:grpSpPr>
          <p:sp>
            <p:nvSpPr>
              <p:cNvPr id="43021" name="Text Box 6"/>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P(C</a:t>
                </a:r>
                <a:r>
                  <a:rPr lang="en-US" sz="2800" baseline="-25000">
                    <a:solidFill>
                      <a:schemeClr val="accent1"/>
                    </a:solidFill>
                  </a:rPr>
                  <a:t>i</a:t>
                </a:r>
                <a:r>
                  <a:rPr lang="en-US" sz="2800">
                    <a:solidFill>
                      <a:schemeClr val="accent1"/>
                    </a:solidFill>
                  </a:rPr>
                  <a:t> | F) =</a:t>
                </a:r>
              </a:p>
            </p:txBody>
          </p:sp>
          <p:grpSp>
            <p:nvGrpSpPr>
              <p:cNvPr id="43022" name="Group 7"/>
              <p:cNvGrpSpPr>
                <a:grpSpLocks/>
              </p:cNvGrpSpPr>
              <p:nvPr/>
            </p:nvGrpSpPr>
            <p:grpSpPr bwMode="auto">
              <a:xfrm>
                <a:off x="4128" y="2928"/>
                <a:ext cx="1632" cy="672"/>
                <a:chOff x="4128" y="2928"/>
                <a:chExt cx="1632" cy="672"/>
              </a:xfrm>
            </p:grpSpPr>
            <p:grpSp>
              <p:nvGrpSpPr>
                <p:cNvPr id="43023" name="Group 8"/>
                <p:cNvGrpSpPr>
                  <a:grpSpLocks/>
                </p:cNvGrpSpPr>
                <p:nvPr/>
              </p:nvGrpSpPr>
              <p:grpSpPr bwMode="auto">
                <a:xfrm>
                  <a:off x="4128" y="2928"/>
                  <a:ext cx="1632" cy="672"/>
                  <a:chOff x="4128" y="2928"/>
                  <a:chExt cx="1632" cy="672"/>
                </a:xfrm>
              </p:grpSpPr>
              <p:sp>
                <p:nvSpPr>
                  <p:cNvPr id="43025" name="Text Box 9"/>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 | C</a:t>
                    </a:r>
                    <a:r>
                      <a:rPr lang="en-US" sz="2800" baseline="-25000">
                        <a:solidFill>
                          <a:schemeClr val="accent1"/>
                        </a:solidFill>
                      </a:rPr>
                      <a:t>i</a:t>
                    </a:r>
                    <a:r>
                      <a:rPr lang="en-US" sz="2800">
                        <a:solidFill>
                          <a:schemeClr val="accent1"/>
                        </a:solidFill>
                      </a:rPr>
                      <a:t>) P(C</a:t>
                    </a:r>
                    <a:r>
                      <a:rPr lang="en-US" sz="2800" baseline="-25000">
                        <a:solidFill>
                          <a:schemeClr val="accent1"/>
                        </a:solidFill>
                      </a:rPr>
                      <a:t>i</a:t>
                    </a:r>
                    <a:r>
                      <a:rPr lang="en-US" sz="2800">
                        <a:solidFill>
                          <a:schemeClr val="accent1"/>
                        </a:solidFill>
                      </a:rPr>
                      <a:t>)</a:t>
                    </a:r>
                  </a:p>
                </p:txBody>
              </p:sp>
              <p:sp>
                <p:nvSpPr>
                  <p:cNvPr id="43026" name="Text Box 10"/>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a:t>
                    </a:r>
                  </a:p>
                </p:txBody>
              </p:sp>
            </p:grpSp>
            <p:sp>
              <p:nvSpPr>
                <p:cNvPr id="43024" name="Line 11"/>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nvGrpSpPr>
            <p:cNvPr id="43014" name="Group 12"/>
            <p:cNvGrpSpPr>
              <a:grpSpLocks/>
            </p:cNvGrpSpPr>
            <p:nvPr/>
          </p:nvGrpSpPr>
          <p:grpSpPr bwMode="auto">
            <a:xfrm>
              <a:off x="2264" y="2071"/>
              <a:ext cx="2666" cy="633"/>
              <a:chOff x="3094" y="2928"/>
              <a:chExt cx="2666" cy="633"/>
            </a:xfrm>
          </p:grpSpPr>
          <p:sp>
            <p:nvSpPr>
              <p:cNvPr id="43015" name="Text Box 13"/>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a:t>
                </a:r>
              </a:p>
            </p:txBody>
          </p:sp>
          <p:grpSp>
            <p:nvGrpSpPr>
              <p:cNvPr id="43016" name="Group 14"/>
              <p:cNvGrpSpPr>
                <a:grpSpLocks/>
              </p:cNvGrpSpPr>
              <p:nvPr/>
            </p:nvGrpSpPr>
            <p:grpSpPr bwMode="auto">
              <a:xfrm>
                <a:off x="4128" y="2928"/>
                <a:ext cx="1632" cy="633"/>
                <a:chOff x="4128" y="2928"/>
                <a:chExt cx="1632" cy="633"/>
              </a:xfrm>
            </p:grpSpPr>
            <p:grpSp>
              <p:nvGrpSpPr>
                <p:cNvPr id="43017" name="Group 15"/>
                <p:cNvGrpSpPr>
                  <a:grpSpLocks/>
                </p:cNvGrpSpPr>
                <p:nvPr/>
              </p:nvGrpSpPr>
              <p:grpSpPr bwMode="auto">
                <a:xfrm>
                  <a:off x="4128" y="2928"/>
                  <a:ext cx="1632" cy="633"/>
                  <a:chOff x="4128" y="2928"/>
                  <a:chExt cx="1632" cy="633"/>
                </a:xfrm>
              </p:grpSpPr>
              <p:sp>
                <p:nvSpPr>
                  <p:cNvPr id="43019" name="Text Box 16"/>
                  <p:cNvSpPr txBox="1">
                    <a:spLocks noChangeArrowheads="1"/>
                  </p:cNvSpPr>
                  <p:nvPr/>
                </p:nvSpPr>
                <p:spPr bwMode="auto">
                  <a:xfrm>
                    <a:off x="4128" y="2928"/>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dirty="0">
                        <a:solidFill>
                          <a:schemeClr val="accent1"/>
                        </a:solidFill>
                      </a:rPr>
                      <a:t>Likelihood * Prior</a:t>
                    </a:r>
                  </a:p>
                </p:txBody>
              </p:sp>
              <p:sp>
                <p:nvSpPr>
                  <p:cNvPr id="43020" name="Text Box 17"/>
                  <p:cNvSpPr txBox="1">
                    <a:spLocks noChangeArrowheads="1"/>
                  </p:cNvSpPr>
                  <p:nvPr/>
                </p:nvSpPr>
                <p:spPr bwMode="auto">
                  <a:xfrm>
                    <a:off x="4128" y="3273"/>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Evidence</a:t>
                    </a:r>
                  </a:p>
                </p:txBody>
              </p:sp>
            </p:grpSp>
            <p:sp>
              <p:nvSpPr>
                <p:cNvPr id="43018" name="Line 18"/>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spTree>
    <p:extLst>
      <p:ext uri="{BB962C8B-B14F-4D97-AF65-F5344CB8AC3E}">
        <p14:creationId xmlns:p14="http://schemas.microsoft.com/office/powerpoint/2010/main" val="250570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atin typeface="Arial" charset="0"/>
              </a:rPr>
              <a:t>Naïve Bayes</a:t>
            </a:r>
          </a:p>
        </p:txBody>
      </p:sp>
      <p:sp>
        <p:nvSpPr>
          <p:cNvPr id="44035" name="Rectangle 3"/>
          <p:cNvSpPr>
            <a:spLocks noGrp="1" noChangeArrowheads="1"/>
          </p:cNvSpPr>
          <p:nvPr>
            <p:ph type="body" idx="1"/>
          </p:nvPr>
        </p:nvSpPr>
        <p:spPr/>
        <p:txBody>
          <a:bodyPr>
            <a:normAutofit lnSpcReduction="10000"/>
          </a:bodyPr>
          <a:lstStyle/>
          <a:p>
            <a:pPr marL="0" indent="0" eaLnBrk="1" hangingPunct="1">
              <a:buFont typeface="Wingdings" charset="0"/>
              <a:buNone/>
            </a:pPr>
            <a:r>
              <a:rPr lang="en-US">
                <a:latin typeface="Arial" charset="0"/>
              </a:rPr>
              <a:t>Would like to know the probability that the true class is C</a:t>
            </a:r>
            <a:r>
              <a:rPr lang="en-US" baseline="-25000">
                <a:latin typeface="Arial" charset="0"/>
              </a:rPr>
              <a:t>i</a:t>
            </a:r>
            <a:r>
              <a:rPr lang="en-US">
                <a:latin typeface="Arial" charset="0"/>
              </a:rPr>
              <a:t> given the occurrence of observed feature vector F = &lt;f</a:t>
            </a:r>
            <a:r>
              <a:rPr lang="en-US" baseline="-25000">
                <a:latin typeface="Arial" charset="0"/>
              </a:rPr>
              <a:t>1</a:t>
            </a:r>
            <a:r>
              <a:rPr lang="en-US">
                <a:latin typeface="Arial" charset="0"/>
              </a:rPr>
              <a:t>, f</a:t>
            </a:r>
            <a:r>
              <a:rPr lang="en-US" baseline="-25000">
                <a:latin typeface="Arial" charset="0"/>
              </a:rPr>
              <a:t>2</a:t>
            </a:r>
            <a:r>
              <a:rPr lang="en-US">
                <a:latin typeface="Arial" charset="0"/>
              </a:rPr>
              <a:t>, …, f</a:t>
            </a:r>
            <a:r>
              <a:rPr lang="en-US" baseline="-25000">
                <a:latin typeface="Arial" charset="0"/>
              </a:rPr>
              <a:t>n</a:t>
            </a:r>
            <a:r>
              <a:rPr lang="en-US">
                <a:latin typeface="Arial" charset="0"/>
              </a:rPr>
              <a:t> &gt;</a:t>
            </a:r>
          </a:p>
          <a:p>
            <a:pPr marL="0" indent="0" eaLnBrk="1" hangingPunct="1">
              <a:buFont typeface="Wingdings" charset="0"/>
              <a:buNone/>
            </a:pPr>
            <a:r>
              <a:rPr lang="en-US">
                <a:latin typeface="Arial" charset="0"/>
              </a:rPr>
              <a:t>Compute as:</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r>
              <a:rPr lang="en-US">
                <a:latin typeface="Arial" charset="0"/>
              </a:rPr>
              <a:t>Class C</a:t>
            </a:r>
            <a:r>
              <a:rPr lang="en-US" baseline="-25000">
                <a:latin typeface="Arial" charset="0"/>
              </a:rPr>
              <a:t>x</a:t>
            </a:r>
            <a:r>
              <a:rPr lang="en-US">
                <a:latin typeface="Arial" charset="0"/>
              </a:rPr>
              <a:t> with the highest computed probability is used as the classification result</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p:txBody>
      </p:sp>
      <p:grpSp>
        <p:nvGrpSpPr>
          <p:cNvPr id="19" name="Group 4"/>
          <p:cNvGrpSpPr>
            <a:grpSpLocks/>
          </p:cNvGrpSpPr>
          <p:nvPr/>
        </p:nvGrpSpPr>
        <p:grpSpPr bwMode="auto">
          <a:xfrm>
            <a:off x="1218147" y="3548580"/>
            <a:ext cx="6877050" cy="1066800"/>
            <a:chOff x="598" y="2070"/>
            <a:chExt cx="4332" cy="672"/>
          </a:xfrm>
        </p:grpSpPr>
        <p:grpSp>
          <p:nvGrpSpPr>
            <p:cNvPr id="20" name="Group 5"/>
            <p:cNvGrpSpPr>
              <a:grpSpLocks/>
            </p:cNvGrpSpPr>
            <p:nvPr/>
          </p:nvGrpSpPr>
          <p:grpSpPr bwMode="auto">
            <a:xfrm>
              <a:off x="598" y="2070"/>
              <a:ext cx="2666" cy="672"/>
              <a:chOff x="3094" y="2928"/>
              <a:chExt cx="2666" cy="672"/>
            </a:xfrm>
          </p:grpSpPr>
          <p:sp>
            <p:nvSpPr>
              <p:cNvPr id="28" name="Text Box 6"/>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P(C</a:t>
                </a:r>
                <a:r>
                  <a:rPr lang="en-US" sz="2800" baseline="-25000">
                    <a:solidFill>
                      <a:schemeClr val="accent1"/>
                    </a:solidFill>
                  </a:rPr>
                  <a:t>i</a:t>
                </a:r>
                <a:r>
                  <a:rPr lang="en-US" sz="2800">
                    <a:solidFill>
                      <a:schemeClr val="accent1"/>
                    </a:solidFill>
                  </a:rPr>
                  <a:t> | F) =</a:t>
                </a:r>
              </a:p>
            </p:txBody>
          </p:sp>
          <p:grpSp>
            <p:nvGrpSpPr>
              <p:cNvPr id="29" name="Group 7"/>
              <p:cNvGrpSpPr>
                <a:grpSpLocks/>
              </p:cNvGrpSpPr>
              <p:nvPr/>
            </p:nvGrpSpPr>
            <p:grpSpPr bwMode="auto">
              <a:xfrm>
                <a:off x="4128" y="2928"/>
                <a:ext cx="1632" cy="672"/>
                <a:chOff x="4128" y="2928"/>
                <a:chExt cx="1632" cy="672"/>
              </a:xfrm>
            </p:grpSpPr>
            <p:grpSp>
              <p:nvGrpSpPr>
                <p:cNvPr id="30" name="Group 8"/>
                <p:cNvGrpSpPr>
                  <a:grpSpLocks/>
                </p:cNvGrpSpPr>
                <p:nvPr/>
              </p:nvGrpSpPr>
              <p:grpSpPr bwMode="auto">
                <a:xfrm>
                  <a:off x="4128" y="2928"/>
                  <a:ext cx="1632" cy="672"/>
                  <a:chOff x="4128" y="2928"/>
                  <a:chExt cx="1632" cy="672"/>
                </a:xfrm>
              </p:grpSpPr>
              <p:sp>
                <p:nvSpPr>
                  <p:cNvPr id="32" name="Text Box 9"/>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 | C</a:t>
                    </a:r>
                    <a:r>
                      <a:rPr lang="en-US" sz="2800" baseline="-25000">
                        <a:solidFill>
                          <a:schemeClr val="accent1"/>
                        </a:solidFill>
                      </a:rPr>
                      <a:t>i</a:t>
                    </a:r>
                    <a:r>
                      <a:rPr lang="en-US" sz="2800">
                        <a:solidFill>
                          <a:schemeClr val="accent1"/>
                        </a:solidFill>
                      </a:rPr>
                      <a:t>) P(C</a:t>
                    </a:r>
                    <a:r>
                      <a:rPr lang="en-US" sz="2800" baseline="-25000">
                        <a:solidFill>
                          <a:schemeClr val="accent1"/>
                        </a:solidFill>
                      </a:rPr>
                      <a:t>i</a:t>
                    </a:r>
                    <a:r>
                      <a:rPr lang="en-US" sz="2800">
                        <a:solidFill>
                          <a:schemeClr val="accent1"/>
                        </a:solidFill>
                      </a:rPr>
                      <a:t>)</a:t>
                    </a:r>
                  </a:p>
                </p:txBody>
              </p:sp>
              <p:sp>
                <p:nvSpPr>
                  <p:cNvPr id="33" name="Text Box 10"/>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a:t>
                    </a:r>
                  </a:p>
                </p:txBody>
              </p:sp>
            </p:grpSp>
            <p:sp>
              <p:nvSpPr>
                <p:cNvPr id="31" name="Line 11"/>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nvGrpSpPr>
            <p:cNvPr id="21" name="Group 12"/>
            <p:cNvGrpSpPr>
              <a:grpSpLocks/>
            </p:cNvGrpSpPr>
            <p:nvPr/>
          </p:nvGrpSpPr>
          <p:grpSpPr bwMode="auto">
            <a:xfrm>
              <a:off x="2264" y="2071"/>
              <a:ext cx="2666" cy="633"/>
              <a:chOff x="3094" y="2928"/>
              <a:chExt cx="2666" cy="633"/>
            </a:xfrm>
          </p:grpSpPr>
          <p:sp>
            <p:nvSpPr>
              <p:cNvPr id="22" name="Text Box 13"/>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a:t>
                </a:r>
              </a:p>
            </p:txBody>
          </p:sp>
          <p:grpSp>
            <p:nvGrpSpPr>
              <p:cNvPr id="23" name="Group 14"/>
              <p:cNvGrpSpPr>
                <a:grpSpLocks/>
              </p:cNvGrpSpPr>
              <p:nvPr/>
            </p:nvGrpSpPr>
            <p:grpSpPr bwMode="auto">
              <a:xfrm>
                <a:off x="4128" y="2928"/>
                <a:ext cx="1632" cy="633"/>
                <a:chOff x="4128" y="2928"/>
                <a:chExt cx="1632" cy="633"/>
              </a:xfrm>
            </p:grpSpPr>
            <p:grpSp>
              <p:nvGrpSpPr>
                <p:cNvPr id="24" name="Group 15"/>
                <p:cNvGrpSpPr>
                  <a:grpSpLocks/>
                </p:cNvGrpSpPr>
                <p:nvPr/>
              </p:nvGrpSpPr>
              <p:grpSpPr bwMode="auto">
                <a:xfrm>
                  <a:off x="4128" y="2928"/>
                  <a:ext cx="1632" cy="633"/>
                  <a:chOff x="4128" y="2928"/>
                  <a:chExt cx="1632" cy="633"/>
                </a:xfrm>
              </p:grpSpPr>
              <p:sp>
                <p:nvSpPr>
                  <p:cNvPr id="26" name="Text Box 16"/>
                  <p:cNvSpPr txBox="1">
                    <a:spLocks noChangeArrowheads="1"/>
                  </p:cNvSpPr>
                  <p:nvPr/>
                </p:nvSpPr>
                <p:spPr bwMode="auto">
                  <a:xfrm>
                    <a:off x="4128" y="2928"/>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Likelihood * Prior</a:t>
                    </a:r>
                  </a:p>
                </p:txBody>
              </p:sp>
              <p:sp>
                <p:nvSpPr>
                  <p:cNvPr id="27" name="Text Box 17"/>
                  <p:cNvSpPr txBox="1">
                    <a:spLocks noChangeArrowheads="1"/>
                  </p:cNvSpPr>
                  <p:nvPr/>
                </p:nvSpPr>
                <p:spPr bwMode="auto">
                  <a:xfrm>
                    <a:off x="4128" y="3273"/>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Evidence</a:t>
                    </a:r>
                  </a:p>
                </p:txBody>
              </p:sp>
            </p:grpSp>
            <p:sp>
              <p:nvSpPr>
                <p:cNvPr id="25" name="Line 18"/>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spTree>
    <p:extLst>
      <p:ext uri="{BB962C8B-B14F-4D97-AF65-F5344CB8AC3E}">
        <p14:creationId xmlns:p14="http://schemas.microsoft.com/office/powerpoint/2010/main" val="532888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smtClean="0">
                <a:latin typeface="Arial" charset="0"/>
              </a:rPr>
              <a:t>Small Issues</a:t>
            </a:r>
            <a:endParaRPr lang="en-US" dirty="0">
              <a:latin typeface="Arial" charset="0"/>
            </a:endParaRPr>
          </a:p>
        </p:txBody>
      </p:sp>
      <p:sp>
        <p:nvSpPr>
          <p:cNvPr id="50179" name="Rectangle 3"/>
          <p:cNvSpPr>
            <a:spLocks noGrp="1" noChangeArrowheads="1"/>
          </p:cNvSpPr>
          <p:nvPr>
            <p:ph type="body" idx="1"/>
          </p:nvPr>
        </p:nvSpPr>
        <p:spPr/>
        <p:txBody>
          <a:bodyPr>
            <a:normAutofit/>
          </a:bodyPr>
          <a:lstStyle/>
          <a:p>
            <a:pPr marL="234950" indent="-6350">
              <a:buFontTx/>
              <a:buNone/>
            </a:pPr>
            <a:r>
              <a:rPr lang="en-US" dirty="0" smtClean="0">
                <a:solidFill>
                  <a:srgbClr val="000000"/>
                </a:solidFill>
                <a:latin typeface="Arial" charset="0"/>
              </a:rPr>
              <a:t>What </a:t>
            </a:r>
            <a:r>
              <a:rPr lang="en-US" dirty="0">
                <a:solidFill>
                  <a:srgbClr val="000000"/>
                </a:solidFill>
                <a:latin typeface="Arial" charset="0"/>
              </a:rPr>
              <a:t>happens when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a:t>
            </a:r>
            <a:r>
              <a:rPr lang="en-US" dirty="0">
                <a:solidFill>
                  <a:srgbClr val="000000"/>
                </a:solidFill>
                <a:latin typeface="Arial" charset="0"/>
              </a:rPr>
              <a:t>never occurs in the training data?</a:t>
            </a:r>
          </a:p>
          <a:p>
            <a:pPr marL="463550" lvl="1" indent="-6350" eaLnBrk="1" hangingPunct="1">
              <a:buFontTx/>
              <a:buNone/>
            </a:pPr>
            <a:r>
              <a:rPr lang="en-US" dirty="0">
                <a:solidFill>
                  <a:srgbClr val="850205"/>
                </a:solidFill>
                <a:latin typeface="Arial" charset="0"/>
                <a:sym typeface="Wingdings" charset="0"/>
              </a:rPr>
              <a:t>		</a:t>
            </a:r>
            <a:r>
              <a:rPr lang="en-US" dirty="0">
                <a:solidFill>
                  <a:srgbClr val="850205"/>
                </a:solidFill>
                <a:latin typeface="Arial" charset="0"/>
              </a:rPr>
              <a:t>P(</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 0</a:t>
            </a:r>
            <a:r>
              <a:rPr lang="en-US" dirty="0">
                <a:solidFill>
                  <a:srgbClr val="000000"/>
                </a:solidFill>
                <a:latin typeface="Arial" charset="0"/>
                <a:sym typeface="Wingdings" charset="0"/>
              </a:rPr>
              <a:t>, </a:t>
            </a:r>
            <a:r>
              <a:rPr lang="en-US" dirty="0" smtClean="0">
                <a:solidFill>
                  <a:srgbClr val="000000"/>
                </a:solidFill>
                <a:latin typeface="Arial" charset="0"/>
                <a:sym typeface="Symbol" charset="0"/>
              </a:rPr>
              <a:t>therefore</a:t>
            </a:r>
            <a:br>
              <a:rPr lang="en-US" dirty="0" smtClean="0">
                <a:solidFill>
                  <a:srgbClr val="000000"/>
                </a:solidFill>
                <a:latin typeface="Arial" charset="0"/>
                <a:sym typeface="Symbol" charset="0"/>
              </a:rPr>
            </a:br>
            <a:r>
              <a:rPr lang="en-US" dirty="0" smtClean="0">
                <a:solidFill>
                  <a:srgbClr val="000000"/>
                </a:solidFill>
                <a:latin typeface="Arial" charset="0"/>
                <a:sym typeface="Symbol" charset="0"/>
              </a:rPr>
              <a:t>	   </a:t>
            </a:r>
            <a:r>
              <a:rPr lang="en-US" dirty="0" smtClean="0">
                <a:solidFill>
                  <a:srgbClr val="850205"/>
                </a:solidFill>
                <a:latin typeface="Arial" charset="0"/>
                <a:sym typeface="Wingdings" charset="0"/>
              </a:rPr>
              <a:t>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sym typeface="Wingdings" charset="0"/>
              </a:rPr>
              <a:t> </a:t>
            </a:r>
            <a:r>
              <a:rPr lang="en-US" dirty="0">
                <a:solidFill>
                  <a:srgbClr val="000000"/>
                </a:solidFill>
                <a:latin typeface="Arial" charset="0"/>
                <a:sym typeface="Wingdings" charset="0"/>
              </a:rPr>
              <a:t>never wins &amp; is never selected</a:t>
            </a:r>
            <a:r>
              <a:rPr lang="en-US" dirty="0" smtClean="0">
                <a:solidFill>
                  <a:srgbClr val="000000"/>
                </a:solidFill>
                <a:latin typeface="Arial" charset="0"/>
                <a:sym typeface="Wingdings" charset="0"/>
              </a:rPr>
              <a:t>!</a:t>
            </a:r>
          </a:p>
          <a:p>
            <a:pPr marL="463550" lvl="1" indent="-6350" eaLnBrk="1" hangingPunct="1">
              <a:buFontTx/>
              <a:buNone/>
            </a:pPr>
            <a:r>
              <a:rPr lang="en-US" sz="2000" dirty="0" smtClean="0">
                <a:solidFill>
                  <a:srgbClr val="000000"/>
                </a:solidFill>
                <a:latin typeface="Arial" charset="0"/>
                <a:sym typeface="Wingdings" charset="0"/>
              </a:rPr>
              <a:t>(Can insist </a:t>
            </a:r>
            <a:r>
              <a:rPr lang="en-US" sz="2000" dirty="0" smtClean="0">
                <a:solidFill>
                  <a:srgbClr val="850205"/>
                </a:solidFill>
                <a:latin typeface="Arial" charset="0"/>
              </a:rPr>
              <a:t>P(</a:t>
            </a:r>
            <a:r>
              <a:rPr lang="en-US" sz="2000" dirty="0" err="1" smtClean="0">
                <a:solidFill>
                  <a:srgbClr val="850205"/>
                </a:solidFill>
                <a:latin typeface="Arial" charset="0"/>
              </a:rPr>
              <a:t>C</a:t>
            </a:r>
            <a:r>
              <a:rPr lang="en-US" sz="2000" baseline="-25000" dirty="0" err="1" smtClean="0">
                <a:solidFill>
                  <a:srgbClr val="850205"/>
                </a:solidFill>
                <a:latin typeface="Arial" charset="0"/>
              </a:rPr>
              <a:t>i</a:t>
            </a:r>
            <a:r>
              <a:rPr lang="en-US" sz="2000" dirty="0" smtClean="0">
                <a:solidFill>
                  <a:srgbClr val="850205"/>
                </a:solidFill>
                <a:latin typeface="Arial" charset="0"/>
              </a:rPr>
              <a:t>) =1 </a:t>
            </a:r>
            <a:r>
              <a:rPr lang="en-US" sz="2000" dirty="0" smtClean="0">
                <a:solidFill>
                  <a:srgbClr val="000000"/>
                </a:solidFill>
                <a:latin typeface="Arial" charset="0"/>
              </a:rPr>
              <a:t>to avoid this, but in general rare events can be hard to handle well)</a:t>
            </a:r>
          </a:p>
          <a:p>
            <a:pPr marL="463550" lvl="1" indent="-6350" eaLnBrk="1" hangingPunct="1">
              <a:buFontTx/>
              <a:buNone/>
            </a:pPr>
            <a:endParaRPr lang="en-US" sz="2000" dirty="0" smtClean="0">
              <a:solidFill>
                <a:srgbClr val="000000"/>
              </a:solidFill>
              <a:latin typeface="Arial" charset="0"/>
            </a:endParaRPr>
          </a:p>
          <a:p>
            <a:pPr marL="234950" indent="-6350">
              <a:buFontTx/>
              <a:buNone/>
            </a:pPr>
            <a:r>
              <a:rPr lang="en-US" dirty="0" smtClean="0">
                <a:solidFill>
                  <a:srgbClr val="000000"/>
                </a:solidFill>
                <a:latin typeface="Arial" charset="0"/>
              </a:rPr>
              <a:t>We </a:t>
            </a:r>
            <a:r>
              <a:rPr lang="en-US" dirty="0">
                <a:solidFill>
                  <a:srgbClr val="000000"/>
                </a:solidFill>
                <a:latin typeface="Arial" charset="0"/>
              </a:rPr>
              <a:t>have implicitly assumed</a:t>
            </a:r>
            <a:r>
              <a:rPr lang="en-US" dirty="0">
                <a:solidFill>
                  <a:srgbClr val="850205"/>
                </a:solidFill>
                <a:latin typeface="Arial" charset="0"/>
              </a:rPr>
              <a:t> </a:t>
            </a:r>
            <a:r>
              <a:rPr lang="en-US" dirty="0" err="1">
                <a:solidFill>
                  <a:srgbClr val="850205"/>
                </a:solidFill>
                <a:latin typeface="Arial" charset="0"/>
              </a:rPr>
              <a:t>F</a:t>
            </a:r>
            <a:r>
              <a:rPr lang="en-US" baseline="-25000" dirty="0" err="1">
                <a:solidFill>
                  <a:srgbClr val="850205"/>
                </a:solidFill>
                <a:latin typeface="Arial" charset="0"/>
              </a:rPr>
              <a:t>k</a:t>
            </a:r>
            <a:r>
              <a:rPr lang="en-US" baseline="-25000" dirty="0">
                <a:solidFill>
                  <a:schemeClr val="bg2"/>
                </a:solidFill>
                <a:latin typeface="Arial" charset="0"/>
              </a:rPr>
              <a:t> </a:t>
            </a:r>
            <a:r>
              <a:rPr lang="en-US" dirty="0">
                <a:solidFill>
                  <a:schemeClr val="tx1"/>
                </a:solidFill>
                <a:latin typeface="Arial" charset="0"/>
              </a:rPr>
              <a:t>comes from a discrete set </a:t>
            </a:r>
            <a:r>
              <a:rPr lang="en-US" dirty="0" smtClean="0">
                <a:solidFill>
                  <a:schemeClr val="tx1"/>
                </a:solidFill>
                <a:latin typeface="Arial" charset="0"/>
              </a:rPr>
              <a:t> e.g</a:t>
            </a:r>
            <a:r>
              <a:rPr lang="en-US" dirty="0">
                <a:solidFill>
                  <a:schemeClr val="tx1"/>
                </a:solidFill>
                <a:latin typeface="Arial" charset="0"/>
              </a:rPr>
              <a:t>., so we can simply count the occurrences to compute </a:t>
            </a:r>
            <a:r>
              <a:rPr lang="en-US" dirty="0">
                <a:solidFill>
                  <a:srgbClr val="850205"/>
                </a:solidFill>
                <a:latin typeface="Arial" charset="0"/>
              </a:rPr>
              <a:t>P(</a:t>
            </a:r>
            <a:r>
              <a:rPr lang="en-US" dirty="0" err="1">
                <a:solidFill>
                  <a:srgbClr val="850205"/>
                </a:solidFill>
                <a:latin typeface="Arial" charset="0"/>
              </a:rPr>
              <a:t>F</a:t>
            </a:r>
            <a:r>
              <a:rPr lang="en-US" baseline="-25000" dirty="0" err="1">
                <a:solidFill>
                  <a:srgbClr val="850205"/>
                </a:solidFill>
                <a:latin typeface="Arial" charset="0"/>
              </a:rPr>
              <a:t>k</a:t>
            </a:r>
            <a:r>
              <a:rPr lang="en-US" dirty="0">
                <a:solidFill>
                  <a:srgbClr val="850205"/>
                </a:solidFill>
                <a:latin typeface="Arial" charset="0"/>
              </a:rPr>
              <a:t> |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a:t>
            </a:r>
          </a:p>
          <a:p>
            <a:pPr eaLnBrk="1" hangingPunct="1">
              <a:buFont typeface="Wingdings" charset="0"/>
              <a:buNone/>
            </a:pPr>
            <a:endParaRPr lang="en-US" dirty="0">
              <a:latin typeface="Arial" charset="0"/>
            </a:endParaRPr>
          </a:p>
        </p:txBody>
      </p:sp>
    </p:spTree>
    <p:extLst>
      <p:ext uri="{BB962C8B-B14F-4D97-AF65-F5344CB8AC3E}">
        <p14:creationId xmlns:p14="http://schemas.microsoft.com/office/powerpoint/2010/main" val="3789711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4000" dirty="0" smtClean="0">
                <a:latin typeface="Arial" charset="0"/>
              </a:rPr>
              <a:t>Naïve Bayes Pros and Cons</a:t>
            </a:r>
            <a:endParaRPr lang="en-US" sz="4000" dirty="0">
              <a:latin typeface="Arial" charset="0"/>
            </a:endParaRPr>
          </a:p>
        </p:txBody>
      </p:sp>
      <p:sp>
        <p:nvSpPr>
          <p:cNvPr id="20483" name="Rectangle 3"/>
          <p:cNvSpPr>
            <a:spLocks noGrp="1" noChangeArrowheads="1"/>
          </p:cNvSpPr>
          <p:nvPr>
            <p:ph idx="1"/>
          </p:nvPr>
        </p:nvSpPr>
        <p:spPr>
          <a:xfrm>
            <a:off x="1128943" y="1348193"/>
            <a:ext cx="7669252" cy="4379976"/>
          </a:xfrm>
        </p:spPr>
        <p:txBody>
          <a:bodyPr/>
          <a:lstStyle/>
          <a:p>
            <a:pPr marL="0" indent="0" eaLnBrk="1" hangingPunct="1">
              <a:buNone/>
            </a:pPr>
            <a:r>
              <a:rPr lang="en-US" dirty="0" smtClean="0">
                <a:latin typeface="Arial" charset="0"/>
              </a:rPr>
              <a:t>Elegant balance of features and prior probabilities</a:t>
            </a:r>
          </a:p>
          <a:p>
            <a:pPr marL="0" indent="0" eaLnBrk="1" hangingPunct="1">
              <a:buNone/>
            </a:pPr>
            <a:r>
              <a:rPr lang="en-US" dirty="0" smtClean="0">
                <a:latin typeface="Arial" charset="0"/>
              </a:rPr>
              <a:t>But depends </a:t>
            </a:r>
            <a:r>
              <a:rPr lang="en-US" dirty="0">
                <a:latin typeface="Arial" charset="0"/>
              </a:rPr>
              <a:t>on assumptions that are not in general true</a:t>
            </a:r>
          </a:p>
          <a:p>
            <a:pPr marL="0" indent="0">
              <a:lnSpc>
                <a:spcPct val="90000"/>
              </a:lnSpc>
              <a:buNone/>
            </a:pPr>
            <a:r>
              <a:rPr lang="en-US" dirty="0" smtClean="0">
                <a:latin typeface="Arial" charset="0"/>
              </a:rPr>
              <a:t>Will </a:t>
            </a:r>
            <a:r>
              <a:rPr lang="en-US" dirty="0">
                <a:latin typeface="Arial" charset="0"/>
              </a:rPr>
              <a:t>tend to fail when things are highly </a:t>
            </a:r>
            <a:r>
              <a:rPr lang="en-US" dirty="0" smtClean="0">
                <a:latin typeface="Arial" charset="0"/>
              </a:rPr>
              <a:t>conditional</a:t>
            </a:r>
          </a:p>
          <a:p>
            <a:pPr lvl="1">
              <a:lnSpc>
                <a:spcPct val="90000"/>
              </a:lnSpc>
            </a:pPr>
            <a:r>
              <a:rPr lang="en-US" dirty="0" smtClean="0">
                <a:latin typeface="Arial" charset="0"/>
              </a:rPr>
              <a:t>i.e</a:t>
            </a:r>
            <a:r>
              <a:rPr lang="en-US" dirty="0">
                <a:latin typeface="Arial" charset="0"/>
              </a:rPr>
              <a:t>., System behaves very differently </a:t>
            </a:r>
            <a:br>
              <a:rPr lang="en-US" dirty="0">
                <a:latin typeface="Arial" charset="0"/>
              </a:rPr>
            </a:br>
            <a:r>
              <a:rPr lang="en-US" dirty="0">
                <a:latin typeface="Arial" charset="0"/>
              </a:rPr>
              <a:t>	when X is true vs. Y is true</a:t>
            </a:r>
          </a:p>
          <a:p>
            <a:pPr marL="0" indent="0">
              <a:lnSpc>
                <a:spcPct val="90000"/>
              </a:lnSpc>
              <a:buNone/>
            </a:pPr>
            <a:r>
              <a:rPr lang="en-US" dirty="0">
                <a:latin typeface="Arial" charset="0"/>
              </a:rPr>
              <a:t>Works less well when attributes are redundant or classes are </a:t>
            </a:r>
            <a:r>
              <a:rPr lang="en-US" dirty="0" smtClean="0">
                <a:latin typeface="Arial" charset="0"/>
              </a:rPr>
              <a:t>skewed (priors win)</a:t>
            </a:r>
          </a:p>
          <a:p>
            <a:pPr marL="0" indent="0">
              <a:lnSpc>
                <a:spcPct val="90000"/>
              </a:lnSpc>
              <a:buNone/>
            </a:pPr>
            <a:r>
              <a:rPr lang="en-US" dirty="0" smtClean="0">
                <a:latin typeface="Arial" charset="0"/>
              </a:rPr>
              <a:t>Robust when features are missing (because of prior probabilities) (but not during training)</a:t>
            </a:r>
            <a:endParaRPr lang="en-US" dirty="0">
              <a:latin typeface="Arial" charset="0"/>
            </a:endParaRPr>
          </a:p>
        </p:txBody>
      </p:sp>
    </p:spTree>
    <p:extLst>
      <p:ext uri="{BB962C8B-B14F-4D97-AF65-F5344CB8AC3E}">
        <p14:creationId xmlns:p14="http://schemas.microsoft.com/office/powerpoint/2010/main" val="34110593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unwanted classes</a:t>
            </a:r>
            <a:endParaRPr lang="en-US" dirty="0"/>
          </a:p>
        </p:txBody>
      </p:sp>
      <p:sp>
        <p:nvSpPr>
          <p:cNvPr id="3" name="Content Placeholder 2"/>
          <p:cNvSpPr>
            <a:spLocks noGrp="1"/>
          </p:cNvSpPr>
          <p:nvPr>
            <p:ph idx="1"/>
          </p:nvPr>
        </p:nvSpPr>
        <p:spPr/>
        <p:txBody>
          <a:bodyPr/>
          <a:lstStyle/>
          <a:p>
            <a:pPr marL="0" indent="0">
              <a:buNone/>
            </a:pPr>
            <a:r>
              <a:rPr lang="en-US" sz="2000" dirty="0">
                <a:latin typeface="Andale Mono"/>
                <a:cs typeface="Andale Mono"/>
              </a:rPr>
              <a:t>y[y=="No Show"] = "Other"</a:t>
            </a:r>
          </a:p>
          <a:p>
            <a:pPr marL="0" indent="0">
              <a:buNone/>
            </a:pPr>
            <a:r>
              <a:rPr lang="en-US" sz="2000" dirty="0">
                <a:latin typeface="Andale Mono"/>
                <a:cs typeface="Andale Mono"/>
              </a:rPr>
              <a:t>y[y=="Missing Report Expired"] = "Other"</a:t>
            </a:r>
          </a:p>
          <a:p>
            <a:pPr marL="0" indent="0">
              <a:buNone/>
            </a:pPr>
            <a:r>
              <a:rPr lang="en-US" sz="2000" dirty="0">
                <a:latin typeface="Andale Mono"/>
                <a:cs typeface="Andale Mono"/>
              </a:rPr>
              <a:t>y[y=="Found Report Expired"] = "</a:t>
            </a:r>
            <a:r>
              <a:rPr lang="en-US" sz="2000" dirty="0" smtClean="0">
                <a:latin typeface="Andale Mono"/>
                <a:cs typeface="Andale Mono"/>
              </a:rPr>
              <a:t>Other”</a:t>
            </a:r>
            <a:endParaRPr lang="en-US" sz="2000" dirty="0">
              <a:latin typeface="Andale Mono"/>
              <a:cs typeface="Andale Mono"/>
            </a:endParaRPr>
          </a:p>
          <a:p>
            <a:pPr marL="0" indent="0">
              <a:buNone/>
            </a:pPr>
            <a:r>
              <a:rPr lang="en-US" sz="2000" dirty="0" smtClean="0">
                <a:latin typeface="Andale Mono"/>
                <a:cs typeface="Andale Mono"/>
              </a:rPr>
              <a:t>…</a:t>
            </a:r>
            <a:endParaRPr lang="en-US" sz="2000" dirty="0">
              <a:latin typeface="Andale Mono"/>
              <a:cs typeface="Andale Mono"/>
            </a:endParaRPr>
          </a:p>
          <a:p>
            <a:pPr marL="0" indent="0">
              <a:buNone/>
            </a:pPr>
            <a:r>
              <a:rPr lang="en-US" sz="2000" dirty="0">
                <a:latin typeface="Andale Mono"/>
                <a:cs typeface="Andale Mono"/>
              </a:rPr>
              <a:t>y[y=="Trap Neuter/Spay Released"] = "Other"</a:t>
            </a:r>
          </a:p>
          <a:p>
            <a:pPr marL="0" indent="0">
              <a:buNone/>
            </a:pPr>
            <a:r>
              <a:rPr lang="en-US" sz="2000" dirty="0">
                <a:latin typeface="Andale Mono"/>
                <a:cs typeface="Andale Mono"/>
              </a:rPr>
              <a:t>y[y=="Transferred to Rescue Group"] = "Other"</a:t>
            </a:r>
          </a:p>
          <a:p>
            <a:pPr marL="0" indent="0">
              <a:buNone/>
            </a:pPr>
            <a:r>
              <a:rPr lang="en-US" sz="2000" dirty="0">
                <a:latin typeface="Andale Mono"/>
                <a:cs typeface="Andale Mono"/>
              </a:rPr>
              <a:t>y[y==</a:t>
            </a:r>
            <a:r>
              <a:rPr lang="en-US" sz="2000" dirty="0" err="1">
                <a:latin typeface="Andale Mono"/>
                <a:cs typeface="Andale Mono"/>
              </a:rPr>
              <a:t>u'Foster</a:t>
            </a:r>
            <a:r>
              <a:rPr lang="en-US" sz="2000" dirty="0">
                <a:latin typeface="Andale Mono"/>
                <a:cs typeface="Andale Mono"/>
              </a:rPr>
              <a:t>']="Other"</a:t>
            </a:r>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Tree>
    <p:extLst>
      <p:ext uri="{BB962C8B-B14F-4D97-AF65-F5344CB8AC3E}">
        <p14:creationId xmlns:p14="http://schemas.microsoft.com/office/powerpoint/2010/main" val="342081961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Tree>
    <p:extLst>
      <p:ext uri="{BB962C8B-B14F-4D97-AF65-F5344CB8AC3E}">
        <p14:creationId xmlns:p14="http://schemas.microsoft.com/office/powerpoint/2010/main" val="1908137283"/>
      </p:ext>
    </p:extLst>
  </p:cSld>
  <p:clrMapOvr>
    <a:masterClrMapping/>
  </p:clrMapOvr>
  <p:timing>
    <p:tnLst>
      <p:par>
        <p:cTn xmlns:p14="http://schemas.microsoft.com/office/powerpoint/2010/mai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Naïve Bayes </a:t>
            </a:r>
            <a:r>
              <a:rPr lang="en-US" dirty="0" err="1" smtClean="0">
                <a:latin typeface="Arial" charset="0"/>
              </a:rPr>
              <a:t>vs</a:t>
            </a:r>
            <a:r>
              <a:rPr lang="en-US" dirty="0" smtClean="0">
                <a:latin typeface="Arial" charset="0"/>
              </a:rPr>
              <a:t> Decision Trees</a:t>
            </a:r>
            <a:endParaRPr lang="en-US" dirty="0">
              <a:latin typeface="Arial" charset="0"/>
            </a:endParaRPr>
          </a:p>
        </p:txBody>
      </p:sp>
      <p:sp>
        <p:nvSpPr>
          <p:cNvPr id="18435" name="Rectangle 3"/>
          <p:cNvSpPr>
            <a:spLocks noGrp="1" noChangeArrowheads="1"/>
          </p:cNvSpPr>
          <p:nvPr>
            <p:ph idx="1"/>
          </p:nvPr>
        </p:nvSpPr>
        <p:spPr/>
        <p:txBody>
          <a:bodyPr/>
          <a:lstStyle/>
          <a:p>
            <a:pPr eaLnBrk="1" hangingPunct="1"/>
            <a:r>
              <a:rPr lang="en-US" dirty="0" smtClean="0">
                <a:latin typeface="Arial" charset="0"/>
              </a:rPr>
              <a:t>Decision Trees use </a:t>
            </a:r>
            <a:r>
              <a:rPr lang="en-US" dirty="0">
                <a:latin typeface="Arial" charset="0"/>
              </a:rPr>
              <a:t>contingencies between patterns of attribute values as a basis for decision making</a:t>
            </a:r>
          </a:p>
          <a:p>
            <a:pPr eaLnBrk="1" hangingPunct="1"/>
            <a:r>
              <a:rPr lang="en-US" dirty="0" smtClean="0">
                <a:latin typeface="Arial" charset="0"/>
              </a:rPr>
              <a:t>Naïve Bayes treats </a:t>
            </a:r>
            <a:r>
              <a:rPr lang="en-US" dirty="0">
                <a:latin typeface="Arial" charset="0"/>
              </a:rPr>
              <a:t>attributes as independent pieces of evidence that the decision should go one way or another</a:t>
            </a:r>
          </a:p>
          <a:p>
            <a:pPr eaLnBrk="1" hangingPunct="1"/>
            <a:r>
              <a:rPr lang="en-US" dirty="0">
                <a:latin typeface="Arial" charset="0"/>
              </a:rPr>
              <a:t>Most of the time in real data sets the values of the different attributes are not independent of each other</a:t>
            </a:r>
          </a:p>
        </p:txBody>
      </p:sp>
    </p:spTree>
    <p:extLst>
      <p:ext uri="{BB962C8B-B14F-4D97-AF65-F5344CB8AC3E}">
        <p14:creationId xmlns:p14="http://schemas.microsoft.com/office/powerpoint/2010/main" val="920164383"/>
      </p:ext>
    </p:extLst>
  </p:cSld>
  <p:clrMapOvr>
    <a:masterClrMapping/>
  </p:clrMapOvr>
  <p:timing>
    <p:tnLst>
      <p:par>
        <p:cTn xmlns:p14="http://schemas.microsoft.com/office/powerpoint/2010/mai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Review: Decision Trees &amp; Naïve Bayes</a:t>
            </a:r>
            <a:endParaRPr lang="en-US" dirty="0"/>
          </a:p>
        </p:txBody>
      </p:sp>
      <p:sp>
        <p:nvSpPr>
          <p:cNvPr id="3" name="Content Placeholder 2"/>
          <p:cNvSpPr>
            <a:spLocks noGrp="1"/>
          </p:cNvSpPr>
          <p:nvPr>
            <p:ph idx="1"/>
          </p:nvPr>
        </p:nvSpPr>
        <p:spPr/>
        <p:txBody>
          <a:bodyPr/>
          <a:lstStyle/>
          <a:p>
            <a:pPr marL="0" indent="0">
              <a:buNone/>
            </a:pPr>
            <a:r>
              <a:rPr lang="en-US" dirty="0" smtClean="0"/>
              <a:t>Minimum description length principal</a:t>
            </a:r>
          </a:p>
          <a:p>
            <a:pPr marL="0" indent="0">
              <a:buNone/>
            </a:pPr>
            <a:r>
              <a:rPr lang="en-US" dirty="0"/>
              <a:t>Decision trees are simple and easily learned</a:t>
            </a:r>
          </a:p>
          <a:p>
            <a:pPr lvl="1"/>
            <a:r>
              <a:rPr lang="en-US" dirty="0"/>
              <a:t>Add nodes based on information gain</a:t>
            </a:r>
          </a:p>
          <a:p>
            <a:pPr marL="0" indent="0">
              <a:buNone/>
            </a:pPr>
            <a:r>
              <a:rPr lang="en-US" dirty="0" smtClean="0"/>
              <a:t>Naïve Bayes pros</a:t>
            </a:r>
          </a:p>
          <a:p>
            <a:pPr lvl="1"/>
            <a:r>
              <a:rPr lang="en-US" dirty="0" smtClean="0"/>
              <a:t>Takes priors into account</a:t>
            </a:r>
          </a:p>
          <a:p>
            <a:pPr lvl="1"/>
            <a:r>
              <a:rPr lang="en-US" dirty="0" smtClean="0"/>
              <a:t>Robust even when features are missing</a:t>
            </a:r>
            <a:endParaRPr lang="en-US" dirty="0"/>
          </a:p>
          <a:p>
            <a:pPr marL="0" indent="0">
              <a:buNone/>
            </a:pPr>
            <a:r>
              <a:rPr lang="en-US" dirty="0" smtClean="0"/>
              <a:t>Naïve Bayes cons</a:t>
            </a:r>
          </a:p>
          <a:p>
            <a:pPr lvl="1"/>
            <a:r>
              <a:rPr lang="en-US" dirty="0" smtClean="0"/>
              <a:t>Assumptions: </a:t>
            </a:r>
            <a:r>
              <a:rPr lang="en-US" dirty="0"/>
              <a:t>I</a:t>
            </a:r>
            <a:r>
              <a:rPr lang="en-US" dirty="0" smtClean="0"/>
              <a:t>ndependence; Closed world</a:t>
            </a:r>
          </a:p>
          <a:p>
            <a:pPr lvl="1"/>
            <a:r>
              <a:rPr lang="en-US" dirty="0" smtClean="0"/>
              <a:t>Fails when things are highly conditional</a:t>
            </a:r>
          </a:p>
          <a:p>
            <a:pPr lvl="1"/>
            <a:r>
              <a:rPr lang="en-US" dirty="0" smtClean="0"/>
              <a:t>Fails when data is highly skewed </a:t>
            </a:r>
            <a:endParaRPr lang="en-US" dirty="0"/>
          </a:p>
          <a:p>
            <a:pPr marL="0" indent="0">
              <a:buNone/>
            </a:pPr>
            <a:endParaRPr lang="en-US" dirty="0" smtClean="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122</a:t>
            </a:fld>
            <a:endParaRPr lang="en-US" dirty="0"/>
          </a:p>
        </p:txBody>
      </p:sp>
    </p:spTree>
    <p:extLst>
      <p:ext uri="{BB962C8B-B14F-4D97-AF65-F5344CB8AC3E}">
        <p14:creationId xmlns:p14="http://schemas.microsoft.com/office/powerpoint/2010/main" val="315659466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to add slides on regression and maybe unsupervised learning/clustering</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123</a:t>
            </a:fld>
            <a:endParaRPr lang="en-US" dirty="0"/>
          </a:p>
        </p:txBody>
      </p:sp>
    </p:spTree>
    <p:extLst>
      <p:ext uri="{BB962C8B-B14F-4D97-AF65-F5344CB8AC3E}">
        <p14:creationId xmlns:p14="http://schemas.microsoft.com/office/powerpoint/2010/main" val="18292537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Stepgreen</a:t>
            </a:r>
            <a:r>
              <a:rPr lang="en-US" dirty="0" smtClean="0"/>
              <a:t> data</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124</a:t>
            </a:fld>
            <a:endParaRPr lang="en-US" dirty="0"/>
          </a:p>
        </p:txBody>
      </p:sp>
    </p:spTree>
    <p:extLst>
      <p:ext uri="{BB962C8B-B14F-4D97-AF65-F5344CB8AC3E}">
        <p14:creationId xmlns:p14="http://schemas.microsoft.com/office/powerpoint/2010/main" val="38524698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atin typeface="Geneva" charset="0"/>
                <a:ea typeface="ＭＳ Ｐゴシック" charset="0"/>
                <a:cs typeface="ＭＳ Ｐゴシック" charset="0"/>
              </a:rPr>
              <a:t>Actions that don</a:t>
            </a:r>
            <a:r>
              <a:rPr lang="ja-JP" altLang="en-US">
                <a:latin typeface="Geneva" charset="0"/>
                <a:ea typeface="ＭＳ Ｐゴシック" charset="0"/>
                <a:cs typeface="ＭＳ Ｐゴシック" charset="0"/>
              </a:rPr>
              <a:t>’</a:t>
            </a:r>
            <a:r>
              <a:rPr lang="en-US">
                <a:latin typeface="Geneva" charset="0"/>
                <a:ea typeface="ＭＳ Ｐゴシック" charset="0"/>
                <a:cs typeface="ＭＳ Ｐゴシック" charset="0"/>
              </a:rPr>
              <a:t>t change</a:t>
            </a:r>
            <a:br>
              <a:rPr lang="en-US">
                <a:latin typeface="Geneva" charset="0"/>
                <a:ea typeface="ＭＳ Ｐゴシック" charset="0"/>
                <a:cs typeface="ＭＳ Ｐゴシック" charset="0"/>
              </a:rPr>
            </a:br>
            <a:endParaRPr lang="en-US">
              <a:latin typeface="Geneva" charset="0"/>
              <a:ea typeface="ＭＳ Ｐゴシック" charset="0"/>
              <a:cs typeface="ＭＳ Ｐゴシック" charset="0"/>
            </a:endParaRPr>
          </a:p>
        </p:txBody>
      </p:sp>
      <p:graphicFrame>
        <p:nvGraphicFramePr>
          <p:cNvPr id="5" name="Content Placeholder 4"/>
          <p:cNvGraphicFramePr>
            <a:graphicFrameLocks noGrp="1"/>
          </p:cNvGraphicFramePr>
          <p:nvPr>
            <p:ph idx="1"/>
          </p:nvPr>
        </p:nvGraphicFramePr>
        <p:xfrm>
          <a:off x="958850" y="2514600"/>
          <a:ext cx="7770813" cy="2108835"/>
        </p:xfrm>
        <a:graphic>
          <a:graphicData uri="http://schemas.openxmlformats.org/drawingml/2006/table">
            <a:tbl>
              <a:tblPr/>
              <a:tblGrid>
                <a:gridCol w="971550"/>
                <a:gridCol w="3375025"/>
                <a:gridCol w="3424238"/>
              </a:tblGrid>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Rank</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Already Do</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Unappealing</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1</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out lights when leaving home (16%)</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Install motion sensors for some lights (5%)</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2</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Use a manual toothbrush  (12%)</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off and unplug devices at work  (5%)</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3</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out lights when leaving a room (12%) </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Volunteer time (5%) </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bl>
          </a:graphicData>
        </a:graphic>
      </p:graphicFrame>
    </p:spTree>
    <p:extLst>
      <p:ext uri="{BB962C8B-B14F-4D97-AF65-F5344CB8AC3E}">
        <p14:creationId xmlns:p14="http://schemas.microsoft.com/office/powerpoint/2010/main" val="14544842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atin typeface="Geneva" charset="0"/>
                <a:ea typeface="ＭＳ Ｐゴシック" charset="0"/>
                <a:cs typeface="ＭＳ Ｐゴシック" charset="0"/>
              </a:rPr>
              <a:t>Popular, High Impact New Actions</a:t>
            </a:r>
          </a:p>
        </p:txBody>
      </p:sp>
      <p:graphicFrame>
        <p:nvGraphicFramePr>
          <p:cNvPr id="5" name="Content Placeholder 4"/>
          <p:cNvGraphicFramePr>
            <a:graphicFrameLocks noGrp="1"/>
          </p:cNvGraphicFramePr>
          <p:nvPr>
            <p:ph idx="1"/>
          </p:nvPr>
        </p:nvGraphicFramePr>
        <p:xfrm>
          <a:off x="1219200" y="2514600"/>
          <a:ext cx="7026275" cy="1754505"/>
        </p:xfrm>
        <a:graphic>
          <a:graphicData uri="http://schemas.openxmlformats.org/drawingml/2006/table">
            <a:tbl>
              <a:tblPr/>
              <a:tblGrid>
                <a:gridCol w="4608513"/>
                <a:gridCol w="2417762"/>
              </a:tblGrid>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Name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Impact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Set your home computer to sleep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617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Recycle aluminum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116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Adjust your water heater thermostat to 120F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1242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bl>
          </a:graphicData>
        </a:graphic>
      </p:graphicFrame>
    </p:spTree>
    <p:extLst>
      <p:ext uri="{BB962C8B-B14F-4D97-AF65-F5344CB8AC3E}">
        <p14:creationId xmlns:p14="http://schemas.microsoft.com/office/powerpoint/2010/main" val="5224439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656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87813"/>
            <a:ext cx="9144000"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Rectangle 5"/>
          <p:cNvSpPr>
            <a:spLocks noGrp="1" noChangeArrowheads="1"/>
          </p:cNvSpPr>
          <p:nvPr>
            <p:ph type="title"/>
          </p:nvPr>
        </p:nvSpPr>
        <p:spPr/>
        <p:txBody>
          <a:bodyPr/>
          <a:lstStyle/>
          <a:p>
            <a:pPr eaLnBrk="1" hangingPunct="1"/>
            <a:r>
              <a:rPr lang="en-US">
                <a:latin typeface="Geneva" charset="0"/>
                <a:ea typeface="ＭＳ Ｐゴシック" charset="0"/>
                <a:cs typeface="ＭＳ Ｐゴシック" charset="0"/>
              </a:rPr>
              <a:t>Digging Deeper…</a:t>
            </a:r>
          </a:p>
        </p:txBody>
      </p:sp>
      <p:sp>
        <p:nvSpPr>
          <p:cNvPr id="66564" name="Rectangle 6"/>
          <p:cNvSpPr>
            <a:spLocks noGrp="1" noChangeArrowheads="1"/>
          </p:cNvSpPr>
          <p:nvPr>
            <p:ph type="body" idx="1"/>
          </p:nvPr>
        </p:nvSpPr>
        <p:spPr/>
        <p:txBody>
          <a:bodyPr/>
          <a:lstStyle/>
          <a:p>
            <a:pPr eaLnBrk="1" hangingPunct="1"/>
            <a:r>
              <a:rPr lang="en-US">
                <a:latin typeface="Geneva" charset="0"/>
                <a:ea typeface="ＭＳ Ｐゴシック" charset="0"/>
                <a:cs typeface="ＭＳ Ｐゴシック" charset="0"/>
              </a:rPr>
              <a:t>Patterns of learning, commitment, fulfillment, getting suggestions</a:t>
            </a:r>
          </a:p>
        </p:txBody>
      </p:sp>
    </p:spTree>
    <p:extLst>
      <p:ext uri="{BB962C8B-B14F-4D97-AF65-F5344CB8AC3E}">
        <p14:creationId xmlns:p14="http://schemas.microsoft.com/office/powerpoint/2010/main" val="21808349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Title 1"/>
          <p:cNvSpPr>
            <a:spLocks/>
          </p:cNvSpPr>
          <p:nvPr/>
        </p:nvSpPr>
        <p:spPr bwMode="auto">
          <a:xfrm>
            <a:off x="1219200" y="990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sz="4400">
                <a:solidFill>
                  <a:srgbClr val="536421"/>
                </a:solidFill>
                <a:latin typeface="Geneva" charset="0"/>
              </a:rPr>
              <a:t>Predicting Next Committed Action- Recycling</a:t>
            </a:r>
          </a:p>
        </p:txBody>
      </p:sp>
      <p:pic>
        <p:nvPicPr>
          <p:cNvPr id="59395"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55838"/>
            <a:ext cx="5867400"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Rectangle 3"/>
          <p:cNvSpPr>
            <a:spLocks noChangeArrowheads="1"/>
          </p:cNvSpPr>
          <p:nvPr/>
        </p:nvSpPr>
        <p:spPr bwMode="auto">
          <a:xfrm>
            <a:off x="7620000" y="5791200"/>
            <a:ext cx="1524000" cy="533400"/>
          </a:xfrm>
          <a:prstGeom prst="rect">
            <a:avLst/>
          </a:prstGeom>
          <a:solidFill>
            <a:srgbClr val="FEFEFE"/>
          </a:solidFill>
          <a:ln w="9525">
            <a:solidFill>
              <a:srgbClr val="FFFFFF"/>
            </a:solidFill>
            <a:round/>
            <a:headEnd/>
            <a:tailEnd/>
          </a:ln>
        </p:spPr>
        <p:txBody>
          <a:bodyPr/>
          <a:lstStyle/>
          <a:p>
            <a:pPr eaLnBrk="0" hangingPunct="0"/>
            <a:endParaRPr lang="en-US"/>
          </a:p>
        </p:txBody>
      </p:sp>
    </p:spTree>
    <p:extLst>
      <p:ext uri="{BB962C8B-B14F-4D97-AF65-F5344CB8AC3E}">
        <p14:creationId xmlns:p14="http://schemas.microsoft.com/office/powerpoint/2010/main" val="34455641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Title 1"/>
          <p:cNvSpPr>
            <a:spLocks/>
          </p:cNvSpPr>
          <p:nvPr/>
        </p:nvSpPr>
        <p:spPr bwMode="auto">
          <a:xfrm>
            <a:off x="1219200" y="990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sz="4400">
                <a:solidFill>
                  <a:srgbClr val="536421"/>
                </a:solidFill>
                <a:latin typeface="Geneva" charset="0"/>
              </a:rPr>
              <a:t>Predicting Next Committed Action- Turning off lights</a:t>
            </a:r>
          </a:p>
        </p:txBody>
      </p:sp>
      <p:pic>
        <p:nvPicPr>
          <p:cNvPr id="614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563" y="2209800"/>
            <a:ext cx="5788025" cy="413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Rectangle 3"/>
          <p:cNvSpPr>
            <a:spLocks noChangeArrowheads="1"/>
          </p:cNvSpPr>
          <p:nvPr/>
        </p:nvSpPr>
        <p:spPr bwMode="auto">
          <a:xfrm>
            <a:off x="7620000" y="5791200"/>
            <a:ext cx="1524000" cy="533400"/>
          </a:xfrm>
          <a:prstGeom prst="rect">
            <a:avLst/>
          </a:prstGeom>
          <a:solidFill>
            <a:srgbClr val="FEFEFE"/>
          </a:solidFill>
          <a:ln w="9525">
            <a:solidFill>
              <a:srgbClr val="FFFFFF"/>
            </a:solidFill>
            <a:round/>
            <a:headEnd/>
            <a:tailEnd/>
          </a:ln>
        </p:spPr>
        <p:txBody>
          <a:bodyPr/>
          <a:lstStyle/>
          <a:p>
            <a:pPr eaLnBrk="0" hangingPunct="0"/>
            <a:endParaRPr lang="en-US"/>
          </a:p>
        </p:txBody>
      </p:sp>
    </p:spTree>
    <p:extLst>
      <p:ext uri="{BB962C8B-B14F-4D97-AF65-F5344CB8AC3E}">
        <p14:creationId xmlns:p14="http://schemas.microsoft.com/office/powerpoint/2010/main" val="37907502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forget to plot it </a:t>
            </a:r>
            <a:endParaRPr lang="en-US" dirty="0"/>
          </a:p>
        </p:txBody>
      </p:sp>
      <p:sp>
        <p:nvSpPr>
          <p:cNvPr id="3" name="Content Placeholder 2"/>
          <p:cNvSpPr>
            <a:spLocks noGrp="1"/>
          </p:cNvSpPr>
          <p:nvPr>
            <p:ph idx="1"/>
          </p:nvPr>
        </p:nvSpPr>
        <p:spPr/>
        <p:txBody>
          <a:bodyPr/>
          <a:lstStyle/>
          <a:p>
            <a:r>
              <a:rPr lang="en-US" dirty="0" smtClean="0"/>
              <a:t>Can output to a file and use a program of your choice</a:t>
            </a:r>
          </a:p>
          <a:p>
            <a:r>
              <a:rPr lang="en-US" dirty="0" smtClean="0"/>
              <a:t>Or use </a:t>
            </a:r>
            <a:r>
              <a:rPr lang="en-US" dirty="0" err="1" smtClean="0"/>
              <a:t>pyplot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pic>
        <p:nvPicPr>
          <p:cNvPr id="8" name="Content Placeholder 6" descr="Screen Shot 2014-03-17 at 11.10.11 AM.png"/>
          <p:cNvPicPr>
            <a:picLocks noChangeAspect="1"/>
          </p:cNvPicPr>
          <p:nvPr/>
        </p:nvPicPr>
        <p:blipFill>
          <a:blip r:embed="rId2">
            <a:extLst>
              <a:ext uri="{28A0092B-C50C-407E-A947-70E740481C1C}">
                <a14:useLocalDpi xmlns:a14="http://schemas.microsoft.com/office/drawing/2010/main" val="0"/>
              </a:ext>
            </a:extLst>
          </a:blip>
          <a:srcRect l="-8864" r="-8864"/>
          <a:stretch>
            <a:fillRect/>
          </a:stretch>
        </p:blipFill>
        <p:spPr>
          <a:xfrm>
            <a:off x="3322398" y="3026614"/>
            <a:ext cx="5026279" cy="3123312"/>
          </a:xfrm>
          <a:prstGeom prst="rect">
            <a:avLst/>
          </a:prstGeom>
        </p:spPr>
      </p:pic>
    </p:spTree>
    <p:extLst>
      <p:ext uri="{BB962C8B-B14F-4D97-AF65-F5344CB8AC3E}">
        <p14:creationId xmlns:p14="http://schemas.microsoft.com/office/powerpoint/2010/main" val="385070399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32899975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 Set</a:t>
            </a:r>
            <a:endParaRPr lang="en-US" dirty="0"/>
          </a:p>
        </p:txBody>
      </p:sp>
      <p:sp>
        <p:nvSpPr>
          <p:cNvPr id="3" name="Content Placeholder 2"/>
          <p:cNvSpPr>
            <a:spLocks noGrp="1"/>
          </p:cNvSpPr>
          <p:nvPr>
            <p:ph idx="1"/>
          </p:nvPr>
        </p:nvSpPr>
        <p:spPr/>
        <p:txBody>
          <a:bodyPr/>
          <a:lstStyle/>
          <a:p>
            <a:pPr marL="0" indent="0">
              <a:buNone/>
            </a:pPr>
            <a:r>
              <a:rPr lang="en-US" dirty="0" smtClean="0"/>
              <a:t>There are a number of public data sets on </a:t>
            </a:r>
            <a:r>
              <a:rPr lang="en-US" dirty="0" err="1" smtClean="0"/>
              <a:t>BigQuery</a:t>
            </a:r>
            <a:r>
              <a:rPr lang="en-US" dirty="0" smtClean="0"/>
              <a:t>. You can use any of them</a:t>
            </a:r>
          </a:p>
          <a:p>
            <a:pPr marL="0" indent="0">
              <a:buNone/>
            </a:pPr>
            <a:r>
              <a:rPr lang="en-US" dirty="0" smtClean="0"/>
              <a:t>We focus on the </a:t>
            </a:r>
            <a:r>
              <a:rPr lang="en-US" dirty="0" err="1" smtClean="0"/>
              <a:t>natality</a:t>
            </a:r>
            <a:r>
              <a:rPr lang="en-US" dirty="0" smtClean="0"/>
              <a:t> data set</a:t>
            </a:r>
          </a:p>
          <a:p>
            <a:pPr marL="0" indent="0">
              <a:buNone/>
            </a:pPr>
            <a:r>
              <a:rPr lang="en-US" sz="2000" dirty="0"/>
              <a:t>https://</a:t>
            </a:r>
            <a:r>
              <a:rPr lang="en-US" sz="2000" dirty="0" err="1"/>
              <a:t>cloud.google.com</a:t>
            </a:r>
            <a:r>
              <a:rPr lang="en-US" sz="2000" dirty="0"/>
              <a:t>/</a:t>
            </a:r>
            <a:r>
              <a:rPr lang="en-US" sz="2000" dirty="0" err="1"/>
              <a:t>bigquery</a:t>
            </a:r>
            <a:r>
              <a:rPr lang="en-US" sz="2000" dirty="0"/>
              <a:t>/docs/dataset-</a:t>
            </a:r>
            <a:r>
              <a:rPr lang="en-US" sz="2000" dirty="0" err="1" smtClean="0"/>
              <a:t>natality</a:t>
            </a:r>
            <a:endParaRPr lang="en-US" sz="2000" dirty="0" smtClean="0"/>
          </a:p>
          <a:p>
            <a:pPr marL="0" indent="0">
              <a:buNone/>
            </a:pPr>
            <a:r>
              <a:rPr lang="en-US" sz="2000" dirty="0" smtClean="0"/>
              <a:t>“All births </a:t>
            </a:r>
            <a:r>
              <a:rPr lang="en-US" sz="2000" dirty="0"/>
              <a:t>registered in the 50 </a:t>
            </a:r>
            <a:r>
              <a:rPr lang="en-US" sz="2000" dirty="0" smtClean="0"/>
              <a:t>States, DC, </a:t>
            </a:r>
            <a:r>
              <a:rPr lang="en-US" sz="2000" dirty="0"/>
              <a:t>and </a:t>
            </a:r>
            <a:r>
              <a:rPr lang="en-US" sz="2000" dirty="0" smtClean="0"/>
              <a:t>NYC from </a:t>
            </a:r>
            <a:r>
              <a:rPr lang="en-US" sz="2000" dirty="0"/>
              <a:t>1969 to 2008. The </a:t>
            </a:r>
            <a:r>
              <a:rPr lang="en-US" sz="2000" dirty="0" smtClean="0"/>
              <a:t>CDC receives </a:t>
            </a:r>
            <a:r>
              <a:rPr lang="en-US" sz="2000" dirty="0"/>
              <a:t>these data as electronic files, prepared from individual records processed by each registration </a:t>
            </a:r>
            <a:r>
              <a:rPr lang="en-US" sz="2000" dirty="0" smtClean="0"/>
              <a:t>area…” </a:t>
            </a:r>
            <a:endParaRPr lang="en-US" sz="2000" dirty="0"/>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131</a:t>
            </a:fld>
            <a:endParaRPr lang="en-US" dirty="0"/>
          </a:p>
        </p:txBody>
      </p:sp>
    </p:spTree>
    <p:extLst>
      <p:ext uri="{BB962C8B-B14F-4D97-AF65-F5344CB8AC3E}">
        <p14:creationId xmlns:p14="http://schemas.microsoft.com/office/powerpoint/2010/main" val="531254787"/>
      </p:ext>
    </p:extLst>
  </p:cSld>
  <p:clrMapOvr>
    <a:masterClrMapping/>
  </p:clrMapOvr>
  <p:timing>
    <p:tnLst>
      <p:par>
        <p:cTn xmlns:p14="http://schemas.microsoft.com/office/powerpoint/2010/mai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Natality</a:t>
            </a:r>
            <a:r>
              <a:rPr lang="en-US" dirty="0" smtClean="0"/>
              <a:t> </a:t>
            </a:r>
            <a:r>
              <a:rPr lang="en-US" dirty="0" smtClean="0"/>
              <a:t>Data Set</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866729315"/>
              </p:ext>
            </p:extLst>
          </p:nvPr>
        </p:nvGraphicFramePr>
        <p:xfrm>
          <a:off x="1128713" y="1847850"/>
          <a:ext cx="7048500" cy="4119879"/>
        </p:xfrm>
        <a:graphic>
          <a:graphicData uri="http://schemas.openxmlformats.org/drawingml/2006/table">
            <a:tbl>
              <a:tblPr firstRow="1" bandRow="1">
                <a:tableStyleId>{5C22544A-7EE6-4342-B048-85BDC9FD1C3A}</a:tableStyleId>
              </a:tblPr>
              <a:tblGrid>
                <a:gridCol w="1430375"/>
                <a:gridCol w="853029"/>
                <a:gridCol w="4765096"/>
              </a:tblGrid>
              <a:tr h="370840">
                <a:tc>
                  <a:txBody>
                    <a:bodyPr/>
                    <a:lstStyle/>
                    <a:p>
                      <a:r>
                        <a:rPr lang="en-US" dirty="0" smtClean="0"/>
                        <a:t>Field Name</a:t>
                      </a:r>
                      <a:endParaRPr lang="en-US" dirty="0"/>
                    </a:p>
                  </a:txBody>
                  <a:tcPr/>
                </a:tc>
                <a:tc>
                  <a:txBody>
                    <a:bodyPr/>
                    <a:lstStyle/>
                    <a:p>
                      <a:r>
                        <a:rPr lang="en-US" dirty="0" smtClean="0"/>
                        <a:t>Type </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alcohol_use</a:t>
                      </a:r>
                      <a:endParaRPr lang="en-US" dirty="0"/>
                    </a:p>
                  </a:txBody>
                  <a:tcPr/>
                </a:tc>
                <a:tc>
                  <a:txBody>
                    <a:bodyPr/>
                    <a:lstStyle/>
                    <a:p>
                      <a:r>
                        <a:rPr lang="en-US" dirty="0" smtClean="0"/>
                        <a:t>BOOL</a:t>
                      </a:r>
                      <a:endParaRPr lang="en-US" dirty="0"/>
                    </a:p>
                  </a:txBody>
                  <a:tcPr/>
                </a:tc>
                <a:tc>
                  <a:txBody>
                    <a:bodyPr/>
                    <a:lstStyle/>
                    <a:p>
                      <a:r>
                        <a:rPr lang="en-US" dirty="0" smtClean="0"/>
                        <a:t>True if the mother used alcohol. Available starting 1989</a:t>
                      </a:r>
                      <a:endParaRPr lang="en-US" dirty="0"/>
                    </a:p>
                  </a:txBody>
                  <a:tcPr/>
                </a:tc>
              </a:tr>
              <a:tr h="370840">
                <a:tc>
                  <a:txBody>
                    <a:bodyPr/>
                    <a:lstStyle/>
                    <a:p>
                      <a:r>
                        <a:rPr lang="en-US" dirty="0" smtClean="0"/>
                        <a:t>apgar_1min</a:t>
                      </a:r>
                      <a:endParaRPr lang="en-US" dirty="0"/>
                    </a:p>
                  </a:txBody>
                  <a:tcPr/>
                </a:tc>
                <a:tc>
                  <a:txBody>
                    <a:bodyPr/>
                    <a:lstStyle/>
                    <a:p>
                      <a:r>
                        <a:rPr lang="en-US" dirty="0" smtClean="0"/>
                        <a:t>INT</a:t>
                      </a:r>
                      <a:endParaRPr lang="en-US" dirty="0"/>
                    </a:p>
                  </a:txBody>
                  <a:tcPr/>
                </a:tc>
                <a:tc>
                  <a:txBody>
                    <a:bodyPr/>
                    <a:lstStyle/>
                    <a:p>
                      <a:r>
                        <a:rPr lang="en-US" dirty="0" smtClean="0"/>
                        <a:t>Apgar scores measure the health of a newborn child on a scale from 0-10. Value after 1 minute. Available from 1978-2002.</a:t>
                      </a:r>
                    </a:p>
                  </a:txBody>
                  <a:tcPr/>
                </a:tc>
              </a:tr>
              <a:tr h="370840">
                <a:tc>
                  <a:txBody>
                    <a:bodyPr/>
                    <a:lstStyle/>
                    <a:p>
                      <a:r>
                        <a:rPr lang="en-US" dirty="0" smtClean="0"/>
                        <a:t>apgar_5min</a:t>
                      </a:r>
                      <a:endParaRPr lang="en-US" dirty="0"/>
                    </a:p>
                  </a:txBody>
                  <a:tcPr/>
                </a:tc>
                <a:tc>
                  <a:txBody>
                    <a:bodyPr/>
                    <a:lstStyle/>
                    <a:p>
                      <a:r>
                        <a:rPr lang="en-US" dirty="0" smtClean="0"/>
                        <a:t>INT</a:t>
                      </a:r>
                      <a:endParaRPr lang="en-US" dirty="0"/>
                    </a:p>
                  </a:txBody>
                  <a:tcPr/>
                </a:tc>
                <a:tc>
                  <a:txBody>
                    <a:bodyPr/>
                    <a:lstStyle/>
                    <a:p>
                      <a:r>
                        <a:rPr lang="en-US" dirty="0" smtClean="0"/>
                        <a:t>Apgar scores measure the health of a newborn child on a scale from 0-10. Value after 5 minutes. Available from 1978-2002.</a:t>
                      </a:r>
                    </a:p>
                  </a:txBody>
                  <a:tcPr/>
                </a:tc>
              </a:tr>
              <a:tr h="370840">
                <a:tc>
                  <a:txBody>
                    <a:bodyPr/>
                    <a:lstStyle/>
                    <a:p>
                      <a:r>
                        <a:rPr lang="en-US" dirty="0" err="1" smtClean="0"/>
                        <a:t>born_alive_alive</a:t>
                      </a:r>
                      <a:r>
                        <a:rPr lang="en-US" dirty="0" smtClean="0"/>
                        <a:t>	</a:t>
                      </a:r>
                      <a:endParaRPr lang="en-US" dirty="0"/>
                    </a:p>
                  </a:txBody>
                  <a:tcPr/>
                </a:tc>
                <a:tc>
                  <a:txBody>
                    <a:bodyPr/>
                    <a:lstStyle/>
                    <a:p>
                      <a:r>
                        <a:rPr lang="en-US" dirty="0" smtClean="0"/>
                        <a:t>INT</a:t>
                      </a:r>
                      <a:endParaRPr lang="en-US" dirty="0"/>
                    </a:p>
                  </a:txBody>
                  <a:tcPr/>
                </a:tc>
                <a:tc>
                  <a:txBody>
                    <a:bodyPr/>
                    <a:lstStyle/>
                    <a:p>
                      <a:r>
                        <a:rPr lang="en-US" dirty="0" smtClean="0"/>
                        <a:t>Number of children previously born to the mother who are now living.</a:t>
                      </a:r>
                    </a:p>
                  </a:txBody>
                  <a:tcPr/>
                </a:tc>
              </a:tr>
              <a:tr h="370840">
                <a:tc>
                  <a:txBody>
                    <a:bodyPr/>
                    <a:lstStyle/>
                    <a:p>
                      <a:r>
                        <a:rPr lang="en-US" dirty="0" err="1" smtClean="0"/>
                        <a:t>born_alive_dead</a:t>
                      </a:r>
                      <a:endParaRPr lang="en-US" dirty="0"/>
                    </a:p>
                  </a:txBody>
                  <a:tcPr/>
                </a:tc>
                <a:tc>
                  <a:txBody>
                    <a:bodyPr/>
                    <a:lstStyle/>
                    <a:p>
                      <a:r>
                        <a:rPr lang="en-US" dirty="0" smtClean="0"/>
                        <a:t>INT</a:t>
                      </a:r>
                      <a:endParaRPr lang="en-US" dirty="0"/>
                    </a:p>
                  </a:txBody>
                  <a:tcPr/>
                </a:tc>
                <a:tc>
                  <a:txBody>
                    <a:bodyPr/>
                    <a:lstStyle/>
                    <a:p>
                      <a:r>
                        <a:rPr lang="en-US" dirty="0" smtClean="0"/>
                        <a:t>Number of children previously born to the mother who are now dead.</a:t>
                      </a:r>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132</a:t>
            </a:fld>
            <a:endParaRPr lang="en-US" dirty="0"/>
          </a:p>
        </p:txBody>
      </p:sp>
      <p:sp>
        <p:nvSpPr>
          <p:cNvPr id="8" name="TextBox 7"/>
          <p:cNvSpPr txBox="1"/>
          <p:nvPr/>
        </p:nvSpPr>
        <p:spPr>
          <a:xfrm>
            <a:off x="3999760" y="6009634"/>
            <a:ext cx="344039"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715569645"/>
      </p:ext>
    </p:extLst>
  </p:cSld>
  <p:clrMapOvr>
    <a:masterClrMapping/>
  </p:clrMapOvr>
  <p:timing>
    <p:tnLst>
      <p:par>
        <p:cTn xmlns:p14="http://schemas.microsoft.com/office/powerpoint/2010/mai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Natality</a:t>
            </a:r>
            <a:r>
              <a:rPr lang="en-US" dirty="0" smtClean="0"/>
              <a:t> Data Set</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08127456"/>
              </p:ext>
            </p:extLst>
          </p:nvPr>
        </p:nvGraphicFramePr>
        <p:xfrm>
          <a:off x="1128713" y="1847850"/>
          <a:ext cx="7048500" cy="3942080"/>
        </p:xfrm>
        <a:graphic>
          <a:graphicData uri="http://schemas.openxmlformats.org/drawingml/2006/table">
            <a:tbl>
              <a:tblPr firstRow="1" bandRow="1">
                <a:tableStyleId>{5C22544A-7EE6-4342-B048-85BDC9FD1C3A}</a:tableStyleId>
              </a:tblPr>
              <a:tblGrid>
                <a:gridCol w="1430375"/>
                <a:gridCol w="853029"/>
                <a:gridCol w="4765096"/>
              </a:tblGrid>
              <a:tr h="370840">
                <a:tc>
                  <a:txBody>
                    <a:bodyPr/>
                    <a:lstStyle/>
                    <a:p>
                      <a:r>
                        <a:rPr lang="en-US" dirty="0" smtClean="0"/>
                        <a:t>Field Name</a:t>
                      </a:r>
                      <a:endParaRPr lang="en-US" dirty="0"/>
                    </a:p>
                  </a:txBody>
                  <a:tcPr/>
                </a:tc>
                <a:tc>
                  <a:txBody>
                    <a:bodyPr/>
                    <a:lstStyle/>
                    <a:p>
                      <a:r>
                        <a:rPr lang="en-US" dirty="0" smtClean="0"/>
                        <a:t>Type </a:t>
                      </a:r>
                      <a:endParaRPr lang="en-US" dirty="0"/>
                    </a:p>
                  </a:txBody>
                  <a:tcPr/>
                </a:tc>
                <a:tc>
                  <a:txBody>
                    <a:bodyPr/>
                    <a:lstStyle/>
                    <a:p>
                      <a:r>
                        <a:rPr lang="en-US" dirty="0" smtClean="0"/>
                        <a:t>Description</a:t>
                      </a:r>
                      <a:endParaRPr lang="en-US" dirty="0"/>
                    </a:p>
                  </a:txBody>
                  <a:tcPr/>
                </a:tc>
              </a:tr>
              <a:tr h="370840">
                <a:tc>
                  <a:txBody>
                    <a:bodyPr/>
                    <a:lstStyle/>
                    <a:p>
                      <a:r>
                        <a:rPr lang="en-US" dirty="0" smtClean="0"/>
                        <a:t>plurality</a:t>
                      </a:r>
                      <a:endParaRPr lang="en-US" dirty="0"/>
                    </a:p>
                  </a:txBody>
                  <a:tcPr/>
                </a:tc>
                <a:tc>
                  <a:txBody>
                    <a:bodyPr/>
                    <a:lstStyle/>
                    <a:p>
                      <a:r>
                        <a:rPr lang="en-US" dirty="0" smtClean="0"/>
                        <a:t>INT</a:t>
                      </a:r>
                      <a:endParaRPr lang="en-US" dirty="0"/>
                    </a:p>
                  </a:txBody>
                  <a:tcPr/>
                </a:tc>
                <a:tc>
                  <a:txBody>
                    <a:bodyPr/>
                    <a:lstStyle/>
                    <a:p>
                      <a:r>
                        <a:rPr lang="en-US" dirty="0" smtClean="0"/>
                        <a:t>How many children were born as a result of this pregnancy. twins=2, triplets=3, and so on.</a:t>
                      </a:r>
                    </a:p>
                  </a:txBody>
                  <a:tcPr/>
                </a:tc>
              </a:tr>
              <a:tr h="370840">
                <a:tc>
                  <a:txBody>
                    <a:bodyPr/>
                    <a:lstStyle/>
                    <a:p>
                      <a:r>
                        <a:rPr lang="en-US" dirty="0" smtClean="0"/>
                        <a:t>state</a:t>
                      </a:r>
                      <a:endParaRPr lang="en-US" dirty="0"/>
                    </a:p>
                  </a:txBody>
                  <a:tcPr/>
                </a:tc>
                <a:tc>
                  <a:txBody>
                    <a:bodyPr/>
                    <a:lstStyle/>
                    <a:p>
                      <a:r>
                        <a:rPr lang="en-US" dirty="0" smtClean="0"/>
                        <a:t>STR</a:t>
                      </a:r>
                      <a:endParaRPr lang="en-US" dirty="0"/>
                    </a:p>
                  </a:txBody>
                  <a:tcPr/>
                </a:tc>
                <a:tc>
                  <a:txBody>
                    <a:bodyPr/>
                    <a:lstStyle/>
                    <a:p>
                      <a:r>
                        <a:rPr lang="en-US" dirty="0" smtClean="0"/>
                        <a:t>The two character postal code for the state. Entries after 2004 do not include this value.</a:t>
                      </a:r>
                    </a:p>
                  </a:txBody>
                  <a:tcPr/>
                </a:tc>
              </a:tr>
              <a:tr h="370840">
                <a:tc>
                  <a:txBody>
                    <a:bodyPr/>
                    <a:lstStyle/>
                    <a:p>
                      <a:r>
                        <a:rPr lang="en-US" dirty="0" err="1" smtClean="0"/>
                        <a:t>wday</a:t>
                      </a:r>
                      <a:endParaRPr lang="en-US" dirty="0"/>
                    </a:p>
                  </a:txBody>
                  <a:tcPr/>
                </a:tc>
                <a:tc>
                  <a:txBody>
                    <a:bodyPr/>
                    <a:lstStyle/>
                    <a:p>
                      <a:r>
                        <a:rPr lang="en-US" dirty="0" smtClean="0"/>
                        <a:t>INT</a:t>
                      </a:r>
                      <a:endParaRPr lang="en-US" dirty="0"/>
                    </a:p>
                  </a:txBody>
                  <a:tcPr/>
                </a:tc>
                <a:tc>
                  <a:txBody>
                    <a:bodyPr/>
                    <a:lstStyle/>
                    <a:p>
                      <a:r>
                        <a:rPr lang="en-US" dirty="0" smtClean="0"/>
                        <a:t>Day of the week, where 1 is Sunday and 7 is Saturday.</a:t>
                      </a:r>
                    </a:p>
                  </a:txBody>
                  <a:tcPr/>
                </a:tc>
              </a:tr>
              <a:tr h="370840">
                <a:tc>
                  <a:txBody>
                    <a:bodyPr/>
                    <a:lstStyle/>
                    <a:p>
                      <a:r>
                        <a:rPr lang="en-US" dirty="0" err="1" smtClean="0"/>
                        <a:t>weight_gain_pounds</a:t>
                      </a:r>
                      <a:endParaRPr lang="en-US" dirty="0"/>
                    </a:p>
                  </a:txBody>
                  <a:tcPr/>
                </a:tc>
                <a:tc>
                  <a:txBody>
                    <a:bodyPr/>
                    <a:lstStyle/>
                    <a:p>
                      <a:r>
                        <a:rPr lang="en-US" dirty="0" smtClean="0"/>
                        <a:t>FLOAT</a:t>
                      </a:r>
                      <a:endParaRPr lang="en-US" dirty="0"/>
                    </a:p>
                  </a:txBody>
                  <a:tcPr/>
                </a:tc>
                <a:tc>
                  <a:txBody>
                    <a:bodyPr/>
                    <a:lstStyle/>
                    <a:p>
                      <a:r>
                        <a:rPr lang="en-US" dirty="0" smtClean="0"/>
                        <a:t>Number of pounds gained by the mother during pregnancy.</a:t>
                      </a:r>
                    </a:p>
                  </a:txBody>
                  <a:tcPr/>
                </a:tc>
              </a:tr>
              <a:tr h="370840">
                <a:tc>
                  <a:txBody>
                    <a:bodyPr/>
                    <a:lstStyle/>
                    <a:p>
                      <a:r>
                        <a:rPr lang="en-US" dirty="0" err="1" smtClean="0"/>
                        <a:t>weight_pounds</a:t>
                      </a:r>
                      <a:r>
                        <a:rPr lang="en-US" dirty="0" smtClean="0"/>
                        <a:t>	</a:t>
                      </a:r>
                      <a:endParaRPr lang="en-US" dirty="0"/>
                    </a:p>
                  </a:txBody>
                  <a:tcPr/>
                </a:tc>
                <a:tc>
                  <a:txBody>
                    <a:bodyPr/>
                    <a:lstStyle/>
                    <a:p>
                      <a:r>
                        <a:rPr lang="en-US" dirty="0" smtClean="0"/>
                        <a:t>FLOAT</a:t>
                      </a:r>
                      <a:endParaRPr lang="en-US" dirty="0"/>
                    </a:p>
                  </a:txBody>
                  <a:tcPr/>
                </a:tc>
                <a:tc>
                  <a:txBody>
                    <a:bodyPr/>
                    <a:lstStyle/>
                    <a:p>
                      <a:r>
                        <a:rPr lang="en-US" dirty="0" smtClean="0"/>
                        <a:t>Weight of the child, in pounds.</a:t>
                      </a:r>
                    </a:p>
                  </a:txBody>
                  <a:tcPr/>
                </a:tc>
              </a:tr>
              <a:tr h="370840">
                <a:tc>
                  <a:txBody>
                    <a:bodyPr/>
                    <a:lstStyle/>
                    <a:p>
                      <a:r>
                        <a:rPr lang="en-US" dirty="0" smtClean="0"/>
                        <a:t>year</a:t>
                      </a:r>
                      <a:endParaRPr lang="en-US" dirty="0"/>
                    </a:p>
                  </a:txBody>
                  <a:tcPr/>
                </a:tc>
                <a:tc>
                  <a:txBody>
                    <a:bodyPr/>
                    <a:lstStyle/>
                    <a:p>
                      <a:r>
                        <a:rPr lang="en-US" dirty="0" smtClean="0"/>
                        <a:t>INT</a:t>
                      </a:r>
                      <a:endParaRPr lang="en-US" dirty="0"/>
                    </a:p>
                  </a:txBody>
                  <a:tcPr/>
                </a:tc>
                <a:tc>
                  <a:txBody>
                    <a:bodyPr/>
                    <a:lstStyle/>
                    <a:p>
                      <a:r>
                        <a:rPr lang="en-US" dirty="0" smtClean="0"/>
                        <a:t>Four-digit year of the birth. Example: 1975.</a:t>
                      </a:r>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133</a:t>
            </a:fld>
            <a:endParaRPr lang="en-US" dirty="0"/>
          </a:p>
        </p:txBody>
      </p:sp>
      <p:sp>
        <p:nvSpPr>
          <p:cNvPr id="3" name="TextBox 2"/>
          <p:cNvSpPr txBox="1"/>
          <p:nvPr/>
        </p:nvSpPr>
        <p:spPr>
          <a:xfrm>
            <a:off x="4075584" y="1402879"/>
            <a:ext cx="344039" cy="369332"/>
          </a:xfrm>
          <a:prstGeom prst="rect">
            <a:avLst/>
          </a:prstGeom>
          <a:noFill/>
        </p:spPr>
        <p:txBody>
          <a:bodyPr wrap="none" rtlCol="0">
            <a:spAutoFit/>
          </a:bodyPr>
          <a:lstStyle/>
          <a:p>
            <a:r>
              <a:rPr lang="en-US" dirty="0" smtClean="0"/>
              <a:t>…</a:t>
            </a:r>
            <a:endParaRPr lang="en-US" dirty="0"/>
          </a:p>
        </p:txBody>
      </p:sp>
      <p:sp>
        <p:nvSpPr>
          <p:cNvPr id="8" name="TextBox 7"/>
          <p:cNvSpPr txBox="1"/>
          <p:nvPr/>
        </p:nvSpPr>
        <p:spPr>
          <a:xfrm>
            <a:off x="1147669" y="6012887"/>
            <a:ext cx="5571695" cy="369332"/>
          </a:xfrm>
          <a:prstGeom prst="rect">
            <a:avLst/>
          </a:prstGeom>
          <a:noFill/>
        </p:spPr>
        <p:txBody>
          <a:bodyPr wrap="none" rtlCol="0">
            <a:spAutoFit/>
          </a:bodyPr>
          <a:lstStyle/>
          <a:p>
            <a:r>
              <a:rPr lang="en-US" dirty="0"/>
              <a:t>https://</a:t>
            </a:r>
            <a:r>
              <a:rPr lang="en-US" dirty="0" err="1"/>
              <a:t>cloud.google.com</a:t>
            </a:r>
            <a:r>
              <a:rPr lang="en-US" dirty="0"/>
              <a:t>/</a:t>
            </a:r>
            <a:r>
              <a:rPr lang="en-US" dirty="0" err="1"/>
              <a:t>bigquery</a:t>
            </a:r>
            <a:r>
              <a:rPr lang="en-US" dirty="0"/>
              <a:t>/docs/dataset-</a:t>
            </a:r>
            <a:r>
              <a:rPr lang="en-US" dirty="0" err="1"/>
              <a:t>natality</a:t>
            </a:r>
            <a:endParaRPr lang="en-US" dirty="0"/>
          </a:p>
        </p:txBody>
      </p:sp>
    </p:spTree>
    <p:extLst>
      <p:ext uri="{BB962C8B-B14F-4D97-AF65-F5344CB8AC3E}">
        <p14:creationId xmlns:p14="http://schemas.microsoft.com/office/powerpoint/2010/main" val="363202436"/>
      </p:ext>
    </p:extLst>
  </p:cSld>
  <p:clrMapOvr>
    <a:masterClrMapping/>
  </p:clrMapOvr>
  <p:timing>
    <p:tnLst>
      <p:par>
        <p:cTn xmlns:p14="http://schemas.microsoft.com/office/powerpoint/2010/mai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applying logistic regression:</a:t>
            </a:r>
            <a:endParaRPr lang="en-US" dirty="0"/>
          </a:p>
        </p:txBody>
      </p:sp>
      <p:sp>
        <p:nvSpPr>
          <p:cNvPr id="3" name="Content Placeholder 2"/>
          <p:cNvSpPr>
            <a:spLocks noGrp="1"/>
          </p:cNvSpPr>
          <p:nvPr>
            <p:ph idx="1"/>
          </p:nvPr>
        </p:nvSpPr>
        <p:spPr>
          <a:xfrm>
            <a:off x="1128943" y="1619657"/>
            <a:ext cx="7048804" cy="4379976"/>
          </a:xfrm>
        </p:spPr>
        <p:txBody>
          <a:bodyPr/>
          <a:lstStyle/>
          <a:p>
            <a:r>
              <a:rPr lang="en-US" dirty="0" err="1" smtClean="0"/>
              <a:t>drinks_per_week</a:t>
            </a:r>
            <a:r>
              <a:rPr lang="en-US" dirty="0" smtClean="0"/>
              <a:t> </a:t>
            </a:r>
            <a:r>
              <a:rPr lang="en-US" dirty="0"/>
              <a:t>: 10.4458435228</a:t>
            </a:r>
          </a:p>
          <a:p>
            <a:r>
              <a:rPr lang="en-US" dirty="0" err="1"/>
              <a:t>born_alive_alive</a:t>
            </a:r>
            <a:r>
              <a:rPr lang="en-US" dirty="0"/>
              <a:t> : 5.10540437526</a:t>
            </a:r>
          </a:p>
          <a:p>
            <a:r>
              <a:rPr lang="en-US" dirty="0" err="1"/>
              <a:t>born_alive_dead</a:t>
            </a:r>
            <a:r>
              <a:rPr lang="en-US" dirty="0"/>
              <a:t> : </a:t>
            </a:r>
            <a:r>
              <a:rPr lang="en-US" dirty="0" smtClean="0"/>
              <a:t>0.201596177591</a:t>
            </a:r>
          </a:p>
          <a:p>
            <a:r>
              <a:rPr lang="en-US" dirty="0" err="1" smtClean="0"/>
              <a:t>father_age</a:t>
            </a:r>
            <a:r>
              <a:rPr lang="en-US" dirty="0" smtClean="0"/>
              <a:t> </a:t>
            </a:r>
            <a:r>
              <a:rPr lang="en-US" dirty="0"/>
              <a:t>: 158.603348865</a:t>
            </a:r>
          </a:p>
          <a:p>
            <a:r>
              <a:rPr lang="en-US" dirty="0" err="1"/>
              <a:t>mother_age</a:t>
            </a:r>
            <a:r>
              <a:rPr lang="en-US" dirty="0"/>
              <a:t> : 145.833818566</a:t>
            </a:r>
          </a:p>
          <a:p>
            <a:r>
              <a:rPr lang="en-US" dirty="0" err="1" smtClean="0"/>
              <a:t>weight_gain_pounds</a:t>
            </a:r>
            <a:r>
              <a:rPr lang="en-US" dirty="0" smtClean="0"/>
              <a:t> </a:t>
            </a:r>
            <a:r>
              <a:rPr lang="en-US" dirty="0"/>
              <a:t>: </a:t>
            </a:r>
            <a:r>
              <a:rPr lang="en-US" dirty="0" smtClean="0"/>
              <a:t>145.577879963</a:t>
            </a:r>
          </a:p>
          <a:p>
            <a:r>
              <a:rPr lang="en-US" dirty="0"/>
              <a:t>year : </a:t>
            </a:r>
            <a:r>
              <a:rPr lang="en-US" dirty="0" smtClean="0"/>
              <a:t>9944.99904843</a:t>
            </a:r>
          </a:p>
          <a:p>
            <a:r>
              <a:rPr lang="en-US" dirty="0" smtClean="0"/>
              <a:t>… </a:t>
            </a:r>
            <a:r>
              <a:rPr lang="en-US" dirty="0"/>
              <a:t>[I had other features too in this] </a:t>
            </a:r>
          </a:p>
          <a:p>
            <a:r>
              <a:rPr lang="en-US" dirty="0" smtClean="0"/>
              <a:t>accuracy </a:t>
            </a:r>
            <a:r>
              <a:rPr lang="en-US" dirty="0"/>
              <a:t>: </a:t>
            </a:r>
            <a:r>
              <a:rPr lang="en-US" dirty="0" smtClean="0"/>
              <a:t>0.91249999999999998</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134</a:t>
            </a:fld>
            <a:endParaRPr lang="en-US" dirty="0"/>
          </a:p>
        </p:txBody>
      </p:sp>
    </p:spTree>
    <p:extLst>
      <p:ext uri="{BB962C8B-B14F-4D97-AF65-F5344CB8AC3E}">
        <p14:creationId xmlns:p14="http://schemas.microsoft.com/office/powerpoint/2010/main" val="918425341"/>
      </p:ext>
    </p:extLst>
  </p:cSld>
  <p:clrMapOvr>
    <a:masterClrMapping/>
  </p:clrMapOvr>
  <p:timing>
    <p:tnLst>
      <p:par>
        <p:cTn xmlns:p14="http://schemas.microsoft.com/office/powerpoint/2010/mai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r>
              <a:rPr lang="en-US" dirty="0"/>
              <a:t>										</a:t>
            </a:r>
            <a:r>
              <a:rPr lang="en-US" dirty="0" smtClean="0"/>
              <a:t/>
            </a:r>
            <a:br>
              <a:rPr lang="en-US" dirty="0" smtClean="0"/>
            </a:br>
            <a:endParaRPr lang="en-US" dirty="0"/>
          </a:p>
          <a:p>
            <a:pPr marL="0" indent="0">
              <a:buNone/>
            </a:pPr>
            <a:r>
              <a:rPr lang="en-US" dirty="0" smtClean="0"/>
              <a:t>But we are learning</a:t>
            </a:r>
            <a:r>
              <a:rPr lang="en-US" dirty="0"/>
              <a:t/>
            </a:r>
            <a:br>
              <a:rPr lang="en-US" dirty="0"/>
            </a:br>
            <a:endParaRPr lang="en-US" dirty="0" smtClean="0"/>
          </a:p>
          <a:p>
            <a:pPr marL="0" indent="0">
              <a:buNone/>
            </a:pPr>
            <a:r>
              <a:rPr lang="en-US" dirty="0" smtClean="0"/>
              <a:t>We </a:t>
            </a:r>
            <a:r>
              <a:rPr lang="en-US" dirty="0"/>
              <a:t>have a training set </a:t>
            </a:r>
            <a:r>
              <a:rPr lang="en-US" dirty="0" smtClean="0"/>
              <a:t>(X</a:t>
            </a:r>
            <a:r>
              <a:rPr lang="en-US" baseline="-25000" dirty="0" smtClean="0"/>
              <a:t>1</a:t>
            </a:r>
            <a:r>
              <a:rPr lang="en-US" dirty="0"/>
              <a:t>,y</a:t>
            </a:r>
            <a:r>
              <a:rPr lang="en-US" baseline="-25000" dirty="0"/>
              <a:t>1</a:t>
            </a:r>
            <a:r>
              <a:rPr lang="en-US" dirty="0"/>
              <a:t>)…</a:t>
            </a:r>
            <a:r>
              <a:rPr lang="en-US" dirty="0" smtClean="0"/>
              <a:t>(</a:t>
            </a:r>
            <a:r>
              <a:rPr lang="en-US" dirty="0" err="1" smtClean="0"/>
              <a:t>X</a:t>
            </a:r>
            <a:r>
              <a:rPr lang="en-US" baseline="-25000" dirty="0" err="1" smtClean="0"/>
              <a:t>n</a:t>
            </a:r>
            <a:r>
              <a:rPr lang="en-US" dirty="0" err="1"/>
              <a:t>,y</a:t>
            </a:r>
            <a:r>
              <a:rPr lang="en-US" baseline="-25000" dirty="0" err="1"/>
              <a:t>n</a:t>
            </a:r>
            <a:r>
              <a:rPr lang="en-US" dirty="0" smtClean="0"/>
              <a:t>) of feature vectors X and prediction y pairs.</a:t>
            </a:r>
            <a:endParaRPr lang="en-US" dirty="0"/>
          </a:p>
          <a:p>
            <a:pPr marL="0" indent="0">
              <a:buNone/>
            </a:pPr>
            <a:r>
              <a:rPr lang="en-US" dirty="0"/>
              <a:t>And we are trying to learn W</a:t>
            </a:r>
            <a:r>
              <a:rPr lang="en-US" dirty="0" smtClean="0"/>
              <a:t> </a:t>
            </a:r>
            <a:r>
              <a:rPr lang="en-US" dirty="0"/>
              <a:t>(</a:t>
            </a:r>
            <a:r>
              <a:rPr lang="en-US" dirty="0" smtClean="0"/>
              <a:t>weights for the features), </a:t>
            </a:r>
            <a:r>
              <a:rPr lang="en-US" dirty="0"/>
              <a:t>also called </a:t>
            </a:r>
            <a:r>
              <a:rPr lang="en-US" dirty="0" err="1" smtClean="0"/>
              <a:t>θ</a:t>
            </a:r>
            <a:r>
              <a:rPr lang="en-US" dirty="0"/>
              <a:t> </a:t>
            </a:r>
            <a:r>
              <a:rPr lang="en-US" dirty="0" smtClean="0"/>
              <a:t>sometimes, </a:t>
            </a:r>
            <a:br>
              <a:rPr lang="en-US" dirty="0" smtClean="0"/>
            </a:br>
            <a:r>
              <a:rPr lang="en-US" dirty="0" smtClean="0"/>
              <a:t>by minimizing the error E(W)</a:t>
            </a:r>
            <a:endParaRPr lang="en-US" dirty="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4271480114"/>
              </p:ext>
            </p:extLst>
          </p:nvPr>
        </p:nvGraphicFramePr>
        <p:xfrm>
          <a:off x="1919448" y="1530156"/>
          <a:ext cx="3443774" cy="1178492"/>
        </p:xfrm>
        <a:graphic>
          <a:graphicData uri="http://schemas.openxmlformats.org/presentationml/2006/ole">
            <mc:AlternateContent xmlns:mc="http://schemas.openxmlformats.org/markup-compatibility/2006">
              <mc:Choice xmlns:v="urn:schemas-microsoft-com:vml" Requires="v">
                <p:oleObj spid="_x0000_s761930"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1919448" y="1530156"/>
                        <a:ext cx="3443774" cy="1178492"/>
                      </a:xfrm>
                      <a:prstGeom prst="rect">
                        <a:avLst/>
                      </a:prstGeom>
                      <a:noFill/>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559432131"/>
              </p:ext>
            </p:extLst>
          </p:nvPr>
        </p:nvGraphicFramePr>
        <p:xfrm>
          <a:off x="4344988" y="2435225"/>
          <a:ext cx="2038350" cy="1179513"/>
        </p:xfrm>
        <a:graphic>
          <a:graphicData uri="http://schemas.openxmlformats.org/presentationml/2006/ole">
            <mc:AlternateContent xmlns:mc="http://schemas.openxmlformats.org/markup-compatibility/2006">
              <mc:Choice xmlns:v="urn:schemas-microsoft-com:vml" Requires="v">
                <p:oleObj spid="_x0000_s761931" name="Equation" r:id="rId6" imgW="774700" imgH="444500" progId="Equation.3">
                  <p:embed/>
                </p:oleObj>
              </mc:Choice>
              <mc:Fallback>
                <p:oleObj name="Equation" r:id="rId6" imgW="774700" imgH="444500" progId="Equation.3">
                  <p:embed/>
                  <p:pic>
                    <p:nvPicPr>
                      <p:cNvPr id="0" name=""/>
                      <p:cNvPicPr>
                        <a:picLocks noChangeAspect="1" noChangeArrowheads="1"/>
                      </p:cNvPicPr>
                      <p:nvPr/>
                    </p:nvPicPr>
                    <p:blipFill>
                      <a:blip r:embed="rId7"/>
                      <a:srcRect/>
                      <a:stretch>
                        <a:fillRect/>
                      </a:stretch>
                    </p:blipFill>
                    <p:spPr bwMode="auto">
                      <a:xfrm>
                        <a:off x="4344988" y="2435225"/>
                        <a:ext cx="2038350" cy="1179513"/>
                      </a:xfrm>
                      <a:prstGeom prst="rect">
                        <a:avLst/>
                      </a:prstGeom>
                      <a:noFill/>
                      <a:extLst/>
                    </p:spPr>
                  </p:pic>
                </p:oleObj>
              </mc:Fallback>
            </mc:AlternateContent>
          </a:graphicData>
        </a:graphic>
      </p:graphicFrame>
    </p:spTree>
    <p:extLst>
      <p:ext uri="{BB962C8B-B14F-4D97-AF65-F5344CB8AC3E}">
        <p14:creationId xmlns:p14="http://schemas.microsoft.com/office/powerpoint/2010/main" val="3577403605"/>
      </p:ext>
    </p:extLst>
  </p:cSld>
  <p:clrMapOvr>
    <a:masterClrMapping/>
  </p:clrMapOvr>
  <p:timing>
    <p:tnLst>
      <p:par>
        <p:cTn xmlns:p14="http://schemas.microsoft.com/office/powerpoint/2010/mai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Review</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9" name="Object 8"/>
          <p:cNvGraphicFramePr>
            <a:graphicFrameLocks noChangeAspect="1"/>
          </p:cNvGraphicFramePr>
          <p:nvPr>
            <p:extLst>
              <p:ext uri="{D42A27DB-BD31-4B8C-83A1-F6EECF244321}">
                <p14:modId xmlns:p14="http://schemas.microsoft.com/office/powerpoint/2010/main" val="2885464108"/>
              </p:ext>
            </p:extLst>
          </p:nvPr>
        </p:nvGraphicFramePr>
        <p:xfrm>
          <a:off x="1362075" y="2505075"/>
          <a:ext cx="5907088" cy="1376363"/>
        </p:xfrm>
        <a:graphic>
          <a:graphicData uri="http://schemas.openxmlformats.org/presentationml/2006/ole">
            <mc:AlternateContent xmlns:mc="http://schemas.openxmlformats.org/markup-compatibility/2006">
              <mc:Choice xmlns:v="urn:schemas-microsoft-com:vml" Requires="v">
                <p:oleObj spid="_x0000_s762918" name="Equation" r:id="rId4" imgW="1993900" imgH="457200" progId="Equation.3">
                  <p:embed/>
                </p:oleObj>
              </mc:Choice>
              <mc:Fallback>
                <p:oleObj name="Equation" r:id="rId4" imgW="1993900" imgH="457200" progId="Equation.3">
                  <p:embed/>
                  <p:pic>
                    <p:nvPicPr>
                      <p:cNvPr id="0" name=""/>
                      <p:cNvPicPr>
                        <a:picLocks noChangeAspect="1" noChangeArrowheads="1"/>
                      </p:cNvPicPr>
                      <p:nvPr/>
                    </p:nvPicPr>
                    <p:blipFill>
                      <a:blip r:embed="rId5"/>
                      <a:srcRect/>
                      <a:stretch>
                        <a:fillRect/>
                      </a:stretch>
                    </p:blipFill>
                    <p:spPr bwMode="auto">
                      <a:xfrm>
                        <a:off x="1362075" y="2505075"/>
                        <a:ext cx="5907088" cy="1376363"/>
                      </a:xfrm>
                      <a:prstGeom prst="rect">
                        <a:avLst/>
                      </a:prstGeom>
                      <a:noFill/>
                      <a:extLst/>
                    </p:spPr>
                  </p:pic>
                </p:oleObj>
              </mc:Fallback>
            </mc:AlternateContent>
          </a:graphicData>
        </a:graphic>
      </p:graphicFrame>
    </p:spTree>
    <p:extLst>
      <p:ext uri="{BB962C8B-B14F-4D97-AF65-F5344CB8AC3E}">
        <p14:creationId xmlns:p14="http://schemas.microsoft.com/office/powerpoint/2010/main" val="3713782853"/>
      </p:ext>
    </p:extLst>
  </p:cSld>
  <p:clrMapOvr>
    <a:masterClrMapping/>
  </p:clrMapOvr>
  <p:timing>
    <p:tnLst>
      <p:par>
        <p:cTn xmlns:p14="http://schemas.microsoft.com/office/powerpoint/2010/mai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for </a:t>
            </a:r>
            <a:r>
              <a:rPr lang="en-US" i="1" dirty="0" smtClean="0"/>
              <a:t>big data</a:t>
            </a:r>
            <a:endParaRPr lang="en-US" dirty="0"/>
          </a:p>
        </p:txBody>
      </p:sp>
      <p:sp>
        <p:nvSpPr>
          <p:cNvPr id="3" name="Content Placeholder 2"/>
          <p:cNvSpPr>
            <a:spLocks noGrp="1"/>
          </p:cNvSpPr>
          <p:nvPr>
            <p:ph idx="1"/>
          </p:nvPr>
        </p:nvSpPr>
        <p:spPr/>
        <p:txBody>
          <a:bodyPr/>
          <a:lstStyle/>
          <a:p>
            <a:pPr marL="0" indent="0">
              <a:lnSpc>
                <a:spcPct val="90000"/>
              </a:lnSpc>
              <a:buNone/>
            </a:pPr>
            <a:r>
              <a:rPr lang="en-US" altLang="he-IL" dirty="0"/>
              <a:t>Batch mode : Gradient Descent</a:t>
            </a:r>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altLang="he-IL" dirty="0" smtClean="0">
                <a:sym typeface="Symbol" charset="0"/>
              </a:rPr>
              <a:t> </a:t>
            </a:r>
            <a:r>
              <a:rPr lang="en-US" altLang="he-IL" dirty="0">
                <a:sym typeface="Symbol" charset="0"/>
              </a:rPr>
              <a:t>over the entire data </a:t>
            </a:r>
            <a:r>
              <a:rPr lang="en-US" altLang="he-IL" dirty="0" smtClean="0">
                <a:sym typeface="Symbol" charset="0"/>
              </a:rPr>
              <a:t>S</a:t>
            </a:r>
          </a:p>
          <a:p>
            <a:pPr marL="0" indent="0">
              <a:buNone/>
            </a:pPr>
            <a:endParaRPr lang="en-US" dirty="0" smtClean="0"/>
          </a:p>
          <a:p>
            <a:pPr marL="228600" lvl="1" indent="0">
              <a:buNone/>
            </a:pPr>
            <a:r>
              <a:rPr lang="en-US" dirty="0" smtClean="0"/>
              <a:t>Difficult to parallelize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137</a:t>
            </a:fld>
            <a:endParaRPr lang="en-US" dirty="0"/>
          </a:p>
        </p:txBody>
      </p:sp>
    </p:spTree>
    <p:extLst>
      <p:ext uri="{BB962C8B-B14F-4D97-AF65-F5344CB8AC3E}">
        <p14:creationId xmlns:p14="http://schemas.microsoft.com/office/powerpoint/2010/main" val="1761580794"/>
      </p:ext>
    </p:extLst>
  </p:cSld>
  <p:clrMapOvr>
    <a:masterClrMapping/>
  </p:clrMapOvr>
  <p:timing>
    <p:tnLst>
      <p:par>
        <p:cTn xmlns:p14="http://schemas.microsoft.com/office/powerpoint/2010/mai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handle </a:t>
            </a:r>
            <a:r>
              <a:rPr lang="en-US" i="1" dirty="0" smtClean="0"/>
              <a:t>big data</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lnSpc>
                <a:spcPct val="90000"/>
              </a:lnSpc>
              <a:buNone/>
            </a:pPr>
            <a:r>
              <a:rPr lang="en-US" altLang="he-IL" dirty="0"/>
              <a:t>Batch mode : Gradient Descent</a:t>
            </a:r>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altLang="he-IL" dirty="0" smtClean="0">
                <a:sym typeface="Symbol" charset="0"/>
              </a:rPr>
              <a:t> </a:t>
            </a:r>
            <a:r>
              <a:rPr lang="en-US" altLang="he-IL" dirty="0">
                <a:sym typeface="Symbol" charset="0"/>
              </a:rPr>
              <a:t>over the entire data </a:t>
            </a:r>
            <a:r>
              <a:rPr lang="en-US" altLang="he-IL" dirty="0" smtClean="0">
                <a:sym typeface="Symbol" charset="0"/>
              </a:rPr>
              <a:t>S</a:t>
            </a:r>
          </a:p>
          <a:p>
            <a:pPr>
              <a:lnSpc>
                <a:spcPct val="90000"/>
              </a:lnSpc>
              <a:buFontTx/>
              <a:buNone/>
            </a:pPr>
            <a:r>
              <a:rPr lang="en-US" altLang="he-IL" dirty="0" smtClean="0">
                <a:sym typeface="Symbol" charset="0"/>
              </a:rPr>
              <a:t>Incremental </a:t>
            </a:r>
            <a:r>
              <a:rPr lang="en-US" altLang="he-IL" dirty="0">
                <a:sym typeface="Symbol" charset="0"/>
              </a:rPr>
              <a:t>mode: </a:t>
            </a:r>
            <a:r>
              <a:rPr lang="en-US" altLang="he-IL" i="1" dirty="0" smtClean="0">
                <a:sym typeface="Symbol" charset="0"/>
              </a:rPr>
              <a:t>stochastic gradient descent</a:t>
            </a:r>
            <a:endParaRPr lang="en-US" altLang="he-IL" i="1" dirty="0">
              <a:sym typeface="Symbol" charset="0"/>
            </a:endParaRPr>
          </a:p>
          <a:p>
            <a:pPr>
              <a:lnSpc>
                <a:spcPct val="110000"/>
              </a:lnSpc>
              <a:buNone/>
            </a:pPr>
            <a:r>
              <a:rPr lang="en-US" altLang="he-IL" dirty="0"/>
              <a:t>    </a:t>
            </a:r>
            <a:r>
              <a:rPr lang="en-US" dirty="0" err="1"/>
              <a:t>w</a:t>
            </a:r>
            <a:r>
              <a:rPr lang="en-US" baseline="-25000" dirty="0" err="1"/>
              <a:t>j</a:t>
            </a:r>
            <a:r>
              <a:rPr lang="en-US" dirty="0"/>
              <a:t>  =  </a:t>
            </a:r>
            <a:r>
              <a:rPr lang="en-US" dirty="0" err="1"/>
              <a:t>w</a:t>
            </a:r>
            <a:r>
              <a:rPr lang="en-US" baseline="-25000" dirty="0" err="1"/>
              <a:t>i</a:t>
            </a:r>
            <a:r>
              <a:rPr lang="en-US" dirty="0"/>
              <a:t> </a:t>
            </a:r>
            <a:r>
              <a:rPr lang="en-US" altLang="he-IL" dirty="0" smtClean="0"/>
              <a:t> </a:t>
            </a:r>
            <a:r>
              <a:rPr lang="en-US" altLang="he-IL" dirty="0"/>
              <a:t>- </a:t>
            </a:r>
            <a:r>
              <a:rPr lang="en-US" altLang="he-IL" dirty="0">
                <a:sym typeface="Symbol" charset="0"/>
              </a:rPr>
              <a:t> </a:t>
            </a:r>
            <a:r>
              <a:rPr lang="en-US" altLang="he-IL" dirty="0" smtClean="0">
                <a:sym typeface="Symbol" charset="0"/>
              </a:rPr>
              <a:t>* </a:t>
            </a:r>
            <a:r>
              <a:rPr lang="en-US" altLang="he-IL" dirty="0" smtClean="0">
                <a:latin typeface="Arial" charset="0"/>
                <a:sym typeface="Symbol" charset="0"/>
              </a:rPr>
              <a:t> approximation of </a:t>
            </a:r>
            <a:r>
              <a:rPr lang="en-US" dirty="0" err="1" smtClean="0"/>
              <a:t>Δ</a:t>
            </a:r>
            <a:r>
              <a:rPr lang="en-US" dirty="0"/>
              <a:t>(w</a:t>
            </a:r>
            <a:r>
              <a:rPr lang="en-US" dirty="0" smtClean="0"/>
              <a:t>) </a:t>
            </a:r>
            <a:br>
              <a:rPr lang="en-US" dirty="0" smtClean="0"/>
            </a:br>
            <a:r>
              <a:rPr lang="en-US" dirty="0" smtClean="0"/>
              <a:t>				        based on </a:t>
            </a:r>
            <a:r>
              <a:rPr lang="en-US" altLang="he-IL" dirty="0" err="1" smtClean="0">
                <a:sym typeface="Symbol" charset="0"/>
              </a:rPr>
              <a:t>t</a:t>
            </a:r>
            <a:r>
              <a:rPr lang="en-US" altLang="he-IL" baseline="-25000" dirty="0" err="1" smtClean="0">
                <a:sym typeface="Symbol" charset="0"/>
              </a:rPr>
              <a:t>x</a:t>
            </a:r>
            <a:r>
              <a:rPr lang="en-US" altLang="he-IL" dirty="0" smtClean="0">
                <a:sym typeface="Symbol" charset="0"/>
              </a:rPr>
              <a:t>-o</a:t>
            </a:r>
            <a:r>
              <a:rPr lang="en-US" altLang="he-IL" baseline="-25000" dirty="0" smtClean="0">
                <a:sym typeface="Symbol" charset="0"/>
              </a:rPr>
              <a:t>d </a:t>
            </a:r>
            <a:endParaRPr lang="en-US" altLang="he-IL" dirty="0">
              <a:sym typeface="Symbol" charset="0"/>
            </a:endParaRPr>
          </a:p>
          <a:p>
            <a:pPr marL="0" indent="0">
              <a:buNone/>
            </a:pPr>
            <a:endParaRPr lang="en-US" dirty="0" smtClean="0"/>
          </a:p>
          <a:p>
            <a:pPr marL="0" indent="0">
              <a:buNone/>
            </a:pPr>
            <a:r>
              <a:rPr lang="en-US" dirty="0" smtClean="0"/>
              <a:t>					(difference between ideal </a:t>
            </a:r>
            <a:br>
              <a:rPr lang="en-US" dirty="0" smtClean="0"/>
            </a:br>
            <a:r>
              <a:rPr lang="en-US" dirty="0" smtClean="0"/>
              <a:t>					target value and </a:t>
            </a:r>
            <a:r>
              <a:rPr lang="en-US" dirty="0" err="1" smtClean="0"/>
              <a:t>w</a:t>
            </a:r>
            <a:r>
              <a:rPr lang="en-US" baseline="30000" dirty="0" err="1" smtClean="0"/>
              <a:t>T</a:t>
            </a:r>
            <a:r>
              <a:rPr lang="en-US" dirty="0" err="1" smtClean="0"/>
              <a:t>x</a:t>
            </a:r>
            <a:r>
              <a:rPr lang="en-US" dirty="0" smtClean="0"/>
              <a: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138</a:t>
            </a:fld>
            <a:endParaRPr lang="en-US" dirty="0"/>
          </a:p>
        </p:txBody>
      </p:sp>
    </p:spTree>
    <p:extLst>
      <p:ext uri="{BB962C8B-B14F-4D97-AF65-F5344CB8AC3E}">
        <p14:creationId xmlns:p14="http://schemas.microsoft.com/office/powerpoint/2010/main" val="1300338000"/>
      </p:ext>
    </p:extLst>
  </p:cSld>
  <p:clrMapOvr>
    <a:masterClrMapping/>
  </p:clrMapOvr>
  <p:timing>
    <p:tnLst>
      <p:par>
        <p:cTn xmlns:p14="http://schemas.microsoft.com/office/powerpoint/2010/mai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handle </a:t>
            </a:r>
            <a:r>
              <a:rPr lang="en-US" i="1" dirty="0" smtClean="0"/>
              <a:t>big data</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lnSpc>
                <a:spcPct val="90000"/>
              </a:lnSpc>
              <a:buNone/>
            </a:pPr>
            <a:r>
              <a:rPr lang="en-US" altLang="he-IL" dirty="0"/>
              <a:t>Batch mode : Gradient Descent</a:t>
            </a:r>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altLang="he-IL" dirty="0" smtClean="0">
                <a:sym typeface="Symbol" charset="0"/>
              </a:rPr>
              <a:t> </a:t>
            </a:r>
            <a:r>
              <a:rPr lang="en-US" altLang="he-IL" dirty="0">
                <a:sym typeface="Symbol" charset="0"/>
              </a:rPr>
              <a:t>over the entire data </a:t>
            </a:r>
            <a:r>
              <a:rPr lang="en-US" altLang="he-IL" dirty="0" smtClean="0">
                <a:sym typeface="Symbol" charset="0"/>
              </a:rPr>
              <a:t>S</a:t>
            </a:r>
          </a:p>
          <a:p>
            <a:pPr>
              <a:lnSpc>
                <a:spcPct val="90000"/>
              </a:lnSpc>
              <a:buFontTx/>
              <a:buNone/>
            </a:pPr>
            <a:r>
              <a:rPr lang="en-US" altLang="he-IL" dirty="0" smtClean="0">
                <a:sym typeface="Symbol" charset="0"/>
              </a:rPr>
              <a:t>Incremental </a:t>
            </a:r>
            <a:r>
              <a:rPr lang="en-US" altLang="he-IL" dirty="0">
                <a:sym typeface="Symbol" charset="0"/>
              </a:rPr>
              <a:t>mode: </a:t>
            </a:r>
            <a:r>
              <a:rPr lang="en-US" altLang="he-IL" i="1" dirty="0" smtClean="0">
                <a:sym typeface="Symbol" charset="0"/>
              </a:rPr>
              <a:t>stochastic gradient descent</a:t>
            </a:r>
            <a:endParaRPr lang="en-US" altLang="he-IL" i="1" dirty="0">
              <a:sym typeface="Symbol" charset="0"/>
            </a:endParaRPr>
          </a:p>
          <a:p>
            <a:pPr>
              <a:lnSpc>
                <a:spcPct val="110000"/>
              </a:lnSpc>
              <a:buNone/>
            </a:pPr>
            <a:r>
              <a:rPr lang="en-US" altLang="he-IL" dirty="0"/>
              <a:t>    </a:t>
            </a:r>
            <a:r>
              <a:rPr lang="en-US" dirty="0" err="1"/>
              <a:t>w</a:t>
            </a:r>
            <a:r>
              <a:rPr lang="en-US" baseline="-25000" dirty="0" err="1"/>
              <a:t>j</a:t>
            </a:r>
            <a:r>
              <a:rPr lang="en-US" dirty="0"/>
              <a:t>  =  </a:t>
            </a:r>
            <a:r>
              <a:rPr lang="en-US" dirty="0" err="1"/>
              <a:t>w</a:t>
            </a:r>
            <a:r>
              <a:rPr lang="en-US" baseline="-25000" dirty="0" err="1"/>
              <a:t>i</a:t>
            </a:r>
            <a:r>
              <a:rPr lang="en-US" dirty="0"/>
              <a:t> </a:t>
            </a:r>
            <a:r>
              <a:rPr lang="en-US" altLang="he-IL" dirty="0" smtClean="0"/>
              <a:t> </a:t>
            </a:r>
            <a:r>
              <a:rPr lang="en-US" altLang="he-IL" dirty="0"/>
              <a:t>- </a:t>
            </a:r>
            <a:r>
              <a:rPr lang="en-US" altLang="he-IL" dirty="0">
                <a:sym typeface="Symbol" charset="0"/>
              </a:rPr>
              <a:t> </a:t>
            </a:r>
            <a:r>
              <a:rPr lang="en-US" altLang="he-IL" dirty="0" smtClean="0">
                <a:sym typeface="Symbol" charset="0"/>
              </a:rPr>
              <a:t>* </a:t>
            </a:r>
            <a:r>
              <a:rPr lang="en-US" altLang="he-IL" dirty="0" smtClean="0">
                <a:latin typeface="Arial" charset="0"/>
                <a:sym typeface="Symbol" charset="0"/>
              </a:rPr>
              <a:t> approximation of </a:t>
            </a:r>
            <a:r>
              <a:rPr lang="en-US" dirty="0" err="1" smtClean="0"/>
              <a:t>Δ</a:t>
            </a:r>
            <a:r>
              <a:rPr lang="en-US" dirty="0"/>
              <a:t>(w</a:t>
            </a:r>
            <a:r>
              <a:rPr lang="en-US" dirty="0" smtClean="0"/>
              <a:t>) </a:t>
            </a:r>
            <a:br>
              <a:rPr lang="en-US" dirty="0" smtClean="0"/>
            </a:br>
            <a:r>
              <a:rPr lang="en-US" dirty="0" smtClean="0"/>
              <a:t>				        based on </a:t>
            </a:r>
            <a:r>
              <a:rPr lang="en-US" altLang="he-IL" dirty="0" err="1" smtClean="0">
                <a:sym typeface="Symbol" charset="0"/>
              </a:rPr>
              <a:t>t</a:t>
            </a:r>
            <a:r>
              <a:rPr lang="en-US" altLang="he-IL" baseline="-25000" dirty="0" err="1" smtClean="0">
                <a:sym typeface="Symbol" charset="0"/>
              </a:rPr>
              <a:t>x</a:t>
            </a:r>
            <a:r>
              <a:rPr lang="en-US" altLang="he-IL" dirty="0" smtClean="0">
                <a:sym typeface="Symbol" charset="0"/>
              </a:rPr>
              <a:t>-o</a:t>
            </a:r>
            <a:r>
              <a:rPr lang="en-US" altLang="he-IL" baseline="-25000" dirty="0" smtClean="0">
                <a:sym typeface="Symbol" charset="0"/>
              </a:rPr>
              <a:t>d</a:t>
            </a:r>
          </a:p>
          <a:p>
            <a:pPr>
              <a:lnSpc>
                <a:spcPct val="110000"/>
              </a:lnSpc>
              <a:buNone/>
            </a:pPr>
            <a:r>
              <a:rPr lang="en-US" altLang="he-IL" dirty="0" smtClean="0">
                <a:sym typeface="Symbol" charset="0"/>
              </a:rPr>
              <a:t>Instead of:</a:t>
            </a:r>
            <a:r>
              <a:rPr lang="en-US" altLang="he-IL" baseline="-25000" dirty="0" smtClean="0">
                <a:sym typeface="Symbol" charset="0"/>
              </a:rPr>
              <a:t> </a:t>
            </a:r>
          </a:p>
          <a:p>
            <a:pPr>
              <a:lnSpc>
                <a:spcPct val="110000"/>
              </a:lnSpc>
              <a:buNone/>
            </a:pPr>
            <a:endParaRPr lang="en-US" altLang="he-IL" baseline="-25000" dirty="0">
              <a:sym typeface="Symbol" charset="0"/>
            </a:endParaRPr>
          </a:p>
          <a:p>
            <a:pPr>
              <a:lnSpc>
                <a:spcPct val="110000"/>
              </a:lnSpc>
              <a:buNone/>
            </a:pPr>
            <a:r>
              <a:rPr lang="en-US" altLang="he-IL" dirty="0" smtClean="0">
                <a:sym typeface="Symbol" charset="0"/>
              </a:rPr>
              <a:t>Use:</a:t>
            </a:r>
            <a:endParaRPr lang="en-US" altLang="he-IL" dirty="0">
              <a:sym typeface="Symbol" charset="0"/>
            </a:endParaRPr>
          </a:p>
          <a:p>
            <a:pPr marL="0" indent="0">
              <a:buNone/>
            </a:pPr>
            <a:r>
              <a:rPr lang="en-US" dirty="0" smtClean="0"/>
              <a:t>For every y</a:t>
            </a:r>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139</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403448205"/>
              </p:ext>
            </p:extLst>
          </p:nvPr>
        </p:nvGraphicFramePr>
        <p:xfrm>
          <a:off x="2892597" y="4160566"/>
          <a:ext cx="4514850" cy="1062038"/>
        </p:xfrm>
        <a:graphic>
          <a:graphicData uri="http://schemas.openxmlformats.org/presentationml/2006/ole">
            <mc:AlternateContent xmlns:mc="http://schemas.openxmlformats.org/markup-compatibility/2006">
              <mc:Choice xmlns:v="urn:schemas-microsoft-com:vml" Requires="v">
                <p:oleObj spid="_x0000_s771146" name="Equation" r:id="rId4" imgW="1943100" imgH="457200" progId="Equation.3">
                  <p:embed/>
                </p:oleObj>
              </mc:Choice>
              <mc:Fallback>
                <p:oleObj name="Equation" r:id="rId4" imgW="1943100" imgH="457200" progId="Equation.3">
                  <p:embed/>
                  <p:pic>
                    <p:nvPicPr>
                      <p:cNvPr id="0" name=""/>
                      <p:cNvPicPr/>
                      <p:nvPr/>
                    </p:nvPicPr>
                    <p:blipFill>
                      <a:blip r:embed="rId5"/>
                      <a:stretch>
                        <a:fillRect/>
                      </a:stretch>
                    </p:blipFill>
                    <p:spPr>
                      <a:xfrm>
                        <a:off x="2892597" y="4160566"/>
                        <a:ext cx="4514850" cy="1062038"/>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259061762"/>
              </p:ext>
            </p:extLst>
          </p:nvPr>
        </p:nvGraphicFramePr>
        <p:xfrm>
          <a:off x="2305050" y="5402263"/>
          <a:ext cx="4130675" cy="588962"/>
        </p:xfrm>
        <a:graphic>
          <a:graphicData uri="http://schemas.openxmlformats.org/presentationml/2006/ole">
            <mc:AlternateContent xmlns:mc="http://schemas.openxmlformats.org/markup-compatibility/2006">
              <mc:Choice xmlns:v="urn:schemas-microsoft-com:vml" Requires="v">
                <p:oleObj spid="_x0000_s771147" name="Equation" r:id="rId6" imgW="1778000" imgH="254000" progId="Equation.3">
                  <p:embed/>
                </p:oleObj>
              </mc:Choice>
              <mc:Fallback>
                <p:oleObj name="Equation" r:id="rId6" imgW="1778000" imgH="254000" progId="Equation.3">
                  <p:embed/>
                  <p:pic>
                    <p:nvPicPr>
                      <p:cNvPr id="0" name=""/>
                      <p:cNvPicPr/>
                      <p:nvPr/>
                    </p:nvPicPr>
                    <p:blipFill>
                      <a:blip r:embed="rId7"/>
                      <a:stretch>
                        <a:fillRect/>
                      </a:stretch>
                    </p:blipFill>
                    <p:spPr>
                      <a:xfrm>
                        <a:off x="2305050" y="5402263"/>
                        <a:ext cx="4130675" cy="588962"/>
                      </a:xfrm>
                      <a:prstGeom prst="rect">
                        <a:avLst/>
                      </a:prstGeom>
                    </p:spPr>
                  </p:pic>
                </p:oleObj>
              </mc:Fallback>
            </mc:AlternateContent>
          </a:graphicData>
        </a:graphic>
      </p:graphicFrame>
    </p:spTree>
    <p:extLst>
      <p:ext uri="{BB962C8B-B14F-4D97-AF65-F5344CB8AC3E}">
        <p14:creationId xmlns:p14="http://schemas.microsoft.com/office/powerpoint/2010/main" val="400927895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Tree>
    <p:extLst>
      <p:ext uri="{BB962C8B-B14F-4D97-AF65-F5344CB8AC3E}">
        <p14:creationId xmlns:p14="http://schemas.microsoft.com/office/powerpoint/2010/main" val="1458902794"/>
      </p:ext>
    </p:extLst>
  </p:cSld>
  <p:clrMapOvr>
    <a:masterClrMapping/>
  </p:clrMapOvr>
  <p:timing>
    <p:tnLst>
      <p:par>
        <p:cTn xmlns:p14="http://schemas.microsoft.com/office/powerpoint/2010/mai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handle </a:t>
            </a:r>
            <a:r>
              <a:rPr lang="en-US" i="1" dirty="0" smtClean="0"/>
              <a:t>big data</a:t>
            </a:r>
            <a:endParaRPr lang="en-US" dirty="0"/>
          </a:p>
        </p:txBody>
      </p:sp>
      <p:sp>
        <p:nvSpPr>
          <p:cNvPr id="3" name="Content Placeholder 2"/>
          <p:cNvSpPr>
            <a:spLocks noGrp="1"/>
          </p:cNvSpPr>
          <p:nvPr>
            <p:ph idx="1"/>
          </p:nvPr>
        </p:nvSpPr>
        <p:spPr>
          <a:xfrm>
            <a:off x="1128942" y="1654253"/>
            <a:ext cx="7526985" cy="4379976"/>
          </a:xfrm>
        </p:spPr>
        <p:txBody>
          <a:bodyPr/>
          <a:lstStyle/>
          <a:p>
            <a:pPr marL="0" indent="0">
              <a:lnSpc>
                <a:spcPct val="90000"/>
              </a:lnSpc>
              <a:buNone/>
            </a:pPr>
            <a:r>
              <a:rPr lang="en-US" altLang="he-IL" dirty="0"/>
              <a:t>Batch mode : Gradient Descent</a:t>
            </a:r>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altLang="he-IL" dirty="0" smtClean="0">
                <a:sym typeface="Symbol" charset="0"/>
              </a:rPr>
              <a:t> </a:t>
            </a:r>
            <a:r>
              <a:rPr lang="en-US" altLang="he-IL" dirty="0">
                <a:sym typeface="Symbol" charset="0"/>
              </a:rPr>
              <a:t>over the entire data </a:t>
            </a:r>
            <a:r>
              <a:rPr lang="en-US" altLang="he-IL" dirty="0" smtClean="0">
                <a:sym typeface="Symbol" charset="0"/>
              </a:rPr>
              <a:t>S</a:t>
            </a:r>
          </a:p>
          <a:p>
            <a:pPr>
              <a:lnSpc>
                <a:spcPct val="90000"/>
              </a:lnSpc>
              <a:buFontTx/>
              <a:buNone/>
            </a:pPr>
            <a:r>
              <a:rPr lang="en-US" altLang="he-IL" dirty="0" smtClean="0">
                <a:sym typeface="Symbol" charset="0"/>
              </a:rPr>
              <a:t>Incremental </a:t>
            </a:r>
            <a:r>
              <a:rPr lang="en-US" altLang="he-IL" dirty="0">
                <a:sym typeface="Symbol" charset="0"/>
              </a:rPr>
              <a:t>mode: </a:t>
            </a:r>
            <a:r>
              <a:rPr lang="en-US" altLang="he-IL" i="1" dirty="0" smtClean="0">
                <a:sym typeface="Symbol" charset="0"/>
              </a:rPr>
              <a:t>stochastic gradient </a:t>
            </a:r>
            <a:r>
              <a:rPr lang="en-US" altLang="he-IL" i="1" dirty="0">
                <a:sym typeface="Symbol" charset="0"/>
              </a:rPr>
              <a:t>descent</a:t>
            </a:r>
          </a:p>
          <a:p>
            <a:pPr>
              <a:lnSpc>
                <a:spcPct val="110000"/>
              </a:lnSpc>
              <a:buNone/>
            </a:pPr>
            <a:r>
              <a:rPr lang="en-US" altLang="he-IL" dirty="0"/>
              <a:t>    </a:t>
            </a:r>
            <a:r>
              <a:rPr lang="en-US" dirty="0" err="1"/>
              <a:t>w</a:t>
            </a:r>
            <a:r>
              <a:rPr lang="en-US" baseline="-25000" dirty="0" err="1"/>
              <a:t>j</a:t>
            </a:r>
            <a:r>
              <a:rPr lang="en-US" dirty="0"/>
              <a:t>  =  </a:t>
            </a:r>
            <a:r>
              <a:rPr lang="en-US" dirty="0" err="1"/>
              <a:t>w</a:t>
            </a:r>
            <a:r>
              <a:rPr lang="en-US" baseline="-25000" dirty="0" err="1"/>
              <a:t>i</a:t>
            </a:r>
            <a:r>
              <a:rPr lang="en-US" dirty="0"/>
              <a:t> </a:t>
            </a:r>
            <a:r>
              <a:rPr lang="en-US" altLang="he-IL" dirty="0" smtClean="0"/>
              <a:t> </a:t>
            </a:r>
            <a:r>
              <a:rPr lang="en-US" altLang="he-IL" dirty="0"/>
              <a:t>- </a:t>
            </a:r>
            <a:r>
              <a:rPr lang="en-US" altLang="he-IL" dirty="0">
                <a:sym typeface="Symbol" charset="0"/>
              </a:rPr>
              <a:t> </a:t>
            </a:r>
            <a:r>
              <a:rPr lang="en-US" altLang="he-IL" dirty="0" smtClean="0">
                <a:sym typeface="Symbol" charset="0"/>
              </a:rPr>
              <a:t>* </a:t>
            </a:r>
            <a:r>
              <a:rPr lang="en-US" altLang="he-IL" dirty="0" smtClean="0">
                <a:latin typeface="Arial" charset="0"/>
                <a:sym typeface="Symbol" charset="0"/>
              </a:rPr>
              <a:t> approximation of </a:t>
            </a:r>
            <a:r>
              <a:rPr lang="en-US" dirty="0" err="1" smtClean="0"/>
              <a:t>Δ</a:t>
            </a:r>
            <a:r>
              <a:rPr lang="en-US" dirty="0"/>
              <a:t>(w</a:t>
            </a:r>
            <a:r>
              <a:rPr lang="en-US" dirty="0" smtClean="0"/>
              <a:t>) </a:t>
            </a:r>
            <a:br>
              <a:rPr lang="en-US" dirty="0" smtClean="0"/>
            </a:br>
            <a:r>
              <a:rPr lang="en-US" dirty="0" smtClean="0"/>
              <a:t>				        based on </a:t>
            </a:r>
            <a:r>
              <a:rPr lang="en-US" altLang="he-IL" dirty="0" err="1" smtClean="0">
                <a:sym typeface="Symbol" charset="0"/>
              </a:rPr>
              <a:t>t</a:t>
            </a:r>
            <a:r>
              <a:rPr lang="en-US" altLang="he-IL" baseline="-25000" dirty="0" err="1" smtClean="0">
                <a:sym typeface="Symbol" charset="0"/>
              </a:rPr>
              <a:t>x</a:t>
            </a:r>
            <a:r>
              <a:rPr lang="en-US" altLang="he-IL" dirty="0" smtClean="0">
                <a:sym typeface="Symbol" charset="0"/>
              </a:rPr>
              <a:t>-o</a:t>
            </a:r>
            <a:r>
              <a:rPr lang="en-US" altLang="he-IL" baseline="-25000" dirty="0" smtClean="0">
                <a:sym typeface="Symbol" charset="0"/>
              </a:rPr>
              <a:t>d </a:t>
            </a:r>
            <a:endParaRPr lang="en-US" altLang="he-IL" dirty="0">
              <a:sym typeface="Symbol" charset="0"/>
            </a:endParaRPr>
          </a:p>
          <a:p>
            <a:pPr lvl="1">
              <a:lnSpc>
                <a:spcPct val="110000"/>
              </a:lnSpc>
              <a:buNone/>
            </a:pPr>
            <a:r>
              <a:rPr lang="en-US" altLang="he-IL" dirty="0" smtClean="0">
                <a:sym typeface="Symbol" charset="0"/>
              </a:rPr>
              <a:t>can </a:t>
            </a:r>
            <a:r>
              <a:rPr lang="en-US" altLang="he-IL" dirty="0">
                <a:sym typeface="Symbol" charset="0"/>
              </a:rPr>
              <a:t>approximate Batch Gradient Descent arbitrarily closely if  is small enough </a:t>
            </a:r>
            <a:endParaRPr lang="en-US" altLang="he-IL" dirty="0" smtClean="0">
              <a:sym typeface="Symbol" charset="0"/>
            </a:endParaRPr>
          </a:p>
          <a:p>
            <a:pPr lvl="1">
              <a:lnSpc>
                <a:spcPct val="110000"/>
              </a:lnSpc>
              <a:buNone/>
            </a:pPr>
            <a:r>
              <a:rPr lang="en-US" altLang="he-IL" dirty="0" smtClean="0">
                <a:sym typeface="Symbol" charset="0"/>
              </a:rPr>
              <a:t>supports online learning</a:t>
            </a:r>
          </a:p>
          <a:p>
            <a:pPr lvl="1">
              <a:lnSpc>
                <a:spcPct val="110000"/>
              </a:lnSpc>
              <a:buNone/>
            </a:pPr>
            <a:r>
              <a:rPr lang="en-US" altLang="he-IL" dirty="0" smtClean="0">
                <a:sym typeface="Symbol" charset="0"/>
              </a:rPr>
              <a:t>easily parallelized</a:t>
            </a:r>
          </a:p>
          <a:p>
            <a:pPr lvl="1">
              <a:lnSpc>
                <a:spcPct val="110000"/>
              </a:lnSpc>
              <a:buNone/>
            </a:pPr>
            <a:r>
              <a:rPr lang="en-US" altLang="he-IL" dirty="0" smtClean="0">
                <a:sym typeface="Symbol" charset="0"/>
              </a:rPr>
              <a:t>Not </a:t>
            </a:r>
            <a:r>
              <a:rPr lang="en-US" altLang="he-IL" dirty="0" err="1" smtClean="0">
                <a:sym typeface="Symbol" charset="0"/>
              </a:rPr>
              <a:t>guarranteed</a:t>
            </a:r>
            <a:r>
              <a:rPr lang="en-US" altLang="he-IL" dirty="0" smtClean="0">
                <a:sym typeface="Symbol" charset="0"/>
              </a:rPr>
              <a:t> to reach global minimum</a:t>
            </a:r>
            <a:endParaRPr lang="en-US" altLang="he-IL" dirty="0">
              <a:sym typeface="Symbol" charset="0"/>
            </a:endParaRP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140</a:t>
            </a:fld>
            <a:endParaRPr lang="en-US" dirty="0"/>
          </a:p>
        </p:txBody>
      </p:sp>
    </p:spTree>
    <p:extLst>
      <p:ext uri="{BB962C8B-B14F-4D97-AF65-F5344CB8AC3E}">
        <p14:creationId xmlns:p14="http://schemas.microsoft.com/office/powerpoint/2010/main" val="381873951"/>
      </p:ext>
    </p:extLst>
  </p:cSld>
  <p:clrMapOvr>
    <a:masterClrMapping/>
  </p:clrMapOvr>
  <p:timing>
    <p:tnLst>
      <p:par>
        <p:cTn xmlns:p14="http://schemas.microsoft.com/office/powerpoint/2010/mai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Small Data version</a:t>
            </a:r>
            <a:endParaRPr lang="en-US" dirty="0"/>
          </a:p>
        </p:txBody>
      </p:sp>
      <p:sp>
        <p:nvSpPr>
          <p:cNvPr id="3" name="Content Placeholder 2"/>
          <p:cNvSpPr>
            <a:spLocks noGrp="1"/>
          </p:cNvSpPr>
          <p:nvPr>
            <p:ph idx="1"/>
          </p:nvPr>
        </p:nvSpPr>
        <p:spPr>
          <a:xfrm>
            <a:off x="465996" y="1300269"/>
            <a:ext cx="8386551" cy="4926860"/>
          </a:xfrm>
        </p:spPr>
        <p:txBody>
          <a:bodyPr/>
          <a:lstStyle/>
          <a:p>
            <a:pPr marL="0" indent="0">
              <a:buNone/>
            </a:pPr>
            <a:r>
              <a:rPr lang="en-US" sz="1400" b="1" dirty="0" smtClean="0">
                <a:latin typeface="Courier"/>
                <a:cs typeface="Courier"/>
              </a:rPr>
              <a:t># </a:t>
            </a:r>
            <a:r>
              <a:rPr lang="en-US" sz="1400" b="1" dirty="0">
                <a:latin typeface="Courier"/>
                <a:cs typeface="Courier"/>
              </a:rPr>
              <a:t>weights -- the list </a:t>
            </a:r>
            <a:r>
              <a:rPr lang="en-US" sz="1400" b="1" dirty="0" smtClean="0">
                <a:latin typeface="Courier"/>
                <a:cs typeface="Courier"/>
              </a:rPr>
              <a:t>weights currently </a:t>
            </a:r>
            <a:r>
              <a:rPr lang="en-US" sz="1400" b="1" dirty="0">
                <a:latin typeface="Courier"/>
                <a:cs typeface="Courier"/>
              </a:rPr>
              <a:t>assigned to the features  (an empty array that </a:t>
            </a:r>
            <a:r>
              <a:rPr lang="en-US" sz="1400" b="1" dirty="0" smtClean="0">
                <a:latin typeface="Courier"/>
                <a:cs typeface="Courier"/>
              </a:rPr>
              <a:t>will be </a:t>
            </a:r>
            <a:r>
              <a:rPr lang="en-US" sz="1400" b="1" dirty="0">
                <a:latin typeface="Courier"/>
                <a:cs typeface="Courier"/>
              </a:rPr>
              <a:t>filled in by this function</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X </a:t>
            </a:r>
            <a:r>
              <a:rPr lang="en-US" sz="1400" b="1" dirty="0">
                <a:latin typeface="Courier"/>
                <a:cs typeface="Courier"/>
              </a:rPr>
              <a:t>-- the array containing cases to predict from</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labels -- the ground truth y values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step -- the rate controller for changing the weights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lam --  the regularization parameter. Something you could play with on a large data set </a:t>
            </a:r>
            <a:r>
              <a:rPr lang="en-US" sz="1400" b="1" dirty="0" smtClean="0">
                <a:latin typeface="Courier"/>
                <a:cs typeface="Courier"/>
              </a:rPr>
              <a:t>is</a:t>
            </a:r>
            <a:r>
              <a:rPr lang="en-US" sz="1400" b="1" dirty="0">
                <a:latin typeface="Courier"/>
                <a:cs typeface="Courier"/>
              </a:rPr>
              <a:t> </a:t>
            </a:r>
            <a:r>
              <a:rPr lang="en-US" sz="1400" b="1" dirty="0" smtClean="0">
                <a:latin typeface="Courier"/>
                <a:cs typeface="Courier"/>
              </a:rPr>
              <a:t>what </a:t>
            </a:r>
            <a:r>
              <a:rPr lang="en-US" sz="1400" b="1" dirty="0">
                <a:latin typeface="Courier"/>
                <a:cs typeface="Courier"/>
              </a:rPr>
              <a:t>value to use for this. you would want to do that by picking an optimization </a:t>
            </a:r>
            <a:r>
              <a:rPr lang="en-US" sz="1400" b="1" dirty="0" smtClean="0">
                <a:latin typeface="Courier"/>
                <a:cs typeface="Courier"/>
              </a:rPr>
              <a:t>set</a:t>
            </a:r>
            <a:r>
              <a:rPr lang="en-US" sz="1400" b="1" dirty="0">
                <a:latin typeface="Courier"/>
                <a:cs typeface="Courier"/>
              </a:rPr>
              <a:t> </a:t>
            </a:r>
            <a:r>
              <a:rPr lang="en-US" sz="1400" b="1" dirty="0" smtClean="0">
                <a:latin typeface="Courier"/>
                <a:cs typeface="Courier"/>
              </a:rPr>
              <a:t>and </a:t>
            </a:r>
            <a:r>
              <a:rPr lang="en-US" sz="1400" b="1" dirty="0">
                <a:latin typeface="Courier"/>
                <a:cs typeface="Courier"/>
              </a:rPr>
              <a:t>trying lots of lam values (from 0 to 1) on that optimization set</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iterations -- defaults to 1 for stochastic gradient descent, but can be higher in standard gradient descent. </a:t>
            </a:r>
          </a:p>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gradient_descent</a:t>
            </a:r>
            <a:r>
              <a:rPr lang="en-US" sz="1400" dirty="0">
                <a:latin typeface="Courier"/>
                <a:cs typeface="Courier"/>
              </a:rPr>
              <a:t>(self, weights, X, </a:t>
            </a:r>
            <a:r>
              <a:rPr lang="en-US" sz="1400" dirty="0" err="1">
                <a:latin typeface="Courier"/>
                <a:cs typeface="Courier"/>
              </a:rPr>
              <a:t>y_labels</a:t>
            </a:r>
            <a:r>
              <a:rPr lang="en-US" sz="1400" dirty="0">
                <a:latin typeface="Courier"/>
                <a:cs typeface="Courier"/>
              </a:rPr>
              <a:t>, step=0.1, lam=0.1</a:t>
            </a:r>
            <a:r>
              <a:rPr lang="en-US" sz="1400" dirty="0" smtClean="0">
                <a:latin typeface="Courier"/>
                <a:cs typeface="Courier"/>
              </a:rPr>
              <a:t>, iterations</a:t>
            </a:r>
            <a:r>
              <a:rPr lang="en-US" sz="1400" dirty="0">
                <a:latin typeface="Courier"/>
                <a:cs typeface="Courier"/>
              </a:rPr>
              <a:t>=1)</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m</a:t>
            </a:r>
            <a:r>
              <a:rPr lang="en-US" sz="1400" dirty="0">
                <a:latin typeface="Courier"/>
                <a:cs typeface="Courier"/>
              </a:rPr>
              <a:t>, n=</a:t>
            </a:r>
            <a:r>
              <a:rPr lang="en-US" sz="1400" dirty="0" err="1" smtClean="0">
                <a:latin typeface="Courier"/>
                <a:cs typeface="Courier"/>
              </a:rPr>
              <a:t>X.shape</a:t>
            </a:r>
            <a:r>
              <a:rPr lang="en-US" sz="1400" dirty="0">
                <a:latin typeface="Courier"/>
                <a:cs typeface="Courier"/>
              </a:rPr>
              <a:t/>
            </a:r>
            <a:br>
              <a:rPr lang="en-US" sz="1400" dirty="0">
                <a:latin typeface="Courier"/>
                <a:cs typeface="Courier"/>
              </a:rPr>
            </a:b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iterate over the rows to train the model on the same </a:t>
            </a:r>
            <a:r>
              <a:rPr lang="en-US" sz="1400" b="1" dirty="0" smtClean="0">
                <a:latin typeface="Courier"/>
                <a:cs typeface="Courier"/>
              </a:rPr>
              <a:t>data</a:t>
            </a:r>
            <a:br>
              <a:rPr lang="en-US" sz="1400" b="1" dirty="0" smtClean="0">
                <a:latin typeface="Courier"/>
                <a:cs typeface="Courier"/>
              </a:rPr>
            </a:br>
            <a:r>
              <a:rPr lang="en-US" sz="1400" dirty="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(iterations)</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for </a:t>
            </a:r>
            <a:r>
              <a:rPr lang="en-US" sz="1400" dirty="0">
                <a:latin typeface="Courier"/>
                <a:cs typeface="Courier"/>
              </a:rPr>
              <a:t>r in </a:t>
            </a:r>
            <a:r>
              <a:rPr lang="en-US" sz="1400" dirty="0" err="1">
                <a:latin typeface="Courier"/>
                <a:cs typeface="Courier"/>
              </a:rPr>
              <a:t>xrange</a:t>
            </a:r>
            <a:r>
              <a:rPr lang="en-US" sz="1400" dirty="0">
                <a:latin typeface="Courier"/>
                <a:cs typeface="Courier"/>
              </a:rPr>
              <a:t>(_MAX_ROWS)</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smtClean="0">
                <a:latin typeface="Courier"/>
                <a:cs typeface="Courier"/>
              </a:rPr>
              <a:t>weights</a:t>
            </a:r>
            <a:br>
              <a:rPr lang="en-US" sz="1400" dirty="0" smtClean="0">
                <a:latin typeface="Courier"/>
                <a:cs typeface="Courier"/>
              </a:rPr>
            </a:br>
            <a:r>
              <a:rPr lang="en-US" sz="1400" dirty="0" smtClean="0">
                <a:latin typeface="Courier"/>
                <a:cs typeface="Courier"/>
              </a:rPr>
              <a:t>			weights </a:t>
            </a:r>
            <a:r>
              <a:rPr lang="en-US" sz="1400" dirty="0">
                <a:latin typeface="Courier"/>
                <a:cs typeface="Courier"/>
              </a:rPr>
              <a:t>= </a:t>
            </a:r>
            <a:r>
              <a:rPr lang="en-US" sz="1400" dirty="0" err="1">
                <a:latin typeface="Courier"/>
                <a:cs typeface="Courier"/>
              </a:rPr>
              <a:t>old_weights</a:t>
            </a:r>
            <a:r>
              <a:rPr lang="en-US" sz="1400" dirty="0">
                <a:latin typeface="Courier"/>
                <a:cs typeface="Courier"/>
              </a:rPr>
              <a:t> + step*(</a:t>
            </a:r>
            <a:r>
              <a:rPr lang="en-US" sz="1400" dirty="0" err="1">
                <a:latin typeface="Courier"/>
                <a:cs typeface="Courier"/>
              </a:rPr>
              <a:t>self.loss_func</a:t>
            </a:r>
            <a:r>
              <a:rPr lang="en-US" sz="1400" dirty="0">
                <a:latin typeface="Courier"/>
                <a:cs typeface="Courier"/>
              </a:rPr>
              <a:t>(X[r],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err="1">
                <a:latin typeface="Courier"/>
                <a:cs typeface="Courier"/>
              </a:rPr>
              <a:t>y_labels</a:t>
            </a:r>
            <a:r>
              <a:rPr lang="en-US" sz="1400" dirty="0">
                <a:latin typeface="Courier"/>
                <a:cs typeface="Courier"/>
              </a:rPr>
              <a:t>[r]))*X[r</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b="1" dirty="0" smtClean="0">
                <a:latin typeface="Courier"/>
                <a:cs typeface="Courier"/>
              </a:rPr>
              <a:t>#</a:t>
            </a:r>
            <a:r>
              <a:rPr lang="en-US" sz="1400" b="1" dirty="0">
                <a:latin typeface="Courier"/>
                <a:cs typeface="Courier"/>
              </a:rPr>
              <a:t>add in regularization </a:t>
            </a:r>
            <a:r>
              <a:rPr lang="en-US" sz="1400" b="1" dirty="0" smtClean="0">
                <a:latin typeface="Courier"/>
                <a:cs typeface="Courier"/>
              </a:rPr>
              <a:t>term</a:t>
            </a:r>
            <a:br>
              <a:rPr lang="en-US" sz="1400" b="1" dirty="0" smtClean="0">
                <a:latin typeface="Courier"/>
                <a:cs typeface="Courier"/>
              </a:rPr>
            </a:br>
            <a:r>
              <a:rPr lang="en-US" sz="1400" dirty="0" smtClean="0">
                <a:latin typeface="Courier"/>
                <a:cs typeface="Courier"/>
              </a:rPr>
              <a:t>			weights </a:t>
            </a:r>
            <a:r>
              <a:rPr lang="en-US" sz="1400" dirty="0">
                <a:latin typeface="Courier"/>
                <a:cs typeface="Courier"/>
              </a:rPr>
              <a:t>= weights - lam*2.*step*</a:t>
            </a:r>
            <a:r>
              <a:rPr lang="en-US" sz="1400" dirty="0" err="1" smtClean="0">
                <a:latin typeface="Courier"/>
                <a:cs typeface="Courier"/>
              </a:rPr>
              <a:t>old_weights</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return </a:t>
            </a:r>
            <a:r>
              <a:rPr lang="en-US" sz="1400" dirty="0">
                <a:latin typeface="Courier"/>
                <a:cs typeface="Courier"/>
              </a:rPr>
              <a:t>weight</a:t>
            </a:r>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141</a:t>
            </a:fld>
            <a:endParaRPr lang="en-US" dirty="0"/>
          </a:p>
        </p:txBody>
      </p:sp>
    </p:spTree>
    <p:extLst>
      <p:ext uri="{BB962C8B-B14F-4D97-AF65-F5344CB8AC3E}">
        <p14:creationId xmlns:p14="http://schemas.microsoft.com/office/powerpoint/2010/main" val="1168553886"/>
      </p:ext>
    </p:extLst>
  </p:cSld>
  <p:clrMapOvr>
    <a:masterClrMapping/>
  </p:clrMapOvr>
  <p:timing>
    <p:tnLst>
      <p:par>
        <p:cTn xmlns:p14="http://schemas.microsoft.com/office/powerpoint/2010/mai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Stochastic Version</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stochastic_gradient_descent</a:t>
            </a:r>
            <a:r>
              <a:rPr lang="en-US" sz="1400" dirty="0">
                <a:latin typeface="Courier"/>
                <a:cs typeface="Courier"/>
              </a:rPr>
              <a:t>(self, features, predict, </a:t>
            </a:r>
            <a:r>
              <a:rPr lang="en-US" sz="1400" dirty="0" err="1">
                <a:latin typeface="Courier"/>
                <a:cs typeface="Courier"/>
              </a:rPr>
              <a:t>prediction_test</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a:latin typeface="Courier"/>
                <a:cs typeface="Courier"/>
              </a:rPr>
              <a:t>, batch=10)</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np.random.random</a:t>
            </a:r>
            <a:r>
              <a:rPr lang="en-US" sz="1400" dirty="0">
                <a:latin typeface="Courier"/>
                <a:cs typeface="Courier"/>
              </a:rPr>
              <a:t>(</a:t>
            </a:r>
            <a:r>
              <a:rPr lang="en-US" sz="1400" dirty="0" err="1">
                <a:latin typeface="Courier"/>
                <a:cs typeface="Courier"/>
              </a:rPr>
              <a:t>len</a:t>
            </a:r>
            <a:r>
              <a:rPr lang="en-US" sz="1400" dirty="0">
                <a:latin typeface="Courier"/>
                <a:cs typeface="Courier"/>
              </a:rPr>
              <a:t>(features)+1)</a:t>
            </a:r>
          </a:p>
          <a:p>
            <a:pPr marL="0" indent="0">
              <a:buNone/>
            </a:pPr>
            <a:r>
              <a:rPr lang="en-US" sz="1400" b="1" dirty="0">
                <a:latin typeface="Courier"/>
                <a:cs typeface="Courier"/>
              </a:rPr>
              <a:t>   </a:t>
            </a:r>
            <a:r>
              <a:rPr lang="en-US" sz="1400" b="1" dirty="0" smtClean="0">
                <a:latin typeface="Courier"/>
                <a:cs typeface="Courier"/>
              </a:rPr>
              <a:t>	# Technically</a:t>
            </a:r>
            <a:r>
              <a:rPr lang="en-US" sz="1400" b="1" dirty="0">
                <a:latin typeface="Courier"/>
                <a:cs typeface="Courier"/>
              </a:rPr>
              <a:t>, we would do only one </a:t>
            </a:r>
            <a:r>
              <a:rPr lang="en-US" sz="1400" b="1" dirty="0" smtClean="0">
                <a:latin typeface="Courier"/>
                <a:cs typeface="Courier"/>
              </a:rPr>
              <a:t>x</a:t>
            </a:r>
            <a:r>
              <a:rPr lang="en-US" sz="1400" b="1" dirty="0">
                <a:latin typeface="Courier"/>
                <a:cs typeface="Courier"/>
              </a:rPr>
              <a:t> </a:t>
            </a:r>
            <a:r>
              <a:rPr lang="en-US" sz="1400" b="1" dirty="0" smtClean="0">
                <a:latin typeface="Courier"/>
                <a:cs typeface="Courier"/>
              </a:rPr>
              <a:t>at </a:t>
            </a:r>
            <a:r>
              <a:rPr lang="en-US" sz="1400" b="1" dirty="0">
                <a:latin typeface="Courier"/>
                <a:cs typeface="Courier"/>
              </a:rPr>
              <a:t>each round, but we can load subsets of the data and do multiple </a:t>
            </a:r>
            <a:r>
              <a:rPr lang="en-US" sz="1400" b="1" dirty="0" smtClean="0">
                <a:latin typeface="Courier"/>
                <a:cs typeface="Courier"/>
              </a:rPr>
              <a:t>rows at each </a:t>
            </a:r>
            <a:r>
              <a:rPr lang="en-US" sz="1400" b="1" dirty="0">
                <a:latin typeface="Courier"/>
                <a:cs typeface="Courier"/>
              </a:rPr>
              <a:t>round. _MAX_ROWS determines how much data is loaded at </a:t>
            </a:r>
            <a:r>
              <a:rPr lang="en-US" sz="1400" b="1" dirty="0" smtClean="0">
                <a:latin typeface="Courier"/>
                <a:cs typeface="Courier"/>
              </a:rPr>
              <a:t>each iteration.</a:t>
            </a:r>
            <a:br>
              <a:rPr lang="en-US" sz="1400" b="1" dirty="0" smtClean="0">
                <a:latin typeface="Courier"/>
                <a:cs typeface="Courier"/>
              </a:rPr>
            </a:b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(batch)</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get _MAX_ROWS of examples of bad births and good births (equal amounts of each</a:t>
            </a:r>
            <a:r>
              <a:rPr lang="en-US" sz="1400" b="1" dirty="0" smtClean="0">
                <a:latin typeface="Courier"/>
                <a:cs typeface="Courier"/>
              </a:rPr>
              <a:t>). This </a:t>
            </a:r>
            <a:r>
              <a:rPr lang="en-US" sz="1400" b="1" dirty="0">
                <a:latin typeface="Courier"/>
                <a:cs typeface="Courier"/>
              </a:rPr>
              <a:t>is so we have lots of examples of both </a:t>
            </a:r>
            <a:r>
              <a:rPr lang="en-US" sz="1400" b="1" dirty="0" smtClean="0">
                <a:latin typeface="Courier"/>
                <a:cs typeface="Courier"/>
              </a:rPr>
              <a:t>types</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bad_births</a:t>
            </a:r>
            <a:r>
              <a:rPr lang="en-US" sz="1400" dirty="0">
                <a:latin typeface="Courier"/>
                <a:cs typeface="Courier"/>
              </a:rPr>
              <a:t>, </a:t>
            </a:r>
            <a:r>
              <a:rPr lang="en-US" sz="1400" dirty="0" err="1">
                <a:latin typeface="Courier"/>
                <a:cs typeface="Courier"/>
              </a:rPr>
              <a:t>bad_births_labels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zeros_string</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good_births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ones_string</a:t>
            </a:r>
            <a:r>
              <a:rPr lang="en-US" sz="1400" dirty="0">
                <a:latin typeface="Courier"/>
                <a:cs typeface="Courier"/>
              </a:rPr>
              <a:t>)</a:t>
            </a:r>
          </a:p>
          <a:p>
            <a:pPr marL="0" indent="0">
              <a:buNone/>
            </a:pPr>
            <a:r>
              <a:rPr lang="en-US" sz="1400" b="1" dirty="0" smtClean="0">
                <a:latin typeface="Courier"/>
                <a:cs typeface="Courier"/>
              </a:rPr>
              <a:t>		# </a:t>
            </a:r>
            <a:r>
              <a:rPr lang="en-US" sz="1400" b="1" dirty="0">
                <a:latin typeface="Courier"/>
                <a:cs typeface="Courier"/>
              </a:rPr>
              <a:t>combine them into one data </a:t>
            </a:r>
            <a:r>
              <a:rPr lang="en-US" sz="1400" b="1" dirty="0" smtClean="0">
                <a:latin typeface="Courier"/>
                <a:cs typeface="Courier"/>
              </a:rPr>
              <a:t>set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y_labels</a:t>
            </a:r>
            <a:r>
              <a:rPr lang="en-US" sz="1400" dirty="0" smtClean="0">
                <a:latin typeface="Courier"/>
                <a:cs typeface="Courier"/>
              </a:rPr>
              <a:t>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bad_births_labels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a:t>
            </a:r>
            <a:r>
              <a:rPr lang="en-US" sz="1400" dirty="0">
                <a:latin typeface="Courier"/>
                <a:cs typeface="Courier"/>
              </a:rPr>
              <a:t>, </a:t>
            </a:r>
            <a:r>
              <a:rPr lang="en-US" sz="1400" dirty="0" err="1">
                <a:latin typeface="Courier"/>
                <a:cs typeface="Courier"/>
              </a:rPr>
              <a:t>good_births</a:t>
            </a:r>
            <a:r>
              <a:rPr lang="en-US" sz="1400" dirty="0">
                <a:latin typeface="Courier"/>
                <a:cs typeface="Courier"/>
              </a:rPr>
              <a:t>]</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the resulting </a:t>
            </a:r>
            <a:r>
              <a:rPr lang="en-US" sz="1400" b="1" dirty="0" smtClean="0">
                <a:latin typeface="Courier"/>
                <a:cs typeface="Courier"/>
              </a:rPr>
              <a:t>weights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self.gradient_descent</a:t>
            </a:r>
            <a:r>
              <a:rPr lang="en-US" sz="1400" dirty="0">
                <a:latin typeface="Courier"/>
                <a:cs typeface="Courier"/>
              </a:rPr>
              <a:t>(weights, X, </a:t>
            </a:r>
            <a:r>
              <a:rPr lang="en-US" sz="1400" dirty="0" err="1">
                <a:latin typeface="Courier"/>
                <a:cs typeface="Courier"/>
              </a:rPr>
              <a:t>y_labels</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a:t>
            </a:r>
            <a:r>
              <a:rPr lang="en-US" sz="1400" dirty="0" smtClean="0">
                <a:latin typeface="Courier"/>
                <a:cs typeface="Courier"/>
              </a:rPr>
              <a:t>model </a:t>
            </a:r>
            <a:r>
              <a:rPr lang="en-US" sz="1400" dirty="0">
                <a:latin typeface="Courier"/>
                <a:cs typeface="Courier"/>
              </a:rPr>
              <a:t>= lambda x: 1-self.loss_func(x, weights)&lt;.5</a:t>
            </a:r>
          </a:p>
          <a:p>
            <a:pPr marL="0" indent="0">
              <a:buNone/>
            </a:pPr>
            <a:r>
              <a:rPr lang="en-US" sz="1400" dirty="0">
                <a:latin typeface="Courier"/>
                <a:cs typeface="Courier"/>
              </a:rPr>
              <a:t>        return weights, model</a:t>
            </a:r>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142</a:t>
            </a:fld>
            <a:endParaRPr lang="en-US" dirty="0"/>
          </a:p>
        </p:txBody>
      </p:sp>
    </p:spTree>
    <p:extLst>
      <p:ext uri="{BB962C8B-B14F-4D97-AF65-F5344CB8AC3E}">
        <p14:creationId xmlns:p14="http://schemas.microsoft.com/office/powerpoint/2010/main" val="327489787"/>
      </p:ext>
    </p:extLst>
  </p:cSld>
  <p:clrMapOvr>
    <a:masterClrMapping/>
  </p:clrMapOvr>
  <p:timing>
    <p:tnLst>
      <p:par>
        <p:cTn xmlns:p14="http://schemas.microsoft.com/office/powerpoint/2010/mai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Stochastic Version</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stochastic_gradient_descent</a:t>
            </a:r>
            <a:r>
              <a:rPr lang="en-US" sz="1400" dirty="0">
                <a:latin typeface="Courier"/>
                <a:cs typeface="Courier"/>
              </a:rPr>
              <a:t>(self, features, predict, </a:t>
            </a:r>
            <a:r>
              <a:rPr lang="en-US" sz="1400" dirty="0" err="1">
                <a:latin typeface="Courier"/>
                <a:cs typeface="Courier"/>
              </a:rPr>
              <a:t>prediction_test</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a:latin typeface="Courier"/>
                <a:cs typeface="Courier"/>
              </a:rPr>
              <a:t>, batch=10)</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np.random.random</a:t>
            </a:r>
            <a:r>
              <a:rPr lang="en-US" sz="1400" dirty="0">
                <a:latin typeface="Courier"/>
                <a:cs typeface="Courier"/>
              </a:rPr>
              <a:t>(</a:t>
            </a:r>
            <a:r>
              <a:rPr lang="en-US" sz="1400" dirty="0" err="1">
                <a:latin typeface="Courier"/>
                <a:cs typeface="Courier"/>
              </a:rPr>
              <a:t>len</a:t>
            </a:r>
            <a:r>
              <a:rPr lang="en-US" sz="1400" dirty="0">
                <a:latin typeface="Courier"/>
                <a:cs typeface="Courier"/>
              </a:rPr>
              <a:t>(features)+1)</a:t>
            </a:r>
          </a:p>
          <a:p>
            <a:pPr marL="0" indent="0">
              <a:buNone/>
            </a:pPr>
            <a:r>
              <a:rPr lang="en-US" sz="1400" b="1" dirty="0">
                <a:latin typeface="Courier"/>
                <a:cs typeface="Courier"/>
              </a:rPr>
              <a:t>   </a:t>
            </a:r>
            <a:r>
              <a:rPr lang="en-US" sz="1400" b="1" dirty="0" smtClean="0">
                <a:latin typeface="Courier"/>
                <a:cs typeface="Courier"/>
              </a:rPr>
              <a:t>	# Technically</a:t>
            </a:r>
            <a:r>
              <a:rPr lang="en-US" sz="1400" b="1" dirty="0">
                <a:latin typeface="Courier"/>
                <a:cs typeface="Courier"/>
              </a:rPr>
              <a:t>, we would do only one </a:t>
            </a:r>
            <a:r>
              <a:rPr lang="en-US" sz="1400" b="1" dirty="0" smtClean="0">
                <a:latin typeface="Courier"/>
                <a:cs typeface="Courier"/>
              </a:rPr>
              <a:t>x</a:t>
            </a:r>
            <a:r>
              <a:rPr lang="en-US" sz="1400" b="1" dirty="0">
                <a:latin typeface="Courier"/>
                <a:cs typeface="Courier"/>
              </a:rPr>
              <a:t> </a:t>
            </a:r>
            <a:r>
              <a:rPr lang="en-US" sz="1400" b="1" dirty="0" smtClean="0">
                <a:latin typeface="Courier"/>
                <a:cs typeface="Courier"/>
              </a:rPr>
              <a:t>at </a:t>
            </a:r>
            <a:r>
              <a:rPr lang="en-US" sz="1400" b="1" dirty="0">
                <a:latin typeface="Courier"/>
                <a:cs typeface="Courier"/>
              </a:rPr>
              <a:t>each round, but we can load subsets of the data and do multiple </a:t>
            </a:r>
            <a:r>
              <a:rPr lang="en-US" sz="1400" b="1" dirty="0" smtClean="0">
                <a:latin typeface="Courier"/>
                <a:cs typeface="Courier"/>
              </a:rPr>
              <a:t>rows at each </a:t>
            </a:r>
            <a:r>
              <a:rPr lang="en-US" sz="1400" b="1" dirty="0">
                <a:latin typeface="Courier"/>
                <a:cs typeface="Courier"/>
              </a:rPr>
              <a:t>round. _MAX_ROWS determines how much data is loaded at </a:t>
            </a:r>
            <a:r>
              <a:rPr lang="en-US" sz="1400" b="1" dirty="0" smtClean="0">
                <a:latin typeface="Courier"/>
                <a:cs typeface="Courier"/>
              </a:rPr>
              <a:t>each iteration.</a:t>
            </a:r>
            <a:br>
              <a:rPr lang="en-US" sz="1400" b="1" dirty="0" smtClean="0">
                <a:latin typeface="Courier"/>
                <a:cs typeface="Courier"/>
              </a:rPr>
            </a:b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(batch)</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get _MAX_ROWS of examples of bad births and good births (equal amounts of each</a:t>
            </a:r>
            <a:r>
              <a:rPr lang="en-US" sz="1400" b="1" dirty="0" smtClean="0">
                <a:latin typeface="Courier"/>
                <a:cs typeface="Courier"/>
              </a:rPr>
              <a:t>). This </a:t>
            </a:r>
            <a:r>
              <a:rPr lang="en-US" sz="1400" b="1" dirty="0">
                <a:latin typeface="Courier"/>
                <a:cs typeface="Courier"/>
              </a:rPr>
              <a:t>is so we have lots of examples of both </a:t>
            </a:r>
            <a:r>
              <a:rPr lang="en-US" sz="1400" b="1" dirty="0" smtClean="0">
                <a:latin typeface="Courier"/>
                <a:cs typeface="Courier"/>
              </a:rPr>
              <a:t>types</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bad_births</a:t>
            </a:r>
            <a:r>
              <a:rPr lang="en-US" sz="1400" dirty="0">
                <a:latin typeface="Courier"/>
                <a:cs typeface="Courier"/>
              </a:rPr>
              <a:t>, </a:t>
            </a:r>
            <a:r>
              <a:rPr lang="en-US" sz="1400" dirty="0" err="1">
                <a:latin typeface="Courier"/>
                <a:cs typeface="Courier"/>
              </a:rPr>
              <a:t>bad_births_labels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zeros_string</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good_births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ones_string</a:t>
            </a:r>
            <a:r>
              <a:rPr lang="en-US" sz="1400" dirty="0">
                <a:latin typeface="Courier"/>
                <a:cs typeface="Courier"/>
              </a:rPr>
              <a:t>)</a:t>
            </a:r>
          </a:p>
          <a:p>
            <a:pPr marL="0" indent="0">
              <a:buNone/>
            </a:pPr>
            <a:r>
              <a:rPr lang="en-US" sz="1400" b="1" dirty="0" smtClean="0">
                <a:latin typeface="Courier"/>
                <a:cs typeface="Courier"/>
              </a:rPr>
              <a:t>		# </a:t>
            </a:r>
            <a:r>
              <a:rPr lang="en-US" sz="1400" b="1" dirty="0">
                <a:latin typeface="Courier"/>
                <a:cs typeface="Courier"/>
              </a:rPr>
              <a:t>combine them into one data </a:t>
            </a:r>
            <a:r>
              <a:rPr lang="en-US" sz="1400" b="1" dirty="0" smtClean="0">
                <a:latin typeface="Courier"/>
                <a:cs typeface="Courier"/>
              </a:rPr>
              <a:t>set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y_labels</a:t>
            </a:r>
            <a:r>
              <a:rPr lang="en-US" sz="1400" dirty="0" smtClean="0">
                <a:latin typeface="Courier"/>
                <a:cs typeface="Courier"/>
              </a:rPr>
              <a:t>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bad_births_labels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a:t>
            </a:r>
            <a:r>
              <a:rPr lang="en-US" sz="1400" dirty="0">
                <a:latin typeface="Courier"/>
                <a:cs typeface="Courier"/>
              </a:rPr>
              <a:t>, </a:t>
            </a:r>
            <a:r>
              <a:rPr lang="en-US" sz="1400" dirty="0" err="1">
                <a:latin typeface="Courier"/>
                <a:cs typeface="Courier"/>
              </a:rPr>
              <a:t>good_births</a:t>
            </a:r>
            <a:r>
              <a:rPr lang="en-US" sz="1400" dirty="0">
                <a:latin typeface="Courier"/>
                <a:cs typeface="Courier"/>
              </a:rPr>
              <a:t>]</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the resulting </a:t>
            </a:r>
            <a:r>
              <a:rPr lang="en-US" sz="1400" b="1" dirty="0" smtClean="0">
                <a:latin typeface="Courier"/>
                <a:cs typeface="Courier"/>
              </a:rPr>
              <a:t>weights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self.gradient_descent</a:t>
            </a:r>
            <a:r>
              <a:rPr lang="en-US" sz="1400" dirty="0">
                <a:latin typeface="Courier"/>
                <a:cs typeface="Courier"/>
              </a:rPr>
              <a:t>(weights, X, </a:t>
            </a:r>
            <a:r>
              <a:rPr lang="en-US" sz="1400" dirty="0" err="1">
                <a:latin typeface="Courier"/>
                <a:cs typeface="Courier"/>
              </a:rPr>
              <a:t>y_labels</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a:t>
            </a:r>
            <a:r>
              <a:rPr lang="en-US" sz="1400" dirty="0" smtClean="0">
                <a:latin typeface="Courier"/>
                <a:cs typeface="Courier"/>
              </a:rPr>
              <a:t>model </a:t>
            </a:r>
            <a:r>
              <a:rPr lang="en-US" sz="1400" dirty="0">
                <a:latin typeface="Courier"/>
                <a:cs typeface="Courier"/>
              </a:rPr>
              <a:t>= lambda x: 1-self.loss_func(x, weights)&lt;.5</a:t>
            </a:r>
          </a:p>
          <a:p>
            <a:pPr marL="0" indent="0">
              <a:buNone/>
            </a:pPr>
            <a:r>
              <a:rPr lang="en-US" sz="1400" dirty="0">
                <a:latin typeface="Courier"/>
                <a:cs typeface="Courier"/>
              </a:rPr>
              <a:t>        return weights, model</a:t>
            </a:r>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143</a:t>
            </a:fld>
            <a:endParaRPr lang="en-US" dirty="0"/>
          </a:p>
        </p:txBody>
      </p:sp>
      <p:sp>
        <p:nvSpPr>
          <p:cNvPr id="8" name="Rectangle 7"/>
          <p:cNvSpPr/>
          <p:nvPr/>
        </p:nvSpPr>
        <p:spPr>
          <a:xfrm>
            <a:off x="3230501" y="1605824"/>
            <a:ext cx="1262120"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2047270" y="3772259"/>
            <a:ext cx="2938212" cy="1024076"/>
          </a:xfrm>
          <a:prstGeom prst="wedgeRectCallout">
            <a:avLst>
              <a:gd name="adj1" fmla="val -26871"/>
              <a:gd name="adj2" fmla="val -1007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How many times to loop. The default is small for debugging purposes.</a:t>
            </a:r>
            <a:endParaRPr lang="en-US" dirty="0">
              <a:latin typeface="Courier"/>
              <a:cs typeface="Courier"/>
            </a:endParaRPr>
          </a:p>
        </p:txBody>
      </p:sp>
      <p:sp>
        <p:nvSpPr>
          <p:cNvPr id="10" name="Rectangle 9"/>
          <p:cNvSpPr/>
          <p:nvPr/>
        </p:nvSpPr>
        <p:spPr>
          <a:xfrm>
            <a:off x="796161" y="2857778"/>
            <a:ext cx="2825225"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17937418"/>
      </p:ext>
    </p:extLst>
  </p:cSld>
  <p:clrMapOvr>
    <a:masterClrMapping/>
  </p:clrMapOvr>
  <p:timing>
    <p:tnLst>
      <p:par>
        <p:cTn xmlns:p14="http://schemas.microsoft.com/office/powerpoint/2010/mai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Stochastic Version</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stochastic_gradient_descent</a:t>
            </a:r>
            <a:r>
              <a:rPr lang="en-US" sz="1400" dirty="0">
                <a:latin typeface="Courier"/>
                <a:cs typeface="Courier"/>
              </a:rPr>
              <a:t>(self, features, predict, </a:t>
            </a:r>
            <a:r>
              <a:rPr lang="en-US" sz="1400" dirty="0" err="1">
                <a:latin typeface="Courier"/>
                <a:cs typeface="Courier"/>
              </a:rPr>
              <a:t>prediction_test</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a:latin typeface="Courier"/>
                <a:cs typeface="Courier"/>
              </a:rPr>
              <a:t>, batch=10)</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np.random.random</a:t>
            </a:r>
            <a:r>
              <a:rPr lang="en-US" sz="1400" dirty="0">
                <a:latin typeface="Courier"/>
                <a:cs typeface="Courier"/>
              </a:rPr>
              <a:t>(</a:t>
            </a:r>
            <a:r>
              <a:rPr lang="en-US" sz="1400" dirty="0" err="1">
                <a:latin typeface="Courier"/>
                <a:cs typeface="Courier"/>
              </a:rPr>
              <a:t>len</a:t>
            </a:r>
            <a:r>
              <a:rPr lang="en-US" sz="1400" dirty="0">
                <a:latin typeface="Courier"/>
                <a:cs typeface="Courier"/>
              </a:rPr>
              <a:t>(features)+1)</a:t>
            </a:r>
          </a:p>
          <a:p>
            <a:pPr marL="0" indent="0">
              <a:buNone/>
            </a:pPr>
            <a:r>
              <a:rPr lang="en-US" sz="1400" b="1" dirty="0">
                <a:latin typeface="Courier"/>
                <a:cs typeface="Courier"/>
              </a:rPr>
              <a:t>   </a:t>
            </a:r>
            <a:r>
              <a:rPr lang="en-US" sz="1400" b="1" dirty="0" smtClean="0">
                <a:latin typeface="Courier"/>
                <a:cs typeface="Courier"/>
              </a:rPr>
              <a:t>	# Technically</a:t>
            </a:r>
            <a:r>
              <a:rPr lang="en-US" sz="1400" b="1" dirty="0">
                <a:latin typeface="Courier"/>
                <a:cs typeface="Courier"/>
              </a:rPr>
              <a:t>, we would do only one </a:t>
            </a:r>
            <a:r>
              <a:rPr lang="en-US" sz="1400" b="1" dirty="0" smtClean="0">
                <a:latin typeface="Courier"/>
                <a:cs typeface="Courier"/>
              </a:rPr>
              <a:t>x</a:t>
            </a:r>
            <a:r>
              <a:rPr lang="en-US" sz="1400" b="1" dirty="0">
                <a:latin typeface="Courier"/>
                <a:cs typeface="Courier"/>
              </a:rPr>
              <a:t> </a:t>
            </a:r>
            <a:r>
              <a:rPr lang="en-US" sz="1400" b="1" dirty="0" smtClean="0">
                <a:latin typeface="Courier"/>
                <a:cs typeface="Courier"/>
              </a:rPr>
              <a:t>at </a:t>
            </a:r>
            <a:r>
              <a:rPr lang="en-US" sz="1400" b="1" dirty="0">
                <a:latin typeface="Courier"/>
                <a:cs typeface="Courier"/>
              </a:rPr>
              <a:t>each round, but we can load subsets of the data and do multiple </a:t>
            </a:r>
            <a:r>
              <a:rPr lang="en-US" sz="1400" b="1" dirty="0" smtClean="0">
                <a:latin typeface="Courier"/>
                <a:cs typeface="Courier"/>
              </a:rPr>
              <a:t>rows at each </a:t>
            </a:r>
            <a:r>
              <a:rPr lang="en-US" sz="1400" b="1" dirty="0">
                <a:latin typeface="Courier"/>
                <a:cs typeface="Courier"/>
              </a:rPr>
              <a:t>round. _MAX_ROWS determines how much data is loaded at </a:t>
            </a:r>
            <a:r>
              <a:rPr lang="en-US" sz="1400" b="1" dirty="0" smtClean="0">
                <a:latin typeface="Courier"/>
                <a:cs typeface="Courier"/>
              </a:rPr>
              <a:t>each iteration.</a:t>
            </a:r>
            <a:br>
              <a:rPr lang="en-US" sz="1400" b="1" dirty="0" smtClean="0">
                <a:latin typeface="Courier"/>
                <a:cs typeface="Courier"/>
              </a:rPr>
            </a:b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(batch)</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get _MAX_ROWS of examples of bad births and good births (equal amounts of each</a:t>
            </a:r>
            <a:r>
              <a:rPr lang="en-US" sz="1400" b="1" dirty="0" smtClean="0">
                <a:latin typeface="Courier"/>
                <a:cs typeface="Courier"/>
              </a:rPr>
              <a:t>). This </a:t>
            </a:r>
            <a:r>
              <a:rPr lang="en-US" sz="1400" b="1" dirty="0">
                <a:latin typeface="Courier"/>
                <a:cs typeface="Courier"/>
              </a:rPr>
              <a:t>is so we have lots of examples of both </a:t>
            </a:r>
            <a:r>
              <a:rPr lang="en-US" sz="1400" b="1" dirty="0" smtClean="0">
                <a:latin typeface="Courier"/>
                <a:cs typeface="Courier"/>
              </a:rPr>
              <a:t>types</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bad_births</a:t>
            </a:r>
            <a:r>
              <a:rPr lang="en-US" sz="1400" dirty="0">
                <a:latin typeface="Courier"/>
                <a:cs typeface="Courier"/>
              </a:rPr>
              <a:t>, </a:t>
            </a:r>
            <a:r>
              <a:rPr lang="en-US" sz="1400" dirty="0" err="1">
                <a:latin typeface="Courier"/>
                <a:cs typeface="Courier"/>
              </a:rPr>
              <a:t>bad_births_labels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zeros_string</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good_births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ones_string</a:t>
            </a:r>
            <a:r>
              <a:rPr lang="en-US" sz="1400" dirty="0">
                <a:latin typeface="Courier"/>
                <a:cs typeface="Courier"/>
              </a:rPr>
              <a:t>)</a:t>
            </a:r>
          </a:p>
          <a:p>
            <a:pPr marL="0" indent="0">
              <a:buNone/>
            </a:pPr>
            <a:r>
              <a:rPr lang="en-US" sz="1400" b="1" dirty="0" smtClean="0">
                <a:latin typeface="Courier"/>
                <a:cs typeface="Courier"/>
              </a:rPr>
              <a:t>		# </a:t>
            </a:r>
            <a:r>
              <a:rPr lang="en-US" sz="1400" b="1" dirty="0">
                <a:latin typeface="Courier"/>
                <a:cs typeface="Courier"/>
              </a:rPr>
              <a:t>combine them into one data </a:t>
            </a:r>
            <a:r>
              <a:rPr lang="en-US" sz="1400" b="1" dirty="0" smtClean="0">
                <a:latin typeface="Courier"/>
                <a:cs typeface="Courier"/>
              </a:rPr>
              <a:t>set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y_labels</a:t>
            </a:r>
            <a:r>
              <a:rPr lang="en-US" sz="1400" dirty="0" smtClean="0">
                <a:latin typeface="Courier"/>
                <a:cs typeface="Courier"/>
              </a:rPr>
              <a:t>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bad_births_labels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a:t>
            </a:r>
            <a:r>
              <a:rPr lang="en-US" sz="1400" dirty="0">
                <a:latin typeface="Courier"/>
                <a:cs typeface="Courier"/>
              </a:rPr>
              <a:t>, </a:t>
            </a:r>
            <a:r>
              <a:rPr lang="en-US" sz="1400" dirty="0" err="1">
                <a:latin typeface="Courier"/>
                <a:cs typeface="Courier"/>
              </a:rPr>
              <a:t>good_births</a:t>
            </a:r>
            <a:r>
              <a:rPr lang="en-US" sz="1400" dirty="0">
                <a:latin typeface="Courier"/>
                <a:cs typeface="Courier"/>
              </a:rPr>
              <a:t>]</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the resulting </a:t>
            </a:r>
            <a:r>
              <a:rPr lang="en-US" sz="1400" b="1" dirty="0" smtClean="0">
                <a:latin typeface="Courier"/>
                <a:cs typeface="Courier"/>
              </a:rPr>
              <a:t>weights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self.gradient_descent</a:t>
            </a:r>
            <a:r>
              <a:rPr lang="en-US" sz="1400" dirty="0">
                <a:latin typeface="Courier"/>
                <a:cs typeface="Courier"/>
              </a:rPr>
              <a:t>(weights, X, </a:t>
            </a:r>
            <a:r>
              <a:rPr lang="en-US" sz="1400" dirty="0" err="1">
                <a:latin typeface="Courier"/>
                <a:cs typeface="Courier"/>
              </a:rPr>
              <a:t>y_labels</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a:t>
            </a:r>
            <a:r>
              <a:rPr lang="en-US" sz="1400" dirty="0" smtClean="0">
                <a:latin typeface="Courier"/>
                <a:cs typeface="Courier"/>
              </a:rPr>
              <a:t>model </a:t>
            </a:r>
            <a:r>
              <a:rPr lang="en-US" sz="1400" dirty="0">
                <a:latin typeface="Courier"/>
                <a:cs typeface="Courier"/>
              </a:rPr>
              <a:t>= lambda x: 1-self.loss_func(x, weights)&lt;.5</a:t>
            </a:r>
          </a:p>
          <a:p>
            <a:pPr marL="0" indent="0">
              <a:buNone/>
            </a:pPr>
            <a:r>
              <a:rPr lang="en-US" sz="1400" dirty="0">
                <a:latin typeface="Courier"/>
                <a:cs typeface="Courier"/>
              </a:rPr>
              <a:t>        return weights, model</a:t>
            </a:r>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144</a:t>
            </a:fld>
            <a:endParaRPr lang="en-US" dirty="0"/>
          </a:p>
        </p:txBody>
      </p:sp>
      <p:sp>
        <p:nvSpPr>
          <p:cNvPr id="9" name="Rectangular Callout 8"/>
          <p:cNvSpPr/>
          <p:nvPr/>
        </p:nvSpPr>
        <p:spPr>
          <a:xfrm>
            <a:off x="2568565" y="5259925"/>
            <a:ext cx="3232033" cy="1242615"/>
          </a:xfrm>
          <a:prstGeom prst="wedgeRectCallout">
            <a:avLst>
              <a:gd name="adj1" fmla="val -26871"/>
              <a:gd name="adj2" fmla="val -1007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 need new labels and rows each time we loop. </a:t>
            </a:r>
            <a:r>
              <a:rPr lang="en-US" dirty="0" err="1" smtClean="0"/>
              <a:t>self.get_data</a:t>
            </a:r>
            <a:r>
              <a:rPr lang="en-US" dirty="0" smtClean="0"/>
              <a:t> retrieves data from </a:t>
            </a:r>
            <a:r>
              <a:rPr lang="en-US" dirty="0" err="1" smtClean="0"/>
              <a:t>big_query</a:t>
            </a:r>
            <a:r>
              <a:rPr lang="en-US" dirty="0" smtClean="0"/>
              <a:t> for us</a:t>
            </a:r>
            <a:endParaRPr lang="en-US" dirty="0">
              <a:latin typeface="Courier"/>
              <a:cs typeface="Courier"/>
            </a:endParaRPr>
          </a:p>
        </p:txBody>
      </p:sp>
      <p:sp>
        <p:nvSpPr>
          <p:cNvPr id="10" name="Rectangle 9"/>
          <p:cNvSpPr/>
          <p:nvPr/>
        </p:nvSpPr>
        <p:spPr>
          <a:xfrm>
            <a:off x="1326934" y="3635050"/>
            <a:ext cx="7241271"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34088979"/>
      </p:ext>
    </p:extLst>
  </p:cSld>
  <p:clrMapOvr>
    <a:masterClrMapping/>
  </p:clrMapOvr>
  <p:timing>
    <p:tnLst>
      <p:par>
        <p:cTn xmlns:p14="http://schemas.microsoft.com/office/powerpoint/2010/mai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400" dirty="0" err="1">
                <a:solidFill>
                  <a:schemeClr val="tx1"/>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145</a:t>
            </a:fld>
            <a:endParaRPr lang="en-US" dirty="0"/>
          </a:p>
        </p:txBody>
      </p:sp>
    </p:spTree>
    <p:extLst>
      <p:ext uri="{BB962C8B-B14F-4D97-AF65-F5344CB8AC3E}">
        <p14:creationId xmlns:p14="http://schemas.microsoft.com/office/powerpoint/2010/main" val="3222116425"/>
      </p:ext>
    </p:extLst>
  </p:cSld>
  <p:clrMapOvr>
    <a:masterClrMapping/>
  </p:clrMapOvr>
  <p:timing>
    <p:tnLst>
      <p:par>
        <p:cTn xmlns:p14="http://schemas.microsoft.com/office/powerpoint/2010/mai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400" dirty="0" err="1">
                <a:solidFill>
                  <a:schemeClr val="tx1"/>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146</a:t>
            </a:fld>
            <a:endParaRPr lang="en-US" dirty="0"/>
          </a:p>
        </p:txBody>
      </p:sp>
      <p:sp>
        <p:nvSpPr>
          <p:cNvPr id="8" name="Rectangle 7"/>
          <p:cNvSpPr/>
          <p:nvPr/>
        </p:nvSpPr>
        <p:spPr>
          <a:xfrm>
            <a:off x="606599" y="3479269"/>
            <a:ext cx="7392919" cy="144977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465996" y="5322306"/>
            <a:ext cx="2777126" cy="1266292"/>
          </a:xfrm>
          <a:prstGeom prst="wedgeRectCallout">
            <a:avLst>
              <a:gd name="adj1" fmla="val 9608"/>
              <a:gd name="adj2" fmla="val -777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returns two variables: A vector of labels, and an array of values.</a:t>
            </a:r>
            <a:endParaRPr lang="en-US" dirty="0">
              <a:latin typeface="Courier"/>
              <a:cs typeface="Courier"/>
            </a:endParaRPr>
          </a:p>
        </p:txBody>
      </p:sp>
    </p:spTree>
    <p:extLst>
      <p:ext uri="{BB962C8B-B14F-4D97-AF65-F5344CB8AC3E}">
        <p14:creationId xmlns:p14="http://schemas.microsoft.com/office/powerpoint/2010/main" val="1242096186"/>
      </p:ext>
    </p:extLst>
  </p:cSld>
  <p:clrMapOvr>
    <a:masterClrMapping/>
  </p:clrMapOvr>
  <p:timing>
    <p:tnLst>
      <p:par>
        <p:cTn xmlns:p14="http://schemas.microsoft.com/office/powerpoint/2010/mai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800" b="1" dirty="0" err="1">
                <a:solidFill>
                  <a:srgbClr val="FF0000"/>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147</a:t>
            </a:fld>
            <a:endParaRPr lang="en-US" dirty="0"/>
          </a:p>
        </p:txBody>
      </p:sp>
      <p:sp>
        <p:nvSpPr>
          <p:cNvPr id="8" name="Rectangle 7"/>
          <p:cNvSpPr/>
          <p:nvPr/>
        </p:nvSpPr>
        <p:spPr>
          <a:xfrm>
            <a:off x="2729695" y="2284925"/>
            <a:ext cx="6286388"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6248400" y="914400"/>
            <a:ext cx="2361461" cy="1004765"/>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depends on </a:t>
            </a:r>
            <a:r>
              <a:rPr lang="en-US" dirty="0" err="1" smtClean="0"/>
              <a:t>make_query_string</a:t>
            </a:r>
            <a:endParaRPr lang="en-US" dirty="0">
              <a:latin typeface="Courier"/>
              <a:cs typeface="Courier"/>
            </a:endParaRPr>
          </a:p>
        </p:txBody>
      </p:sp>
    </p:spTree>
    <p:extLst>
      <p:ext uri="{BB962C8B-B14F-4D97-AF65-F5344CB8AC3E}">
        <p14:creationId xmlns:p14="http://schemas.microsoft.com/office/powerpoint/2010/main" val="3304910224"/>
      </p:ext>
    </p:extLst>
  </p:cSld>
  <p:clrMapOvr>
    <a:masterClrMapping/>
  </p:clrMapOvr>
  <p:timing>
    <p:tnLst>
      <p:par>
        <p:cTn xmlns:p14="http://schemas.microsoft.com/office/powerpoint/2010/mai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800" b="1" dirty="0" err="1">
                <a:solidFill>
                  <a:srgbClr val="FF0000"/>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148</a:t>
            </a:fld>
            <a:endParaRPr lang="en-US" dirty="0"/>
          </a:p>
        </p:txBody>
      </p:sp>
      <p:sp>
        <p:nvSpPr>
          <p:cNvPr id="8" name="Rectangle 7"/>
          <p:cNvSpPr/>
          <p:nvPr/>
        </p:nvSpPr>
        <p:spPr>
          <a:xfrm>
            <a:off x="2729695" y="2284925"/>
            <a:ext cx="6286388"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6248400" y="914400"/>
            <a:ext cx="2361461" cy="1004765"/>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depends on </a:t>
            </a:r>
            <a:r>
              <a:rPr lang="en-US" dirty="0" err="1" smtClean="0"/>
              <a:t>make_query_string</a:t>
            </a:r>
            <a:endParaRPr lang="en-US" dirty="0">
              <a:latin typeface="Courier"/>
              <a:cs typeface="Courier"/>
            </a:endParaRPr>
          </a:p>
        </p:txBody>
      </p:sp>
      <p:sp>
        <p:nvSpPr>
          <p:cNvPr id="10" name="Rectangle 9"/>
          <p:cNvSpPr/>
          <p:nvPr/>
        </p:nvSpPr>
        <p:spPr>
          <a:xfrm>
            <a:off x="5020332" y="2629548"/>
            <a:ext cx="1481648"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ular Callout 10"/>
          <p:cNvSpPr/>
          <p:nvPr/>
        </p:nvSpPr>
        <p:spPr>
          <a:xfrm>
            <a:off x="1718617" y="4137970"/>
            <a:ext cx="7126862" cy="1004765"/>
          </a:xfrm>
          <a:prstGeom prst="wedgeRectCallout">
            <a:avLst>
              <a:gd name="adj1" fmla="val 2611"/>
              <a:gd name="adj2" fmla="val -1583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make_query_string</a:t>
            </a:r>
            <a:r>
              <a:rPr lang="en-US" dirty="0" smtClean="0"/>
              <a:t> constructs a query string out of the features</a:t>
            </a:r>
            <a:endParaRPr lang="en-US" dirty="0">
              <a:latin typeface="Courier"/>
              <a:cs typeface="Courier"/>
            </a:endParaRPr>
          </a:p>
        </p:txBody>
      </p:sp>
    </p:spTree>
    <p:extLst>
      <p:ext uri="{BB962C8B-B14F-4D97-AF65-F5344CB8AC3E}">
        <p14:creationId xmlns:p14="http://schemas.microsoft.com/office/powerpoint/2010/main" val="3083643240"/>
      </p:ext>
    </p:extLst>
  </p:cSld>
  <p:clrMapOvr>
    <a:masterClrMapping/>
  </p:clrMapOvr>
  <p:timing>
    <p:tnLst>
      <p:par>
        <p:cTn xmlns:p14="http://schemas.microsoft.com/office/powerpoint/2010/mai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800" b="1" dirty="0" err="1">
                <a:solidFill>
                  <a:srgbClr val="FF0000"/>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149</a:t>
            </a:fld>
            <a:endParaRPr lang="en-US" dirty="0"/>
          </a:p>
        </p:txBody>
      </p:sp>
      <p:sp>
        <p:nvSpPr>
          <p:cNvPr id="8" name="Rectangle 7"/>
          <p:cNvSpPr/>
          <p:nvPr/>
        </p:nvSpPr>
        <p:spPr>
          <a:xfrm>
            <a:off x="2729695" y="2284925"/>
            <a:ext cx="6286388"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6248400" y="914400"/>
            <a:ext cx="2361461" cy="1004765"/>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depends on </a:t>
            </a:r>
            <a:r>
              <a:rPr lang="en-US" dirty="0" err="1" smtClean="0"/>
              <a:t>make_query_string</a:t>
            </a:r>
            <a:endParaRPr lang="en-US" dirty="0">
              <a:latin typeface="Courier"/>
              <a:cs typeface="Courier"/>
            </a:endParaRPr>
          </a:p>
        </p:txBody>
      </p:sp>
      <p:sp>
        <p:nvSpPr>
          <p:cNvPr id="10" name="Rectangle 9"/>
          <p:cNvSpPr/>
          <p:nvPr/>
        </p:nvSpPr>
        <p:spPr>
          <a:xfrm>
            <a:off x="6025011" y="2629548"/>
            <a:ext cx="1481648"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ular Callout 10"/>
          <p:cNvSpPr/>
          <p:nvPr/>
        </p:nvSpPr>
        <p:spPr>
          <a:xfrm>
            <a:off x="1718617" y="4137970"/>
            <a:ext cx="7126862" cy="1004765"/>
          </a:xfrm>
          <a:prstGeom prst="wedgeRectCallout">
            <a:avLst>
              <a:gd name="adj1" fmla="val 22294"/>
              <a:gd name="adj2" fmla="val -1602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make_query_string</a:t>
            </a:r>
            <a:r>
              <a:rPr lang="en-US" dirty="0" smtClean="0"/>
              <a:t> constructs a query string out of the features, </a:t>
            </a:r>
            <a:br>
              <a:rPr lang="en-US" dirty="0" smtClean="0"/>
            </a:br>
            <a:r>
              <a:rPr lang="en-US" dirty="0" smtClean="0"/>
              <a:t>class to be predicted </a:t>
            </a:r>
            <a:endParaRPr lang="en-US" dirty="0">
              <a:latin typeface="Courier"/>
              <a:cs typeface="Courier"/>
            </a:endParaRPr>
          </a:p>
        </p:txBody>
      </p:sp>
    </p:spTree>
    <p:extLst>
      <p:ext uri="{BB962C8B-B14F-4D97-AF65-F5344CB8AC3E}">
        <p14:creationId xmlns:p14="http://schemas.microsoft.com/office/powerpoint/2010/main" val="371010140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
        <p:nvSpPr>
          <p:cNvPr id="5" name="Rectangle 4"/>
          <p:cNvSpPr/>
          <p:nvPr/>
        </p:nvSpPr>
        <p:spPr>
          <a:xfrm>
            <a:off x="4209144" y="1792724"/>
            <a:ext cx="4476604" cy="4379976"/>
          </a:xfrm>
          <a:prstGeom prst="rect">
            <a:avLst/>
          </a:prstGeom>
          <a:gradFill flip="none" rotWithShape="1">
            <a:gsLst>
              <a:gs pos="0">
                <a:schemeClr val="accent1">
                  <a:alpha val="0"/>
                </a:schemeClr>
              </a:gs>
              <a:gs pos="46000">
                <a:srgbClr val="FFFFFF">
                  <a:alpha val="0"/>
                </a:srgbClr>
              </a:gs>
              <a:gs pos="66000">
                <a:srgbClr val="FFFFF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62430" y="1847153"/>
            <a:ext cx="3664857" cy="437997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73814"/>
      </p:ext>
    </p:extLst>
  </p:cSld>
  <p:clrMapOvr>
    <a:masterClrMapping/>
  </p:clrMapOvr>
  <p:timing>
    <p:tnLst>
      <p:par>
        <p:cTn xmlns:p14="http://schemas.microsoft.com/office/powerpoint/2010/mai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800" b="1" dirty="0" err="1">
                <a:solidFill>
                  <a:srgbClr val="FF0000"/>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150</a:t>
            </a:fld>
            <a:endParaRPr lang="en-US" dirty="0"/>
          </a:p>
        </p:txBody>
      </p:sp>
      <p:sp>
        <p:nvSpPr>
          <p:cNvPr id="8" name="Rectangle 7"/>
          <p:cNvSpPr/>
          <p:nvPr/>
        </p:nvSpPr>
        <p:spPr>
          <a:xfrm>
            <a:off x="2729695" y="2284925"/>
            <a:ext cx="6286388"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6248400" y="914400"/>
            <a:ext cx="2361461" cy="1004765"/>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depends on </a:t>
            </a:r>
            <a:r>
              <a:rPr lang="en-US" dirty="0" err="1" smtClean="0"/>
              <a:t>make_query_string</a:t>
            </a:r>
            <a:endParaRPr lang="en-US" dirty="0">
              <a:latin typeface="Courier"/>
              <a:cs typeface="Courier"/>
            </a:endParaRPr>
          </a:p>
        </p:txBody>
      </p:sp>
      <p:sp>
        <p:nvSpPr>
          <p:cNvPr id="10" name="Rectangle 9"/>
          <p:cNvSpPr/>
          <p:nvPr/>
        </p:nvSpPr>
        <p:spPr>
          <a:xfrm>
            <a:off x="7280432" y="2629548"/>
            <a:ext cx="897315"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ular Callout 10"/>
          <p:cNvSpPr/>
          <p:nvPr/>
        </p:nvSpPr>
        <p:spPr>
          <a:xfrm>
            <a:off x="1718617" y="4137970"/>
            <a:ext cx="7126862" cy="1004765"/>
          </a:xfrm>
          <a:prstGeom prst="wedgeRectCallout">
            <a:avLst>
              <a:gd name="adj1" fmla="val 34263"/>
              <a:gd name="adj2" fmla="val -1602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make_query_string</a:t>
            </a:r>
            <a:r>
              <a:rPr lang="en-US" dirty="0" smtClean="0"/>
              <a:t> constructs a query string out of the features, </a:t>
            </a:r>
            <a:br>
              <a:rPr lang="en-US" dirty="0" smtClean="0"/>
            </a:br>
            <a:r>
              <a:rPr lang="en-US" dirty="0" smtClean="0"/>
              <a:t>class to be predicted, and a filter (for things unwanted)</a:t>
            </a:r>
            <a:endParaRPr lang="en-US" dirty="0">
              <a:latin typeface="Courier"/>
              <a:cs typeface="Courier"/>
            </a:endParaRPr>
          </a:p>
        </p:txBody>
      </p:sp>
    </p:spTree>
    <p:extLst>
      <p:ext uri="{BB962C8B-B14F-4D97-AF65-F5344CB8AC3E}">
        <p14:creationId xmlns:p14="http://schemas.microsoft.com/office/powerpoint/2010/main" val="251569825"/>
      </p:ext>
    </p:extLst>
  </p:cSld>
  <p:clrMapOvr>
    <a:masterClrMapping/>
  </p:clrMapOvr>
  <p:timing>
    <p:tnLst>
      <p:par>
        <p:cTn xmlns:p14="http://schemas.microsoft.com/office/powerpoint/2010/mai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800" b="1" dirty="0" err="1">
                <a:solidFill>
                  <a:srgbClr val="FF0000"/>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151</a:t>
            </a:fld>
            <a:endParaRPr lang="en-US" dirty="0"/>
          </a:p>
        </p:txBody>
      </p:sp>
      <p:sp>
        <p:nvSpPr>
          <p:cNvPr id="8" name="Rectangle 7"/>
          <p:cNvSpPr/>
          <p:nvPr/>
        </p:nvSpPr>
        <p:spPr>
          <a:xfrm>
            <a:off x="2729695" y="2284925"/>
            <a:ext cx="6286388"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6248400" y="914400"/>
            <a:ext cx="2361461" cy="1004765"/>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depends on </a:t>
            </a:r>
            <a:r>
              <a:rPr lang="en-US" dirty="0" err="1" smtClean="0"/>
              <a:t>make_query_string</a:t>
            </a:r>
            <a:endParaRPr lang="en-US" dirty="0">
              <a:latin typeface="Courier"/>
              <a:cs typeface="Courier"/>
            </a:endParaRPr>
          </a:p>
        </p:txBody>
      </p:sp>
      <p:sp>
        <p:nvSpPr>
          <p:cNvPr id="10" name="Rectangle 9"/>
          <p:cNvSpPr/>
          <p:nvPr/>
        </p:nvSpPr>
        <p:spPr>
          <a:xfrm>
            <a:off x="7948164" y="2629548"/>
            <a:ext cx="897315"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ular Callout 10"/>
          <p:cNvSpPr/>
          <p:nvPr/>
        </p:nvSpPr>
        <p:spPr>
          <a:xfrm>
            <a:off x="1718617" y="4137970"/>
            <a:ext cx="7126862" cy="1004765"/>
          </a:xfrm>
          <a:prstGeom prst="wedgeRectCallout">
            <a:avLst>
              <a:gd name="adj1" fmla="val 41711"/>
              <a:gd name="adj2" fmla="val -1602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make_query_string</a:t>
            </a:r>
            <a:r>
              <a:rPr lang="en-US" dirty="0" smtClean="0"/>
              <a:t> constructs a query string out of the features, </a:t>
            </a:r>
            <a:br>
              <a:rPr lang="en-US" dirty="0" smtClean="0"/>
            </a:br>
            <a:r>
              <a:rPr lang="en-US" dirty="0" smtClean="0"/>
              <a:t>class to be predicted, and a filter (for things unwanted),</a:t>
            </a:r>
            <a:br>
              <a:rPr lang="en-US" dirty="0" smtClean="0"/>
            </a:br>
            <a:r>
              <a:rPr lang="en-US" dirty="0" smtClean="0"/>
              <a:t>limited to [limit] rows of results. </a:t>
            </a:r>
            <a:endParaRPr lang="en-US" dirty="0">
              <a:latin typeface="Courier"/>
              <a:cs typeface="Courier"/>
            </a:endParaRPr>
          </a:p>
        </p:txBody>
      </p:sp>
    </p:spTree>
    <p:extLst>
      <p:ext uri="{BB962C8B-B14F-4D97-AF65-F5344CB8AC3E}">
        <p14:creationId xmlns:p14="http://schemas.microsoft.com/office/powerpoint/2010/main" val="2073163382"/>
      </p:ext>
    </p:extLst>
  </p:cSld>
  <p:clrMapOvr>
    <a:masterClrMapping/>
  </p:clrMapOvr>
  <p:timing>
    <p:tnLst>
      <p:par>
        <p:cTn xmlns:p14="http://schemas.microsoft.com/office/powerpoint/2010/mai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800" b="1" dirty="0" err="1">
                <a:solidFill>
                  <a:srgbClr val="FF0000"/>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152</a:t>
            </a:fld>
            <a:endParaRPr lang="en-US" dirty="0"/>
          </a:p>
        </p:txBody>
      </p:sp>
      <p:sp>
        <p:nvSpPr>
          <p:cNvPr id="8" name="Rectangle 7"/>
          <p:cNvSpPr/>
          <p:nvPr/>
        </p:nvSpPr>
        <p:spPr>
          <a:xfrm>
            <a:off x="2729695" y="2284925"/>
            <a:ext cx="6286388"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6248400" y="914400"/>
            <a:ext cx="2361461" cy="1004765"/>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depends on </a:t>
            </a:r>
            <a:r>
              <a:rPr lang="en-US" dirty="0" err="1" smtClean="0"/>
              <a:t>make_query_string</a:t>
            </a:r>
            <a:endParaRPr lang="en-US" dirty="0">
              <a:latin typeface="Courier"/>
              <a:cs typeface="Courier"/>
            </a:endParaRPr>
          </a:p>
        </p:txBody>
      </p:sp>
      <p:sp>
        <p:nvSpPr>
          <p:cNvPr id="10" name="Rectangle 9"/>
          <p:cNvSpPr/>
          <p:nvPr/>
        </p:nvSpPr>
        <p:spPr>
          <a:xfrm>
            <a:off x="7280432" y="2629548"/>
            <a:ext cx="897315"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ular Callout 10"/>
          <p:cNvSpPr/>
          <p:nvPr/>
        </p:nvSpPr>
        <p:spPr>
          <a:xfrm>
            <a:off x="1718617" y="4137970"/>
            <a:ext cx="7126862" cy="1004765"/>
          </a:xfrm>
          <a:prstGeom prst="wedgeRectCallout">
            <a:avLst>
              <a:gd name="adj1" fmla="val 34263"/>
              <a:gd name="adj2" fmla="val -1602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 example filter </a:t>
            </a:r>
            <a:r>
              <a:rPr lang="en-US" dirty="0"/>
              <a:t>is:  "</a:t>
            </a:r>
            <a:r>
              <a:rPr lang="en-US" dirty="0" err="1"/>
              <a:t>row_number</a:t>
            </a:r>
            <a:r>
              <a:rPr lang="en-US" dirty="0"/>
              <a:t> % 2 = 1 AND apgar_1min &lt; </a:t>
            </a:r>
            <a:r>
              <a:rPr lang="en-US" dirty="0" smtClean="0"/>
              <a:t>7”  </a:t>
            </a:r>
          </a:p>
          <a:p>
            <a:pPr algn="ctr"/>
            <a:r>
              <a:rPr lang="en-US" dirty="0" smtClean="0"/>
              <a:t>The first part of this specifies that we only use odd rows (for training) and the second part specifies the </a:t>
            </a:r>
            <a:r>
              <a:rPr lang="en-US" dirty="0" err="1" smtClean="0"/>
              <a:t>apgar</a:t>
            </a:r>
            <a:r>
              <a:rPr lang="en-US" dirty="0" smtClean="0"/>
              <a:t> values should only match one class.  </a:t>
            </a:r>
            <a:endParaRPr lang="en-US" dirty="0">
              <a:latin typeface="Courier"/>
              <a:cs typeface="Courier"/>
            </a:endParaRPr>
          </a:p>
        </p:txBody>
      </p:sp>
    </p:spTree>
    <p:extLst>
      <p:ext uri="{BB962C8B-B14F-4D97-AF65-F5344CB8AC3E}">
        <p14:creationId xmlns:p14="http://schemas.microsoft.com/office/powerpoint/2010/main" val="839543220"/>
      </p:ext>
    </p:extLst>
  </p:cSld>
  <p:clrMapOvr>
    <a:masterClrMapping/>
  </p:clrMapOvr>
  <p:timing>
    <p:tnLst>
      <p:par>
        <p:cTn xmlns:p14="http://schemas.microsoft.com/office/powerpoint/2010/mai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Stochastic Version</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stochastic_gradient_descent</a:t>
            </a:r>
            <a:r>
              <a:rPr lang="en-US" sz="1400" dirty="0">
                <a:latin typeface="Courier"/>
                <a:cs typeface="Courier"/>
              </a:rPr>
              <a:t>(self, features, predict, </a:t>
            </a:r>
            <a:r>
              <a:rPr lang="en-US" sz="1400" dirty="0" err="1">
                <a:latin typeface="Courier"/>
                <a:cs typeface="Courier"/>
              </a:rPr>
              <a:t>prediction_test</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a:latin typeface="Courier"/>
                <a:cs typeface="Courier"/>
              </a:rPr>
              <a:t>, batch=10)</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np.random.random</a:t>
            </a:r>
            <a:r>
              <a:rPr lang="en-US" sz="1400" dirty="0">
                <a:latin typeface="Courier"/>
                <a:cs typeface="Courier"/>
              </a:rPr>
              <a:t>(</a:t>
            </a:r>
            <a:r>
              <a:rPr lang="en-US" sz="1400" dirty="0" err="1">
                <a:latin typeface="Courier"/>
                <a:cs typeface="Courier"/>
              </a:rPr>
              <a:t>len</a:t>
            </a:r>
            <a:r>
              <a:rPr lang="en-US" sz="1400" dirty="0">
                <a:latin typeface="Courier"/>
                <a:cs typeface="Courier"/>
              </a:rPr>
              <a:t>(features)+1)</a:t>
            </a:r>
          </a:p>
          <a:p>
            <a:pPr marL="0" indent="0">
              <a:buNone/>
            </a:pPr>
            <a:r>
              <a:rPr lang="en-US" sz="1400" b="1" dirty="0">
                <a:latin typeface="Courier"/>
                <a:cs typeface="Courier"/>
              </a:rPr>
              <a:t>   </a:t>
            </a:r>
            <a:r>
              <a:rPr lang="en-US" sz="1400" b="1" dirty="0" smtClean="0">
                <a:latin typeface="Courier"/>
                <a:cs typeface="Courier"/>
              </a:rPr>
              <a:t>	# Technically</a:t>
            </a:r>
            <a:r>
              <a:rPr lang="en-US" sz="1400" b="1" dirty="0">
                <a:latin typeface="Courier"/>
                <a:cs typeface="Courier"/>
              </a:rPr>
              <a:t>, we would do only one </a:t>
            </a:r>
            <a:r>
              <a:rPr lang="en-US" sz="1400" b="1" dirty="0" smtClean="0">
                <a:latin typeface="Courier"/>
                <a:cs typeface="Courier"/>
              </a:rPr>
              <a:t>x</a:t>
            </a:r>
            <a:r>
              <a:rPr lang="en-US" sz="1400" b="1" dirty="0">
                <a:latin typeface="Courier"/>
                <a:cs typeface="Courier"/>
              </a:rPr>
              <a:t> </a:t>
            </a:r>
            <a:r>
              <a:rPr lang="en-US" sz="1400" b="1" dirty="0" smtClean="0">
                <a:latin typeface="Courier"/>
                <a:cs typeface="Courier"/>
              </a:rPr>
              <a:t>at </a:t>
            </a:r>
            <a:r>
              <a:rPr lang="en-US" sz="1400" b="1" dirty="0">
                <a:latin typeface="Courier"/>
                <a:cs typeface="Courier"/>
              </a:rPr>
              <a:t>each round, but we can load subsets of the data and do multiple </a:t>
            </a:r>
            <a:r>
              <a:rPr lang="en-US" sz="1400" b="1" dirty="0" smtClean="0">
                <a:latin typeface="Courier"/>
                <a:cs typeface="Courier"/>
              </a:rPr>
              <a:t>rows at each </a:t>
            </a:r>
            <a:r>
              <a:rPr lang="en-US" sz="1400" b="1" dirty="0">
                <a:latin typeface="Courier"/>
                <a:cs typeface="Courier"/>
              </a:rPr>
              <a:t>round. _MAX_ROWS determines how much data is loaded at </a:t>
            </a:r>
            <a:r>
              <a:rPr lang="en-US" sz="1400" b="1" dirty="0" smtClean="0">
                <a:latin typeface="Courier"/>
                <a:cs typeface="Courier"/>
              </a:rPr>
              <a:t>each iteration.</a:t>
            </a:r>
            <a:br>
              <a:rPr lang="en-US" sz="1400" b="1" dirty="0" smtClean="0">
                <a:latin typeface="Courier"/>
                <a:cs typeface="Courier"/>
              </a:rPr>
            </a:b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(batch)</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get _MAX_ROWS of examples of bad births and good births (equal amounts of each</a:t>
            </a:r>
            <a:r>
              <a:rPr lang="en-US" sz="1400" b="1" dirty="0" smtClean="0">
                <a:latin typeface="Courier"/>
                <a:cs typeface="Courier"/>
              </a:rPr>
              <a:t>). This </a:t>
            </a:r>
            <a:r>
              <a:rPr lang="en-US" sz="1400" b="1" dirty="0">
                <a:latin typeface="Courier"/>
                <a:cs typeface="Courier"/>
              </a:rPr>
              <a:t>is so we have lots of examples of both </a:t>
            </a:r>
            <a:r>
              <a:rPr lang="en-US" sz="1400" b="1" dirty="0" smtClean="0">
                <a:latin typeface="Courier"/>
                <a:cs typeface="Courier"/>
              </a:rPr>
              <a:t>types</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bad_births</a:t>
            </a:r>
            <a:r>
              <a:rPr lang="en-US" sz="1400" dirty="0">
                <a:latin typeface="Courier"/>
                <a:cs typeface="Courier"/>
              </a:rPr>
              <a:t>, </a:t>
            </a:r>
            <a:r>
              <a:rPr lang="en-US" sz="1400" dirty="0" err="1">
                <a:latin typeface="Courier"/>
                <a:cs typeface="Courier"/>
              </a:rPr>
              <a:t>bad_births_labels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zeros_string</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good_births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ones_string</a:t>
            </a:r>
            <a:r>
              <a:rPr lang="en-US" sz="1400" dirty="0">
                <a:latin typeface="Courier"/>
                <a:cs typeface="Courier"/>
              </a:rPr>
              <a:t>)</a:t>
            </a:r>
          </a:p>
          <a:p>
            <a:pPr marL="0" indent="0">
              <a:buNone/>
            </a:pPr>
            <a:r>
              <a:rPr lang="en-US" sz="1400" b="1" dirty="0" smtClean="0">
                <a:latin typeface="Courier"/>
                <a:cs typeface="Courier"/>
              </a:rPr>
              <a:t>		# </a:t>
            </a:r>
            <a:r>
              <a:rPr lang="en-US" sz="1400" b="1" dirty="0">
                <a:latin typeface="Courier"/>
                <a:cs typeface="Courier"/>
              </a:rPr>
              <a:t>combine them into one data </a:t>
            </a:r>
            <a:r>
              <a:rPr lang="en-US" sz="1400" b="1" dirty="0" smtClean="0">
                <a:latin typeface="Courier"/>
                <a:cs typeface="Courier"/>
              </a:rPr>
              <a:t>set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y_labels</a:t>
            </a:r>
            <a:r>
              <a:rPr lang="en-US" sz="1400" dirty="0" smtClean="0">
                <a:latin typeface="Courier"/>
                <a:cs typeface="Courier"/>
              </a:rPr>
              <a:t>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bad_births_labels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a:t>
            </a:r>
            <a:r>
              <a:rPr lang="en-US" sz="1400" dirty="0">
                <a:latin typeface="Courier"/>
                <a:cs typeface="Courier"/>
              </a:rPr>
              <a:t>, </a:t>
            </a:r>
            <a:r>
              <a:rPr lang="en-US" sz="1400" dirty="0" err="1">
                <a:latin typeface="Courier"/>
                <a:cs typeface="Courier"/>
              </a:rPr>
              <a:t>good_births</a:t>
            </a:r>
            <a:r>
              <a:rPr lang="en-US" sz="1400" dirty="0">
                <a:latin typeface="Courier"/>
                <a:cs typeface="Courier"/>
              </a:rPr>
              <a:t>]</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the resulting </a:t>
            </a:r>
            <a:r>
              <a:rPr lang="en-US" sz="1400" b="1" dirty="0" smtClean="0">
                <a:latin typeface="Courier"/>
                <a:cs typeface="Courier"/>
              </a:rPr>
              <a:t>weights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self.gradient_descent</a:t>
            </a:r>
            <a:r>
              <a:rPr lang="en-US" sz="1400" dirty="0">
                <a:latin typeface="Courier"/>
                <a:cs typeface="Courier"/>
              </a:rPr>
              <a:t>(weights, X, </a:t>
            </a:r>
            <a:r>
              <a:rPr lang="en-US" sz="1400" dirty="0" err="1">
                <a:latin typeface="Courier"/>
                <a:cs typeface="Courier"/>
              </a:rPr>
              <a:t>y_labels</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a:t>
            </a:r>
            <a:r>
              <a:rPr lang="en-US" sz="1400" dirty="0" smtClean="0">
                <a:latin typeface="Courier"/>
                <a:cs typeface="Courier"/>
              </a:rPr>
              <a:t>model </a:t>
            </a:r>
            <a:r>
              <a:rPr lang="en-US" sz="1400" dirty="0">
                <a:latin typeface="Courier"/>
                <a:cs typeface="Courier"/>
              </a:rPr>
              <a:t>= lambda x: 1-self.loss_func(x, weights)&lt;.5</a:t>
            </a:r>
          </a:p>
          <a:p>
            <a:pPr marL="0" indent="0">
              <a:buNone/>
            </a:pPr>
            <a:r>
              <a:rPr lang="en-US" sz="1400" dirty="0">
                <a:latin typeface="Courier"/>
                <a:cs typeface="Courier"/>
              </a:rPr>
              <a:t>        return weights, model</a:t>
            </a:r>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153</a:t>
            </a:fld>
            <a:endParaRPr lang="en-US" dirty="0"/>
          </a:p>
        </p:txBody>
      </p:sp>
      <p:sp>
        <p:nvSpPr>
          <p:cNvPr id="9" name="Rectangular Callout 8"/>
          <p:cNvSpPr/>
          <p:nvPr/>
        </p:nvSpPr>
        <p:spPr>
          <a:xfrm>
            <a:off x="2568565" y="5259925"/>
            <a:ext cx="3232033" cy="1242615"/>
          </a:xfrm>
          <a:prstGeom prst="wedgeRectCallout">
            <a:avLst>
              <a:gd name="adj1" fmla="val -26871"/>
              <a:gd name="adj2" fmla="val -1007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 need new labels and values each time we loop. </a:t>
            </a:r>
            <a:r>
              <a:rPr lang="en-US" dirty="0" err="1" smtClean="0"/>
              <a:t>self.get_data</a:t>
            </a:r>
            <a:r>
              <a:rPr lang="en-US" dirty="0" smtClean="0"/>
              <a:t> retrieves data from </a:t>
            </a:r>
            <a:r>
              <a:rPr lang="en-US" dirty="0" err="1" smtClean="0"/>
              <a:t>big_query</a:t>
            </a:r>
            <a:r>
              <a:rPr lang="en-US" dirty="0" smtClean="0"/>
              <a:t> for us</a:t>
            </a:r>
            <a:endParaRPr lang="en-US" dirty="0">
              <a:latin typeface="Courier"/>
              <a:cs typeface="Courier"/>
            </a:endParaRPr>
          </a:p>
        </p:txBody>
      </p:sp>
      <p:sp>
        <p:nvSpPr>
          <p:cNvPr id="10" name="Rectangle 9"/>
          <p:cNvSpPr/>
          <p:nvPr/>
        </p:nvSpPr>
        <p:spPr>
          <a:xfrm>
            <a:off x="1326934" y="3635050"/>
            <a:ext cx="7241271"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le 10"/>
          <p:cNvSpPr/>
          <p:nvPr/>
        </p:nvSpPr>
        <p:spPr>
          <a:xfrm>
            <a:off x="7029689" y="3842850"/>
            <a:ext cx="1481648"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5618556" y="1687249"/>
            <a:ext cx="3232033" cy="1574238"/>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These strings help specify details needed to make the right query on the database. </a:t>
            </a:r>
            <a:r>
              <a:rPr lang="en-US" dirty="0"/>
              <a:t>W</a:t>
            </a:r>
            <a:r>
              <a:rPr lang="en-US" dirty="0" smtClean="0"/>
              <a:t>e want an equal number of examples of each class for training. </a:t>
            </a:r>
            <a:endParaRPr lang="en-US" dirty="0">
              <a:latin typeface="Courier"/>
              <a:cs typeface="Courier"/>
            </a:endParaRPr>
          </a:p>
        </p:txBody>
      </p:sp>
      <p:sp>
        <p:nvSpPr>
          <p:cNvPr id="13" name="Rectangle 12"/>
          <p:cNvSpPr/>
          <p:nvPr/>
        </p:nvSpPr>
        <p:spPr>
          <a:xfrm>
            <a:off x="7030441" y="4241704"/>
            <a:ext cx="1481648"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29043677"/>
      </p:ext>
    </p:extLst>
  </p:cSld>
  <p:clrMapOvr>
    <a:masterClrMapping/>
  </p:clrMapOvr>
  <p:timing>
    <p:tnLst>
      <p:par>
        <p:cTn xmlns:p14="http://schemas.microsoft.com/office/powerpoint/2010/mai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Stochastic Version</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stochastic_gradient_descent</a:t>
            </a:r>
            <a:r>
              <a:rPr lang="en-US" sz="1400" dirty="0">
                <a:latin typeface="Courier"/>
                <a:cs typeface="Courier"/>
              </a:rPr>
              <a:t>(self, features, predict, </a:t>
            </a:r>
            <a:r>
              <a:rPr lang="en-US" sz="1400" dirty="0" err="1">
                <a:latin typeface="Courier"/>
                <a:cs typeface="Courier"/>
              </a:rPr>
              <a:t>prediction_test</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a:latin typeface="Courier"/>
                <a:cs typeface="Courier"/>
              </a:rPr>
              <a:t>, batch=10)</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np.random.random</a:t>
            </a:r>
            <a:r>
              <a:rPr lang="en-US" sz="1400" dirty="0">
                <a:latin typeface="Courier"/>
                <a:cs typeface="Courier"/>
              </a:rPr>
              <a:t>(</a:t>
            </a:r>
            <a:r>
              <a:rPr lang="en-US" sz="1400" dirty="0" err="1">
                <a:latin typeface="Courier"/>
                <a:cs typeface="Courier"/>
              </a:rPr>
              <a:t>len</a:t>
            </a:r>
            <a:r>
              <a:rPr lang="en-US" sz="1400" dirty="0">
                <a:latin typeface="Courier"/>
                <a:cs typeface="Courier"/>
              </a:rPr>
              <a:t>(features)+1)</a:t>
            </a:r>
          </a:p>
          <a:p>
            <a:pPr marL="0" indent="0">
              <a:buNone/>
            </a:pPr>
            <a:r>
              <a:rPr lang="en-US" sz="1400" b="1" dirty="0">
                <a:latin typeface="Courier"/>
                <a:cs typeface="Courier"/>
              </a:rPr>
              <a:t>   </a:t>
            </a:r>
            <a:r>
              <a:rPr lang="en-US" sz="1400" b="1" dirty="0" smtClean="0">
                <a:latin typeface="Courier"/>
                <a:cs typeface="Courier"/>
              </a:rPr>
              <a:t>	# Technically</a:t>
            </a:r>
            <a:r>
              <a:rPr lang="en-US" sz="1400" b="1" dirty="0">
                <a:latin typeface="Courier"/>
                <a:cs typeface="Courier"/>
              </a:rPr>
              <a:t>, we would do only one </a:t>
            </a:r>
            <a:r>
              <a:rPr lang="en-US" sz="1400" b="1" dirty="0" smtClean="0">
                <a:latin typeface="Courier"/>
                <a:cs typeface="Courier"/>
              </a:rPr>
              <a:t>x</a:t>
            </a:r>
            <a:r>
              <a:rPr lang="en-US" sz="1400" b="1" dirty="0">
                <a:latin typeface="Courier"/>
                <a:cs typeface="Courier"/>
              </a:rPr>
              <a:t> </a:t>
            </a:r>
            <a:r>
              <a:rPr lang="en-US" sz="1400" b="1" dirty="0" smtClean="0">
                <a:latin typeface="Courier"/>
                <a:cs typeface="Courier"/>
              </a:rPr>
              <a:t>at </a:t>
            </a:r>
            <a:r>
              <a:rPr lang="en-US" sz="1400" b="1" dirty="0">
                <a:latin typeface="Courier"/>
                <a:cs typeface="Courier"/>
              </a:rPr>
              <a:t>each round, but we can load subsets of the data and do multiple </a:t>
            </a:r>
            <a:r>
              <a:rPr lang="en-US" sz="1400" b="1" dirty="0" smtClean="0">
                <a:latin typeface="Courier"/>
                <a:cs typeface="Courier"/>
              </a:rPr>
              <a:t>rows at each </a:t>
            </a:r>
            <a:r>
              <a:rPr lang="en-US" sz="1400" b="1" dirty="0">
                <a:latin typeface="Courier"/>
                <a:cs typeface="Courier"/>
              </a:rPr>
              <a:t>round. _MAX_ROWS determines how much data is loaded at </a:t>
            </a:r>
            <a:r>
              <a:rPr lang="en-US" sz="1400" b="1" dirty="0" smtClean="0">
                <a:latin typeface="Courier"/>
                <a:cs typeface="Courier"/>
              </a:rPr>
              <a:t>each iteration.</a:t>
            </a:r>
            <a:br>
              <a:rPr lang="en-US" sz="1400" b="1" dirty="0" smtClean="0">
                <a:latin typeface="Courier"/>
                <a:cs typeface="Courier"/>
              </a:rPr>
            </a:b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(batch)</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get _MAX_ROWS of examples of bad births and good births (equal amounts of each</a:t>
            </a:r>
            <a:r>
              <a:rPr lang="en-US" sz="1400" b="1" dirty="0" smtClean="0">
                <a:latin typeface="Courier"/>
                <a:cs typeface="Courier"/>
              </a:rPr>
              <a:t>). This </a:t>
            </a:r>
            <a:r>
              <a:rPr lang="en-US" sz="1400" b="1" dirty="0">
                <a:latin typeface="Courier"/>
                <a:cs typeface="Courier"/>
              </a:rPr>
              <a:t>is so we have lots of examples of both </a:t>
            </a:r>
            <a:r>
              <a:rPr lang="en-US" sz="1400" b="1" dirty="0" smtClean="0">
                <a:latin typeface="Courier"/>
                <a:cs typeface="Courier"/>
              </a:rPr>
              <a:t>types</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bad_births</a:t>
            </a:r>
            <a:r>
              <a:rPr lang="en-US" sz="1400" dirty="0">
                <a:latin typeface="Courier"/>
                <a:cs typeface="Courier"/>
              </a:rPr>
              <a:t>, </a:t>
            </a:r>
            <a:r>
              <a:rPr lang="en-US" sz="1400" dirty="0" err="1">
                <a:latin typeface="Courier"/>
                <a:cs typeface="Courier"/>
              </a:rPr>
              <a:t>bad_births_labels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zeros_string</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good_births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ones_string</a:t>
            </a:r>
            <a:r>
              <a:rPr lang="en-US" sz="1400" dirty="0">
                <a:latin typeface="Courier"/>
                <a:cs typeface="Courier"/>
              </a:rPr>
              <a:t>)</a:t>
            </a:r>
          </a:p>
          <a:p>
            <a:pPr marL="0" indent="0">
              <a:buNone/>
            </a:pPr>
            <a:r>
              <a:rPr lang="en-US" sz="1400" b="1" dirty="0" smtClean="0">
                <a:latin typeface="Courier"/>
                <a:cs typeface="Courier"/>
              </a:rPr>
              <a:t>		# </a:t>
            </a:r>
            <a:r>
              <a:rPr lang="en-US" sz="1400" b="1" dirty="0">
                <a:latin typeface="Courier"/>
                <a:cs typeface="Courier"/>
              </a:rPr>
              <a:t>combine them into one data </a:t>
            </a:r>
            <a:r>
              <a:rPr lang="en-US" sz="1400" b="1" dirty="0" smtClean="0">
                <a:latin typeface="Courier"/>
                <a:cs typeface="Courier"/>
              </a:rPr>
              <a:t>set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y_labels</a:t>
            </a:r>
            <a:r>
              <a:rPr lang="en-US" sz="1400" dirty="0" smtClean="0">
                <a:latin typeface="Courier"/>
                <a:cs typeface="Courier"/>
              </a:rPr>
              <a:t>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bad_births_labels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a:t>
            </a:r>
            <a:r>
              <a:rPr lang="en-US" sz="1400" dirty="0">
                <a:latin typeface="Courier"/>
                <a:cs typeface="Courier"/>
              </a:rPr>
              <a:t>, </a:t>
            </a:r>
            <a:r>
              <a:rPr lang="en-US" sz="1400" dirty="0" err="1">
                <a:latin typeface="Courier"/>
                <a:cs typeface="Courier"/>
              </a:rPr>
              <a:t>good_births</a:t>
            </a:r>
            <a:r>
              <a:rPr lang="en-US" sz="1400" dirty="0">
                <a:latin typeface="Courier"/>
                <a:cs typeface="Courier"/>
              </a:rPr>
              <a:t>]</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the resulting </a:t>
            </a:r>
            <a:r>
              <a:rPr lang="en-US" sz="1400" b="1" dirty="0" smtClean="0">
                <a:latin typeface="Courier"/>
                <a:cs typeface="Courier"/>
              </a:rPr>
              <a:t>weights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self.gradient_descent</a:t>
            </a:r>
            <a:r>
              <a:rPr lang="en-US" sz="1400" dirty="0">
                <a:latin typeface="Courier"/>
                <a:cs typeface="Courier"/>
              </a:rPr>
              <a:t>(weights, X, </a:t>
            </a:r>
            <a:r>
              <a:rPr lang="en-US" sz="1400" dirty="0" err="1">
                <a:latin typeface="Courier"/>
                <a:cs typeface="Courier"/>
              </a:rPr>
              <a:t>y_labels</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a:t>
            </a:r>
            <a:r>
              <a:rPr lang="en-US" sz="1400" dirty="0" smtClean="0">
                <a:latin typeface="Courier"/>
                <a:cs typeface="Courier"/>
              </a:rPr>
              <a:t>model </a:t>
            </a:r>
            <a:r>
              <a:rPr lang="en-US" sz="1400" dirty="0">
                <a:latin typeface="Courier"/>
                <a:cs typeface="Courier"/>
              </a:rPr>
              <a:t>= lambda x: 1-self.loss_func(x, weights)&lt;.5</a:t>
            </a:r>
          </a:p>
          <a:p>
            <a:pPr marL="0" indent="0">
              <a:buNone/>
            </a:pPr>
            <a:r>
              <a:rPr lang="en-US" sz="1400" dirty="0">
                <a:latin typeface="Courier"/>
                <a:cs typeface="Courier"/>
              </a:rPr>
              <a:t>        return weights, model</a:t>
            </a:r>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154</a:t>
            </a:fld>
            <a:endParaRPr lang="en-US" dirty="0"/>
          </a:p>
        </p:txBody>
      </p:sp>
      <p:sp>
        <p:nvSpPr>
          <p:cNvPr id="8" name="Rectangle 7"/>
          <p:cNvSpPr/>
          <p:nvPr/>
        </p:nvSpPr>
        <p:spPr>
          <a:xfrm>
            <a:off x="465997" y="1408062"/>
            <a:ext cx="7882680" cy="60146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465997" y="2353845"/>
            <a:ext cx="3495850" cy="1216146"/>
          </a:xfrm>
          <a:prstGeom prst="wedgeRectCallout">
            <a:avLst>
              <a:gd name="adj1" fmla="val 75064"/>
              <a:gd name="adj2" fmla="val 677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Note that most of the parameters to </a:t>
            </a:r>
            <a:r>
              <a:rPr lang="en-US" dirty="0" err="1" smtClean="0"/>
              <a:t>stochastic_gradient_descent</a:t>
            </a:r>
            <a:r>
              <a:rPr lang="en-US" dirty="0" smtClean="0"/>
              <a:t> are really there to support the call to </a:t>
            </a:r>
            <a:r>
              <a:rPr lang="en-US" dirty="0" err="1" smtClean="0"/>
              <a:t>get_data</a:t>
            </a:r>
            <a:r>
              <a:rPr lang="en-US" dirty="0" smtClean="0"/>
              <a:t>…</a:t>
            </a:r>
            <a:endParaRPr lang="en-US" dirty="0">
              <a:latin typeface="Courier"/>
              <a:cs typeface="Courier"/>
            </a:endParaRPr>
          </a:p>
        </p:txBody>
      </p:sp>
      <p:sp>
        <p:nvSpPr>
          <p:cNvPr id="10" name="Rectangle 9"/>
          <p:cNvSpPr/>
          <p:nvPr/>
        </p:nvSpPr>
        <p:spPr>
          <a:xfrm>
            <a:off x="2919256" y="3816445"/>
            <a:ext cx="5762686"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82214665"/>
      </p:ext>
    </p:extLst>
  </p:cSld>
  <p:clrMapOvr>
    <a:masterClrMapping/>
  </p:clrMapOvr>
  <p:timing>
    <p:tnLst>
      <p:par>
        <p:cTn xmlns:p14="http://schemas.microsoft.com/office/powerpoint/2010/mai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Stochastic Version</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stochastic_gradient_descent</a:t>
            </a:r>
            <a:r>
              <a:rPr lang="en-US" sz="1400" dirty="0">
                <a:latin typeface="Courier"/>
                <a:cs typeface="Courier"/>
              </a:rPr>
              <a:t>(self, features, predict, </a:t>
            </a:r>
            <a:r>
              <a:rPr lang="en-US" sz="1400" dirty="0" err="1">
                <a:latin typeface="Courier"/>
                <a:cs typeface="Courier"/>
              </a:rPr>
              <a:t>prediction_test</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a:latin typeface="Courier"/>
                <a:cs typeface="Courier"/>
              </a:rPr>
              <a:t>, batch=10)</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np.random.random</a:t>
            </a:r>
            <a:r>
              <a:rPr lang="en-US" sz="1400" dirty="0">
                <a:latin typeface="Courier"/>
                <a:cs typeface="Courier"/>
              </a:rPr>
              <a:t>(</a:t>
            </a:r>
            <a:r>
              <a:rPr lang="en-US" sz="1400" dirty="0" err="1">
                <a:latin typeface="Courier"/>
                <a:cs typeface="Courier"/>
              </a:rPr>
              <a:t>len</a:t>
            </a:r>
            <a:r>
              <a:rPr lang="en-US" sz="1400" dirty="0">
                <a:latin typeface="Courier"/>
                <a:cs typeface="Courier"/>
              </a:rPr>
              <a:t>(features)+1)</a:t>
            </a:r>
          </a:p>
          <a:p>
            <a:pPr marL="0" indent="0">
              <a:buNone/>
            </a:pPr>
            <a:r>
              <a:rPr lang="en-US" sz="1400" b="1" dirty="0">
                <a:latin typeface="Courier"/>
                <a:cs typeface="Courier"/>
              </a:rPr>
              <a:t>   </a:t>
            </a:r>
            <a:r>
              <a:rPr lang="en-US" sz="1400" b="1" dirty="0" smtClean="0">
                <a:latin typeface="Courier"/>
                <a:cs typeface="Courier"/>
              </a:rPr>
              <a:t>	# Technically</a:t>
            </a:r>
            <a:r>
              <a:rPr lang="en-US" sz="1400" b="1" dirty="0">
                <a:latin typeface="Courier"/>
                <a:cs typeface="Courier"/>
              </a:rPr>
              <a:t>, we would do only one </a:t>
            </a:r>
            <a:r>
              <a:rPr lang="en-US" sz="1400" b="1" dirty="0" smtClean="0">
                <a:latin typeface="Courier"/>
                <a:cs typeface="Courier"/>
              </a:rPr>
              <a:t>x</a:t>
            </a:r>
            <a:r>
              <a:rPr lang="en-US" sz="1400" b="1" dirty="0">
                <a:latin typeface="Courier"/>
                <a:cs typeface="Courier"/>
              </a:rPr>
              <a:t> </a:t>
            </a:r>
            <a:r>
              <a:rPr lang="en-US" sz="1400" b="1" dirty="0" smtClean="0">
                <a:latin typeface="Courier"/>
                <a:cs typeface="Courier"/>
              </a:rPr>
              <a:t>at </a:t>
            </a:r>
            <a:r>
              <a:rPr lang="en-US" sz="1400" b="1" dirty="0">
                <a:latin typeface="Courier"/>
                <a:cs typeface="Courier"/>
              </a:rPr>
              <a:t>each round, but we can load subsets of the data and do multiple </a:t>
            </a:r>
            <a:r>
              <a:rPr lang="en-US" sz="1400" b="1" dirty="0" smtClean="0">
                <a:latin typeface="Courier"/>
                <a:cs typeface="Courier"/>
              </a:rPr>
              <a:t>rows at each </a:t>
            </a:r>
            <a:r>
              <a:rPr lang="en-US" sz="1400" b="1" dirty="0">
                <a:latin typeface="Courier"/>
                <a:cs typeface="Courier"/>
              </a:rPr>
              <a:t>round. _MAX_ROWS determines how much data is loaded at </a:t>
            </a:r>
            <a:r>
              <a:rPr lang="en-US" sz="1400" b="1" dirty="0" smtClean="0">
                <a:latin typeface="Courier"/>
                <a:cs typeface="Courier"/>
              </a:rPr>
              <a:t>each iteration.</a:t>
            </a:r>
            <a:br>
              <a:rPr lang="en-US" sz="1400" b="1" dirty="0" smtClean="0">
                <a:latin typeface="Courier"/>
                <a:cs typeface="Courier"/>
              </a:rPr>
            </a:b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(batch)</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get _MAX_ROWS of examples of bad births and good births (equal amounts of each</a:t>
            </a:r>
            <a:r>
              <a:rPr lang="en-US" sz="1400" b="1" dirty="0" smtClean="0">
                <a:latin typeface="Courier"/>
                <a:cs typeface="Courier"/>
              </a:rPr>
              <a:t>). This </a:t>
            </a:r>
            <a:r>
              <a:rPr lang="en-US" sz="1400" b="1" dirty="0">
                <a:latin typeface="Courier"/>
                <a:cs typeface="Courier"/>
              </a:rPr>
              <a:t>is so we have lots of examples of both </a:t>
            </a:r>
            <a:r>
              <a:rPr lang="en-US" sz="1400" b="1" dirty="0" smtClean="0">
                <a:latin typeface="Courier"/>
                <a:cs typeface="Courier"/>
              </a:rPr>
              <a:t>types</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bad_births</a:t>
            </a:r>
            <a:r>
              <a:rPr lang="en-US" sz="1400" dirty="0">
                <a:latin typeface="Courier"/>
                <a:cs typeface="Courier"/>
              </a:rPr>
              <a:t>, </a:t>
            </a:r>
            <a:r>
              <a:rPr lang="en-US" sz="1400" dirty="0" err="1">
                <a:latin typeface="Courier"/>
                <a:cs typeface="Courier"/>
              </a:rPr>
              <a:t>bad_births_labels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zeros_string</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good_births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ones_string</a:t>
            </a:r>
            <a:r>
              <a:rPr lang="en-US" sz="1400" dirty="0">
                <a:latin typeface="Courier"/>
                <a:cs typeface="Courier"/>
              </a:rPr>
              <a:t>)</a:t>
            </a:r>
          </a:p>
          <a:p>
            <a:pPr marL="0" indent="0">
              <a:buNone/>
            </a:pPr>
            <a:r>
              <a:rPr lang="en-US" sz="1400" b="1" dirty="0" smtClean="0">
                <a:latin typeface="Courier"/>
                <a:cs typeface="Courier"/>
              </a:rPr>
              <a:t>		# </a:t>
            </a:r>
            <a:r>
              <a:rPr lang="en-US" sz="1400" b="1" dirty="0">
                <a:latin typeface="Courier"/>
                <a:cs typeface="Courier"/>
              </a:rPr>
              <a:t>combine them into one data </a:t>
            </a:r>
            <a:r>
              <a:rPr lang="en-US" sz="1400" b="1" dirty="0" smtClean="0">
                <a:latin typeface="Courier"/>
                <a:cs typeface="Courier"/>
              </a:rPr>
              <a:t>set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y_labels</a:t>
            </a:r>
            <a:r>
              <a:rPr lang="en-US" sz="1400" dirty="0" smtClean="0">
                <a:latin typeface="Courier"/>
                <a:cs typeface="Courier"/>
              </a:rPr>
              <a:t>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bad_births_labels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a:t>
            </a:r>
            <a:r>
              <a:rPr lang="en-US" sz="1400" dirty="0">
                <a:latin typeface="Courier"/>
                <a:cs typeface="Courier"/>
              </a:rPr>
              <a:t>, </a:t>
            </a:r>
            <a:r>
              <a:rPr lang="en-US" sz="1400" dirty="0" err="1">
                <a:latin typeface="Courier"/>
                <a:cs typeface="Courier"/>
              </a:rPr>
              <a:t>good_births</a:t>
            </a:r>
            <a:r>
              <a:rPr lang="en-US" sz="1400" dirty="0">
                <a:latin typeface="Courier"/>
                <a:cs typeface="Courier"/>
              </a:rPr>
              <a:t>]</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the resulting </a:t>
            </a:r>
            <a:r>
              <a:rPr lang="en-US" sz="1400" b="1" dirty="0" smtClean="0">
                <a:latin typeface="Courier"/>
                <a:cs typeface="Courier"/>
              </a:rPr>
              <a:t>weights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self.gradient_descent</a:t>
            </a:r>
            <a:r>
              <a:rPr lang="en-US" sz="1400" dirty="0">
                <a:latin typeface="Courier"/>
                <a:cs typeface="Courier"/>
              </a:rPr>
              <a:t>(weights, X, </a:t>
            </a:r>
            <a:r>
              <a:rPr lang="en-US" sz="1400" dirty="0" err="1">
                <a:latin typeface="Courier"/>
                <a:cs typeface="Courier"/>
              </a:rPr>
              <a:t>y_labels</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a:t>
            </a:r>
            <a:r>
              <a:rPr lang="en-US" sz="1400" dirty="0" smtClean="0">
                <a:latin typeface="Courier"/>
                <a:cs typeface="Courier"/>
              </a:rPr>
              <a:t>model </a:t>
            </a:r>
            <a:r>
              <a:rPr lang="en-US" sz="1400" dirty="0">
                <a:latin typeface="Courier"/>
                <a:cs typeface="Courier"/>
              </a:rPr>
              <a:t>= lambda x: 1-self.loss_func(x, weights)&lt;.5</a:t>
            </a:r>
          </a:p>
          <a:p>
            <a:pPr marL="0" indent="0">
              <a:buNone/>
            </a:pPr>
            <a:r>
              <a:rPr lang="en-US" sz="1400" dirty="0">
                <a:latin typeface="Courier"/>
                <a:cs typeface="Courier"/>
              </a:rPr>
              <a:t>        return weights, model</a:t>
            </a:r>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155</a:t>
            </a:fld>
            <a:endParaRPr lang="en-US" dirty="0"/>
          </a:p>
        </p:txBody>
      </p:sp>
      <p:sp>
        <p:nvSpPr>
          <p:cNvPr id="10" name="Rectangle 9"/>
          <p:cNvSpPr/>
          <p:nvPr/>
        </p:nvSpPr>
        <p:spPr>
          <a:xfrm>
            <a:off x="1107406" y="5255422"/>
            <a:ext cx="7070341" cy="62151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4557008" y="3943231"/>
            <a:ext cx="3232033" cy="948630"/>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Here we call good old regular gradient descent to produce a set of weights for the features</a:t>
            </a:r>
            <a:endParaRPr lang="en-US" dirty="0">
              <a:latin typeface="Courier"/>
              <a:cs typeface="Courier"/>
            </a:endParaRPr>
          </a:p>
        </p:txBody>
      </p:sp>
    </p:spTree>
    <p:extLst>
      <p:ext uri="{BB962C8B-B14F-4D97-AF65-F5344CB8AC3E}">
        <p14:creationId xmlns:p14="http://schemas.microsoft.com/office/powerpoint/2010/main" val="1095815999"/>
      </p:ext>
    </p:extLst>
  </p:cSld>
  <p:clrMapOvr>
    <a:masterClrMapping/>
  </p:clrMapOvr>
  <p:timing>
    <p:tnLst>
      <p:par>
        <p:cTn xmlns:p14="http://schemas.microsoft.com/office/powerpoint/2010/mai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Stochastic Version</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stochastic_gradient_descent</a:t>
            </a:r>
            <a:r>
              <a:rPr lang="en-US" sz="1400" dirty="0">
                <a:latin typeface="Courier"/>
                <a:cs typeface="Courier"/>
              </a:rPr>
              <a:t>(self, features, predict, </a:t>
            </a:r>
            <a:r>
              <a:rPr lang="en-US" sz="1400" dirty="0" err="1">
                <a:latin typeface="Courier"/>
                <a:cs typeface="Courier"/>
              </a:rPr>
              <a:t>prediction_test</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a:latin typeface="Courier"/>
                <a:cs typeface="Courier"/>
              </a:rPr>
              <a:t>, batch=10)</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np.random.random</a:t>
            </a:r>
            <a:r>
              <a:rPr lang="en-US" sz="1400" dirty="0">
                <a:latin typeface="Courier"/>
                <a:cs typeface="Courier"/>
              </a:rPr>
              <a:t>(</a:t>
            </a:r>
            <a:r>
              <a:rPr lang="en-US" sz="1400" dirty="0" err="1">
                <a:latin typeface="Courier"/>
                <a:cs typeface="Courier"/>
              </a:rPr>
              <a:t>len</a:t>
            </a:r>
            <a:r>
              <a:rPr lang="en-US" sz="1400" dirty="0">
                <a:latin typeface="Courier"/>
                <a:cs typeface="Courier"/>
              </a:rPr>
              <a:t>(features)+1)</a:t>
            </a:r>
          </a:p>
          <a:p>
            <a:pPr marL="0" indent="0">
              <a:buNone/>
            </a:pPr>
            <a:r>
              <a:rPr lang="en-US" sz="1400" b="1" dirty="0">
                <a:latin typeface="Courier"/>
                <a:cs typeface="Courier"/>
              </a:rPr>
              <a:t>   </a:t>
            </a:r>
            <a:r>
              <a:rPr lang="en-US" sz="1400" b="1" dirty="0" smtClean="0">
                <a:latin typeface="Courier"/>
                <a:cs typeface="Courier"/>
              </a:rPr>
              <a:t>	# Technically</a:t>
            </a:r>
            <a:r>
              <a:rPr lang="en-US" sz="1400" b="1" dirty="0">
                <a:latin typeface="Courier"/>
                <a:cs typeface="Courier"/>
              </a:rPr>
              <a:t>, we would do only one </a:t>
            </a:r>
            <a:r>
              <a:rPr lang="en-US" sz="1400" b="1" dirty="0" smtClean="0">
                <a:latin typeface="Courier"/>
                <a:cs typeface="Courier"/>
              </a:rPr>
              <a:t>x</a:t>
            </a:r>
            <a:r>
              <a:rPr lang="en-US" sz="1400" b="1" dirty="0">
                <a:latin typeface="Courier"/>
                <a:cs typeface="Courier"/>
              </a:rPr>
              <a:t> </a:t>
            </a:r>
            <a:r>
              <a:rPr lang="en-US" sz="1400" b="1" dirty="0" smtClean="0">
                <a:latin typeface="Courier"/>
                <a:cs typeface="Courier"/>
              </a:rPr>
              <a:t>at </a:t>
            </a:r>
            <a:r>
              <a:rPr lang="en-US" sz="1400" b="1" dirty="0">
                <a:latin typeface="Courier"/>
                <a:cs typeface="Courier"/>
              </a:rPr>
              <a:t>each round, but we can load subsets of the data and do multiple </a:t>
            </a:r>
            <a:r>
              <a:rPr lang="en-US" sz="1400" b="1" dirty="0" smtClean="0">
                <a:latin typeface="Courier"/>
                <a:cs typeface="Courier"/>
              </a:rPr>
              <a:t>rows at each </a:t>
            </a:r>
            <a:r>
              <a:rPr lang="en-US" sz="1400" b="1" dirty="0">
                <a:latin typeface="Courier"/>
                <a:cs typeface="Courier"/>
              </a:rPr>
              <a:t>round. _MAX_ROWS determines how much data is loaded at </a:t>
            </a:r>
            <a:r>
              <a:rPr lang="en-US" sz="1400" b="1" dirty="0" smtClean="0">
                <a:latin typeface="Courier"/>
                <a:cs typeface="Courier"/>
              </a:rPr>
              <a:t>each iteration.</a:t>
            </a:r>
            <a:br>
              <a:rPr lang="en-US" sz="1400" b="1" dirty="0" smtClean="0">
                <a:latin typeface="Courier"/>
                <a:cs typeface="Courier"/>
              </a:rPr>
            </a:b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(batch)</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get _MAX_ROWS of examples of bad births and good births (equal amounts of each</a:t>
            </a:r>
            <a:r>
              <a:rPr lang="en-US" sz="1400" b="1" dirty="0" smtClean="0">
                <a:latin typeface="Courier"/>
                <a:cs typeface="Courier"/>
              </a:rPr>
              <a:t>). This </a:t>
            </a:r>
            <a:r>
              <a:rPr lang="en-US" sz="1400" b="1" dirty="0">
                <a:latin typeface="Courier"/>
                <a:cs typeface="Courier"/>
              </a:rPr>
              <a:t>is so we have lots of examples of both </a:t>
            </a:r>
            <a:r>
              <a:rPr lang="en-US" sz="1400" b="1" dirty="0" smtClean="0">
                <a:latin typeface="Courier"/>
                <a:cs typeface="Courier"/>
              </a:rPr>
              <a:t>types</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bad_births</a:t>
            </a:r>
            <a:r>
              <a:rPr lang="en-US" sz="1400" dirty="0">
                <a:latin typeface="Courier"/>
                <a:cs typeface="Courier"/>
              </a:rPr>
              <a:t>, </a:t>
            </a:r>
            <a:r>
              <a:rPr lang="en-US" sz="1400" dirty="0" err="1">
                <a:latin typeface="Courier"/>
                <a:cs typeface="Courier"/>
              </a:rPr>
              <a:t>bad_births_labels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zeros_string</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good_births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ones_string</a:t>
            </a:r>
            <a:r>
              <a:rPr lang="en-US" sz="1400" dirty="0">
                <a:latin typeface="Courier"/>
                <a:cs typeface="Courier"/>
              </a:rPr>
              <a:t>)</a:t>
            </a:r>
          </a:p>
          <a:p>
            <a:pPr marL="0" indent="0">
              <a:buNone/>
            </a:pPr>
            <a:r>
              <a:rPr lang="en-US" sz="1400" b="1" dirty="0" smtClean="0">
                <a:latin typeface="Courier"/>
                <a:cs typeface="Courier"/>
              </a:rPr>
              <a:t>		# </a:t>
            </a:r>
            <a:r>
              <a:rPr lang="en-US" sz="1400" b="1" dirty="0">
                <a:latin typeface="Courier"/>
                <a:cs typeface="Courier"/>
              </a:rPr>
              <a:t>combine them into one data </a:t>
            </a:r>
            <a:r>
              <a:rPr lang="en-US" sz="1400" b="1" dirty="0" smtClean="0">
                <a:latin typeface="Courier"/>
                <a:cs typeface="Courier"/>
              </a:rPr>
              <a:t>set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y_labels</a:t>
            </a:r>
            <a:r>
              <a:rPr lang="en-US" sz="1400" dirty="0" smtClean="0">
                <a:latin typeface="Courier"/>
                <a:cs typeface="Courier"/>
              </a:rPr>
              <a:t>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bad_births_labels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a:t>
            </a:r>
            <a:r>
              <a:rPr lang="en-US" sz="1400" dirty="0">
                <a:latin typeface="Courier"/>
                <a:cs typeface="Courier"/>
              </a:rPr>
              <a:t>, </a:t>
            </a:r>
            <a:r>
              <a:rPr lang="en-US" sz="1400" dirty="0" err="1">
                <a:latin typeface="Courier"/>
                <a:cs typeface="Courier"/>
              </a:rPr>
              <a:t>good_births</a:t>
            </a:r>
            <a:r>
              <a:rPr lang="en-US" sz="1400" dirty="0">
                <a:latin typeface="Courier"/>
                <a:cs typeface="Courier"/>
              </a:rPr>
              <a:t>]</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the resulting </a:t>
            </a:r>
            <a:r>
              <a:rPr lang="en-US" sz="1400" b="1" dirty="0" smtClean="0">
                <a:latin typeface="Courier"/>
                <a:cs typeface="Courier"/>
              </a:rPr>
              <a:t>weights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self.gradient_descent</a:t>
            </a:r>
            <a:r>
              <a:rPr lang="en-US" sz="1400" dirty="0">
                <a:latin typeface="Courier"/>
                <a:cs typeface="Courier"/>
              </a:rPr>
              <a:t>(weights, X, </a:t>
            </a:r>
            <a:r>
              <a:rPr lang="en-US" sz="1400" dirty="0" err="1">
                <a:latin typeface="Courier"/>
                <a:cs typeface="Courier"/>
              </a:rPr>
              <a:t>y_labels</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a:t>
            </a:r>
            <a:r>
              <a:rPr lang="en-US" sz="1400" dirty="0" smtClean="0">
                <a:latin typeface="Courier"/>
                <a:cs typeface="Courier"/>
              </a:rPr>
              <a:t>model </a:t>
            </a:r>
            <a:r>
              <a:rPr lang="en-US" sz="1400" dirty="0">
                <a:latin typeface="Courier"/>
                <a:cs typeface="Courier"/>
              </a:rPr>
              <a:t>= lambda x: 1-self.loss_func(x, weights)&lt;.5</a:t>
            </a:r>
          </a:p>
          <a:p>
            <a:pPr marL="0" indent="0">
              <a:buNone/>
            </a:pPr>
            <a:r>
              <a:rPr lang="en-US" sz="1400" dirty="0">
                <a:latin typeface="Courier"/>
                <a:cs typeface="Courier"/>
              </a:rPr>
              <a:t>        return weights, model</a:t>
            </a:r>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156</a:t>
            </a:fld>
            <a:endParaRPr lang="en-US" dirty="0"/>
          </a:p>
        </p:txBody>
      </p:sp>
      <p:sp>
        <p:nvSpPr>
          <p:cNvPr id="10" name="Rectangle 9"/>
          <p:cNvSpPr/>
          <p:nvPr/>
        </p:nvSpPr>
        <p:spPr>
          <a:xfrm>
            <a:off x="1107406" y="5876932"/>
            <a:ext cx="7070341" cy="33832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4419600" y="4572000"/>
            <a:ext cx="3232033" cy="948630"/>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Lastly we construct a function that can take an example and make a prediction from it</a:t>
            </a:r>
            <a:endParaRPr lang="en-US" dirty="0">
              <a:latin typeface="Courier"/>
              <a:cs typeface="Courier"/>
            </a:endParaRPr>
          </a:p>
        </p:txBody>
      </p:sp>
    </p:spTree>
    <p:extLst>
      <p:ext uri="{BB962C8B-B14F-4D97-AF65-F5344CB8AC3E}">
        <p14:creationId xmlns:p14="http://schemas.microsoft.com/office/powerpoint/2010/main" val="3414672237"/>
      </p:ext>
    </p:extLst>
  </p:cSld>
  <p:clrMapOvr>
    <a:masterClrMapping/>
  </p:clrMapOvr>
  <p:timing>
    <p:tnLst>
      <p:par>
        <p:cTn xmlns:p14="http://schemas.microsoft.com/office/powerpoint/2010/mai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Applying the model</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r>
              <a:rPr lang="en-US" sz="1400" dirty="0" smtClean="0">
                <a:latin typeface="Courier"/>
                <a:cs typeface="Courier"/>
              </a:rPr>
              <a:t>)</a:t>
            </a: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157</a:t>
            </a:fld>
            <a:endParaRPr lang="en-US" dirty="0"/>
          </a:p>
        </p:txBody>
      </p:sp>
      <p:sp>
        <p:nvSpPr>
          <p:cNvPr id="10" name="Rectangle 9"/>
          <p:cNvSpPr/>
          <p:nvPr/>
        </p:nvSpPr>
        <p:spPr>
          <a:xfrm>
            <a:off x="440341" y="1459753"/>
            <a:ext cx="8575741" cy="51186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2667000" y="2593959"/>
            <a:ext cx="3232033" cy="948630"/>
          </a:xfrm>
          <a:prstGeom prst="wedgeRectCallout">
            <a:avLst>
              <a:gd name="adj1" fmla="val -3411"/>
              <a:gd name="adj2" fmla="val -100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 </a:t>
            </a:r>
            <a:r>
              <a:rPr lang="en-US" dirty="0" err="1" smtClean="0"/>
              <a:t>stochastic_gradient_descent</a:t>
            </a:r>
            <a:r>
              <a:rPr lang="en-US" dirty="0" smtClean="0"/>
              <a:t> to train the model. Recall that it returns a function (the model)</a:t>
            </a:r>
            <a:endParaRPr lang="en-US" dirty="0">
              <a:latin typeface="Courier"/>
              <a:cs typeface="Courier"/>
            </a:endParaRPr>
          </a:p>
        </p:txBody>
      </p:sp>
    </p:spTree>
    <p:extLst>
      <p:ext uri="{BB962C8B-B14F-4D97-AF65-F5344CB8AC3E}">
        <p14:creationId xmlns:p14="http://schemas.microsoft.com/office/powerpoint/2010/main" val="3741150174"/>
      </p:ext>
    </p:extLst>
  </p:cSld>
  <p:clrMapOvr>
    <a:masterClrMapping/>
  </p:clrMapOvr>
  <p:timing>
    <p:tnLst>
      <p:par>
        <p:cTn xmlns:p14="http://schemas.microsoft.com/office/powerpoint/2010/mai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Applying the model</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r>
              <a:rPr lang="en-US" sz="1400" dirty="0" smtClean="0">
                <a:latin typeface="Courier"/>
                <a:cs typeface="Courier"/>
              </a:rPr>
              <a:t>)</a:t>
            </a: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158</a:t>
            </a:fld>
            <a:endParaRPr lang="en-US" dirty="0"/>
          </a:p>
        </p:txBody>
      </p:sp>
      <p:sp>
        <p:nvSpPr>
          <p:cNvPr id="10" name="Rectangle 9"/>
          <p:cNvSpPr/>
          <p:nvPr/>
        </p:nvSpPr>
        <p:spPr>
          <a:xfrm>
            <a:off x="440342" y="2673056"/>
            <a:ext cx="8165776" cy="51186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2667000" y="3790306"/>
            <a:ext cx="3232033" cy="1233524"/>
          </a:xfrm>
          <a:prstGeom prst="wedgeRectCallout">
            <a:avLst>
              <a:gd name="adj1" fmla="val -3411"/>
              <a:gd name="adj2" fmla="val -100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Here we need to cerate a test set. We use the even row numbers for our filter</a:t>
            </a:r>
            <a:endParaRPr lang="en-US" dirty="0">
              <a:latin typeface="Courier"/>
              <a:cs typeface="Courier"/>
            </a:endParaRPr>
          </a:p>
        </p:txBody>
      </p:sp>
    </p:spTree>
    <p:extLst>
      <p:ext uri="{BB962C8B-B14F-4D97-AF65-F5344CB8AC3E}">
        <p14:creationId xmlns:p14="http://schemas.microsoft.com/office/powerpoint/2010/main" val="3174812835"/>
      </p:ext>
    </p:extLst>
  </p:cSld>
  <p:clrMapOvr>
    <a:masterClrMapping/>
  </p:clrMapOvr>
  <p:timing>
    <p:tnLst>
      <p:par>
        <p:cTn xmlns:p14="http://schemas.microsoft.com/office/powerpoint/2010/mai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Applying the model</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r>
              <a:rPr lang="en-US" sz="1400" dirty="0" smtClean="0">
                <a:latin typeface="Courier"/>
                <a:cs typeface="Courier"/>
              </a:rPr>
              <a:t>)</a:t>
            </a: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159</a:t>
            </a:fld>
            <a:endParaRPr lang="en-US" dirty="0"/>
          </a:p>
        </p:txBody>
      </p:sp>
      <p:sp>
        <p:nvSpPr>
          <p:cNvPr id="10" name="Rectangle 9"/>
          <p:cNvSpPr/>
          <p:nvPr/>
        </p:nvSpPr>
        <p:spPr>
          <a:xfrm>
            <a:off x="440342" y="3658864"/>
            <a:ext cx="8165776" cy="51186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2401613" y="4944322"/>
            <a:ext cx="3816023" cy="1558219"/>
          </a:xfrm>
          <a:prstGeom prst="wedgeRectCallout">
            <a:avLst>
              <a:gd name="adj1" fmla="val -3411"/>
              <a:gd name="adj2" fmla="val -100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Here we apply the model to the test set using </a:t>
            </a:r>
            <a:r>
              <a:rPr lang="en-US" dirty="0" err="1" smtClean="0"/>
              <a:t>apply_model</a:t>
            </a:r>
            <a:r>
              <a:rPr lang="en-US" dirty="0" smtClean="0"/>
              <a:t>, which simply applies the model to each row in </a:t>
            </a:r>
            <a:r>
              <a:rPr lang="en-US" dirty="0" err="1" smtClean="0"/>
              <a:t>testing_X</a:t>
            </a:r>
            <a:r>
              <a:rPr lang="en-US" dirty="0" smtClean="0"/>
              <a:t> and then calculates accuracy</a:t>
            </a:r>
            <a:endParaRPr lang="en-US" dirty="0">
              <a:latin typeface="Courier"/>
              <a:cs typeface="Courier"/>
            </a:endParaRPr>
          </a:p>
        </p:txBody>
      </p:sp>
    </p:spTree>
    <p:extLst>
      <p:ext uri="{BB962C8B-B14F-4D97-AF65-F5344CB8AC3E}">
        <p14:creationId xmlns:p14="http://schemas.microsoft.com/office/powerpoint/2010/main" val="367103142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Line 6"/>
          <p:cNvSpPr>
            <a:spLocks noChangeShapeType="1"/>
          </p:cNvSpPr>
          <p:nvPr/>
        </p:nvSpPr>
        <p:spPr bwMode="auto">
          <a:xfrm flipH="1">
            <a:off x="4097338" y="2865438"/>
            <a:ext cx="6350" cy="2792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28" name="Rectangle 4"/>
          <p:cNvSpPr>
            <a:spLocks noGrp="1" noChangeArrowheads="1"/>
          </p:cNvSpPr>
          <p:nvPr>
            <p:ph type="title"/>
          </p:nvPr>
        </p:nvSpPr>
        <p:spPr/>
        <p:txBody>
          <a:bodyPr/>
          <a:lstStyle/>
          <a:p>
            <a:r>
              <a:rPr lang="en-US" dirty="0" smtClean="0"/>
              <a:t>Regression: </a:t>
            </a:r>
            <a:br>
              <a:rPr lang="en-US" dirty="0" smtClean="0"/>
            </a:br>
            <a:r>
              <a:rPr lang="en-US" dirty="0" smtClean="0"/>
              <a:t>Predicting a Quantity</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 name="Rectangle 35"/>
          <p:cNvSpPr>
            <a:spLocks noChangeArrowheads="1"/>
          </p:cNvSpPr>
          <p:nvPr/>
        </p:nvSpPr>
        <p:spPr bwMode="auto">
          <a:xfrm>
            <a:off x="241300" y="2489200"/>
            <a:ext cx="20574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a:t>
            </a:r>
            <a:r>
              <a:rPr lang="en-US" sz="2000" dirty="0" smtClean="0"/>
              <a:t>y </a:t>
            </a:r>
            <a:r>
              <a:rPr lang="en-US" sz="2000" dirty="0"/>
              <a:t>for x</a:t>
            </a:r>
            <a:r>
              <a:rPr lang="en-US" sz="2000" baseline="-25000" dirty="0"/>
              <a:t>i</a:t>
            </a:r>
            <a:endParaRPr lang="en-US" sz="2400" b="1" baseline="-25000" dirty="0"/>
          </a:p>
        </p:txBody>
      </p:sp>
      <p:sp>
        <p:nvSpPr>
          <p:cNvPr id="62" name="Rectangle 41"/>
          <p:cNvSpPr>
            <a:spLocks noChangeArrowheads="1"/>
          </p:cNvSpPr>
          <p:nvPr/>
        </p:nvSpPr>
        <p:spPr bwMode="auto">
          <a:xfrm>
            <a:off x="292100" y="3505200"/>
            <a:ext cx="198120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Predicted </a:t>
            </a:r>
            <a:br>
              <a:rPr lang="en-US" sz="2000" dirty="0"/>
            </a:br>
            <a:r>
              <a:rPr lang="en-US" sz="2000" dirty="0" smtClean="0"/>
              <a:t> </a:t>
            </a:r>
            <a:r>
              <a:rPr lang="en-US" sz="2000" dirty="0"/>
              <a:t>for x</a:t>
            </a:r>
            <a:r>
              <a:rPr lang="en-US" sz="2000" baseline="-25000" dirty="0"/>
              <a:t>i</a:t>
            </a:r>
            <a:r>
              <a:rPr lang="en-US" sz="2000" dirty="0"/>
              <a:t> </a:t>
            </a:r>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8"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x</a:t>
            </a:r>
          </a:p>
        </p:txBody>
      </p:sp>
      <p:sp>
        <p:nvSpPr>
          <p:cNvPr id="69" name="Text Box 43"/>
          <p:cNvSpPr txBox="1">
            <a:spLocks noChangeArrowheads="1"/>
          </p:cNvSpPr>
          <p:nvPr/>
        </p:nvSpPr>
        <p:spPr bwMode="auto">
          <a:xfrm>
            <a:off x="3944938" y="55816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dirty="0"/>
              <a:t>x</a:t>
            </a:r>
            <a:r>
              <a:rPr lang="en-US" sz="2400" baseline="-25000" dirty="0"/>
              <a:t>i</a:t>
            </a:r>
          </a:p>
        </p:txBody>
      </p:sp>
      <p:graphicFrame>
        <p:nvGraphicFramePr>
          <p:cNvPr id="70" name="Object 2"/>
          <p:cNvGraphicFramePr>
            <a:graphicFrameLocks noChangeAspect="1"/>
          </p:cNvGraphicFramePr>
          <p:nvPr>
            <p:extLst>
              <p:ext uri="{D42A27DB-BD31-4B8C-83A1-F6EECF244321}">
                <p14:modId xmlns:p14="http://schemas.microsoft.com/office/powerpoint/2010/main" val="3301545508"/>
              </p:ext>
            </p:extLst>
          </p:nvPr>
        </p:nvGraphicFramePr>
        <p:xfrm>
          <a:off x="4373563" y="1395413"/>
          <a:ext cx="3408362" cy="938212"/>
        </p:xfrm>
        <a:graphic>
          <a:graphicData uri="http://schemas.openxmlformats.org/presentationml/2006/ole">
            <mc:AlternateContent xmlns:mc="http://schemas.openxmlformats.org/markup-compatibility/2006">
              <mc:Choice xmlns:v="urn:schemas-microsoft-com:vml" Requires="v">
                <p:oleObj spid="_x0000_s1278" name="Equation" r:id="rId4" imgW="787400" imgH="215900" progId="Equation.3">
                  <p:embed/>
                </p:oleObj>
              </mc:Choice>
              <mc:Fallback>
                <p:oleObj name="Equation" r:id="rId4" imgW="787400" imgH="215900" progId="Equation.3">
                  <p:embed/>
                  <p:pic>
                    <p:nvPicPr>
                      <p:cNvPr id="0" name=""/>
                      <p:cNvPicPr>
                        <a:picLocks noChangeAspect="1" noChangeArrowheads="1"/>
                      </p:cNvPicPr>
                      <p:nvPr/>
                    </p:nvPicPr>
                    <p:blipFill>
                      <a:blip r:embed="rId5"/>
                      <a:srcRect/>
                      <a:stretch>
                        <a:fillRect/>
                      </a:stretch>
                    </p:blipFill>
                    <p:spPr bwMode="auto">
                      <a:xfrm>
                        <a:off x="4373563" y="1395413"/>
                        <a:ext cx="3408362" cy="9382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71" name="Rectangle 13"/>
          <p:cNvSpPr>
            <a:spLocks noChangeArrowheads="1"/>
          </p:cNvSpPr>
          <p:nvPr/>
        </p:nvSpPr>
        <p:spPr bwMode="auto">
          <a:xfrm>
            <a:off x="2268538" y="6038850"/>
            <a:ext cx="6781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dirty="0">
                <a:solidFill>
                  <a:schemeClr val="folHlink"/>
                </a:solidFill>
              </a:rPr>
              <a:t>The individual random error terms  </a:t>
            </a:r>
            <a:r>
              <a:rPr lang="en-US" sz="2000" dirty="0" err="1">
                <a:solidFill>
                  <a:schemeClr val="folHlink"/>
                </a:solidFill>
              </a:rPr>
              <a:t>e</a:t>
            </a:r>
            <a:r>
              <a:rPr lang="en-US" sz="2000" baseline="-25000" dirty="0" err="1">
                <a:solidFill>
                  <a:schemeClr val="folHlink"/>
                </a:solidFill>
              </a:rPr>
              <a:t>i</a:t>
            </a:r>
            <a:r>
              <a:rPr lang="en-US" sz="2000" dirty="0">
                <a:solidFill>
                  <a:schemeClr val="folHlink"/>
                </a:solidFill>
              </a:rPr>
              <a:t>  have a mean of zero</a:t>
            </a:r>
          </a:p>
        </p:txBody>
      </p:sp>
      <p:sp>
        <p:nvSpPr>
          <p:cNvPr id="74" name="Rectangle 10"/>
          <p:cNvSpPr>
            <a:spLocks noChangeArrowheads="1"/>
          </p:cNvSpPr>
          <p:nvPr/>
        </p:nvSpPr>
        <p:spPr bwMode="auto">
          <a:xfrm>
            <a:off x="4325938" y="2388875"/>
            <a:ext cx="4013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a:t>Random Error for </a:t>
            </a:r>
            <a:r>
              <a:rPr lang="en-US" sz="2400" dirty="0" smtClean="0"/>
              <a:t>x</a:t>
            </a:r>
            <a:r>
              <a:rPr lang="en-US" sz="2400" baseline="-25000" dirty="0" smtClean="0"/>
              <a:t>i</a:t>
            </a:r>
            <a:endParaRPr lang="en-US" sz="2400" baseline="-25000" dirty="0"/>
          </a:p>
        </p:txBody>
      </p:sp>
      <p:sp>
        <p:nvSpPr>
          <p:cNvPr id="75"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76" name="Line 45"/>
          <p:cNvSpPr>
            <a:spLocks noChangeShapeType="1"/>
          </p:cNvSpPr>
          <p:nvPr/>
        </p:nvSpPr>
        <p:spPr bwMode="auto">
          <a:xfrm flipH="1">
            <a:off x="4511674" y="2857500"/>
            <a:ext cx="461963" cy="4206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77"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78" name="Freeform 40"/>
          <p:cNvSpPr>
            <a:spLocks/>
          </p:cNvSpPr>
          <p:nvPr/>
        </p:nvSpPr>
        <p:spPr bwMode="auto">
          <a:xfrm>
            <a:off x="2281238" y="39687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9" name="Freeform 40"/>
          <p:cNvSpPr>
            <a:spLocks/>
          </p:cNvSpPr>
          <p:nvPr/>
        </p:nvSpPr>
        <p:spPr bwMode="auto">
          <a:xfrm>
            <a:off x="2281238" y="26606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8"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59"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14197402"/>
              </p:ext>
            </p:extLst>
          </p:nvPr>
        </p:nvGraphicFramePr>
        <p:xfrm>
          <a:off x="677863" y="3790950"/>
          <a:ext cx="401637" cy="504825"/>
        </p:xfrm>
        <a:graphic>
          <a:graphicData uri="http://schemas.openxmlformats.org/presentationml/2006/ole">
            <mc:AlternateContent xmlns:mc="http://schemas.openxmlformats.org/markup-compatibility/2006">
              <mc:Choice xmlns:v="urn:schemas-microsoft-com:vml" Requires="v">
                <p:oleObj spid="_x0000_s1279" name="Equation" r:id="rId6" imgW="152400" imgH="215900" progId="Equation.3">
                  <p:embed/>
                </p:oleObj>
              </mc:Choice>
              <mc:Fallback>
                <p:oleObj name="Equation" r:id="rId6" imgW="152400" imgH="215900" progId="Equation.3">
                  <p:embed/>
                  <p:pic>
                    <p:nvPicPr>
                      <p:cNvPr id="0" name=""/>
                      <p:cNvPicPr/>
                      <p:nvPr/>
                    </p:nvPicPr>
                    <p:blipFill>
                      <a:blip r:embed="rId7"/>
                      <a:stretch>
                        <a:fillRect/>
                      </a:stretch>
                    </p:blipFill>
                    <p:spPr>
                      <a:xfrm>
                        <a:off x="677863" y="3790950"/>
                        <a:ext cx="401637" cy="504825"/>
                      </a:xfrm>
                      <a:prstGeom prst="rect">
                        <a:avLst/>
                      </a:prstGeom>
                    </p:spPr>
                  </p:pic>
                </p:oleObj>
              </mc:Fallback>
            </mc:AlternateContent>
          </a:graphicData>
        </a:graphic>
      </p:graphicFrame>
      <p:sp>
        <p:nvSpPr>
          <p:cNvPr id="55" name="Rectangle 48"/>
          <p:cNvSpPr>
            <a:spLocks noChangeArrowheads="1"/>
          </p:cNvSpPr>
          <p:nvPr/>
        </p:nvSpPr>
        <p:spPr bwMode="auto">
          <a:xfrm>
            <a:off x="1066800" y="4445000"/>
            <a:ext cx="18288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56" name="Rectangle 47"/>
          <p:cNvSpPr>
            <a:spLocks noChangeArrowheads="1"/>
          </p:cNvSpPr>
          <p:nvPr/>
        </p:nvSpPr>
        <p:spPr bwMode="auto">
          <a:xfrm>
            <a:off x="8610600" y="3200400"/>
            <a:ext cx="6604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Tree>
    <p:extLst>
      <p:ext uri="{BB962C8B-B14F-4D97-AF65-F5344CB8AC3E}">
        <p14:creationId xmlns:p14="http://schemas.microsoft.com/office/powerpoint/2010/main" val="2545339083"/>
      </p:ext>
    </p:extLst>
  </p:cSld>
  <p:clrMapOvr>
    <a:masterClrMapping/>
  </p:clrMapOvr>
  <p:timing>
    <p:tnLst>
      <p:par>
        <p:cTn xmlns:p14="http://schemas.microsoft.com/office/powerpoint/2010/mai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you need to do</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r>
              <a:rPr lang="en-US" sz="1400" dirty="0" smtClean="0">
                <a:latin typeface="Courier"/>
                <a:cs typeface="Courier"/>
              </a:rPr>
              <a:t>)</a:t>
            </a: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160</a:t>
            </a:fld>
            <a:endParaRPr lang="en-US" dirty="0"/>
          </a:p>
        </p:txBody>
      </p:sp>
      <p:sp>
        <p:nvSpPr>
          <p:cNvPr id="10" name="Rectangle 9"/>
          <p:cNvSpPr/>
          <p:nvPr/>
        </p:nvSpPr>
        <p:spPr>
          <a:xfrm>
            <a:off x="440342" y="3658864"/>
            <a:ext cx="8165776" cy="51186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2401614" y="4792659"/>
            <a:ext cx="3380030" cy="1205604"/>
          </a:xfrm>
          <a:prstGeom prst="wedgeRectCallout">
            <a:avLst>
              <a:gd name="adj1" fmla="val -3411"/>
              <a:gd name="adj2" fmla="val -100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You will need to update </a:t>
            </a:r>
            <a:r>
              <a:rPr lang="en-US" dirty="0" err="1" smtClean="0"/>
              <a:t>apply_model</a:t>
            </a:r>
            <a:r>
              <a:rPr lang="en-US" dirty="0" smtClean="0"/>
              <a:t> to also return a precision and recall score. </a:t>
            </a:r>
            <a:endParaRPr lang="en-US" dirty="0">
              <a:latin typeface="Courier"/>
              <a:cs typeface="Courier"/>
            </a:endParaRPr>
          </a:p>
        </p:txBody>
      </p:sp>
    </p:spTree>
    <p:extLst>
      <p:ext uri="{BB962C8B-B14F-4D97-AF65-F5344CB8AC3E}">
        <p14:creationId xmlns:p14="http://schemas.microsoft.com/office/powerpoint/2010/main" val="1504256798"/>
      </p:ext>
    </p:extLst>
  </p:cSld>
  <p:clrMapOvr>
    <a:masterClrMapping/>
  </p:clrMapOvr>
  <p:timing>
    <p:tnLst>
      <p:par>
        <p:cTn xmlns:p14="http://schemas.microsoft.com/office/powerpoint/2010/mai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you need to do</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p>
          <a:p>
            <a:pPr marL="0" indent="0">
              <a:buNone/>
            </a:pPr>
            <a:r>
              <a:rPr lang="en-US" sz="1400" b="1" dirty="0">
                <a:latin typeface="Courier"/>
                <a:cs typeface="Courier"/>
              </a:rPr>
              <a:t># TODO: this is something you should implement yourself. </a:t>
            </a:r>
            <a:br>
              <a:rPr lang="en-US" sz="1400" b="1" dirty="0">
                <a:latin typeface="Courier"/>
                <a:cs typeface="Courier"/>
              </a:rPr>
            </a:br>
            <a:r>
              <a:rPr lang="en-US" sz="1400" dirty="0" err="1">
                <a:latin typeface="Courier"/>
                <a:cs typeface="Courier"/>
              </a:rPr>
              <a:t>zeror_model</a:t>
            </a:r>
            <a:r>
              <a:rPr lang="en-US" sz="1400" dirty="0">
                <a:latin typeface="Courier"/>
                <a:cs typeface="Courier"/>
              </a:rPr>
              <a:t> = </a:t>
            </a:r>
            <a:r>
              <a:rPr lang="en-US" sz="1400" dirty="0" err="1">
                <a:latin typeface="Courier"/>
                <a:cs typeface="Courier"/>
              </a:rPr>
              <a:t>self.zeror_train</a:t>
            </a:r>
            <a:r>
              <a:rPr lang="en-US" sz="1400" dirty="0">
                <a:latin typeface="Courier"/>
                <a:cs typeface="Courier"/>
              </a:rPr>
              <a:t>(features, predict, self.apgar_1min_test</a:t>
            </a:r>
            <a:r>
              <a:rPr lang="en-US" sz="1400" dirty="0" smtClean="0">
                <a:latin typeface="Courier"/>
                <a:cs typeface="Courier"/>
              </a:rPr>
              <a:t>)</a:t>
            </a:r>
            <a:br>
              <a:rPr lang="en-US" sz="1400" dirty="0" smtClean="0">
                <a:latin typeface="Courier"/>
                <a:cs typeface="Courier"/>
              </a:rPr>
            </a:br>
            <a:r>
              <a:rPr lang="en-US" sz="1400" dirty="0" err="1" smtClean="0">
                <a:latin typeface="Courier"/>
                <a:cs typeface="Courier"/>
              </a:rPr>
              <a:t>zeror_accuracy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zeror_model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 </a:t>
            </a:r>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161</a:t>
            </a:fld>
            <a:endParaRPr lang="en-US" dirty="0"/>
          </a:p>
        </p:txBody>
      </p:sp>
      <p:sp>
        <p:nvSpPr>
          <p:cNvPr id="10" name="Rectangle 9"/>
          <p:cNvSpPr/>
          <p:nvPr/>
        </p:nvSpPr>
        <p:spPr>
          <a:xfrm>
            <a:off x="330202" y="3943232"/>
            <a:ext cx="8018475" cy="53081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1573365" y="5201296"/>
            <a:ext cx="6604382" cy="1387302"/>
          </a:xfrm>
          <a:prstGeom prst="wedgeRectCallout">
            <a:avLst>
              <a:gd name="adj1" fmla="val -22669"/>
              <a:gd name="adj2" fmla="val -1018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 addition, you should write a </a:t>
            </a:r>
            <a:r>
              <a:rPr lang="en-US" dirty="0" err="1" smtClean="0"/>
              <a:t>zeror_train</a:t>
            </a:r>
            <a:r>
              <a:rPr lang="en-US" dirty="0" smtClean="0"/>
              <a:t> function which returns a model that  always predicts the majority class. This will require that you count how many rows have apgar_1min &lt; 7 (</a:t>
            </a:r>
            <a:r>
              <a:rPr lang="en-US" dirty="0" err="1" smtClean="0"/>
              <a:t>vs</a:t>
            </a:r>
            <a:r>
              <a:rPr lang="en-US" dirty="0" smtClean="0"/>
              <a:t> &gt;= 7) and then return a function that uses this information to make the same prediction no matter what features it is passed. </a:t>
            </a:r>
            <a:endParaRPr lang="en-US" dirty="0">
              <a:latin typeface="Courier"/>
              <a:cs typeface="Courier"/>
            </a:endParaRPr>
          </a:p>
        </p:txBody>
      </p:sp>
    </p:spTree>
    <p:extLst>
      <p:ext uri="{BB962C8B-B14F-4D97-AF65-F5344CB8AC3E}">
        <p14:creationId xmlns:p14="http://schemas.microsoft.com/office/powerpoint/2010/main" val="399410106"/>
      </p:ext>
    </p:extLst>
  </p:cSld>
  <p:clrMapOvr>
    <a:masterClrMapping/>
  </p:clrMapOvr>
  <p:timing>
    <p:tnLst>
      <p:par>
        <p:cTn xmlns:p14="http://schemas.microsoft.com/office/powerpoint/2010/mai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you need to do</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p>
          <a:p>
            <a:pPr marL="0" indent="0">
              <a:buNone/>
            </a:pPr>
            <a:r>
              <a:rPr lang="en-US" sz="1400" b="1" dirty="0">
                <a:latin typeface="Courier"/>
                <a:cs typeface="Courier"/>
              </a:rPr>
              <a:t># TODO: this is something you should implement yourself. </a:t>
            </a:r>
            <a:br>
              <a:rPr lang="en-US" sz="1400" b="1" dirty="0">
                <a:latin typeface="Courier"/>
                <a:cs typeface="Courier"/>
              </a:rPr>
            </a:br>
            <a:r>
              <a:rPr lang="en-US" sz="1400" dirty="0" err="1">
                <a:latin typeface="Courier"/>
                <a:cs typeface="Courier"/>
              </a:rPr>
              <a:t>zeror_model</a:t>
            </a:r>
            <a:r>
              <a:rPr lang="en-US" sz="1400" dirty="0">
                <a:latin typeface="Courier"/>
                <a:cs typeface="Courier"/>
              </a:rPr>
              <a:t> = </a:t>
            </a:r>
            <a:r>
              <a:rPr lang="en-US" sz="1400" dirty="0" err="1">
                <a:latin typeface="Courier"/>
                <a:cs typeface="Courier"/>
              </a:rPr>
              <a:t>self.zeror_train</a:t>
            </a:r>
            <a:r>
              <a:rPr lang="en-US" sz="1400" dirty="0">
                <a:latin typeface="Courier"/>
                <a:cs typeface="Courier"/>
              </a:rPr>
              <a:t>(features, predict, self.apgar_1min_test</a:t>
            </a:r>
            <a:r>
              <a:rPr lang="en-US" sz="1400" dirty="0" smtClean="0">
                <a:latin typeface="Courier"/>
                <a:cs typeface="Courier"/>
              </a:rPr>
              <a:t>)</a:t>
            </a:r>
            <a:br>
              <a:rPr lang="en-US" sz="1400" dirty="0" smtClean="0">
                <a:latin typeface="Courier"/>
                <a:cs typeface="Courier"/>
              </a:rPr>
            </a:br>
            <a:r>
              <a:rPr lang="en-US" sz="1400" dirty="0" err="1" smtClean="0">
                <a:latin typeface="Courier"/>
                <a:cs typeface="Courier"/>
              </a:rPr>
              <a:t>zeror_accuracy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zeror_model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 </a:t>
            </a:r>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162</a:t>
            </a:fld>
            <a:endParaRPr lang="en-US" dirty="0"/>
          </a:p>
        </p:txBody>
      </p:sp>
      <p:sp>
        <p:nvSpPr>
          <p:cNvPr id="10" name="Rectangle 9"/>
          <p:cNvSpPr/>
          <p:nvPr/>
        </p:nvSpPr>
        <p:spPr>
          <a:xfrm>
            <a:off x="330202" y="4474052"/>
            <a:ext cx="8018475" cy="26541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1573365" y="5201296"/>
            <a:ext cx="4246190" cy="1387302"/>
          </a:xfrm>
          <a:prstGeom prst="wedgeRectCallout">
            <a:avLst>
              <a:gd name="adj1" fmla="val -22669"/>
              <a:gd name="adj2" fmla="val -840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you do that correctly, </a:t>
            </a:r>
            <a:r>
              <a:rPr lang="en-US" dirty="0" err="1" smtClean="0"/>
              <a:t>apply_model</a:t>
            </a:r>
            <a:r>
              <a:rPr lang="en-US" dirty="0" smtClean="0"/>
              <a:t> will just work for this model as it does for the regression model. Then you can compare the accuracies…</a:t>
            </a:r>
            <a:endParaRPr lang="en-US" dirty="0">
              <a:latin typeface="Courier"/>
              <a:cs typeface="Courier"/>
            </a:endParaRPr>
          </a:p>
        </p:txBody>
      </p:sp>
    </p:spTree>
    <p:extLst>
      <p:ext uri="{BB962C8B-B14F-4D97-AF65-F5344CB8AC3E}">
        <p14:creationId xmlns:p14="http://schemas.microsoft.com/office/powerpoint/2010/main" val="2155955485"/>
      </p:ext>
    </p:extLst>
  </p:cSld>
  <p:clrMapOvr>
    <a:masterClrMapping/>
  </p:clrMapOvr>
  <p:timing>
    <p:tnLst>
      <p:par>
        <p:cTn xmlns:p14="http://schemas.microsoft.com/office/powerpoint/2010/mai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you need to do</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p>
          <a:p>
            <a:pPr marL="0" indent="0">
              <a:buNone/>
            </a:pPr>
            <a:r>
              <a:rPr lang="en-US" sz="1400" b="1" dirty="0">
                <a:latin typeface="Courier"/>
                <a:cs typeface="Courier"/>
              </a:rPr>
              <a:t># TODO: this is something you should implement yourself. </a:t>
            </a:r>
            <a:br>
              <a:rPr lang="en-US" sz="1400" b="1" dirty="0">
                <a:latin typeface="Courier"/>
                <a:cs typeface="Courier"/>
              </a:rPr>
            </a:br>
            <a:r>
              <a:rPr lang="en-US" sz="1400" dirty="0" err="1">
                <a:latin typeface="Courier"/>
                <a:cs typeface="Courier"/>
              </a:rPr>
              <a:t>zeror_model</a:t>
            </a:r>
            <a:r>
              <a:rPr lang="en-US" sz="1400" dirty="0">
                <a:latin typeface="Courier"/>
                <a:cs typeface="Courier"/>
              </a:rPr>
              <a:t> = </a:t>
            </a:r>
            <a:r>
              <a:rPr lang="en-US" sz="1400" dirty="0" err="1">
                <a:latin typeface="Courier"/>
                <a:cs typeface="Courier"/>
              </a:rPr>
              <a:t>self.zeror_train</a:t>
            </a:r>
            <a:r>
              <a:rPr lang="en-US" sz="1400" dirty="0">
                <a:latin typeface="Courier"/>
                <a:cs typeface="Courier"/>
              </a:rPr>
              <a:t>(features, predict, self.apgar_1min_test</a:t>
            </a:r>
            <a:r>
              <a:rPr lang="en-US" sz="1400" dirty="0" smtClean="0">
                <a:latin typeface="Courier"/>
                <a:cs typeface="Courier"/>
              </a:rPr>
              <a:t>)</a:t>
            </a:r>
            <a:br>
              <a:rPr lang="en-US" sz="1400" dirty="0" smtClean="0">
                <a:latin typeface="Courier"/>
                <a:cs typeface="Courier"/>
              </a:rPr>
            </a:br>
            <a:r>
              <a:rPr lang="en-US" sz="1400" dirty="0" err="1" smtClean="0">
                <a:latin typeface="Courier"/>
                <a:cs typeface="Courier"/>
              </a:rPr>
              <a:t>zeror_accuracy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zeror_model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 </a:t>
            </a:r>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163</a:t>
            </a:fld>
            <a:endParaRPr lang="en-US" dirty="0"/>
          </a:p>
        </p:txBody>
      </p:sp>
      <p:sp>
        <p:nvSpPr>
          <p:cNvPr id="10" name="Rectangle 9"/>
          <p:cNvSpPr/>
          <p:nvPr/>
        </p:nvSpPr>
        <p:spPr>
          <a:xfrm>
            <a:off x="330202" y="4474052"/>
            <a:ext cx="8018475" cy="26541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1573365" y="5201296"/>
            <a:ext cx="4246190" cy="1387302"/>
          </a:xfrm>
          <a:prstGeom prst="wedgeRectCallout">
            <a:avLst>
              <a:gd name="adj1" fmla="val -22669"/>
              <a:gd name="adj2" fmla="val -840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you do that correctly, </a:t>
            </a:r>
            <a:r>
              <a:rPr lang="en-US" dirty="0" err="1" smtClean="0"/>
              <a:t>apply_model</a:t>
            </a:r>
            <a:r>
              <a:rPr lang="en-US" dirty="0" smtClean="0"/>
              <a:t> will just work for this model as it does for the regression model. Then you can compare the accuracies…</a:t>
            </a:r>
            <a:endParaRPr lang="en-US" dirty="0">
              <a:latin typeface="Courier"/>
              <a:cs typeface="Courier"/>
            </a:endParaRPr>
          </a:p>
        </p:txBody>
      </p:sp>
    </p:spTree>
    <p:extLst>
      <p:ext uri="{BB962C8B-B14F-4D97-AF65-F5344CB8AC3E}">
        <p14:creationId xmlns:p14="http://schemas.microsoft.com/office/powerpoint/2010/main" val="3451409390"/>
      </p:ext>
    </p:extLst>
  </p:cSld>
  <p:clrMapOvr>
    <a:masterClrMapping/>
  </p:clrMapOvr>
  <p:timing>
    <p:tnLst>
      <p:par>
        <p:cTn xmlns:p14="http://schemas.microsoft.com/office/powerpoint/2010/mai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things you can explore</a:t>
            </a:r>
            <a:endParaRPr lang="en-US" dirty="0"/>
          </a:p>
        </p:txBody>
      </p:sp>
      <p:sp>
        <p:nvSpPr>
          <p:cNvPr id="3" name="Content Placeholder 2"/>
          <p:cNvSpPr>
            <a:spLocks noGrp="1"/>
          </p:cNvSpPr>
          <p:nvPr>
            <p:ph idx="1"/>
          </p:nvPr>
        </p:nvSpPr>
        <p:spPr>
          <a:xfrm>
            <a:off x="1072074" y="1562783"/>
            <a:ext cx="7609868" cy="4379976"/>
          </a:xfrm>
        </p:spPr>
        <p:txBody>
          <a:bodyPr/>
          <a:lstStyle/>
          <a:p>
            <a:pPr marL="0" indent="0">
              <a:buNone/>
            </a:pPr>
            <a:r>
              <a:rPr lang="en-US" dirty="0" smtClean="0"/>
              <a:t>Try creating an optimization set in addition to the test set</a:t>
            </a:r>
          </a:p>
          <a:p>
            <a:pPr marL="0" indent="0">
              <a:buNone/>
            </a:pPr>
            <a:r>
              <a:rPr lang="en-US" dirty="0" smtClean="0"/>
              <a:t>Try experiments in varying the features used, lambda, and so on using that set</a:t>
            </a:r>
          </a:p>
          <a:p>
            <a:pPr marL="0" indent="0">
              <a:buNone/>
            </a:pPr>
            <a:r>
              <a:rPr lang="en-US" dirty="0" smtClean="0"/>
              <a:t>Add </a:t>
            </a:r>
            <a:r>
              <a:rPr lang="en-US" dirty="0" err="1" smtClean="0"/>
              <a:t>ajax</a:t>
            </a:r>
            <a:r>
              <a:rPr lang="en-US" dirty="0" smtClean="0"/>
              <a:t> support and show the improvement live during gradient descent</a:t>
            </a:r>
          </a:p>
          <a:p>
            <a:pPr marL="0" indent="0">
              <a:buNone/>
            </a:pPr>
            <a:r>
              <a:rPr lang="en-US" dirty="0" smtClean="0"/>
              <a:t>Implement a user interface that lets someone use the model to make a prediction</a:t>
            </a:r>
          </a:p>
          <a:p>
            <a:pPr marL="0" indent="0">
              <a:buNone/>
            </a:pPr>
            <a:r>
              <a:rPr lang="en-US" dirty="0" smtClean="0"/>
              <a:t>Explore a different data set</a:t>
            </a:r>
          </a:p>
          <a:p>
            <a:pPr marL="0" indent="0">
              <a:buNone/>
            </a:pPr>
            <a:r>
              <a:rPr lang="en-US" dirty="0" smtClean="0"/>
              <a:t>Use Google’s prediction API (on cloud storage)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164</a:t>
            </a:fld>
            <a:endParaRPr lang="en-US" dirty="0"/>
          </a:p>
        </p:txBody>
      </p:sp>
    </p:spTree>
    <p:extLst>
      <p:ext uri="{BB962C8B-B14F-4D97-AF65-F5344CB8AC3E}">
        <p14:creationId xmlns:p14="http://schemas.microsoft.com/office/powerpoint/2010/main" val="408267166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Least Squares Regression</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3"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9" name="Line 45"/>
          <p:cNvSpPr>
            <a:spLocks noChangeShapeType="1"/>
          </p:cNvSpPr>
          <p:nvPr/>
        </p:nvSpPr>
        <p:spPr bwMode="auto">
          <a:xfrm flipH="1">
            <a:off x="4695824" y="1977232"/>
            <a:ext cx="1077913" cy="13914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73"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56" name="Rectangle 3"/>
          <p:cNvSpPr>
            <a:spLocks noGrp="1" noChangeArrowheads="1"/>
          </p:cNvSpPr>
          <p:nvPr>
            <p:ph idx="1"/>
          </p:nvPr>
        </p:nvSpPr>
        <p:spPr>
          <a:xfrm>
            <a:off x="1128943" y="1364553"/>
            <a:ext cx="7048804" cy="4379976"/>
          </a:xfrm>
        </p:spPr>
        <p:txBody>
          <a:bodyPr/>
          <a:lstStyle/>
          <a:p>
            <a:pPr marL="0" indent="0" defTabSz="852488">
              <a:buNone/>
            </a:pPr>
            <a:r>
              <a:rPr lang="el-GR" dirty="0">
                <a:cs typeface="Arial" charset="0"/>
              </a:rPr>
              <a:t>b</a:t>
            </a:r>
            <a:r>
              <a:rPr lang="en-US" baseline="-25000" dirty="0" smtClean="0">
                <a:cs typeface="Arial" charset="0"/>
              </a:rPr>
              <a:t>0</a:t>
            </a:r>
            <a:r>
              <a:rPr lang="en-US" dirty="0" smtClean="0"/>
              <a:t> </a:t>
            </a:r>
            <a:r>
              <a:rPr lang="en-US" dirty="0"/>
              <a:t>and  </a:t>
            </a:r>
            <a:r>
              <a:rPr lang="el-GR" dirty="0">
                <a:cs typeface="Arial" charset="0"/>
              </a:rPr>
              <a:t>b</a:t>
            </a:r>
            <a:r>
              <a:rPr lang="en-US" baseline="-25000" dirty="0" smtClean="0"/>
              <a:t>1</a:t>
            </a:r>
            <a:r>
              <a:rPr lang="en-US" dirty="0" smtClean="0"/>
              <a:t> must </a:t>
            </a:r>
            <a:r>
              <a:rPr lang="en-US" dirty="0" smtClean="0">
                <a:solidFill>
                  <a:schemeClr val="folHlink"/>
                </a:solidFill>
              </a:rPr>
              <a:t>minimize </a:t>
            </a:r>
            <a:endParaRPr lang="en-US" dirty="0">
              <a:solidFill>
                <a:schemeClr val="folHlink"/>
              </a:solidFill>
            </a:endParaRPr>
          </a:p>
        </p:txBody>
      </p:sp>
      <p:sp>
        <p:nvSpPr>
          <p:cNvPr id="60" name="Line 6"/>
          <p:cNvSpPr>
            <a:spLocks noChangeShapeType="1"/>
          </p:cNvSpPr>
          <p:nvPr/>
        </p:nvSpPr>
        <p:spPr bwMode="auto">
          <a:xfrm flipH="1">
            <a:off x="4103688" y="2865438"/>
            <a:ext cx="0" cy="12350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 name="Rectangle 48"/>
          <p:cNvSpPr>
            <a:spLocks noChangeArrowheads="1"/>
          </p:cNvSpPr>
          <p:nvPr/>
        </p:nvSpPr>
        <p:spPr bwMode="auto">
          <a:xfrm>
            <a:off x="152400" y="4876800"/>
            <a:ext cx="1828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Intercept = </a:t>
            </a: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Rectangle 47"/>
          <p:cNvSpPr>
            <a:spLocks noChangeArrowheads="1"/>
          </p:cNvSpPr>
          <p:nvPr/>
        </p:nvSpPr>
        <p:spPr bwMode="auto">
          <a:xfrm>
            <a:off x="6438900" y="3200400"/>
            <a:ext cx="28321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smtClean="0"/>
              <a:t>Estimated Slope </a:t>
            </a:r>
            <a:r>
              <a:rPr lang="en-US" sz="2400" dirty="0"/>
              <a:t>= </a:t>
            </a:r>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
        <p:nvSpPr>
          <p:cNvPr id="66"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43" name="Object 4"/>
          <p:cNvGraphicFramePr>
            <a:graphicFrameLocks noChangeAspect="1"/>
          </p:cNvGraphicFramePr>
          <p:nvPr>
            <p:extLst>
              <p:ext uri="{D42A27DB-BD31-4B8C-83A1-F6EECF244321}">
                <p14:modId xmlns:p14="http://schemas.microsoft.com/office/powerpoint/2010/main" val="3893946312"/>
              </p:ext>
            </p:extLst>
          </p:nvPr>
        </p:nvGraphicFramePr>
        <p:xfrm>
          <a:off x="5159376" y="1153320"/>
          <a:ext cx="3121025" cy="823912"/>
        </p:xfrm>
        <a:graphic>
          <a:graphicData uri="http://schemas.openxmlformats.org/presentationml/2006/ole">
            <mc:AlternateContent xmlns:mc="http://schemas.openxmlformats.org/markup-compatibility/2006">
              <mc:Choice xmlns:v="urn:schemas-microsoft-com:vml" Requires="v">
                <p:oleObj spid="_x0000_s743466" name="Equation" r:id="rId4" imgW="1054100" imgH="279400" progId="Equation.3">
                  <p:embed/>
                </p:oleObj>
              </mc:Choice>
              <mc:Fallback>
                <p:oleObj name="Equation" r:id="rId4" imgW="1054100" imgH="279400" progId="Equation.3">
                  <p:embed/>
                  <p:pic>
                    <p:nvPicPr>
                      <p:cNvPr id="0" name=""/>
                      <p:cNvPicPr>
                        <a:picLocks noChangeAspect="1" noChangeArrowheads="1"/>
                      </p:cNvPicPr>
                      <p:nvPr/>
                    </p:nvPicPr>
                    <p:blipFill>
                      <a:blip r:embed="rId5"/>
                      <a:srcRect/>
                      <a:stretch>
                        <a:fillRect/>
                      </a:stretch>
                    </p:blipFill>
                    <p:spPr bwMode="auto">
                      <a:xfrm>
                        <a:off x="5159376" y="1153320"/>
                        <a:ext cx="3121025" cy="8239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44" name="Rectangle 35"/>
          <p:cNvSpPr>
            <a:spLocks noChangeArrowheads="1"/>
          </p:cNvSpPr>
          <p:nvPr/>
        </p:nvSpPr>
        <p:spPr bwMode="auto">
          <a:xfrm>
            <a:off x="241300" y="2489200"/>
            <a:ext cx="20574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Value of y for x</a:t>
            </a:r>
            <a:r>
              <a:rPr lang="en-US" sz="2000" baseline="-25000" dirty="0"/>
              <a:t>i</a:t>
            </a:r>
            <a:endParaRPr lang="en-US" sz="2400" b="1" baseline="-25000" dirty="0"/>
          </a:p>
        </p:txBody>
      </p:sp>
      <p:sp>
        <p:nvSpPr>
          <p:cNvPr id="45" name="Rectangle 41"/>
          <p:cNvSpPr>
            <a:spLocks noChangeArrowheads="1"/>
          </p:cNvSpPr>
          <p:nvPr/>
        </p:nvSpPr>
        <p:spPr bwMode="auto">
          <a:xfrm>
            <a:off x="292100" y="3505200"/>
            <a:ext cx="198120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Predicted Value </a:t>
            </a:r>
            <a:br>
              <a:rPr lang="en-US" sz="2000" dirty="0"/>
            </a:br>
            <a:r>
              <a:rPr lang="en-US" sz="2000" dirty="0" smtClean="0"/>
              <a:t> </a:t>
            </a:r>
            <a:r>
              <a:rPr lang="en-US" sz="2000" dirty="0"/>
              <a:t>for x</a:t>
            </a:r>
            <a:r>
              <a:rPr lang="en-US" sz="2000" baseline="-25000" dirty="0"/>
              <a:t>i</a:t>
            </a:r>
            <a:r>
              <a:rPr lang="en-US" sz="2000" dirty="0"/>
              <a:t> </a:t>
            </a:r>
          </a:p>
        </p:txBody>
      </p:sp>
      <p:sp>
        <p:nvSpPr>
          <p:cNvPr id="46"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7"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Tree>
    <p:extLst>
      <p:ext uri="{BB962C8B-B14F-4D97-AF65-F5344CB8AC3E}">
        <p14:creationId xmlns:p14="http://schemas.microsoft.com/office/powerpoint/2010/main" val="162237363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in </a:t>
            </a:r>
            <a:r>
              <a:rPr lang="en-US" i="1" dirty="0" smtClean="0"/>
              <a:t>n </a:t>
            </a:r>
            <a:r>
              <a:rPr lang="en-US" dirty="0" smtClean="0"/>
              <a:t>dimensions</a:t>
            </a:r>
            <a:endParaRPr lang="en-US" dirty="0"/>
          </a:p>
        </p:txBody>
      </p:sp>
      <p:sp>
        <p:nvSpPr>
          <p:cNvPr id="3" name="Content Placeholder 2"/>
          <p:cNvSpPr>
            <a:spLocks noGrp="1"/>
          </p:cNvSpPr>
          <p:nvPr>
            <p:ph idx="1"/>
          </p:nvPr>
        </p:nvSpPr>
        <p:spPr/>
        <p:txBody>
          <a:bodyPr/>
          <a:lstStyle/>
          <a:p>
            <a:pPr marL="0" indent="0">
              <a:buNone/>
            </a:pPr>
            <a:r>
              <a:rPr lang="en-US" dirty="0" smtClean="0"/>
              <a:t>Given training examples: </a:t>
            </a:r>
          </a:p>
          <a:p>
            <a:pPr marL="0" indent="0">
              <a:buNone/>
            </a:pPr>
            <a:r>
              <a:rPr lang="en-US" dirty="0" smtClean="0"/>
              <a:t> x</a:t>
            </a:r>
            <a:r>
              <a:rPr lang="en-US" baseline="-25000" dirty="0" smtClean="0"/>
              <a:t>1..i</a:t>
            </a:r>
            <a:r>
              <a:rPr lang="en-US" dirty="0" smtClean="0"/>
              <a:t> in </a:t>
            </a:r>
            <a:r>
              <a:rPr lang="en-US" dirty="0" err="1" smtClean="0"/>
              <a:t>R</a:t>
            </a:r>
            <a:r>
              <a:rPr lang="en-US" baseline="30000" dirty="0" err="1" smtClean="0"/>
              <a:t>n</a:t>
            </a:r>
            <a:r>
              <a:rPr lang="en-US" baseline="30000" dirty="0" smtClean="0"/>
              <a:t> 							</a:t>
            </a:r>
            <a:r>
              <a:rPr lang="en-US" dirty="0" smtClean="0"/>
              <a:t>[our feature vectors]</a:t>
            </a:r>
            <a:endParaRPr lang="en-US" dirty="0"/>
          </a:p>
          <a:p>
            <a:pPr marL="0" indent="0">
              <a:buNone/>
            </a:pPr>
            <a:r>
              <a:rPr lang="en-US" dirty="0" smtClean="0"/>
              <a:t>And labels</a:t>
            </a:r>
          </a:p>
          <a:p>
            <a:pPr marL="0" indent="0">
              <a:buNone/>
            </a:pPr>
            <a:r>
              <a:rPr lang="en-US" dirty="0" smtClean="0"/>
              <a:t>y</a:t>
            </a:r>
            <a:r>
              <a:rPr lang="en-US" baseline="-25000" dirty="0" smtClean="0"/>
              <a:t>1..i </a:t>
            </a:r>
            <a:r>
              <a:rPr lang="en-US" dirty="0" smtClean="0"/>
              <a:t>in R</a:t>
            </a:r>
            <a:r>
              <a:rPr lang="en-US" baseline="-25000" dirty="0" smtClean="0"/>
              <a:t>		</a:t>
            </a:r>
          </a:p>
          <a:p>
            <a:pPr marL="0" indent="0">
              <a:buNone/>
            </a:pPr>
            <a:r>
              <a:rPr lang="en-US" dirty="0" smtClean="0"/>
              <a:t>we want to learn f(x) = </a:t>
            </a:r>
            <a:r>
              <a:rPr lang="en-US" dirty="0" err="1" smtClean="0"/>
              <a:t>w</a:t>
            </a:r>
            <a:r>
              <a:rPr lang="en-US" baseline="30000" dirty="0" err="1" smtClean="0"/>
              <a:t>T</a:t>
            </a:r>
            <a:r>
              <a:rPr lang="en-US" dirty="0" err="1" smtClean="0"/>
              <a:t>x</a:t>
            </a:r>
            <a:r>
              <a:rPr lang="en-US" dirty="0" smtClean="0"/>
              <a:t> + b</a:t>
            </a:r>
          </a:p>
          <a:p>
            <a:pPr marL="0" indent="0">
              <a:buNone/>
            </a:pPr>
            <a:endParaRPr lang="en-US" i="1" dirty="0"/>
          </a:p>
          <a:p>
            <a:pPr marL="0" indent="0">
              <a:buNone/>
            </a:pPr>
            <a:r>
              <a:rPr lang="en-US" dirty="0" smtClean="0"/>
              <a:t>Using gradient descent…</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2833934694"/>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692338" name="Equation" r:id="rId4" imgW="114300" imgH="165100" progId="Equation.3">
                  <p:embed/>
                </p:oleObj>
              </mc:Choice>
              <mc:Fallback>
                <p:oleObj name="Equation"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Tree>
    <p:extLst>
      <p:ext uri="{BB962C8B-B14F-4D97-AF65-F5344CB8AC3E}">
        <p14:creationId xmlns:p14="http://schemas.microsoft.com/office/powerpoint/2010/main" val="60541572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ChangeArrowheads="1"/>
          </p:cNvSpPr>
          <p:nvPr/>
        </p:nvSpPr>
        <p:spPr bwMode="auto">
          <a:xfrm>
            <a:off x="762000" y="2438400"/>
            <a:ext cx="7620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400" dirty="0" smtClean="0">
                <a:latin typeface="Benguiat Frisky" charset="0"/>
                <a:cs typeface="Times New Roman" charset="0"/>
              </a:rPr>
              <a:t>Result is no longer continuous:</a:t>
            </a:r>
            <a:endParaRPr lang="en-US" sz="2400" dirty="0">
              <a:latin typeface="Benguiat Frisky" charset="0"/>
              <a:cs typeface="Times New Roman" charset="0"/>
            </a:endParaRPr>
          </a:p>
          <a:p>
            <a:endParaRPr lang="en-US" sz="2400" dirty="0">
              <a:latin typeface="Benguiat Frisky" charset="0"/>
              <a:cs typeface="Times New Roman" charset="0"/>
            </a:endParaRPr>
          </a:p>
          <a:p>
            <a:r>
              <a:rPr lang="en-US" sz="2400" dirty="0" smtClean="0">
                <a:latin typeface="Benguiat Frisky" charset="0"/>
                <a:cs typeface="Times New Roman" charset="0"/>
              </a:rPr>
              <a:t>Will an animal be successfully placed (or euthanized?)</a:t>
            </a:r>
            <a:endParaRPr lang="en-US" sz="2400" dirty="0">
              <a:latin typeface="Benguiat Frisky" charset="0"/>
              <a:cs typeface="Times New Roman" charset="0"/>
            </a:endParaRPr>
          </a:p>
          <a:p>
            <a:r>
              <a:rPr lang="en-US" sz="2400" dirty="0">
                <a:latin typeface="Benguiat Frisky" charset="0"/>
                <a:cs typeface="Times New Roman" charset="0"/>
              </a:rPr>
              <a:t> </a:t>
            </a:r>
          </a:p>
          <a:p>
            <a:r>
              <a:rPr lang="en-US" sz="2400" dirty="0">
                <a:latin typeface="Benguiat Frisky" charset="0"/>
                <a:cs typeface="Times New Roman" charset="0"/>
              </a:rPr>
              <a:t>1 </a:t>
            </a:r>
            <a:r>
              <a:rPr lang="en-US" sz="2400" dirty="0" smtClean="0">
                <a:latin typeface="Benguiat Frisky" charset="0"/>
                <a:cs typeface="Times New Roman" charset="0"/>
              </a:rPr>
              <a:t>Placed</a:t>
            </a:r>
            <a:endParaRPr lang="en-US" sz="2400" dirty="0">
              <a:latin typeface="Benguiat Frisky" charset="0"/>
              <a:cs typeface="Times New Roman" charset="0"/>
            </a:endParaRPr>
          </a:p>
          <a:p>
            <a:r>
              <a:rPr lang="en-US" sz="2400" dirty="0">
                <a:latin typeface="Benguiat Frisky" charset="0"/>
                <a:cs typeface="Times New Roman" charset="0"/>
              </a:rPr>
              <a:t>2 </a:t>
            </a:r>
            <a:r>
              <a:rPr lang="en-US" sz="2400" dirty="0" smtClean="0">
                <a:latin typeface="Benguiat Frisky" charset="0"/>
                <a:cs typeface="Times New Roman" charset="0"/>
              </a:rPr>
              <a:t>Euthanized</a:t>
            </a:r>
            <a:endParaRPr lang="en-US" sz="2400" dirty="0">
              <a:latin typeface="Benguiat Frisky" charset="0"/>
              <a:cs typeface="Times New Roman" charset="0"/>
            </a:endParaRPr>
          </a:p>
        </p:txBody>
      </p:sp>
      <p:sp>
        <p:nvSpPr>
          <p:cNvPr id="58372" name="Rectangle 4"/>
          <p:cNvSpPr>
            <a:spLocks noGrp="1" noChangeArrowheads="1"/>
          </p:cNvSpPr>
          <p:nvPr>
            <p:ph type="title"/>
          </p:nvPr>
        </p:nvSpPr>
        <p:spPr>
          <a:noFill/>
          <a:ln/>
        </p:spPr>
        <p:txBody>
          <a:bodyPr lIns="92075" tIns="46038" rIns="92075" bIns="46038"/>
          <a:lstStyle/>
          <a:p>
            <a:r>
              <a:rPr lang="en-US" b="1" i="1" dirty="0" smtClean="0">
                <a:latin typeface="Arial" charset="0"/>
              </a:rPr>
              <a:t>Animal Outcomes</a:t>
            </a:r>
            <a:endParaRPr lang="en-US" b="1" i="1" dirty="0">
              <a:latin typeface="Arial" charset="0"/>
            </a:endParaRPr>
          </a:p>
        </p:txBody>
      </p:sp>
    </p:spTree>
    <p:extLst>
      <p:ext uri="{BB962C8B-B14F-4D97-AF65-F5344CB8AC3E}">
        <p14:creationId xmlns:p14="http://schemas.microsoft.com/office/powerpoint/2010/main" val="209462695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for today</a:t>
            </a:r>
            <a:endParaRPr lang="en-US" dirty="0"/>
          </a:p>
        </p:txBody>
      </p:sp>
      <p:sp>
        <p:nvSpPr>
          <p:cNvPr id="3" name="Content Placeholder 2"/>
          <p:cNvSpPr>
            <a:spLocks noGrp="1"/>
          </p:cNvSpPr>
          <p:nvPr>
            <p:ph idx="1"/>
          </p:nvPr>
        </p:nvSpPr>
        <p:spPr/>
        <p:txBody>
          <a:bodyPr/>
          <a:lstStyle/>
          <a:p>
            <a:r>
              <a:rPr lang="en-US" dirty="0" smtClean="0"/>
              <a:t>Introduce some algorithms</a:t>
            </a:r>
          </a:p>
          <a:p>
            <a:pPr lvl="1"/>
            <a:r>
              <a:rPr lang="en-US" dirty="0" smtClean="0"/>
              <a:t>Logistic Regression</a:t>
            </a:r>
          </a:p>
          <a:p>
            <a:pPr lvl="1"/>
            <a:r>
              <a:rPr lang="en-US" dirty="0" smtClean="0"/>
              <a:t>Decision Trees</a:t>
            </a:r>
          </a:p>
          <a:p>
            <a:pPr lvl="1"/>
            <a:r>
              <a:rPr lang="en-US" dirty="0" smtClean="0"/>
              <a:t>Naïve Bayes</a:t>
            </a:r>
          </a:p>
          <a:p>
            <a:r>
              <a:rPr lang="en-US" dirty="0" smtClean="0"/>
              <a:t>Talk about math behind them; key assumptions</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94522449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Estimated </a:t>
            </a:r>
            <a:r>
              <a:rPr lang="en-US" i="1" dirty="0" smtClean="0"/>
              <a:t>Logistic </a:t>
            </a:r>
            <a:r>
              <a:rPr lang="en-US" dirty="0" smtClean="0"/>
              <a:t>Regression Model</a:t>
            </a:r>
            <a:endParaRPr lang="en-US" dirty="0"/>
          </a:p>
        </p:txBody>
      </p:sp>
      <p:pic>
        <p:nvPicPr>
          <p:cNvPr id="53"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126" y="1817632"/>
            <a:ext cx="3970337" cy="4032250"/>
          </a:xfrm>
          <a:prstGeom prst="rect">
            <a:avLst/>
          </a:prstGeom>
          <a:noFill/>
          <a:extLst>
            <a:ext uri="{909E8E84-426E-40dd-AFC4-6F175D3DCCD1}">
              <a14:hiddenFill xmlns:a14="http://schemas.microsoft.com/office/drawing/2010/main">
                <a:solidFill>
                  <a:srgbClr val="FFFFFF"/>
                </a:solidFill>
              </a14:hiddenFill>
            </a:ext>
          </a:extLst>
        </p:spPr>
      </p:pic>
      <p:sp>
        <p:nvSpPr>
          <p:cNvPr id="57" name="Content Placeholder 2"/>
          <p:cNvSpPr>
            <a:spLocks noGrp="1"/>
          </p:cNvSpPr>
          <p:nvPr>
            <p:ph idx="1"/>
          </p:nvPr>
        </p:nvSpPr>
        <p:spPr>
          <a:xfrm>
            <a:off x="4383464" y="1847153"/>
            <a:ext cx="4760536" cy="4379976"/>
          </a:xfrm>
        </p:spPr>
        <p:txBody>
          <a:bodyPr/>
          <a:lstStyle/>
          <a:p>
            <a:pPr marL="0" indent="0">
              <a:buNone/>
            </a:pPr>
            <a:r>
              <a:rPr lang="en-US" sz="2400" dirty="0" smtClean="0"/>
              <a:t>Given training examples: </a:t>
            </a:r>
          </a:p>
          <a:p>
            <a:pPr marL="0" indent="0">
              <a:buNone/>
            </a:pPr>
            <a:r>
              <a:rPr lang="en-US" sz="2400" dirty="0" smtClean="0"/>
              <a:t>x</a:t>
            </a:r>
            <a:r>
              <a:rPr lang="en-US" sz="2400" baseline="-25000" dirty="0" smtClean="0"/>
              <a:t>1..i</a:t>
            </a:r>
            <a:r>
              <a:rPr lang="en-US" sz="2400" dirty="0" smtClean="0"/>
              <a:t> in </a:t>
            </a:r>
            <a:r>
              <a:rPr lang="en-US" sz="2400" dirty="0" err="1" smtClean="0"/>
              <a:t>R</a:t>
            </a:r>
            <a:r>
              <a:rPr lang="en-US" sz="2400" baseline="30000" dirty="0" err="1" smtClean="0"/>
              <a:t>n</a:t>
            </a:r>
            <a:r>
              <a:rPr lang="en-US" sz="2400" baseline="30000" dirty="0" smtClean="0"/>
              <a:t> 		</a:t>
            </a:r>
            <a:r>
              <a:rPr lang="en-US" sz="2400" dirty="0" smtClean="0"/>
              <a:t>[our feature vectors]</a:t>
            </a:r>
            <a:endParaRPr lang="en-US" sz="2400" dirty="0"/>
          </a:p>
          <a:p>
            <a:pPr marL="0" indent="0">
              <a:buNone/>
            </a:pPr>
            <a:r>
              <a:rPr lang="en-US" sz="2400" dirty="0" smtClean="0"/>
              <a:t>And labels</a:t>
            </a:r>
          </a:p>
          <a:p>
            <a:pPr marL="0" indent="0">
              <a:buNone/>
            </a:pPr>
            <a:r>
              <a:rPr lang="en-US" sz="2400" dirty="0" smtClean="0"/>
              <a:t>y</a:t>
            </a:r>
            <a:r>
              <a:rPr lang="en-US" sz="2400" baseline="-25000" dirty="0" smtClean="0"/>
              <a:t>1..i </a:t>
            </a:r>
            <a:r>
              <a:rPr lang="en-US" sz="2400" dirty="0" smtClean="0"/>
              <a:t>in R</a:t>
            </a:r>
            <a:r>
              <a:rPr lang="en-US" sz="2400" baseline="-25000" dirty="0" smtClean="0"/>
              <a:t>		</a:t>
            </a:r>
          </a:p>
          <a:p>
            <a:pPr marL="0" indent="0">
              <a:buNone/>
            </a:pPr>
            <a:r>
              <a:rPr lang="en-US" sz="2400" dirty="0" smtClean="0"/>
              <a:t>we want to learn   </a:t>
            </a:r>
            <a:r>
              <a:rPr lang="en-US" sz="2400" dirty="0" err="1" smtClean="0"/>
              <a:t>w</a:t>
            </a:r>
            <a:r>
              <a:rPr lang="en-US" sz="2400" baseline="30000" dirty="0" err="1" smtClean="0"/>
              <a:t>T</a:t>
            </a:r>
            <a:r>
              <a:rPr lang="en-US" sz="2400" dirty="0" err="1" smtClean="0"/>
              <a:t>x</a:t>
            </a:r>
            <a:r>
              <a:rPr lang="en-US" sz="2400" dirty="0" smtClean="0"/>
              <a:t> + b + e</a:t>
            </a:r>
            <a:endParaRPr lang="en-US" sz="2400" i="1" dirty="0" smtClean="0"/>
          </a:p>
          <a:p>
            <a:pPr marL="0" indent="0">
              <a:buNone/>
            </a:pPr>
            <a:endParaRPr lang="en-US" sz="2400" dirty="0" smtClean="0"/>
          </a:p>
          <a:p>
            <a:pPr>
              <a:buFont typeface="Wingdings" charset="0"/>
              <a:buNone/>
            </a:pPr>
            <a:r>
              <a:rPr lang="en-US" sz="2400" dirty="0" smtClean="0"/>
              <a:t>(that’s just matrix speak </a:t>
            </a:r>
            <a:br>
              <a:rPr lang="en-US" sz="2400" dirty="0" smtClean="0"/>
            </a:br>
            <a:r>
              <a:rPr lang="en-US" sz="2400" dirty="0" smtClean="0"/>
              <a:t>           for </a:t>
            </a:r>
            <a:r>
              <a:rPr lang="en-US" sz="2400" i="1" dirty="0">
                <a:latin typeface="Benguiat Frisky" charset="0"/>
                <a:sym typeface="Symbol" charset="0"/>
              </a:rPr>
              <a:t></a:t>
            </a:r>
            <a:r>
              <a:rPr lang="en-US" sz="2400" dirty="0">
                <a:latin typeface="Benguiat Frisky" charset="0"/>
              </a:rPr>
              <a:t> + </a:t>
            </a:r>
            <a:r>
              <a:rPr lang="en-US" sz="2400" i="1" dirty="0">
                <a:latin typeface="Benguiat Frisky" charset="0"/>
                <a:sym typeface="Symbol" charset="0"/>
              </a:rPr>
              <a:t></a:t>
            </a:r>
            <a:r>
              <a:rPr lang="en-US" sz="2400" dirty="0">
                <a:latin typeface="Benguiat Frisky" charset="0"/>
              </a:rPr>
              <a:t>X + </a:t>
            </a:r>
            <a:r>
              <a:rPr lang="en-US" sz="2400" dirty="0" smtClean="0">
                <a:latin typeface="Benguiat Frisky" charset="0"/>
              </a:rPr>
              <a:t>e)</a:t>
            </a:r>
            <a:endParaRPr lang="en-US" sz="2400" dirty="0">
              <a:latin typeface="Benguiat Frisky" charset="0"/>
            </a:endParaRPr>
          </a:p>
        </p:txBody>
      </p:sp>
    </p:spTree>
    <p:extLst>
      <p:ext uri="{BB962C8B-B14F-4D97-AF65-F5344CB8AC3E}">
        <p14:creationId xmlns:p14="http://schemas.microsoft.com/office/powerpoint/2010/main" val="297170879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82" name="Rectangle 6"/>
          <p:cNvSpPr>
            <a:spLocks noGrp="1" noChangeArrowheads="1"/>
          </p:cNvSpPr>
          <p:nvPr>
            <p:ph type="title"/>
          </p:nvPr>
        </p:nvSpPr>
        <p:spPr>
          <a:xfrm>
            <a:off x="1970088" y="53975"/>
            <a:ext cx="5554662" cy="1143000"/>
          </a:xfrm>
        </p:spPr>
        <p:txBody>
          <a:bodyPr/>
          <a:lstStyle/>
          <a:p>
            <a:r>
              <a:rPr lang="en-US" sz="3200"/>
              <a:t>Problems with using least squares for classification</a:t>
            </a:r>
          </a:p>
        </p:txBody>
      </p:sp>
      <p:pic>
        <p:nvPicPr>
          <p:cNvPr id="229380" name="Picture 4" descr="Figur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675" y="1293813"/>
            <a:ext cx="3944938" cy="4006850"/>
          </a:xfrm>
          <a:prstGeom prst="rect">
            <a:avLst/>
          </a:prstGeom>
          <a:noFill/>
          <a:extLst>
            <a:ext uri="{909E8E84-426E-40dd-AFC4-6F175D3DCCD1}">
              <a14:hiddenFill xmlns:a14="http://schemas.microsoft.com/office/drawing/2010/main">
                <a:solidFill>
                  <a:srgbClr val="FFFFFF"/>
                </a:solidFill>
              </a14:hiddenFill>
            </a:ext>
          </a:extLst>
        </p:spPr>
      </p:pic>
      <p:pic>
        <p:nvPicPr>
          <p:cNvPr id="229381"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438" y="1341438"/>
            <a:ext cx="3970337" cy="4032250"/>
          </a:xfrm>
          <a:prstGeom prst="rect">
            <a:avLst/>
          </a:prstGeom>
          <a:noFill/>
          <a:extLst>
            <a:ext uri="{909E8E84-426E-40dd-AFC4-6F175D3DCCD1}">
              <a14:hiddenFill xmlns:a14="http://schemas.microsoft.com/office/drawing/2010/main">
                <a:solidFill>
                  <a:srgbClr val="FFFFFF"/>
                </a:solidFill>
              </a14:hiddenFill>
            </a:ext>
          </a:extLst>
        </p:spPr>
      </p:pic>
      <p:sp>
        <p:nvSpPr>
          <p:cNvPr id="229383" name="Text Box 7"/>
          <p:cNvSpPr txBox="1">
            <a:spLocks noChangeArrowheads="1"/>
          </p:cNvSpPr>
          <p:nvPr/>
        </p:nvSpPr>
        <p:spPr bwMode="auto">
          <a:xfrm>
            <a:off x="5508625" y="5373688"/>
            <a:ext cx="345598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solidFill>
                  <a:srgbClr val="000099"/>
                </a:solidFill>
              </a:rPr>
              <a:t>If the right answer is 1 and the model says 1.5, it loses, so it changes the boundary to avoid being </a:t>
            </a:r>
            <a:r>
              <a:rPr lang="ja-JP" altLang="en-US" sz="2000" dirty="0">
                <a:solidFill>
                  <a:srgbClr val="000099"/>
                </a:solidFill>
                <a:latin typeface="Arial"/>
              </a:rPr>
              <a:t>“</a:t>
            </a:r>
            <a:r>
              <a:rPr lang="en-US" sz="2000" dirty="0">
                <a:solidFill>
                  <a:srgbClr val="000099"/>
                </a:solidFill>
              </a:rPr>
              <a:t>too correct</a:t>
            </a:r>
            <a:r>
              <a:rPr lang="ja-JP" altLang="en-US" sz="2000" dirty="0">
                <a:solidFill>
                  <a:srgbClr val="000099"/>
                </a:solidFill>
                <a:latin typeface="Arial"/>
              </a:rPr>
              <a:t>”</a:t>
            </a:r>
            <a:endParaRPr lang="en-US" sz="2000" dirty="0">
              <a:solidFill>
                <a:srgbClr val="000099"/>
              </a:solidFill>
            </a:endParaRPr>
          </a:p>
        </p:txBody>
      </p:sp>
      <p:sp>
        <p:nvSpPr>
          <p:cNvPr id="229384" name="Text Box 8"/>
          <p:cNvSpPr txBox="1">
            <a:spLocks noChangeArrowheads="1"/>
          </p:cNvSpPr>
          <p:nvPr/>
        </p:nvSpPr>
        <p:spPr bwMode="auto">
          <a:xfrm>
            <a:off x="7667625" y="765175"/>
            <a:ext cx="15128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solidFill>
                  <a:srgbClr val="33CC33"/>
                </a:solidFill>
              </a:rPr>
              <a:t>logistic regression</a:t>
            </a:r>
          </a:p>
        </p:txBody>
      </p:sp>
      <p:sp>
        <p:nvSpPr>
          <p:cNvPr id="229385" name="Line 9"/>
          <p:cNvSpPr>
            <a:spLocks noChangeShapeType="1"/>
          </p:cNvSpPr>
          <p:nvPr/>
        </p:nvSpPr>
        <p:spPr bwMode="auto">
          <a:xfrm flipH="1">
            <a:off x="7524750" y="1052513"/>
            <a:ext cx="215900" cy="287337"/>
          </a:xfrm>
          <a:prstGeom prst="line">
            <a:avLst/>
          </a:prstGeom>
          <a:noFill/>
          <a:ln w="38100">
            <a:solidFill>
              <a:srgbClr val="33CC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9386" name="Text Box 10"/>
          <p:cNvSpPr txBox="1">
            <a:spLocks noChangeArrowheads="1"/>
          </p:cNvSpPr>
          <p:nvPr/>
        </p:nvSpPr>
        <p:spPr bwMode="auto">
          <a:xfrm>
            <a:off x="7524750" y="2349500"/>
            <a:ext cx="16922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solidFill>
                  <a:srgbClr val="CC00CC"/>
                </a:solidFill>
              </a:rPr>
              <a:t>least squares regression</a:t>
            </a:r>
          </a:p>
        </p:txBody>
      </p:sp>
      <p:sp>
        <p:nvSpPr>
          <p:cNvPr id="229387" name="Line 11"/>
          <p:cNvSpPr>
            <a:spLocks noChangeShapeType="1"/>
          </p:cNvSpPr>
          <p:nvPr/>
        </p:nvSpPr>
        <p:spPr bwMode="auto">
          <a:xfrm flipV="1">
            <a:off x="8172450" y="1989138"/>
            <a:ext cx="0" cy="360362"/>
          </a:xfrm>
          <a:prstGeom prst="line">
            <a:avLst/>
          </a:prstGeom>
          <a:noFill/>
          <a:ln w="3810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375701989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6" name="Rectangle 6"/>
          <p:cNvSpPr>
            <a:spLocks noGrp="1" noChangeArrowheads="1"/>
          </p:cNvSpPr>
          <p:nvPr>
            <p:ph type="title"/>
          </p:nvPr>
        </p:nvSpPr>
        <p:spPr>
          <a:xfrm>
            <a:off x="999979" y="783131"/>
            <a:ext cx="6280441" cy="990107"/>
          </a:xfrm>
        </p:spPr>
        <p:txBody>
          <a:bodyPr/>
          <a:lstStyle/>
          <a:p>
            <a:r>
              <a:rPr lang="en-US" sz="3200" dirty="0"/>
              <a:t>Another example where least squares regression gives poor decision surfaces</a:t>
            </a:r>
          </a:p>
        </p:txBody>
      </p:sp>
      <p:pic>
        <p:nvPicPr>
          <p:cNvPr id="230404" name="Picture 4" descr="Figur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1773238"/>
            <a:ext cx="3578225" cy="3600450"/>
          </a:xfrm>
          <a:prstGeom prst="rect">
            <a:avLst/>
          </a:prstGeom>
          <a:noFill/>
          <a:extLst>
            <a:ext uri="{909E8E84-426E-40dd-AFC4-6F175D3DCCD1}">
              <a14:hiddenFill xmlns:a14="http://schemas.microsoft.com/office/drawing/2010/main">
                <a:solidFill>
                  <a:srgbClr val="FFFFFF"/>
                </a:solidFill>
              </a14:hiddenFill>
            </a:ext>
          </a:extLst>
        </p:spPr>
      </p:pic>
      <p:pic>
        <p:nvPicPr>
          <p:cNvPr id="230405"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773238"/>
            <a:ext cx="3578225"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03153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Goal of Logistic Regression</a:t>
            </a:r>
            <a:endParaRPr lang="en-US" sz="3200" dirty="0"/>
          </a:p>
        </p:txBody>
      </p:sp>
      <p:sp>
        <p:nvSpPr>
          <p:cNvPr id="261123" name="Rectangle 3"/>
          <p:cNvSpPr>
            <a:spLocks noGrp="1" noChangeArrowheads="1"/>
          </p:cNvSpPr>
          <p:nvPr>
            <p:ph idx="1"/>
          </p:nvPr>
        </p:nvSpPr>
        <p:spPr/>
        <p:txBody>
          <a:bodyPr/>
          <a:lstStyle/>
          <a:p>
            <a:pPr marL="0" indent="0">
              <a:buNone/>
            </a:pPr>
            <a:r>
              <a:rPr lang="en-US" dirty="0" smtClean="0"/>
              <a:t>Key </a:t>
            </a:r>
            <a:r>
              <a:rPr lang="en-US" dirty="0"/>
              <a:t>idea: instead of predicting a number in R, predict the </a:t>
            </a:r>
            <a:r>
              <a:rPr lang="en-US" i="1" dirty="0"/>
              <a:t>probability of a class label</a:t>
            </a:r>
            <a:r>
              <a:rPr lang="en-US" dirty="0"/>
              <a:t>.</a:t>
            </a:r>
          </a:p>
          <a:p>
            <a:pPr marL="0" indent="0">
              <a:buNone/>
            </a:pPr>
            <a:r>
              <a:rPr lang="en-US" sz="2400" dirty="0"/>
              <a:t>  p+ = P(class is </a:t>
            </a:r>
            <a:r>
              <a:rPr lang="en-US" sz="2400" dirty="0" err="1"/>
              <a:t>positive|features</a:t>
            </a:r>
            <a:r>
              <a:rPr lang="en-US" sz="2400" dirty="0"/>
              <a:t>)</a:t>
            </a:r>
            <a:br>
              <a:rPr lang="en-US" sz="2400" dirty="0"/>
            </a:br>
            <a:r>
              <a:rPr lang="en-US" sz="2400" dirty="0"/>
              <a:t>  p- = P(class is </a:t>
            </a:r>
            <a:r>
              <a:rPr lang="en-US" sz="2400" dirty="0" err="1"/>
              <a:t>negative|features</a:t>
            </a:r>
            <a:r>
              <a:rPr lang="en-US" sz="2400" dirty="0" smtClean="0"/>
              <a:t>)</a:t>
            </a:r>
          </a:p>
          <a:p>
            <a:pPr marL="0" indent="0">
              <a:buNone/>
            </a:pPr>
            <a:r>
              <a:rPr lang="en-US" dirty="0" smtClean="0"/>
              <a:t>Base p on the </a:t>
            </a:r>
            <a:r>
              <a:rPr lang="en-US" dirty="0"/>
              <a:t>projection that gives the best separation of the classes. </a:t>
            </a:r>
          </a:p>
          <a:p>
            <a:pPr marL="0" indent="0">
              <a:buNone/>
            </a:pPr>
            <a:endParaRPr lang="en-US" sz="2400" dirty="0"/>
          </a:p>
          <a:p>
            <a:pPr marL="0" indent="0">
              <a:lnSpc>
                <a:spcPct val="80000"/>
              </a:lnSpc>
              <a:buNone/>
            </a:pPr>
            <a:endParaRPr lang="en-US" sz="2400" dirty="0">
              <a:solidFill>
                <a:srgbClr val="0000CC"/>
              </a:solidFill>
            </a:endParaRPr>
          </a:p>
        </p:txBody>
      </p:sp>
    </p:spTree>
    <p:extLst>
      <p:ext uri="{BB962C8B-B14F-4D97-AF65-F5344CB8AC3E}">
        <p14:creationId xmlns:p14="http://schemas.microsoft.com/office/powerpoint/2010/main" val="44919623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What do we mean by ‘best separation’?</a:t>
            </a:r>
            <a:endParaRPr lang="en-US" sz="3200" dirty="0"/>
          </a:p>
        </p:txBody>
      </p:sp>
      <p:sp>
        <p:nvSpPr>
          <p:cNvPr id="261123" name="Rectangle 3"/>
          <p:cNvSpPr>
            <a:spLocks noGrp="1" noChangeArrowheads="1"/>
          </p:cNvSpPr>
          <p:nvPr>
            <p:ph idx="1"/>
          </p:nvPr>
        </p:nvSpPr>
        <p:spPr/>
        <p:txBody>
          <a:bodyPr/>
          <a:lstStyle/>
          <a:p>
            <a:pPr marL="0" indent="0">
              <a:lnSpc>
                <a:spcPct val="80000"/>
              </a:lnSpc>
              <a:buNone/>
            </a:pPr>
            <a:endParaRPr lang="en-US" sz="2400" dirty="0"/>
          </a:p>
        </p:txBody>
      </p:sp>
      <p:pic>
        <p:nvPicPr>
          <p:cNvPr id="4"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04809"/>
            <a:ext cx="3743325" cy="2832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7"/>
          <p:cNvSpPr txBox="1">
            <a:spLocks noChangeArrowheads="1"/>
          </p:cNvSpPr>
          <p:nvPr/>
        </p:nvSpPr>
        <p:spPr bwMode="auto">
          <a:xfrm>
            <a:off x="611188" y="5048777"/>
            <a:ext cx="33845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solidFill>
                  <a:srgbClr val="0066FF"/>
                </a:solidFill>
              </a:rPr>
              <a:t>When projected onto the line joining the class means, the classes are not well separated.</a:t>
            </a:r>
            <a:endParaRPr lang="en-US" dirty="0"/>
          </a:p>
        </p:txBody>
      </p:sp>
      <p:sp>
        <p:nvSpPr>
          <p:cNvPr id="2" name="TextBox 1"/>
          <p:cNvSpPr txBox="1"/>
          <p:nvPr/>
        </p:nvSpPr>
        <p:spPr>
          <a:xfrm>
            <a:off x="611188" y="6426072"/>
            <a:ext cx="4041190" cy="646331"/>
          </a:xfrm>
          <a:prstGeom prst="rect">
            <a:avLst/>
          </a:prstGeom>
          <a:noFill/>
        </p:spPr>
        <p:txBody>
          <a:bodyPr wrap="none" rtlCol="0">
            <a:spAutoFit/>
          </a:bodyPr>
          <a:lstStyle/>
          <a:p>
            <a:r>
              <a:rPr lang="en-US" dirty="0" smtClean="0"/>
              <a:t>Slides from </a:t>
            </a:r>
            <a:r>
              <a:rPr lang="en-US" dirty="0">
                <a:solidFill>
                  <a:srgbClr val="3333CC"/>
                </a:solidFill>
                <a:hlinkClick r:id="rId4"/>
              </a:rPr>
              <a:t>www.cs.toronto.edu/~hinton</a:t>
            </a:r>
            <a:endParaRPr lang="en-US" dirty="0">
              <a:solidFill>
                <a:srgbClr val="3333CC"/>
              </a:solidFill>
            </a:endParaRPr>
          </a:p>
          <a:p>
            <a:endParaRPr lang="en-US" dirty="0"/>
          </a:p>
        </p:txBody>
      </p:sp>
    </p:spTree>
    <p:extLst>
      <p:ext uri="{BB962C8B-B14F-4D97-AF65-F5344CB8AC3E}">
        <p14:creationId xmlns:p14="http://schemas.microsoft.com/office/powerpoint/2010/main" val="190171113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What do we mean by ‘best separation’?</a:t>
            </a:r>
            <a:endParaRPr lang="en-US" sz="3200" dirty="0"/>
          </a:p>
        </p:txBody>
      </p:sp>
      <p:sp>
        <p:nvSpPr>
          <p:cNvPr id="261123" name="Rectangle 3"/>
          <p:cNvSpPr>
            <a:spLocks noGrp="1" noChangeArrowheads="1"/>
          </p:cNvSpPr>
          <p:nvPr>
            <p:ph idx="1"/>
          </p:nvPr>
        </p:nvSpPr>
        <p:spPr/>
        <p:txBody>
          <a:bodyPr/>
          <a:lstStyle/>
          <a:p>
            <a:pPr marL="0" indent="0">
              <a:lnSpc>
                <a:spcPct val="80000"/>
              </a:lnSpc>
              <a:buNone/>
            </a:pPr>
            <a:endParaRPr lang="en-US" sz="2400" dirty="0"/>
          </a:p>
        </p:txBody>
      </p:sp>
      <p:pic>
        <p:nvPicPr>
          <p:cNvPr id="4"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04809"/>
            <a:ext cx="3743325" cy="2832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7"/>
          <p:cNvSpPr txBox="1">
            <a:spLocks noChangeArrowheads="1"/>
          </p:cNvSpPr>
          <p:nvPr/>
        </p:nvSpPr>
        <p:spPr bwMode="auto">
          <a:xfrm>
            <a:off x="611188" y="5048777"/>
            <a:ext cx="33845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solidFill>
                  <a:srgbClr val="0066FF"/>
                </a:solidFill>
              </a:rPr>
              <a:t>When projected onto the line joining the class means, the classes are not well separated.</a:t>
            </a:r>
            <a:endParaRPr lang="en-US" dirty="0"/>
          </a:p>
        </p:txBody>
      </p:sp>
      <p:pic>
        <p:nvPicPr>
          <p:cNvPr id="6" name="Picture 4" descr="Figure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2404809"/>
            <a:ext cx="3746500" cy="2833688"/>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8"/>
          <p:cNvSpPr txBox="1">
            <a:spLocks noChangeArrowheads="1"/>
          </p:cNvSpPr>
          <p:nvPr/>
        </p:nvSpPr>
        <p:spPr bwMode="auto">
          <a:xfrm>
            <a:off x="4895850" y="5079222"/>
            <a:ext cx="42481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smtClean="0">
                <a:solidFill>
                  <a:srgbClr val="0066FF"/>
                </a:solidFill>
              </a:rPr>
              <a:t>Fisher’s Discriminant:  A better choice</a:t>
            </a:r>
            <a:endParaRPr lang="en-US" dirty="0"/>
          </a:p>
        </p:txBody>
      </p:sp>
      <p:sp>
        <p:nvSpPr>
          <p:cNvPr id="8" name="TextBox 7"/>
          <p:cNvSpPr txBox="1"/>
          <p:nvPr/>
        </p:nvSpPr>
        <p:spPr>
          <a:xfrm>
            <a:off x="611188" y="6426072"/>
            <a:ext cx="4041190" cy="646331"/>
          </a:xfrm>
          <a:prstGeom prst="rect">
            <a:avLst/>
          </a:prstGeom>
          <a:noFill/>
        </p:spPr>
        <p:txBody>
          <a:bodyPr wrap="none" rtlCol="0">
            <a:spAutoFit/>
          </a:bodyPr>
          <a:lstStyle/>
          <a:p>
            <a:r>
              <a:rPr lang="en-US" dirty="0" smtClean="0"/>
              <a:t>Slides from </a:t>
            </a:r>
            <a:r>
              <a:rPr lang="en-US" dirty="0">
                <a:solidFill>
                  <a:srgbClr val="3333CC"/>
                </a:solidFill>
                <a:hlinkClick r:id="rId5"/>
              </a:rPr>
              <a:t>www.cs.toronto.edu/~hinton</a:t>
            </a:r>
            <a:endParaRPr lang="en-US" dirty="0">
              <a:solidFill>
                <a:srgbClr val="3333CC"/>
              </a:solidFill>
            </a:endParaRPr>
          </a:p>
          <a:p>
            <a:endParaRPr lang="en-US" dirty="0"/>
          </a:p>
        </p:txBody>
      </p:sp>
    </p:spTree>
    <p:extLst>
      <p:ext uri="{BB962C8B-B14F-4D97-AF65-F5344CB8AC3E}">
        <p14:creationId xmlns:p14="http://schemas.microsoft.com/office/powerpoint/2010/main" val="62750712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54132" y="310162"/>
            <a:ext cx="8360399" cy="990107"/>
          </a:xfrm>
          <a:noFill/>
          <a:ln/>
        </p:spPr>
        <p:txBody>
          <a:bodyPr lIns="92075" tIns="46038" rIns="92075" bIns="46038"/>
          <a:lstStyle/>
          <a:p>
            <a:r>
              <a:rPr lang="en-US" sz="4000" b="1" dirty="0" smtClean="0">
                <a:latin typeface="Arial" charset="0"/>
              </a:rPr>
              <a:t>Modeling Logistic</a:t>
            </a:r>
            <a:r>
              <a:rPr lang="en-US" sz="4000" b="1" i="1" dirty="0" smtClean="0">
                <a:latin typeface="Arial" charset="0"/>
              </a:rPr>
              <a:t> </a:t>
            </a:r>
            <a:r>
              <a:rPr lang="en-US" sz="4000" b="1" dirty="0" smtClean="0">
                <a:latin typeface="Arial" charset="0"/>
              </a:rPr>
              <a:t>Regression</a:t>
            </a:r>
            <a:endParaRPr lang="en-US" sz="4000" b="1" dirty="0">
              <a:latin typeface="Arial" charset="0"/>
            </a:endParaRPr>
          </a:p>
        </p:txBody>
      </p:sp>
      <p:sp>
        <p:nvSpPr>
          <p:cNvPr id="7171" name="Rectangle 3"/>
          <p:cNvSpPr>
            <a:spLocks noGrp="1" noChangeArrowheads="1"/>
          </p:cNvSpPr>
          <p:nvPr>
            <p:ph idx="1"/>
          </p:nvPr>
        </p:nvSpPr>
        <p:spPr>
          <a:noFill/>
          <a:ln/>
        </p:spPr>
        <p:txBody>
          <a:bodyPr lIns="92075" tIns="46038" rIns="92075" bIns="46038"/>
          <a:lstStyle/>
          <a:p>
            <a:pPr>
              <a:buFont typeface="Wingdings" charset="0"/>
              <a:buNone/>
            </a:pPr>
            <a:r>
              <a:rPr lang="en-US" sz="2800" dirty="0" smtClean="0">
                <a:latin typeface="Benguiat Frisky" charset="0"/>
              </a:rPr>
              <a:t>We want to decide a </a:t>
            </a:r>
            <a:r>
              <a:rPr lang="en-US" sz="2800" i="1" dirty="0" smtClean="0">
                <a:latin typeface="Benguiat Frisky" charset="0"/>
              </a:rPr>
              <a:t>class</a:t>
            </a:r>
            <a:endParaRPr lang="en-US" sz="2800" dirty="0" smtClean="0">
              <a:latin typeface="Benguiat Frisky" charset="0"/>
            </a:endParaRPr>
          </a:p>
          <a:p>
            <a:pPr>
              <a:buFont typeface="Wingdings" charset="0"/>
              <a:buNone/>
            </a:pPr>
            <a:r>
              <a:rPr lang="en-US" sz="2800" dirty="0" smtClean="0">
                <a:latin typeface="Benguiat Frisky" charset="0"/>
              </a:rPr>
              <a:t>The </a:t>
            </a:r>
            <a:r>
              <a:rPr lang="en-US" sz="2800" dirty="0">
                <a:latin typeface="Benguiat Frisky" charset="0"/>
              </a:rPr>
              <a:t>"</a:t>
            </a:r>
            <a:r>
              <a:rPr lang="en-US" sz="2800" dirty="0" err="1">
                <a:latin typeface="Benguiat Frisky" charset="0"/>
              </a:rPr>
              <a:t>logit</a:t>
            </a:r>
            <a:r>
              <a:rPr lang="en-US" sz="2800" dirty="0">
                <a:latin typeface="Benguiat Frisky" charset="0"/>
              </a:rPr>
              <a:t>" model solves these problems:</a:t>
            </a:r>
            <a:br>
              <a:rPr lang="en-US" sz="2800" dirty="0">
                <a:latin typeface="Benguiat Frisky" charset="0"/>
              </a:rPr>
            </a:br>
            <a:r>
              <a:rPr lang="en-US" sz="2800" dirty="0">
                <a:latin typeface="Benguiat Frisky" charset="0"/>
              </a:rPr>
              <a:t/>
            </a:r>
            <a:br>
              <a:rPr lang="en-US" sz="2800" dirty="0">
                <a:latin typeface="Benguiat Frisky" charset="0"/>
              </a:rPr>
            </a:br>
            <a:r>
              <a:rPr lang="en-US" sz="2800" dirty="0" err="1" smtClean="0">
                <a:latin typeface="Benguiat Frisky" charset="0"/>
              </a:rPr>
              <a:t>ln</a:t>
            </a:r>
            <a:r>
              <a:rPr lang="en-US" sz="2800" dirty="0">
                <a:latin typeface="Benguiat Frisky" charset="0"/>
              </a:rPr>
              <a:t>[p/(1-p)] =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dirty="0">
                <a:latin typeface="Benguiat Frisky" charset="0"/>
              </a:rPr>
              <a:t>X + e</a:t>
            </a:r>
            <a:br>
              <a:rPr lang="en-US" sz="2800" dirty="0">
                <a:latin typeface="Benguiat Frisky" charset="0"/>
              </a:rPr>
            </a:br>
            <a:endParaRPr lang="en-US" sz="2800" dirty="0">
              <a:latin typeface="Benguiat Frisky" charset="0"/>
            </a:endParaRPr>
          </a:p>
          <a:p>
            <a:pPr>
              <a:buFont typeface="Wingdings" charset="0"/>
              <a:buChar char="§"/>
            </a:pPr>
            <a:r>
              <a:rPr lang="en-US" sz="2800" dirty="0">
                <a:latin typeface="Benguiat Frisky" charset="0"/>
              </a:rPr>
              <a:t>p is the probability that the event Y occurs, p(Y=1) </a:t>
            </a:r>
          </a:p>
          <a:p>
            <a:pPr>
              <a:buFont typeface="Wingdings" charset="0"/>
              <a:buChar char="§"/>
            </a:pPr>
            <a:r>
              <a:rPr lang="en-US" sz="2800" dirty="0">
                <a:latin typeface="Benguiat Frisky" charset="0"/>
              </a:rPr>
              <a:t>p/(1-p) is the "odds ratio" </a:t>
            </a:r>
          </a:p>
          <a:p>
            <a:pPr>
              <a:buFont typeface="Wingdings" charset="0"/>
              <a:buChar char="§"/>
            </a:pPr>
            <a:r>
              <a:rPr lang="en-US" sz="2800" dirty="0" err="1">
                <a:latin typeface="Benguiat Frisky" charset="0"/>
              </a:rPr>
              <a:t>ln</a:t>
            </a:r>
            <a:r>
              <a:rPr lang="en-US" sz="2800" dirty="0">
                <a:latin typeface="Benguiat Frisky" charset="0"/>
              </a:rPr>
              <a:t>[p/(1-p)] is the log odds ratio, or "</a:t>
            </a:r>
            <a:r>
              <a:rPr lang="en-US" sz="2800" dirty="0" err="1">
                <a:latin typeface="Benguiat Frisky" charset="0"/>
              </a:rPr>
              <a:t>logit</a:t>
            </a:r>
            <a:r>
              <a:rPr lang="en-US" sz="2800" dirty="0">
                <a:latin typeface="Benguiat Frisky" charset="0"/>
              </a:rPr>
              <a:t>"</a:t>
            </a:r>
            <a:r>
              <a:rPr lang="en-US" sz="2800" dirty="0"/>
              <a:t> </a:t>
            </a:r>
          </a:p>
        </p:txBody>
      </p:sp>
      <p:sp>
        <p:nvSpPr>
          <p:cNvPr id="2" name="TextBox 1"/>
          <p:cNvSpPr txBox="1"/>
          <p:nvPr/>
        </p:nvSpPr>
        <p:spPr>
          <a:xfrm>
            <a:off x="1481857" y="6485005"/>
            <a:ext cx="6523090" cy="369332"/>
          </a:xfrm>
          <a:prstGeom prst="rect">
            <a:avLst/>
          </a:prstGeom>
          <a:noFill/>
        </p:spPr>
        <p:txBody>
          <a:bodyPr wrap="none" rtlCol="0">
            <a:spAutoFit/>
          </a:bodyPr>
          <a:lstStyle/>
          <a:p>
            <a:r>
              <a:rPr lang="en-US" dirty="0" err="1" smtClean="0"/>
              <a:t>WhitHead</a:t>
            </a:r>
            <a:r>
              <a:rPr lang="en-US" dirty="0" smtClean="0"/>
              <a:t>: </a:t>
            </a:r>
            <a:r>
              <a:rPr lang="en-US" dirty="0" err="1" smtClean="0"/>
              <a:t>www.appstate.edu</a:t>
            </a:r>
            <a:r>
              <a:rPr lang="en-US" dirty="0"/>
              <a:t>/</a:t>
            </a:r>
            <a:r>
              <a:rPr lang="en-US" dirty="0" smtClean="0"/>
              <a:t>~</a:t>
            </a:r>
            <a:r>
              <a:rPr lang="en-US" dirty="0" err="1" smtClean="0"/>
              <a:t>whiteheadjc</a:t>
            </a:r>
            <a:r>
              <a:rPr lang="en-US" dirty="0"/>
              <a:t>/</a:t>
            </a:r>
            <a:r>
              <a:rPr lang="en-US" dirty="0" smtClean="0"/>
              <a:t>service</a:t>
            </a:r>
            <a:r>
              <a:rPr lang="en-US" dirty="0"/>
              <a:t>/</a:t>
            </a:r>
            <a:r>
              <a:rPr lang="en-US" dirty="0" err="1" smtClean="0"/>
              <a:t>logit</a:t>
            </a:r>
            <a:r>
              <a:rPr lang="en-US" dirty="0"/>
              <a:t>/</a:t>
            </a:r>
            <a:r>
              <a:rPr lang="en-US" dirty="0" err="1" smtClean="0"/>
              <a:t>logit.ppt</a:t>
            </a:r>
            <a:endParaRPr lang="en-US" dirty="0"/>
          </a:p>
        </p:txBody>
      </p:sp>
    </p:spTree>
    <p:extLst>
      <p:ext uri="{BB962C8B-B14F-4D97-AF65-F5344CB8AC3E}">
        <p14:creationId xmlns:p14="http://schemas.microsoft.com/office/powerpoint/2010/main" val="1498758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834570" y="75279"/>
            <a:ext cx="7928429" cy="6019800"/>
          </a:xfrm>
          <a:noFill/>
          <a:ln/>
        </p:spPr>
        <p:txBody>
          <a:bodyPr lIns="92075" tIns="46038" rIns="92075" bIns="46038"/>
          <a:lstStyle/>
          <a:p>
            <a:pPr>
              <a:buFont typeface="Wingdings" charset="0"/>
              <a:buNone/>
            </a:pPr>
            <a:r>
              <a:rPr lang="en-US" sz="2800" b="1" dirty="0">
                <a:solidFill>
                  <a:schemeClr val="tx2"/>
                </a:solidFill>
                <a:latin typeface="Benguiat Frisky" charset="0"/>
              </a:rPr>
              <a:t>More:</a:t>
            </a:r>
            <a:endParaRPr lang="en-US" sz="2800" dirty="0">
              <a:solidFill>
                <a:schemeClr val="tx2"/>
              </a:solidFill>
              <a:latin typeface="Benguiat Frisky" charset="0"/>
            </a:endParaRPr>
          </a:p>
          <a:p>
            <a:pPr marL="0" indent="0">
              <a:buNone/>
            </a:pPr>
            <a:r>
              <a:rPr lang="en-US" sz="2800" dirty="0" smtClean="0">
                <a:latin typeface="Benguiat Frisky" charset="0"/>
              </a:rPr>
              <a:t>The </a:t>
            </a:r>
            <a:r>
              <a:rPr lang="en-US" sz="2800" dirty="0">
                <a:latin typeface="Benguiat Frisky" charset="0"/>
              </a:rPr>
              <a:t>logistic distribution constrains the estimated probabilities to lie between 0 and 1. </a:t>
            </a:r>
          </a:p>
          <a:p>
            <a:pPr marL="0" indent="0">
              <a:buNone/>
            </a:pPr>
            <a:r>
              <a:rPr lang="en-US" sz="2800" dirty="0">
                <a:latin typeface="Benguiat Frisky" charset="0"/>
              </a:rPr>
              <a:t>The estimated probability is:</a:t>
            </a:r>
            <a:br>
              <a:rPr lang="en-US" sz="2800" dirty="0">
                <a:latin typeface="Benguiat Frisky" charset="0"/>
              </a:rPr>
            </a:br>
            <a:r>
              <a:rPr lang="en-US" sz="2800" dirty="0">
                <a:latin typeface="Benguiat Frisky" charset="0"/>
              </a:rPr>
              <a:t/>
            </a:r>
            <a:br>
              <a:rPr lang="en-US" sz="2800" dirty="0">
                <a:latin typeface="Benguiat Frisky" charset="0"/>
              </a:rPr>
            </a:br>
            <a:r>
              <a:rPr lang="en-US" sz="2800" dirty="0" smtClean="0">
                <a:latin typeface="Benguiat Frisky" charset="0"/>
              </a:rPr>
              <a:t>Since </a:t>
            </a:r>
            <a:r>
              <a:rPr lang="en-US" dirty="0" err="1">
                <a:latin typeface="Benguiat Frisky" charset="0"/>
              </a:rPr>
              <a:t>ln</a:t>
            </a:r>
            <a:r>
              <a:rPr lang="en-US" dirty="0">
                <a:latin typeface="Benguiat Frisky" charset="0"/>
              </a:rPr>
              <a:t>[p/(1-p)] = </a:t>
            </a:r>
            <a:r>
              <a:rPr lang="en-US" i="1" dirty="0">
                <a:latin typeface="Benguiat Frisky" charset="0"/>
                <a:sym typeface="Symbol" charset="0"/>
              </a:rPr>
              <a:t></a:t>
            </a:r>
            <a:r>
              <a:rPr lang="en-US" dirty="0">
                <a:latin typeface="Benguiat Frisky" charset="0"/>
              </a:rPr>
              <a:t> + </a:t>
            </a:r>
            <a:r>
              <a:rPr lang="en-US" i="1" dirty="0">
                <a:latin typeface="Benguiat Frisky" charset="0"/>
                <a:sym typeface="Symbol" charset="0"/>
              </a:rPr>
              <a:t></a:t>
            </a:r>
            <a:r>
              <a:rPr lang="en-US" dirty="0">
                <a:latin typeface="Benguiat Frisky" charset="0"/>
              </a:rPr>
              <a:t>X + </a:t>
            </a:r>
            <a:r>
              <a:rPr lang="en-US" dirty="0" smtClean="0">
                <a:latin typeface="Benguiat Frisky" charset="0"/>
              </a:rPr>
              <a:t>e</a:t>
            </a:r>
            <a:br>
              <a:rPr lang="en-US" dirty="0" smtClean="0">
                <a:latin typeface="Benguiat Frisky" charset="0"/>
              </a:rPr>
            </a:br>
            <a:endParaRPr lang="en-US" sz="2800" dirty="0">
              <a:latin typeface="Benguiat Frisky" charset="0"/>
            </a:endParaRPr>
          </a:p>
        </p:txBody>
      </p:sp>
      <p:sp>
        <p:nvSpPr>
          <p:cNvPr id="3" name="TextBox 2"/>
          <p:cNvSpPr txBox="1"/>
          <p:nvPr/>
        </p:nvSpPr>
        <p:spPr>
          <a:xfrm>
            <a:off x="1481857" y="6485005"/>
            <a:ext cx="6523090" cy="369332"/>
          </a:xfrm>
          <a:prstGeom prst="rect">
            <a:avLst/>
          </a:prstGeom>
          <a:noFill/>
        </p:spPr>
        <p:txBody>
          <a:bodyPr wrap="none" rtlCol="0">
            <a:spAutoFit/>
          </a:bodyPr>
          <a:lstStyle/>
          <a:p>
            <a:r>
              <a:rPr lang="en-US" dirty="0" err="1" smtClean="0"/>
              <a:t>WhitHead</a:t>
            </a:r>
            <a:r>
              <a:rPr lang="en-US" dirty="0" smtClean="0"/>
              <a:t>: </a:t>
            </a:r>
            <a:r>
              <a:rPr lang="en-US" dirty="0" err="1" smtClean="0"/>
              <a:t>www.appstate.edu</a:t>
            </a:r>
            <a:r>
              <a:rPr lang="en-US" dirty="0"/>
              <a:t>/</a:t>
            </a:r>
            <a:r>
              <a:rPr lang="en-US" dirty="0" smtClean="0"/>
              <a:t>~</a:t>
            </a:r>
            <a:r>
              <a:rPr lang="en-US" dirty="0" err="1" smtClean="0"/>
              <a:t>whiteheadjc</a:t>
            </a:r>
            <a:r>
              <a:rPr lang="en-US" dirty="0"/>
              <a:t>/</a:t>
            </a:r>
            <a:r>
              <a:rPr lang="en-US" dirty="0" smtClean="0"/>
              <a:t>service</a:t>
            </a:r>
            <a:r>
              <a:rPr lang="en-US" dirty="0"/>
              <a:t>/</a:t>
            </a:r>
            <a:r>
              <a:rPr lang="en-US" dirty="0" err="1" smtClean="0"/>
              <a:t>logit</a:t>
            </a:r>
            <a:r>
              <a:rPr lang="en-US" dirty="0"/>
              <a:t>/</a:t>
            </a:r>
            <a:r>
              <a:rPr lang="en-US" dirty="0" err="1" smtClean="0"/>
              <a:t>logit.ppt</a:t>
            </a:r>
            <a:endParaRPr lang="en-US" dirty="0"/>
          </a:p>
        </p:txBody>
      </p:sp>
    </p:spTree>
    <p:extLst>
      <p:ext uri="{BB962C8B-B14F-4D97-AF65-F5344CB8AC3E}">
        <p14:creationId xmlns:p14="http://schemas.microsoft.com/office/powerpoint/2010/main" val="261492208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834570" y="75279"/>
            <a:ext cx="7928429" cy="6019800"/>
          </a:xfrm>
          <a:noFill/>
          <a:ln/>
        </p:spPr>
        <p:txBody>
          <a:bodyPr lIns="92075" tIns="46038" rIns="92075" bIns="46038"/>
          <a:lstStyle/>
          <a:p>
            <a:pPr>
              <a:buFont typeface="Wingdings" charset="0"/>
              <a:buNone/>
            </a:pPr>
            <a:r>
              <a:rPr lang="en-US" sz="2800" b="1" dirty="0">
                <a:solidFill>
                  <a:schemeClr val="tx2"/>
                </a:solidFill>
                <a:latin typeface="Benguiat Frisky" charset="0"/>
              </a:rPr>
              <a:t>More:</a:t>
            </a:r>
            <a:endParaRPr lang="en-US" sz="2800" dirty="0">
              <a:solidFill>
                <a:schemeClr val="tx2"/>
              </a:solidFill>
              <a:latin typeface="Benguiat Frisky" charset="0"/>
            </a:endParaRPr>
          </a:p>
          <a:p>
            <a:pPr marL="0" indent="0">
              <a:buNone/>
            </a:pPr>
            <a:r>
              <a:rPr lang="en-US" sz="2800" dirty="0" smtClean="0">
                <a:latin typeface="Benguiat Frisky" charset="0"/>
              </a:rPr>
              <a:t>The </a:t>
            </a:r>
            <a:r>
              <a:rPr lang="en-US" sz="2800" dirty="0">
                <a:latin typeface="Benguiat Frisky" charset="0"/>
              </a:rPr>
              <a:t>logistic distribution constrains the estimated probabilities to lie between 0 and 1. </a:t>
            </a:r>
          </a:p>
          <a:p>
            <a:pPr marL="0" indent="0">
              <a:buNone/>
            </a:pPr>
            <a:r>
              <a:rPr lang="en-US" sz="2800" dirty="0">
                <a:latin typeface="Benguiat Frisky" charset="0"/>
              </a:rPr>
              <a:t>The estimated probability is:</a:t>
            </a:r>
            <a:br>
              <a:rPr lang="en-US" sz="2800" dirty="0">
                <a:latin typeface="Benguiat Frisky" charset="0"/>
              </a:rPr>
            </a:br>
            <a:r>
              <a:rPr lang="en-US" sz="2800" dirty="0">
                <a:latin typeface="Benguiat Frisky" charset="0"/>
              </a:rPr>
              <a:t/>
            </a:r>
            <a:br>
              <a:rPr lang="en-US" sz="2800" dirty="0">
                <a:latin typeface="Benguiat Frisky" charset="0"/>
              </a:rPr>
            </a:br>
            <a:r>
              <a:rPr lang="en-US" sz="2800" dirty="0" smtClean="0">
                <a:latin typeface="Benguiat Frisky" charset="0"/>
              </a:rPr>
              <a:t>Since </a:t>
            </a:r>
            <a:r>
              <a:rPr lang="en-US" dirty="0" err="1">
                <a:latin typeface="Benguiat Frisky" charset="0"/>
              </a:rPr>
              <a:t>ln</a:t>
            </a:r>
            <a:r>
              <a:rPr lang="en-US" dirty="0">
                <a:latin typeface="Benguiat Frisky" charset="0"/>
              </a:rPr>
              <a:t>[p/(1-p)] = </a:t>
            </a:r>
            <a:r>
              <a:rPr lang="en-US" i="1" dirty="0">
                <a:latin typeface="Benguiat Frisky" charset="0"/>
                <a:sym typeface="Symbol" charset="0"/>
              </a:rPr>
              <a:t></a:t>
            </a:r>
            <a:r>
              <a:rPr lang="en-US" dirty="0">
                <a:latin typeface="Benguiat Frisky" charset="0"/>
              </a:rPr>
              <a:t> + </a:t>
            </a:r>
            <a:r>
              <a:rPr lang="en-US" i="1" dirty="0">
                <a:latin typeface="Benguiat Frisky" charset="0"/>
                <a:sym typeface="Symbol" charset="0"/>
              </a:rPr>
              <a:t></a:t>
            </a:r>
            <a:r>
              <a:rPr lang="en-US" dirty="0">
                <a:latin typeface="Benguiat Frisky" charset="0"/>
              </a:rPr>
              <a:t>X + </a:t>
            </a:r>
            <a:r>
              <a:rPr lang="en-US" dirty="0" smtClean="0">
                <a:latin typeface="Benguiat Frisky" charset="0"/>
              </a:rPr>
              <a:t>e</a:t>
            </a:r>
            <a:br>
              <a:rPr lang="en-US" dirty="0" smtClean="0">
                <a:latin typeface="Benguiat Frisky" charset="0"/>
              </a:rPr>
            </a:br>
            <a:r>
              <a:rPr lang="en-US" dirty="0" smtClean="0">
                <a:latin typeface="Benguiat Frisky" charset="0"/>
              </a:rPr>
              <a:t>           </a:t>
            </a:r>
            <a:r>
              <a:rPr lang="en-US" sz="2800" dirty="0">
                <a:latin typeface="Benguiat Frisky" charset="0"/>
              </a:rPr>
              <a:t>	</a:t>
            </a:r>
            <a:r>
              <a:rPr lang="en-US" sz="2800" dirty="0" smtClean="0">
                <a:latin typeface="Benguiat Frisky" charset="0"/>
              </a:rPr>
              <a:t>p </a:t>
            </a:r>
            <a:r>
              <a:rPr lang="en-US" sz="2800" dirty="0">
                <a:latin typeface="Benguiat Frisky" charset="0"/>
              </a:rPr>
              <a:t>= 1/[1 + </a:t>
            </a:r>
            <a:r>
              <a:rPr lang="en-US" sz="2800" dirty="0" err="1">
                <a:latin typeface="Benguiat Frisky" charset="0"/>
              </a:rPr>
              <a:t>exp</a:t>
            </a:r>
            <a:r>
              <a:rPr lang="en-US" sz="2800" dirty="0">
                <a:latin typeface="Benguiat Frisky" charset="0"/>
              </a:rPr>
              <a:t>(-</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smtClean="0">
                <a:latin typeface="Benguiat Frisky" charset="0"/>
              </a:rPr>
              <a:t>X +e)</a:t>
            </a:r>
            <a:r>
              <a:rPr lang="en-US" sz="2800" dirty="0">
                <a:latin typeface="Benguiat Frisky" charset="0"/>
              </a:rPr>
              <a:t>] </a:t>
            </a:r>
            <a:br>
              <a:rPr lang="en-US" sz="2800" dirty="0">
                <a:latin typeface="Benguiat Frisky" charset="0"/>
              </a:rPr>
            </a:br>
            <a:endParaRPr lang="en-US" sz="2800" dirty="0" smtClean="0">
              <a:latin typeface="Benguiat Frisky" charset="0"/>
            </a:endParaRPr>
          </a:p>
        </p:txBody>
      </p:sp>
      <p:sp>
        <p:nvSpPr>
          <p:cNvPr id="3" name="TextBox 2"/>
          <p:cNvSpPr txBox="1"/>
          <p:nvPr/>
        </p:nvSpPr>
        <p:spPr>
          <a:xfrm>
            <a:off x="1481857" y="6485005"/>
            <a:ext cx="6523090" cy="369332"/>
          </a:xfrm>
          <a:prstGeom prst="rect">
            <a:avLst/>
          </a:prstGeom>
          <a:noFill/>
        </p:spPr>
        <p:txBody>
          <a:bodyPr wrap="none" rtlCol="0">
            <a:spAutoFit/>
          </a:bodyPr>
          <a:lstStyle/>
          <a:p>
            <a:r>
              <a:rPr lang="en-US" dirty="0" err="1" smtClean="0"/>
              <a:t>WhitHead</a:t>
            </a:r>
            <a:r>
              <a:rPr lang="en-US" dirty="0" smtClean="0"/>
              <a:t>: </a:t>
            </a:r>
            <a:r>
              <a:rPr lang="en-US" dirty="0" err="1" smtClean="0"/>
              <a:t>www.appstate.edu</a:t>
            </a:r>
            <a:r>
              <a:rPr lang="en-US" dirty="0"/>
              <a:t>/</a:t>
            </a:r>
            <a:r>
              <a:rPr lang="en-US" dirty="0" smtClean="0"/>
              <a:t>~</a:t>
            </a:r>
            <a:r>
              <a:rPr lang="en-US" dirty="0" err="1" smtClean="0"/>
              <a:t>whiteheadjc</a:t>
            </a:r>
            <a:r>
              <a:rPr lang="en-US" dirty="0"/>
              <a:t>/</a:t>
            </a:r>
            <a:r>
              <a:rPr lang="en-US" dirty="0" smtClean="0"/>
              <a:t>service</a:t>
            </a:r>
            <a:r>
              <a:rPr lang="en-US" dirty="0"/>
              <a:t>/</a:t>
            </a:r>
            <a:r>
              <a:rPr lang="en-US" dirty="0" err="1" smtClean="0"/>
              <a:t>logit</a:t>
            </a:r>
            <a:r>
              <a:rPr lang="en-US" dirty="0"/>
              <a:t>/</a:t>
            </a:r>
            <a:r>
              <a:rPr lang="en-US" dirty="0" err="1" smtClean="0"/>
              <a:t>logit.ppt</a:t>
            </a:r>
            <a:endParaRPr lang="en-US" dirty="0"/>
          </a:p>
        </p:txBody>
      </p:sp>
    </p:spTree>
    <p:extLst>
      <p:ext uri="{BB962C8B-B14F-4D97-AF65-F5344CB8AC3E}">
        <p14:creationId xmlns:p14="http://schemas.microsoft.com/office/powerpoint/2010/main" val="285424934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834570" y="75279"/>
            <a:ext cx="7928429" cy="6019800"/>
          </a:xfrm>
          <a:noFill/>
          <a:ln/>
        </p:spPr>
        <p:txBody>
          <a:bodyPr lIns="92075" tIns="46038" rIns="92075" bIns="46038"/>
          <a:lstStyle/>
          <a:p>
            <a:pPr>
              <a:buFont typeface="Wingdings" charset="0"/>
              <a:buNone/>
            </a:pPr>
            <a:r>
              <a:rPr lang="en-US" sz="2800" b="1" dirty="0">
                <a:solidFill>
                  <a:schemeClr val="tx2"/>
                </a:solidFill>
                <a:latin typeface="Benguiat Frisky" charset="0"/>
              </a:rPr>
              <a:t>More:</a:t>
            </a:r>
            <a:endParaRPr lang="en-US" sz="2800" dirty="0">
              <a:solidFill>
                <a:schemeClr val="tx2"/>
              </a:solidFill>
              <a:latin typeface="Benguiat Frisky" charset="0"/>
            </a:endParaRPr>
          </a:p>
          <a:p>
            <a:pPr marL="0" indent="0">
              <a:buNone/>
            </a:pPr>
            <a:r>
              <a:rPr lang="en-US" sz="2800" dirty="0" smtClean="0">
                <a:latin typeface="Benguiat Frisky" charset="0"/>
              </a:rPr>
              <a:t>The </a:t>
            </a:r>
            <a:r>
              <a:rPr lang="en-US" sz="2800" dirty="0">
                <a:latin typeface="Benguiat Frisky" charset="0"/>
              </a:rPr>
              <a:t>logistic distribution constrains the estimated probabilities to lie between 0 and 1. </a:t>
            </a:r>
          </a:p>
          <a:p>
            <a:pPr marL="0" indent="0">
              <a:buNone/>
            </a:pPr>
            <a:r>
              <a:rPr lang="en-US" sz="2800" dirty="0">
                <a:latin typeface="Benguiat Frisky" charset="0"/>
              </a:rPr>
              <a:t>The estimated probability is:</a:t>
            </a:r>
            <a:br>
              <a:rPr lang="en-US" sz="2800" dirty="0">
                <a:latin typeface="Benguiat Frisky" charset="0"/>
              </a:rPr>
            </a:br>
            <a:r>
              <a:rPr lang="en-US" sz="2800" dirty="0">
                <a:latin typeface="Benguiat Frisky" charset="0"/>
              </a:rPr>
              <a:t/>
            </a:r>
            <a:br>
              <a:rPr lang="en-US" sz="2800" dirty="0">
                <a:latin typeface="Benguiat Frisky" charset="0"/>
              </a:rPr>
            </a:br>
            <a:r>
              <a:rPr lang="en-US" sz="2800" dirty="0" smtClean="0">
                <a:latin typeface="Benguiat Frisky" charset="0"/>
              </a:rPr>
              <a:t>Since </a:t>
            </a:r>
            <a:r>
              <a:rPr lang="en-US" dirty="0" err="1">
                <a:latin typeface="Benguiat Frisky" charset="0"/>
              </a:rPr>
              <a:t>ln</a:t>
            </a:r>
            <a:r>
              <a:rPr lang="en-US" dirty="0">
                <a:latin typeface="Benguiat Frisky" charset="0"/>
              </a:rPr>
              <a:t>[p/(1-p)] = </a:t>
            </a:r>
            <a:r>
              <a:rPr lang="en-US" i="1" dirty="0">
                <a:latin typeface="Benguiat Frisky" charset="0"/>
                <a:sym typeface="Symbol" charset="0"/>
              </a:rPr>
              <a:t></a:t>
            </a:r>
            <a:r>
              <a:rPr lang="en-US" dirty="0">
                <a:latin typeface="Benguiat Frisky" charset="0"/>
              </a:rPr>
              <a:t> + </a:t>
            </a:r>
            <a:r>
              <a:rPr lang="en-US" i="1" dirty="0">
                <a:latin typeface="Benguiat Frisky" charset="0"/>
                <a:sym typeface="Symbol" charset="0"/>
              </a:rPr>
              <a:t></a:t>
            </a:r>
            <a:r>
              <a:rPr lang="en-US" dirty="0">
                <a:latin typeface="Benguiat Frisky" charset="0"/>
              </a:rPr>
              <a:t>X + </a:t>
            </a:r>
            <a:r>
              <a:rPr lang="en-US" dirty="0" smtClean="0">
                <a:latin typeface="Benguiat Frisky" charset="0"/>
              </a:rPr>
              <a:t>e</a:t>
            </a:r>
            <a:br>
              <a:rPr lang="en-US" dirty="0" smtClean="0">
                <a:latin typeface="Benguiat Frisky" charset="0"/>
              </a:rPr>
            </a:br>
            <a:r>
              <a:rPr lang="en-US" dirty="0" smtClean="0">
                <a:latin typeface="Benguiat Frisky" charset="0"/>
              </a:rPr>
              <a:t>           </a:t>
            </a:r>
            <a:r>
              <a:rPr lang="en-US" sz="2800" dirty="0">
                <a:latin typeface="Benguiat Frisky" charset="0"/>
              </a:rPr>
              <a:t>	</a:t>
            </a:r>
            <a:r>
              <a:rPr lang="en-US" sz="2800" dirty="0" smtClean="0">
                <a:latin typeface="Benguiat Frisky" charset="0"/>
              </a:rPr>
              <a:t>p </a:t>
            </a:r>
            <a:r>
              <a:rPr lang="en-US" sz="2800" dirty="0">
                <a:latin typeface="Benguiat Frisky" charset="0"/>
              </a:rPr>
              <a:t>= 1/[1 + </a:t>
            </a:r>
            <a:r>
              <a:rPr lang="en-US" sz="2800" dirty="0" err="1">
                <a:latin typeface="Benguiat Frisky" charset="0"/>
              </a:rPr>
              <a:t>exp</a:t>
            </a:r>
            <a:r>
              <a:rPr lang="en-US" sz="2800" dirty="0">
                <a:latin typeface="Benguiat Frisky" charset="0"/>
              </a:rPr>
              <a:t>(-</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smtClean="0">
                <a:latin typeface="Benguiat Frisky" charset="0"/>
              </a:rPr>
              <a:t>X +e)</a:t>
            </a:r>
            <a:r>
              <a:rPr lang="en-US" sz="2800" dirty="0">
                <a:latin typeface="Benguiat Frisky" charset="0"/>
              </a:rPr>
              <a:t>] </a:t>
            </a:r>
            <a:br>
              <a:rPr lang="en-US" sz="2800" dirty="0">
                <a:latin typeface="Benguiat Frisky" charset="0"/>
              </a:rPr>
            </a:br>
            <a:endParaRPr lang="en-US" sz="2800" dirty="0" smtClean="0">
              <a:latin typeface="Benguiat Frisky" charset="0"/>
            </a:endParaRPr>
          </a:p>
          <a:p>
            <a:pPr marL="0" indent="0">
              <a:buNone/>
            </a:pPr>
            <a:r>
              <a:rPr lang="en-US" dirty="0" smtClean="0">
                <a:latin typeface="Benguiat Frisky" charset="0"/>
              </a:rPr>
              <a:t>Called </a:t>
            </a:r>
            <a:br>
              <a:rPr lang="en-US" dirty="0" smtClean="0">
                <a:latin typeface="Benguiat Frisky" charset="0"/>
              </a:rPr>
            </a:br>
            <a:endParaRPr lang="en-US" sz="2800" dirty="0" smtClean="0">
              <a:latin typeface="Benguiat Frisky" charset="0"/>
            </a:endParaRPr>
          </a:p>
          <a:p>
            <a:pPr marL="0" indent="0">
              <a:buNone/>
            </a:pPr>
            <a:r>
              <a:rPr lang="en-US" sz="2800" dirty="0" smtClean="0">
                <a:latin typeface="Benguiat Frisky" charset="0"/>
              </a:rPr>
              <a:t>if </a:t>
            </a:r>
            <a:r>
              <a:rPr lang="en-US" sz="2800" dirty="0">
                <a:latin typeface="Benguiat Frisky" charset="0"/>
              </a:rPr>
              <a:t>you let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a:latin typeface="Benguiat Frisky" charset="0"/>
              </a:rPr>
              <a:t>X =0, then p = .50 </a:t>
            </a:r>
          </a:p>
          <a:p>
            <a:pPr marL="0" indent="0">
              <a:buNone/>
            </a:pPr>
            <a:r>
              <a:rPr lang="en-US" sz="2800" dirty="0">
                <a:latin typeface="Benguiat Frisky" charset="0"/>
              </a:rPr>
              <a:t>as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a:latin typeface="Benguiat Frisky" charset="0"/>
              </a:rPr>
              <a:t>X gets really big, p approaches 1 </a:t>
            </a:r>
          </a:p>
          <a:p>
            <a:pPr marL="0" indent="0">
              <a:buNone/>
            </a:pPr>
            <a:r>
              <a:rPr lang="en-US" sz="2800" dirty="0">
                <a:latin typeface="Benguiat Frisky" charset="0"/>
              </a:rPr>
              <a:t>as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a:latin typeface="Benguiat Frisky" charset="0"/>
              </a:rPr>
              <a:t>X gets really small, p approaches 0</a:t>
            </a:r>
          </a:p>
        </p:txBody>
      </p:sp>
      <p:sp>
        <p:nvSpPr>
          <p:cNvPr id="3" name="TextBox 2"/>
          <p:cNvSpPr txBox="1"/>
          <p:nvPr/>
        </p:nvSpPr>
        <p:spPr>
          <a:xfrm>
            <a:off x="1481857" y="6485005"/>
            <a:ext cx="6523090" cy="369332"/>
          </a:xfrm>
          <a:prstGeom prst="rect">
            <a:avLst/>
          </a:prstGeom>
          <a:noFill/>
        </p:spPr>
        <p:txBody>
          <a:bodyPr wrap="none" rtlCol="0">
            <a:spAutoFit/>
          </a:bodyPr>
          <a:lstStyle/>
          <a:p>
            <a:r>
              <a:rPr lang="en-US" dirty="0" err="1" smtClean="0"/>
              <a:t>WhitHead</a:t>
            </a:r>
            <a:r>
              <a:rPr lang="en-US" dirty="0" smtClean="0"/>
              <a:t>: </a:t>
            </a:r>
            <a:r>
              <a:rPr lang="en-US" dirty="0" err="1" smtClean="0"/>
              <a:t>www.appstate.edu</a:t>
            </a:r>
            <a:r>
              <a:rPr lang="en-US" dirty="0"/>
              <a:t>/</a:t>
            </a:r>
            <a:r>
              <a:rPr lang="en-US" dirty="0" smtClean="0"/>
              <a:t>~</a:t>
            </a:r>
            <a:r>
              <a:rPr lang="en-US" dirty="0" err="1" smtClean="0"/>
              <a:t>whiteheadjc</a:t>
            </a:r>
            <a:r>
              <a:rPr lang="en-US" dirty="0"/>
              <a:t>/</a:t>
            </a:r>
            <a:r>
              <a:rPr lang="en-US" dirty="0" smtClean="0"/>
              <a:t>service</a:t>
            </a:r>
            <a:r>
              <a:rPr lang="en-US" dirty="0"/>
              <a:t>/</a:t>
            </a:r>
            <a:r>
              <a:rPr lang="en-US" dirty="0" err="1" smtClean="0"/>
              <a:t>logit</a:t>
            </a:r>
            <a:r>
              <a:rPr lang="en-US" dirty="0"/>
              <a:t>/</a:t>
            </a:r>
            <a:r>
              <a:rPr lang="en-US" dirty="0" err="1" smtClean="0"/>
              <a:t>logit.ppt</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199770911"/>
              </p:ext>
            </p:extLst>
          </p:nvPr>
        </p:nvGraphicFramePr>
        <p:xfrm>
          <a:off x="2064709" y="3494977"/>
          <a:ext cx="2277210" cy="1192021"/>
        </p:xfrm>
        <a:graphic>
          <a:graphicData uri="http://schemas.openxmlformats.org/presentationml/2006/ole">
            <mc:AlternateContent xmlns:mc="http://schemas.openxmlformats.org/markup-compatibility/2006">
              <mc:Choice xmlns:v="urn:schemas-microsoft-com:vml" Requires="v">
                <p:oleObj spid="_x0000_s727121" name="Equation" r:id="rId3" imgW="889000" imgH="457200" progId="Equation.3">
                  <p:embed/>
                </p:oleObj>
              </mc:Choice>
              <mc:Fallback>
                <p:oleObj name="Equation" r:id="rId3" imgW="889000" imgH="457200" progId="Equation.3">
                  <p:embed/>
                  <p:pic>
                    <p:nvPicPr>
                      <p:cNvPr id="0" name=""/>
                      <p:cNvPicPr>
                        <a:picLocks noChangeAspect="1" noChangeArrowheads="1"/>
                      </p:cNvPicPr>
                      <p:nvPr/>
                    </p:nvPicPr>
                    <p:blipFill>
                      <a:blip r:embed="rId4"/>
                      <a:srcRect/>
                      <a:stretch>
                        <a:fillRect/>
                      </a:stretch>
                    </p:blipFill>
                    <p:spPr bwMode="auto">
                      <a:xfrm>
                        <a:off x="2064709" y="3494977"/>
                        <a:ext cx="2277210" cy="1192021"/>
                      </a:xfrm>
                      <a:prstGeom prst="rect">
                        <a:avLst/>
                      </a:prstGeom>
                      <a:noFill/>
                      <a:extLst/>
                    </p:spPr>
                  </p:pic>
                </p:oleObj>
              </mc:Fallback>
            </mc:AlternateContent>
          </a:graphicData>
        </a:graphic>
      </p:graphicFrame>
    </p:spTree>
    <p:extLst>
      <p:ext uri="{BB962C8B-B14F-4D97-AF65-F5344CB8AC3E}">
        <p14:creationId xmlns:p14="http://schemas.microsoft.com/office/powerpoint/2010/main" val="28353001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4">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4">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uiExpand="1"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pick your features?</a:t>
            </a:r>
            <a:endParaRPr lang="en-US" dirty="0"/>
          </a:p>
        </p:txBody>
      </p:sp>
      <p:sp>
        <p:nvSpPr>
          <p:cNvPr id="3" name="Content Placeholder 2"/>
          <p:cNvSpPr>
            <a:spLocks noGrp="1"/>
          </p:cNvSpPr>
          <p:nvPr>
            <p:ph idx="1"/>
          </p:nvPr>
        </p:nvSpPr>
        <p:spPr/>
        <p:txBody>
          <a:bodyPr/>
          <a:lstStyle/>
          <a:p>
            <a:pPr marL="0" indent="0">
              <a:buNone/>
            </a:pPr>
            <a:r>
              <a:rPr lang="en-US" dirty="0" smtClean="0"/>
              <a:t>Too many can lead to </a:t>
            </a:r>
            <a:r>
              <a:rPr lang="en-US" dirty="0" err="1" smtClean="0"/>
              <a:t>overfitting</a:t>
            </a:r>
            <a:r>
              <a:rPr lang="en-US" dirty="0" smtClean="0"/>
              <a:t> [but feature selection can help with this]</a:t>
            </a:r>
          </a:p>
          <a:p>
            <a:pPr marL="0" indent="0">
              <a:buNone/>
            </a:pPr>
            <a:r>
              <a:rPr lang="en-US" dirty="0" smtClean="0"/>
              <a:t>Too few can fail to capture the information needed for prediction</a:t>
            </a:r>
          </a:p>
          <a:p>
            <a:pPr marL="0" indent="0">
              <a:buNone/>
            </a:pPr>
            <a:endParaRPr lang="en-US" dirty="0" smtClean="0"/>
          </a:p>
          <a:p>
            <a:pPr marL="0" indent="0">
              <a:buNone/>
            </a:pPr>
            <a:r>
              <a:rPr lang="en-US" dirty="0" smtClean="0"/>
              <a:t>http</a:t>
            </a:r>
            <a:r>
              <a:rPr lang="en-US" dirty="0"/>
              <a:t>://</a:t>
            </a:r>
            <a:r>
              <a:rPr lang="en-US" dirty="0" err="1"/>
              <a:t>selfiecity.net</a:t>
            </a:r>
            <a:r>
              <a:rPr lang="en-US" dirty="0"/>
              <a:t>/</a:t>
            </a:r>
            <a:r>
              <a:rPr lang="en-US" dirty="0" err="1"/>
              <a:t>selfiexploratory</a:t>
            </a:r>
            <a:r>
              <a:rPr lang="en-US" dirty="0"/>
              <a:t>/</a:t>
            </a:r>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398092068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a class</a:t>
            </a:r>
            <a:endParaRPr lang="en-US" dirty="0"/>
          </a:p>
        </p:txBody>
      </p:sp>
      <p:sp>
        <p:nvSpPr>
          <p:cNvPr id="3" name="Footer Placeholder 2"/>
          <p:cNvSpPr>
            <a:spLocks noGrp="1"/>
          </p:cNvSpPr>
          <p:nvPr>
            <p:ph type="ftr" sz="quarter" idx="11"/>
          </p:nvPr>
        </p:nvSpPr>
        <p:spPr/>
        <p:txBody>
          <a:bodyPr/>
          <a:lstStyle/>
          <a:p>
            <a:r>
              <a:rPr lang="en-US" dirty="0" smtClean="0"/>
              <a:t>Slide borrowed </a:t>
            </a:r>
            <a:r>
              <a:rPr lang="en-US" dirty="0"/>
              <a:t>from Schulte (SFU) </a:t>
            </a:r>
            <a:r>
              <a:rPr lang="en-US" dirty="0" err="1" smtClean="0"/>
              <a:t>www.cs.sfu.ca</a:t>
            </a:r>
            <a:r>
              <a:rPr lang="en-US" dirty="0" smtClean="0"/>
              <a:t>:/~</a:t>
            </a:r>
            <a:r>
              <a:rPr lang="en-US" dirty="0" err="1" smtClean="0"/>
              <a:t>oschulte</a:t>
            </a:r>
            <a:r>
              <a:rPr lang="en-US" dirty="0" smtClean="0"/>
              <a:t>/teaching/726</a:t>
            </a:r>
            <a:r>
              <a:rPr lang="en-US" dirty="0"/>
              <a:t>%</a:t>
            </a:r>
            <a:r>
              <a:rPr lang="en-US" dirty="0" smtClean="0"/>
              <a:t>2Ffall2012/slides/linear</a:t>
            </a:r>
            <a:r>
              <a:rPr lang="en-US" dirty="0"/>
              <a:t>-</a:t>
            </a:r>
            <a:r>
              <a:rPr lang="en-US" dirty="0" err="1" smtClean="0"/>
              <a:t>classify.pptx</a:t>
            </a:r>
            <a:endParaRPr lang="en-US" dirty="0"/>
          </a:p>
        </p:txBody>
      </p:sp>
      <p:sp>
        <p:nvSpPr>
          <p:cNvPr id="4" name="Content Placeholder 3"/>
          <p:cNvSpPr>
            <a:spLocks noGrp="1"/>
          </p:cNvSpPr>
          <p:nvPr>
            <p:ph sz="quarter" idx="1"/>
          </p:nvPr>
        </p:nvSpPr>
        <p:spPr/>
        <p:txBody>
          <a:bodyPr/>
          <a:lstStyle/>
          <a:p>
            <a:r>
              <a:rPr lang="en-US" dirty="0" smtClean="0"/>
              <a:t>Definition:</a:t>
            </a:r>
          </a:p>
          <a:p>
            <a:r>
              <a:rPr lang="en-US" dirty="0" smtClean="0"/>
              <a:t>Squeezes the real line into [0,1]</a:t>
            </a:r>
          </a:p>
          <a:p>
            <a:r>
              <a:rPr lang="en-US" dirty="0" smtClean="0"/>
              <a:t>Differentiable:   		</a:t>
            </a:r>
            <a:r>
              <a:rPr lang="en-US" dirty="0"/>
              <a:t> </a:t>
            </a:r>
            <a:r>
              <a:rPr lang="en-US" dirty="0" smtClean="0"/>
              <a:t>	     (nice exercise)  </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325092671"/>
              </p:ext>
            </p:extLst>
          </p:nvPr>
        </p:nvGraphicFramePr>
        <p:xfrm>
          <a:off x="3438525" y="1483748"/>
          <a:ext cx="1761962" cy="922311"/>
        </p:xfrm>
        <a:graphic>
          <a:graphicData uri="http://schemas.openxmlformats.org/presentationml/2006/ole">
            <mc:AlternateContent xmlns:mc="http://schemas.openxmlformats.org/markup-compatibility/2006">
              <mc:Choice xmlns:v="urn:schemas-microsoft-com:vml" Requires="v">
                <p:oleObj spid="_x0000_s713907" name="Equation" r:id="rId4" imgW="889000" imgH="457200" progId="Equation.3">
                  <p:embed/>
                </p:oleObj>
              </mc:Choice>
              <mc:Fallback>
                <p:oleObj name="Equation" r:id="rId4" imgW="889000" imgH="457200" progId="Equation.3">
                  <p:embed/>
                  <p:pic>
                    <p:nvPicPr>
                      <p:cNvPr id="0" name=""/>
                      <p:cNvPicPr>
                        <a:picLocks noChangeAspect="1" noChangeArrowheads="1"/>
                      </p:cNvPicPr>
                      <p:nvPr/>
                    </p:nvPicPr>
                    <p:blipFill>
                      <a:blip r:embed="rId5"/>
                      <a:srcRect/>
                      <a:stretch>
                        <a:fillRect/>
                      </a:stretch>
                    </p:blipFill>
                    <p:spPr bwMode="auto">
                      <a:xfrm>
                        <a:off x="3438525" y="1483748"/>
                        <a:ext cx="1761962" cy="922311"/>
                      </a:xfrm>
                      <a:prstGeom prst="rect">
                        <a:avLst/>
                      </a:prstGeom>
                      <a:noFill/>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789098387"/>
              </p:ext>
            </p:extLst>
          </p:nvPr>
        </p:nvGraphicFramePr>
        <p:xfrm>
          <a:off x="3812577" y="2829885"/>
          <a:ext cx="1387910" cy="664633"/>
        </p:xfrm>
        <a:graphic>
          <a:graphicData uri="http://schemas.openxmlformats.org/presentationml/2006/ole">
            <mc:AlternateContent xmlns:mc="http://schemas.openxmlformats.org/markup-compatibility/2006">
              <mc:Choice xmlns:v="urn:schemas-microsoft-com:vml" Requires="v">
                <p:oleObj spid="_x0000_s713908" name="Equation" r:id="rId6" imgW="886680" imgH="420480" progId="Equation.3">
                  <p:embed/>
                </p:oleObj>
              </mc:Choice>
              <mc:Fallback>
                <p:oleObj name="Equation" r:id="rId6" imgW="886680" imgH="420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2577" y="2829885"/>
                        <a:ext cx="1387910" cy="6646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6" descr="Figure4-9.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28887" y="3422650"/>
            <a:ext cx="4075579" cy="3042334"/>
          </a:xfrm>
          <a:prstGeom prst="rect">
            <a:avLst/>
          </a:prstGeom>
        </p:spPr>
      </p:pic>
    </p:spTree>
    <p:extLst>
      <p:ext uri="{BB962C8B-B14F-4D97-AF65-F5344CB8AC3E}">
        <p14:creationId xmlns:p14="http://schemas.microsoft.com/office/powerpoint/2010/main" val="361376803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 threshold interpretation</a:t>
            </a:r>
            <a:endParaRPr lang="en-US" dirty="0"/>
          </a:p>
        </p:txBody>
      </p:sp>
      <p:sp>
        <p:nvSpPr>
          <p:cNvPr id="3" name="Footer Placeholder 2"/>
          <p:cNvSpPr>
            <a:spLocks noGrp="1"/>
          </p:cNvSpPr>
          <p:nvPr>
            <p:ph type="ftr" sz="quarter" idx="11"/>
          </p:nvPr>
        </p:nvSpPr>
        <p:spPr/>
        <p:txBody>
          <a:bodyPr/>
          <a:lstStyle/>
          <a:p>
            <a:r>
              <a:rPr lang="en-US" dirty="0" smtClean="0"/>
              <a:t>Figure Russell and </a:t>
            </a:r>
            <a:r>
              <a:rPr lang="en-US" dirty="0" err="1" smtClean="0"/>
              <a:t>Norvig</a:t>
            </a:r>
            <a:r>
              <a:rPr lang="en-US" dirty="0" smtClean="0"/>
              <a:t> 18.17. </a:t>
            </a:r>
            <a:r>
              <a:rPr lang="en-US" dirty="0"/>
              <a:t>Slide 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646508" y="1447800"/>
            <a:ext cx="7040292" cy="1282440"/>
          </a:xfrm>
        </p:spPr>
        <p:txBody>
          <a:bodyPr/>
          <a:lstStyle/>
          <a:p>
            <a:pPr marL="0" indent="0">
              <a:buNone/>
            </a:pPr>
            <a:r>
              <a:rPr lang="en-US" dirty="0" smtClean="0"/>
              <a:t>If </a:t>
            </a:r>
            <a:r>
              <a:rPr lang="en-US" i="1" dirty="0" smtClean="0"/>
              <a:t>y</a:t>
            </a:r>
            <a:r>
              <a:rPr lang="en-US" dirty="0" smtClean="0"/>
              <a:t>&gt; 0, </a:t>
            </a:r>
            <a:r>
              <a:rPr lang="en-US" sz="2000" dirty="0" err="1" smtClean="0"/>
              <a:t>σ</a:t>
            </a:r>
            <a:r>
              <a:rPr lang="en-US" sz="2000" dirty="0" smtClean="0"/>
              <a:t>(</a:t>
            </a:r>
            <a:r>
              <a:rPr lang="en-US" sz="2000" i="1" dirty="0" smtClean="0"/>
              <a:t>y</a:t>
            </a:r>
            <a:r>
              <a:rPr lang="en-US" sz="2000" dirty="0" smtClean="0"/>
              <a:t>)</a:t>
            </a:r>
            <a:r>
              <a:rPr lang="en-US" dirty="0" smtClean="0"/>
              <a:t> goes to 1 very quickly.</a:t>
            </a:r>
          </a:p>
          <a:p>
            <a:pPr marL="0" indent="0">
              <a:buNone/>
            </a:pPr>
            <a:r>
              <a:rPr lang="en-US" dirty="0"/>
              <a:t>If </a:t>
            </a:r>
            <a:r>
              <a:rPr lang="en-US" i="1" dirty="0" smtClean="0"/>
              <a:t>y</a:t>
            </a:r>
            <a:r>
              <a:rPr lang="en-US" dirty="0" smtClean="0"/>
              <a:t>&lt;0</a:t>
            </a:r>
            <a:r>
              <a:rPr lang="en-US" dirty="0"/>
              <a:t>, </a:t>
            </a:r>
            <a:r>
              <a:rPr lang="en-US" sz="2000" dirty="0" err="1"/>
              <a:t>σ</a:t>
            </a:r>
            <a:r>
              <a:rPr lang="en-US" sz="2000" dirty="0"/>
              <a:t>(</a:t>
            </a:r>
            <a:r>
              <a:rPr lang="en-US" sz="2000" i="1" dirty="0"/>
              <a:t>y</a:t>
            </a:r>
            <a:r>
              <a:rPr lang="en-US" sz="2000" dirty="0"/>
              <a:t>)</a:t>
            </a:r>
            <a:r>
              <a:rPr lang="en-US" dirty="0"/>
              <a:t> goes to </a:t>
            </a:r>
            <a:r>
              <a:rPr lang="en-US" dirty="0" smtClean="0"/>
              <a:t>0 </a:t>
            </a:r>
            <a:r>
              <a:rPr lang="en-US" dirty="0"/>
              <a:t>very quickly</a:t>
            </a:r>
            <a:r>
              <a:rPr lang="en-US" dirty="0" smtClean="0"/>
              <a:t>.</a:t>
            </a:r>
          </a:p>
        </p:txBody>
      </p:sp>
      <p:pic>
        <p:nvPicPr>
          <p:cNvPr id="5" name="Picture 4" descr="threshold.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423" y="2791239"/>
            <a:ext cx="2339972" cy="2674253"/>
          </a:xfrm>
          <a:prstGeom prst="rect">
            <a:avLst/>
          </a:prstGeom>
        </p:spPr>
      </p:pic>
      <p:pic>
        <p:nvPicPr>
          <p:cNvPr id="6" name="Picture 5" descr="logistic-threshold.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9699" y="2751742"/>
            <a:ext cx="2409091" cy="2753247"/>
          </a:xfrm>
          <a:prstGeom prst="rect">
            <a:avLst/>
          </a:prstGeom>
        </p:spPr>
      </p:pic>
    </p:spTree>
    <p:extLst>
      <p:ext uri="{BB962C8B-B14F-4D97-AF65-F5344CB8AC3E}">
        <p14:creationId xmlns:p14="http://schemas.microsoft.com/office/powerpoint/2010/main" val="416000882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Probabilistic Interpretation</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p:txBody>
          <a:bodyPr/>
          <a:lstStyle/>
          <a:p>
            <a:pPr marL="0" indent="0">
              <a:buNone/>
            </a:pPr>
            <a:r>
              <a:rPr lang="en-US" dirty="0" smtClean="0"/>
              <a:t>The sigmoid can be interpreted in terms of the </a:t>
            </a:r>
            <a:r>
              <a:rPr lang="en-US" b="1" dirty="0" smtClean="0"/>
              <a:t>class odds  </a:t>
            </a:r>
            <a:r>
              <a:rPr lang="en-US" dirty="0" smtClean="0"/>
              <a:t>p+/(1-p+)</a:t>
            </a:r>
            <a:endParaRPr lang="en-US" b="1" dirty="0" smtClean="0"/>
          </a:p>
          <a:p>
            <a:pPr marL="0" indent="0">
              <a:buNone/>
            </a:pPr>
            <a:r>
              <a:rPr lang="en-US" dirty="0" smtClean="0"/>
              <a:t>Exercise: Show the following implication for the class odds: </a:t>
            </a:r>
            <a:br>
              <a:rPr lang="en-US" dirty="0" smtClean="0"/>
            </a:br>
            <a:r>
              <a:rPr lang="en-US" dirty="0" smtClean="0"/>
              <a:t/>
            </a:r>
            <a:br>
              <a:rPr lang="en-US" dirty="0" smtClean="0"/>
            </a:br>
            <a:endParaRPr lang="en-US" dirty="0" smtClean="0"/>
          </a:p>
          <a:p>
            <a:pPr marL="0" indent="0">
              <a:buNone/>
            </a:pPr>
            <a:endParaRPr lang="en-US" dirty="0" smtClean="0"/>
          </a:p>
          <a:p>
            <a:pPr marL="0" indent="0">
              <a:buNone/>
            </a:pPr>
            <a:r>
              <a:rPr lang="en-US" dirty="0" smtClean="0"/>
              <a:t>Therefore 			          the </a:t>
            </a:r>
            <a:r>
              <a:rPr lang="en-US" b="1" dirty="0" smtClean="0"/>
              <a:t>log class odds</a:t>
            </a:r>
            <a:r>
              <a:rPr lang="en-US" dirty="0" smtClean="0"/>
              <a:t>.  </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70913051"/>
              </p:ext>
            </p:extLst>
          </p:nvPr>
        </p:nvGraphicFramePr>
        <p:xfrm>
          <a:off x="2201863" y="3589338"/>
          <a:ext cx="4019550" cy="939800"/>
        </p:xfrm>
        <a:graphic>
          <a:graphicData uri="http://schemas.openxmlformats.org/presentationml/2006/ole">
            <mc:AlternateContent xmlns:mc="http://schemas.openxmlformats.org/markup-compatibility/2006">
              <mc:Choice xmlns:v="urn:schemas-microsoft-com:vml" Requires="v">
                <p:oleObj spid="_x0000_s714933" name="Equation" r:id="rId4" imgW="2057400" imgH="469900" progId="Equation.3">
                  <p:embed/>
                </p:oleObj>
              </mc:Choice>
              <mc:Fallback>
                <p:oleObj name="Equation" r:id="rId4" imgW="2057400" imgH="469900" progId="Equation.3">
                  <p:embed/>
                  <p:pic>
                    <p:nvPicPr>
                      <p:cNvPr id="0" name=""/>
                      <p:cNvPicPr>
                        <a:picLocks noChangeAspect="1" noChangeArrowheads="1"/>
                      </p:cNvPicPr>
                      <p:nvPr/>
                    </p:nvPicPr>
                    <p:blipFill>
                      <a:blip r:embed="rId5"/>
                      <a:srcRect/>
                      <a:stretch>
                        <a:fillRect/>
                      </a:stretch>
                    </p:blipFill>
                    <p:spPr bwMode="auto">
                      <a:xfrm>
                        <a:off x="2201863" y="3589338"/>
                        <a:ext cx="401955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158788460"/>
              </p:ext>
            </p:extLst>
          </p:nvPr>
        </p:nvGraphicFramePr>
        <p:xfrm>
          <a:off x="2743200" y="4953000"/>
          <a:ext cx="2094610" cy="886181"/>
        </p:xfrm>
        <a:graphic>
          <a:graphicData uri="http://schemas.openxmlformats.org/presentationml/2006/ole">
            <mc:AlternateContent xmlns:mc="http://schemas.openxmlformats.org/markup-compatibility/2006">
              <mc:Choice xmlns:v="urn:schemas-microsoft-com:vml" Requires="v">
                <p:oleObj spid="_x0000_s714934" name="Equation" r:id="rId6" imgW="978120" imgH="411120" progId="Equation.3">
                  <p:embed/>
                </p:oleObj>
              </mc:Choice>
              <mc:Fallback>
                <p:oleObj name="Equation" r:id="rId6" imgW="978120" imgH="4111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4953000"/>
                        <a:ext cx="2094610" cy="886181"/>
                      </a:xfrm>
                      <a:prstGeom prst="rect">
                        <a:avLst/>
                      </a:prstGeom>
                      <a:noFill/>
                      <a:extLst/>
                    </p:spPr>
                  </p:pic>
                </p:oleObj>
              </mc:Fallback>
            </mc:AlternateContent>
          </a:graphicData>
        </a:graphic>
      </p:graphicFrame>
    </p:spTree>
    <p:extLst>
      <p:ext uri="{BB962C8B-B14F-4D97-AF65-F5344CB8AC3E}">
        <p14:creationId xmlns:p14="http://schemas.microsoft.com/office/powerpoint/2010/main" val="72141413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p:txBody>
          <a:bodyPr/>
          <a:lstStyle/>
          <a:p>
            <a:pPr marL="0" indent="0">
              <a:buNone/>
            </a:pPr>
            <a:r>
              <a:rPr lang="en-US" dirty="0" smtClean="0"/>
              <a:t>Since			            </a:t>
            </a:r>
          </a:p>
          <a:p>
            <a:pPr marL="0" indent="0">
              <a:buNone/>
            </a:pPr>
            <a:endParaRPr lang="en-US" dirty="0" smtClean="0"/>
          </a:p>
          <a:p>
            <a:pPr marL="0" indent="0">
              <a:buNone/>
            </a:pPr>
            <a:r>
              <a:rPr lang="en-US" dirty="0" smtClean="0"/>
              <a:t>we know </a:t>
            </a:r>
          </a:p>
          <a:p>
            <a:pPr marL="0" indent="0">
              <a:buNone/>
            </a:pPr>
            <a:endParaRPr lang="en-US" dirty="0" smtClean="0"/>
          </a:p>
          <a:p>
            <a:pPr marL="0" indent="0">
              <a:buNone/>
            </a:pPr>
            <a:r>
              <a:rPr lang="en-US" dirty="0" smtClean="0"/>
              <a:t>so we can </a:t>
            </a:r>
            <a:r>
              <a:rPr lang="en-US" i="1" dirty="0" smtClean="0"/>
              <a:t>estimate </a:t>
            </a:r>
            <a:r>
              <a:rPr lang="en-US" dirty="0" smtClean="0"/>
              <a:t>w by</a:t>
            </a:r>
          </a:p>
          <a:p>
            <a:pPr marL="0" indent="0">
              <a:buNone/>
            </a:pPr>
            <a:r>
              <a:rPr lang="en-US" dirty="0"/>
              <a:t>	</a:t>
            </a:r>
            <a:r>
              <a:rPr lang="en-US" dirty="0" smtClean="0"/>
              <a:t> minimizing training error</a:t>
            </a:r>
          </a:p>
          <a:p>
            <a:pPr marL="0" indent="0">
              <a:buNone/>
            </a:pPr>
            <a:r>
              <a:rPr lang="en-US" dirty="0" smtClean="0"/>
              <a:t> </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957138702"/>
              </p:ext>
            </p:extLst>
          </p:nvPr>
        </p:nvGraphicFramePr>
        <p:xfrm>
          <a:off x="2266950" y="1601788"/>
          <a:ext cx="1822450" cy="958850"/>
        </p:xfrm>
        <a:graphic>
          <a:graphicData uri="http://schemas.openxmlformats.org/presentationml/2006/ole">
            <mc:AlternateContent xmlns:mc="http://schemas.openxmlformats.org/markup-compatibility/2006">
              <mc:Choice xmlns:v="urn:schemas-microsoft-com:vml" Requires="v">
                <p:oleObj spid="_x0000_s715953" name="Equation" r:id="rId4" imgW="850900" imgH="444500" progId="Equation.3">
                  <p:embed/>
                </p:oleObj>
              </mc:Choice>
              <mc:Fallback>
                <p:oleObj name="Equation" r:id="rId4" imgW="850900" imgH="444500" progId="Equation.3">
                  <p:embed/>
                  <p:pic>
                    <p:nvPicPr>
                      <p:cNvPr id="0" name=""/>
                      <p:cNvPicPr>
                        <a:picLocks noChangeAspect="1" noChangeArrowheads="1"/>
                      </p:cNvPicPr>
                      <p:nvPr/>
                    </p:nvPicPr>
                    <p:blipFill>
                      <a:blip r:embed="rId5"/>
                      <a:srcRect/>
                      <a:stretch>
                        <a:fillRect/>
                      </a:stretch>
                    </p:blipFill>
                    <p:spPr bwMode="auto">
                      <a:xfrm>
                        <a:off x="2266950" y="1601788"/>
                        <a:ext cx="1822450" cy="958850"/>
                      </a:xfrm>
                      <a:prstGeom prst="rect">
                        <a:avLst/>
                      </a:prstGeom>
                      <a:noFill/>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650998330"/>
              </p:ext>
            </p:extLst>
          </p:nvPr>
        </p:nvGraphicFramePr>
        <p:xfrm>
          <a:off x="2581275" y="2736850"/>
          <a:ext cx="2163763" cy="884238"/>
        </p:xfrm>
        <a:graphic>
          <a:graphicData uri="http://schemas.openxmlformats.org/presentationml/2006/ole">
            <mc:AlternateContent xmlns:mc="http://schemas.openxmlformats.org/markup-compatibility/2006">
              <mc:Choice xmlns:v="urn:schemas-microsoft-com:vml" Requires="v">
                <p:oleObj spid="_x0000_s715954" name="Equation" r:id="rId6" imgW="1104900" imgH="444500" progId="Equation.3">
                  <p:embed/>
                </p:oleObj>
              </mc:Choice>
              <mc:Fallback>
                <p:oleObj name="Equation" r:id="rId6" imgW="1104900" imgH="444500" progId="Equation.3">
                  <p:embed/>
                  <p:pic>
                    <p:nvPicPr>
                      <p:cNvPr id="0" name=""/>
                      <p:cNvPicPr>
                        <a:picLocks noChangeAspect="1" noChangeArrowheads="1"/>
                      </p:cNvPicPr>
                      <p:nvPr/>
                    </p:nvPicPr>
                    <p:blipFill>
                      <a:blip r:embed="rId7"/>
                      <a:srcRect/>
                      <a:stretch>
                        <a:fillRect/>
                      </a:stretch>
                    </p:blipFill>
                    <p:spPr bwMode="auto">
                      <a:xfrm>
                        <a:off x="2581275" y="2736850"/>
                        <a:ext cx="2163763"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2160348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the error (learning) is just search over the weight space</a:t>
            </a:r>
            <a:endParaRPr lang="en-US" dirty="0"/>
          </a:p>
        </p:txBody>
      </p:sp>
      <p:sp>
        <p:nvSpPr>
          <p:cNvPr id="3" name="Content Placeholder 2"/>
          <p:cNvSpPr>
            <a:spLocks noGrp="1"/>
          </p:cNvSpPr>
          <p:nvPr>
            <p:ph idx="1"/>
          </p:nvPr>
        </p:nvSpPr>
        <p:spPr>
          <a:xfrm>
            <a:off x="1128942" y="1847153"/>
            <a:ext cx="7550507" cy="4379976"/>
          </a:xfrm>
        </p:spPr>
        <p:txBody>
          <a:bodyPr/>
          <a:lstStyle/>
          <a:p>
            <a:pPr marL="0" indent="0">
              <a:buNone/>
            </a:pPr>
            <a:r>
              <a:rPr lang="en-US" dirty="0" smtClean="0"/>
              <a:t>Searching for global minimum</a:t>
            </a:r>
          </a:p>
          <a:p>
            <a:pPr marL="228600" lvl="1">
              <a:buClr>
                <a:schemeClr val="accent3"/>
              </a:buClr>
              <a:buSzTx/>
            </a:pPr>
            <a:r>
              <a:rPr lang="en-US" sz="2800" dirty="0" smtClean="0"/>
              <a:t>Incrementally descend along gradient </a:t>
            </a:r>
            <a:r>
              <a:rPr lang="en-US" sz="3200" dirty="0" err="1"/>
              <a:t>Δ</a:t>
            </a:r>
            <a:r>
              <a:rPr lang="en-US" sz="3200" dirty="0"/>
              <a:t>(w</a:t>
            </a:r>
            <a:r>
              <a:rPr lang="en-US" sz="3200" dirty="0" smtClean="0"/>
              <a:t>)</a:t>
            </a:r>
            <a:endParaRPr lang="en-US" dirty="0" smtClean="0"/>
          </a:p>
          <a:p>
            <a:pPr lvl="1"/>
            <a:r>
              <a:rPr lang="en-US" dirty="0"/>
              <a:t>Update weights using something like:</a:t>
            </a:r>
          </a:p>
          <a:p>
            <a:pPr lvl="1">
              <a:buFontTx/>
              <a:buNone/>
            </a:pPr>
            <a:r>
              <a:rPr lang="en-US" dirty="0">
                <a:latin typeface="Symbol" charset="0"/>
              </a:rPr>
              <a:t>             </a:t>
            </a:r>
            <a:r>
              <a:rPr lang="en-US" sz="2400" dirty="0" err="1"/>
              <a:t>w</a:t>
            </a:r>
            <a:r>
              <a:rPr lang="en-US" sz="2400" baseline="-25000" dirty="0" err="1"/>
              <a:t>j</a:t>
            </a:r>
            <a:r>
              <a:rPr lang="en-US" sz="2400" dirty="0"/>
              <a:t>    =      </a:t>
            </a:r>
            <a:r>
              <a:rPr lang="en-US" sz="2400" dirty="0" err="1" smtClean="0"/>
              <a:t>w</a:t>
            </a:r>
            <a:r>
              <a:rPr lang="en-US" sz="2400" baseline="-25000" dirty="0" err="1" smtClean="0"/>
              <a:t>i</a:t>
            </a:r>
            <a:r>
              <a:rPr lang="en-US" sz="2400" dirty="0" smtClean="0"/>
              <a:t>   </a:t>
            </a:r>
            <a:r>
              <a:rPr lang="en-US" sz="2400" dirty="0"/>
              <a:t>+  </a:t>
            </a:r>
            <a:r>
              <a:rPr lang="en-US" sz="2400" dirty="0">
                <a:latin typeface="Symbol" charset="0"/>
              </a:rPr>
              <a:t>h </a:t>
            </a:r>
            <a:r>
              <a:rPr lang="en-US" sz="2400" dirty="0" err="1" smtClean="0"/>
              <a:t>Δ</a:t>
            </a:r>
            <a:r>
              <a:rPr lang="en-US" sz="2400" dirty="0" smtClean="0"/>
              <a:t>(w)</a:t>
            </a:r>
            <a:endParaRPr lang="en-US" dirty="0" smtClean="0"/>
          </a:p>
          <a:p>
            <a:r>
              <a:rPr lang="en-US" dirty="0" smtClean="0"/>
              <a:t>Manipulate step size (</a:t>
            </a:r>
            <a:r>
              <a:rPr lang="en-US" dirty="0" smtClean="0">
                <a:latin typeface="Symbol" charset="0"/>
              </a:rPr>
              <a:t>h) </a:t>
            </a:r>
            <a:r>
              <a:rPr lang="en-US" dirty="0" smtClean="0"/>
              <a:t>based on various factors</a:t>
            </a:r>
          </a:p>
          <a:p>
            <a:pPr lvl="1"/>
            <a:r>
              <a:rPr lang="en-US" dirty="0" smtClean="0"/>
              <a:t>Typically proportional to E(w, b) -- gradient descent</a:t>
            </a:r>
          </a:p>
          <a:p>
            <a:pPr lvl="1"/>
            <a:r>
              <a:rPr lang="en-US" dirty="0" smtClean="0"/>
              <a:t>We can define a </a:t>
            </a:r>
            <a:r>
              <a:rPr lang="en-US" i="1" dirty="0" smtClean="0"/>
              <a:t>convex </a:t>
            </a:r>
            <a:r>
              <a:rPr lang="en-US" dirty="0" smtClean="0"/>
              <a:t>cost function! (only one minimum)</a:t>
            </a:r>
          </a:p>
          <a:p>
            <a:pPr lvl="1"/>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34</a:t>
            </a:fld>
            <a:endParaRPr lang="en-US" dirty="0"/>
          </a:p>
        </p:txBody>
      </p:sp>
    </p:spTree>
    <p:extLst>
      <p:ext uri="{BB962C8B-B14F-4D97-AF65-F5344CB8AC3E}">
        <p14:creationId xmlns:p14="http://schemas.microsoft.com/office/powerpoint/2010/main" val="217952576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Error</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3597319513"/>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1653"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336771272"/>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1654"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Tree>
    <p:extLst>
      <p:ext uri="{BB962C8B-B14F-4D97-AF65-F5344CB8AC3E}">
        <p14:creationId xmlns:p14="http://schemas.microsoft.com/office/powerpoint/2010/main" val="249655945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4164474625"/>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2677"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159951951"/>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2678"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3881055" y="3605699"/>
            <a:ext cx="493952"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5320891" y="1937395"/>
            <a:ext cx="3123161" cy="150440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a ‘loss’ function whose definition can vary (affects the details of what we learn)</a:t>
            </a:r>
          </a:p>
        </p:txBody>
      </p:sp>
    </p:spTree>
    <p:extLst>
      <p:ext uri="{BB962C8B-B14F-4D97-AF65-F5344CB8AC3E}">
        <p14:creationId xmlns:p14="http://schemas.microsoft.com/office/powerpoint/2010/main" val="104980305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1528261544"/>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3701"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259486426"/>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3702"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4281368" y="3605699"/>
            <a:ext cx="484115"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3293368" y="1487413"/>
            <a:ext cx="3123161" cy="1504408"/>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The actual correct class (the label, based on our training data)</a:t>
            </a:r>
            <a:endParaRPr lang="en-US" sz="2400" dirty="0"/>
          </a:p>
        </p:txBody>
      </p:sp>
    </p:spTree>
    <p:extLst>
      <p:ext uri="{BB962C8B-B14F-4D97-AF65-F5344CB8AC3E}">
        <p14:creationId xmlns:p14="http://schemas.microsoft.com/office/powerpoint/2010/main" val="173762102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521339849"/>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4725"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439977625"/>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4726"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4752301" y="3605699"/>
            <a:ext cx="990806"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3785009" y="2048693"/>
            <a:ext cx="3449564" cy="943128"/>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The predicted class (</a:t>
            </a:r>
            <a:r>
              <a:rPr lang="en-US" sz="2400" dirty="0" err="1" smtClean="0"/>
              <a:t>x</a:t>
            </a:r>
            <a:r>
              <a:rPr lang="en-US" sz="2400" baseline="30000" dirty="0" err="1" smtClean="0"/>
              <a:t>.</a:t>
            </a:r>
            <a:r>
              <a:rPr lang="en-US" sz="2400" dirty="0" err="1" smtClean="0"/>
              <a:t>w</a:t>
            </a:r>
            <a:r>
              <a:rPr lang="en-US" sz="2400" dirty="0" smtClean="0"/>
              <a:t>)</a:t>
            </a:r>
            <a:endParaRPr lang="en-US" sz="2400" baseline="30000" dirty="0"/>
          </a:p>
        </p:txBody>
      </p:sp>
    </p:spTree>
    <p:extLst>
      <p:ext uri="{BB962C8B-B14F-4D97-AF65-F5344CB8AC3E}">
        <p14:creationId xmlns:p14="http://schemas.microsoft.com/office/powerpoint/2010/main" val="304953517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2874607928"/>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5749"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521650535"/>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5750"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6538071" y="3605699"/>
            <a:ext cx="990806"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5285135" y="1847153"/>
            <a:ext cx="3323750" cy="1381284"/>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a ‘regularization term’ which penalizes model complexity</a:t>
            </a:r>
          </a:p>
        </p:txBody>
      </p:sp>
    </p:spTree>
    <p:extLst>
      <p:ext uri="{BB962C8B-B14F-4D97-AF65-F5344CB8AC3E}">
        <p14:creationId xmlns:p14="http://schemas.microsoft.com/office/powerpoint/2010/main" val="133423590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Example: Animal Data</a:t>
            </a:r>
            <a:endParaRPr lang="en-US" dirty="0"/>
          </a:p>
        </p:txBody>
      </p:sp>
      <p:sp>
        <p:nvSpPr>
          <p:cNvPr id="3" name="Content Placeholder 2"/>
          <p:cNvSpPr>
            <a:spLocks noGrp="1"/>
          </p:cNvSpPr>
          <p:nvPr>
            <p:ph idx="1"/>
          </p:nvPr>
        </p:nvSpPr>
        <p:spPr/>
        <p:txBody>
          <a:bodyPr/>
          <a:lstStyle/>
          <a:p>
            <a:pPr marL="0" indent="0">
              <a:buNone/>
            </a:pPr>
            <a:r>
              <a:rPr lang="en-US" sz="3000" dirty="0"/>
              <a:t>Your goal is to predict the outcome for an animal based on its </a:t>
            </a:r>
            <a:r>
              <a:rPr lang="en-US" sz="3000" dirty="0" smtClean="0"/>
              <a:t>characteristics</a:t>
            </a:r>
          </a:p>
          <a:p>
            <a:pPr marL="0" indent="0">
              <a:buNone/>
            </a:pPr>
            <a:r>
              <a:rPr lang="en-US" dirty="0"/>
              <a:t>We don’t want everything in the fusion table</a:t>
            </a:r>
          </a:p>
          <a:p>
            <a:pPr lvl="1"/>
            <a:r>
              <a:rPr lang="en-US" dirty="0"/>
              <a:t>Can’t use the outcome measure</a:t>
            </a:r>
          </a:p>
          <a:p>
            <a:pPr lvl="1"/>
            <a:r>
              <a:rPr lang="en-US" dirty="0"/>
              <a:t>Some features may introduce bias (such as </a:t>
            </a:r>
            <a:r>
              <a:rPr lang="en-US" dirty="0" err="1"/>
              <a:t>OutcomeMonth</a:t>
            </a:r>
            <a:r>
              <a:rPr lang="en-US" dirty="0"/>
              <a:t>). What do we know that could predict the outcome at </a:t>
            </a:r>
            <a:r>
              <a:rPr lang="en-US" i="1" dirty="0"/>
              <a:t>intake time</a:t>
            </a:r>
            <a:r>
              <a:rPr lang="en-US" dirty="0"/>
              <a:t>?</a:t>
            </a:r>
          </a:p>
          <a:p>
            <a:pPr lvl="1"/>
            <a:r>
              <a:rPr lang="en-US" dirty="0"/>
              <a:t>Some features too complex to be useful (</a:t>
            </a:r>
            <a:r>
              <a:rPr lang="en-US" dirty="0" err="1"/>
              <a:t>IntakeDate</a:t>
            </a:r>
            <a:r>
              <a:rPr lang="en-US" dirty="0"/>
              <a:t>)</a:t>
            </a:r>
          </a:p>
          <a:p>
            <a:pPr marL="0" indent="0">
              <a:buNone/>
            </a:pPr>
            <a:r>
              <a:rPr lang="en-US" sz="3000" dirty="0" smtClean="0"/>
              <a:t> </a:t>
            </a:r>
            <a:endParaRPr lang="en-US" sz="3000" dirty="0"/>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7717289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3087325313"/>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6775"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072775762"/>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6776"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6247117" y="3605699"/>
            <a:ext cx="471969"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5285135" y="1847153"/>
            <a:ext cx="3323750" cy="1381284"/>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A parameter which affects R’s impact on the search</a:t>
            </a:r>
            <a:endParaRPr lang="en-US" sz="2400" dirty="0"/>
          </a:p>
        </p:txBody>
      </p:sp>
    </p:spTree>
    <p:extLst>
      <p:ext uri="{BB962C8B-B14F-4D97-AF65-F5344CB8AC3E}">
        <p14:creationId xmlns:p14="http://schemas.microsoft.com/office/powerpoint/2010/main" val="3466141424"/>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Gradient Descent: Linear </a:t>
            </a:r>
            <a:r>
              <a:rPr lang="en-US" i="1" dirty="0" err="1" smtClean="0"/>
              <a:t>vs</a:t>
            </a:r>
            <a:r>
              <a:rPr lang="en-US" i="1" dirty="0" smtClean="0"/>
              <a:t> </a:t>
            </a:r>
            <a:r>
              <a:rPr lang="en-US" dirty="0" smtClean="0"/>
              <a:t>Logistic</a:t>
            </a:r>
            <a:endParaRPr lang="en-US" dirty="0"/>
          </a:p>
        </p:txBody>
      </p:sp>
      <p:sp>
        <p:nvSpPr>
          <p:cNvPr id="3" name="Content Placeholder 2"/>
          <p:cNvSpPr>
            <a:spLocks noGrp="1"/>
          </p:cNvSpPr>
          <p:nvPr>
            <p:ph idx="1"/>
          </p:nvPr>
        </p:nvSpPr>
        <p:spPr/>
        <p:txBody>
          <a:bodyPr/>
          <a:lstStyle/>
          <a:p>
            <a:pPr marL="0" indent="0">
              <a:buNone/>
            </a:pPr>
            <a:r>
              <a:rPr lang="en-US" dirty="0" smtClean="0"/>
              <a:t>Linear regression: y</a:t>
            </a:r>
            <a:r>
              <a:rPr lang="en-US" dirty="0" smtClean="0">
                <a:sym typeface="Symbol" charset="0"/>
              </a:rPr>
              <a:t>=</a:t>
            </a:r>
            <a:r>
              <a:rPr lang="en-US" dirty="0" smtClean="0"/>
              <a:t> </a:t>
            </a:r>
            <a:r>
              <a:rPr lang="en-US" i="1" dirty="0">
                <a:sym typeface="Symbol" charset="0"/>
              </a:rPr>
              <a:t></a:t>
            </a:r>
            <a:r>
              <a:rPr lang="en-US" dirty="0">
                <a:sym typeface="Symbol" charset="0"/>
              </a:rPr>
              <a:t> + </a:t>
            </a:r>
            <a:r>
              <a:rPr lang="en-US" i="1" dirty="0">
                <a:sym typeface="Symbol" charset="0"/>
              </a:rPr>
              <a:t></a:t>
            </a:r>
            <a:r>
              <a:rPr lang="en-US" baseline="-25000" dirty="0">
                <a:sym typeface="Symbol" charset="0"/>
              </a:rPr>
              <a:t>1</a:t>
            </a:r>
            <a:r>
              <a:rPr lang="en-US" dirty="0"/>
              <a:t>*X + </a:t>
            </a:r>
            <a:r>
              <a:rPr lang="en-US" i="1" dirty="0">
                <a:sym typeface="Symbol" charset="0"/>
              </a:rPr>
              <a:t></a:t>
            </a:r>
            <a:r>
              <a:rPr lang="en-US" baseline="-25000" dirty="0">
                <a:sym typeface="Symbol" charset="0"/>
              </a:rPr>
              <a:t>2</a:t>
            </a:r>
            <a:r>
              <a:rPr lang="en-US" baseline="-25000" dirty="0"/>
              <a:t> </a:t>
            </a:r>
            <a:r>
              <a:rPr lang="en-US" dirty="0"/>
              <a:t>*W + </a:t>
            </a:r>
            <a:r>
              <a:rPr lang="en-US" i="1" dirty="0">
                <a:sym typeface="Symbol" charset="0"/>
              </a:rPr>
              <a:t></a:t>
            </a:r>
            <a:r>
              <a:rPr lang="en-US" baseline="-25000" dirty="0">
                <a:sym typeface="Symbol" charset="0"/>
              </a:rPr>
              <a:t>3</a:t>
            </a:r>
            <a:r>
              <a:rPr lang="en-US" dirty="0"/>
              <a:t> *Z</a:t>
            </a:r>
            <a:r>
              <a:rPr lang="en-US" dirty="0" smtClean="0"/>
              <a:t>… = ϴ</a:t>
            </a:r>
            <a:r>
              <a:rPr lang="en-US" baseline="30000" dirty="0" err="1" smtClean="0"/>
              <a:t>T</a:t>
            </a:r>
            <a:r>
              <a:rPr lang="en-US" dirty="0" err="1" smtClean="0"/>
              <a:t>x</a:t>
            </a:r>
            <a:endParaRPr lang="en-US" dirty="0" smtClean="0"/>
          </a:p>
          <a:p>
            <a:pPr marL="0" indent="0">
              <a:buNone/>
            </a:pPr>
            <a:r>
              <a:rPr lang="en-US" dirty="0" smtClean="0"/>
              <a:t>Logistic regression: </a:t>
            </a:r>
            <a:endParaRPr lang="en-US" dirty="0"/>
          </a:p>
          <a:p>
            <a:pPr marL="0" indent="0">
              <a:buNone/>
            </a:pPr>
            <a:endParaRPr lang="en-US" dirty="0" smtClean="0"/>
          </a:p>
          <a:p>
            <a:pPr marL="0" indent="0">
              <a:buNone/>
            </a:pPr>
            <a:r>
              <a:rPr lang="en-US" dirty="0" smtClean="0"/>
              <a:t>Algorithm the same (just solving for diff)</a:t>
            </a:r>
          </a:p>
          <a:p>
            <a:pPr marL="0" indent="0">
              <a:buNone/>
            </a:pPr>
            <a:r>
              <a:rPr lang="en-US" dirty="0" smtClean="0"/>
              <a:t>Repeat until the difference in error is small:</a:t>
            </a:r>
          </a:p>
          <a:p>
            <a:pPr marL="0" indent="0">
              <a:buNone/>
            </a:pPr>
            <a:r>
              <a:rPr lang="en-US" dirty="0"/>
              <a:t> </a:t>
            </a: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41</a:t>
            </a:fld>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852956794"/>
              </p:ext>
            </p:extLst>
          </p:nvPr>
        </p:nvGraphicFramePr>
        <p:xfrm>
          <a:off x="4388041" y="2620596"/>
          <a:ext cx="1736725" cy="914400"/>
        </p:xfrm>
        <a:graphic>
          <a:graphicData uri="http://schemas.openxmlformats.org/presentationml/2006/ole">
            <mc:AlternateContent xmlns:mc="http://schemas.openxmlformats.org/markup-compatibility/2006">
              <mc:Choice xmlns:v="urn:schemas-microsoft-com:vml" Requires="v">
                <p:oleObj spid="_x0000_s735298" name="Equation" r:id="rId3" imgW="889000" imgH="457200" progId="Equation.3">
                  <p:embed/>
                </p:oleObj>
              </mc:Choice>
              <mc:Fallback>
                <p:oleObj name="Equation" r:id="rId3" imgW="889000" imgH="457200" progId="Equation.3">
                  <p:embed/>
                  <p:pic>
                    <p:nvPicPr>
                      <p:cNvPr id="0" name=""/>
                      <p:cNvPicPr>
                        <a:picLocks noChangeAspect="1" noChangeArrowheads="1"/>
                      </p:cNvPicPr>
                      <p:nvPr/>
                    </p:nvPicPr>
                    <p:blipFill>
                      <a:blip r:embed="rId4"/>
                      <a:srcRect/>
                      <a:stretch>
                        <a:fillRect/>
                      </a:stretch>
                    </p:blipFill>
                    <p:spPr bwMode="auto">
                      <a:xfrm>
                        <a:off x="4388041" y="2620596"/>
                        <a:ext cx="173672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1703114" y="4788049"/>
            <a:ext cx="5645393" cy="1334724"/>
          </a:xfrm>
          <a:prstGeom prst="rect">
            <a:avLst/>
          </a:prstGeom>
        </p:spPr>
        <p:txBody>
          <a:bodyPr wrap="square">
            <a:spAutoFit/>
          </a:bodyPr>
          <a:lstStyle/>
          <a:p>
            <a:pPr>
              <a:lnSpc>
                <a:spcPct val="90000"/>
              </a:lnSpc>
            </a:pPr>
            <a:r>
              <a:rPr lang="en-US" altLang="he-IL" sz="2800" dirty="0"/>
              <a:t>At each step change w based on the error and the step size </a:t>
            </a:r>
            <a:r>
              <a:rPr lang="en-US" altLang="he-IL" sz="2800" dirty="0">
                <a:sym typeface="Symbol" charset="0"/>
              </a:rPr>
              <a:t></a:t>
            </a:r>
            <a:endParaRPr lang="en-US" altLang="he-IL" sz="2800" dirty="0"/>
          </a:p>
          <a:p>
            <a:pPr>
              <a:lnSpc>
                <a:spcPct val="110000"/>
              </a:lnSpc>
              <a:buFontTx/>
              <a:buNone/>
            </a:pPr>
            <a:r>
              <a:rPr lang="en-US" altLang="he-IL" sz="2800" dirty="0"/>
              <a:t>   </a:t>
            </a:r>
            <a:r>
              <a:rPr lang="en-US" sz="2800" dirty="0">
                <a:latin typeface="Symbol" charset="0"/>
              </a:rPr>
              <a:t> </a:t>
            </a:r>
            <a:r>
              <a:rPr lang="en-US" sz="2800" dirty="0" err="1"/>
              <a:t>w</a:t>
            </a:r>
            <a:r>
              <a:rPr lang="en-US" sz="2800" baseline="-25000" dirty="0" err="1"/>
              <a:t>j</a:t>
            </a:r>
            <a:r>
              <a:rPr lang="en-US" sz="2800" dirty="0"/>
              <a:t>  =  </a:t>
            </a:r>
            <a:r>
              <a:rPr lang="en-US" sz="2800" dirty="0" err="1"/>
              <a:t>w</a:t>
            </a:r>
            <a:r>
              <a:rPr lang="en-US" sz="2800" baseline="-25000" dirty="0" err="1"/>
              <a:t>i</a:t>
            </a:r>
            <a:r>
              <a:rPr lang="en-US" sz="2800" dirty="0"/>
              <a:t> </a:t>
            </a:r>
            <a:r>
              <a:rPr lang="en-US" altLang="he-IL" sz="2800" dirty="0"/>
              <a:t>- </a:t>
            </a:r>
            <a:r>
              <a:rPr lang="en-US" altLang="he-IL" sz="2800" dirty="0">
                <a:sym typeface="Symbol" charset="0"/>
              </a:rPr>
              <a:t> </a:t>
            </a:r>
            <a:r>
              <a:rPr lang="en-US" sz="2800" dirty="0" err="1"/>
              <a:t>Δ</a:t>
            </a:r>
            <a:r>
              <a:rPr lang="en-US" sz="2800" dirty="0"/>
              <a:t>(w)</a:t>
            </a:r>
          </a:p>
        </p:txBody>
      </p:sp>
    </p:spTree>
    <p:extLst>
      <p:ext uri="{BB962C8B-B14F-4D97-AF65-F5344CB8AC3E}">
        <p14:creationId xmlns:p14="http://schemas.microsoft.com/office/powerpoint/2010/main" val="188525905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Gradient Descent: Linear </a:t>
            </a:r>
            <a:r>
              <a:rPr lang="en-US" i="1" dirty="0" err="1" smtClean="0"/>
              <a:t>vs</a:t>
            </a:r>
            <a:r>
              <a:rPr lang="en-US" i="1" dirty="0" smtClean="0"/>
              <a:t> </a:t>
            </a:r>
            <a:r>
              <a:rPr lang="en-US" dirty="0" smtClean="0"/>
              <a:t>Logistic</a:t>
            </a:r>
            <a:endParaRPr lang="en-US" dirty="0"/>
          </a:p>
        </p:txBody>
      </p:sp>
      <p:sp>
        <p:nvSpPr>
          <p:cNvPr id="3" name="Content Placeholder 2"/>
          <p:cNvSpPr>
            <a:spLocks noGrp="1"/>
          </p:cNvSpPr>
          <p:nvPr>
            <p:ph idx="1"/>
          </p:nvPr>
        </p:nvSpPr>
        <p:spPr/>
        <p:txBody>
          <a:bodyPr/>
          <a:lstStyle/>
          <a:p>
            <a:pPr marL="0" indent="0">
              <a:buNone/>
            </a:pPr>
            <a:r>
              <a:rPr lang="en-US" dirty="0" smtClean="0"/>
              <a:t>Linear regression: y</a:t>
            </a:r>
            <a:r>
              <a:rPr lang="en-US" dirty="0" smtClean="0">
                <a:sym typeface="Symbol" charset="0"/>
              </a:rPr>
              <a:t>=</a:t>
            </a:r>
            <a:r>
              <a:rPr lang="en-US" dirty="0" smtClean="0"/>
              <a:t> </a:t>
            </a:r>
            <a:r>
              <a:rPr lang="en-US" i="1" dirty="0">
                <a:sym typeface="Symbol" charset="0"/>
              </a:rPr>
              <a:t></a:t>
            </a:r>
            <a:r>
              <a:rPr lang="en-US" dirty="0">
                <a:sym typeface="Symbol" charset="0"/>
              </a:rPr>
              <a:t> + </a:t>
            </a:r>
            <a:r>
              <a:rPr lang="en-US" i="1" dirty="0">
                <a:sym typeface="Symbol" charset="0"/>
              </a:rPr>
              <a:t></a:t>
            </a:r>
            <a:r>
              <a:rPr lang="en-US" baseline="-25000" dirty="0">
                <a:sym typeface="Symbol" charset="0"/>
              </a:rPr>
              <a:t>1</a:t>
            </a:r>
            <a:r>
              <a:rPr lang="en-US" dirty="0"/>
              <a:t>*X + </a:t>
            </a:r>
            <a:r>
              <a:rPr lang="en-US" i="1" dirty="0">
                <a:sym typeface="Symbol" charset="0"/>
              </a:rPr>
              <a:t></a:t>
            </a:r>
            <a:r>
              <a:rPr lang="en-US" baseline="-25000" dirty="0">
                <a:sym typeface="Symbol" charset="0"/>
              </a:rPr>
              <a:t>2</a:t>
            </a:r>
            <a:r>
              <a:rPr lang="en-US" baseline="-25000" dirty="0"/>
              <a:t> </a:t>
            </a:r>
            <a:r>
              <a:rPr lang="en-US" dirty="0"/>
              <a:t>*W + </a:t>
            </a:r>
            <a:r>
              <a:rPr lang="en-US" i="1" dirty="0">
                <a:sym typeface="Symbol" charset="0"/>
              </a:rPr>
              <a:t></a:t>
            </a:r>
            <a:r>
              <a:rPr lang="en-US" baseline="-25000" dirty="0">
                <a:sym typeface="Symbol" charset="0"/>
              </a:rPr>
              <a:t>3</a:t>
            </a:r>
            <a:r>
              <a:rPr lang="en-US" dirty="0"/>
              <a:t> *Z</a:t>
            </a:r>
            <a:r>
              <a:rPr lang="en-US" dirty="0" smtClean="0"/>
              <a:t>… = ϴ</a:t>
            </a:r>
            <a:r>
              <a:rPr lang="en-US" baseline="30000" dirty="0" err="1" smtClean="0"/>
              <a:t>T</a:t>
            </a:r>
            <a:r>
              <a:rPr lang="en-US" dirty="0" err="1" smtClean="0"/>
              <a:t>x</a:t>
            </a:r>
            <a:endParaRPr lang="en-US" dirty="0" smtClean="0"/>
          </a:p>
          <a:p>
            <a:pPr marL="0" indent="0">
              <a:buNone/>
            </a:pPr>
            <a:r>
              <a:rPr lang="en-US" dirty="0" smtClean="0"/>
              <a:t>Logistic regression: </a:t>
            </a:r>
            <a:endParaRPr lang="en-US" dirty="0"/>
          </a:p>
          <a:p>
            <a:pPr marL="0" indent="0">
              <a:buNone/>
            </a:pPr>
            <a:endParaRPr lang="en-US" dirty="0" smtClean="0"/>
          </a:p>
          <a:p>
            <a:pPr marL="0" indent="0">
              <a:buNone/>
            </a:pPr>
            <a:r>
              <a:rPr lang="en-US" dirty="0" smtClean="0"/>
              <a:t>Algorithm the same (just solving for diff)</a:t>
            </a:r>
          </a:p>
          <a:p>
            <a:pPr marL="0" indent="0">
              <a:buNone/>
            </a:pPr>
            <a:r>
              <a:rPr lang="en-US" dirty="0" smtClean="0"/>
              <a:t>Repeat until the difference in error is small:</a:t>
            </a:r>
          </a:p>
          <a:p>
            <a:pPr marL="0" indent="0">
              <a:buNone/>
            </a:pPr>
            <a:r>
              <a:rPr lang="en-US" dirty="0"/>
              <a:t> </a:t>
            </a: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42</a:t>
            </a:fld>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453218718"/>
              </p:ext>
            </p:extLst>
          </p:nvPr>
        </p:nvGraphicFramePr>
        <p:xfrm>
          <a:off x="4388041" y="2620596"/>
          <a:ext cx="1736725" cy="914400"/>
        </p:xfrm>
        <a:graphic>
          <a:graphicData uri="http://schemas.openxmlformats.org/presentationml/2006/ole">
            <mc:AlternateContent xmlns:mc="http://schemas.openxmlformats.org/markup-compatibility/2006">
              <mc:Choice xmlns:v="urn:schemas-microsoft-com:vml" Requires="v">
                <p:oleObj spid="_x0000_s736374" name="Equation" r:id="rId4" imgW="889000" imgH="457200" progId="Equation.3">
                  <p:embed/>
                </p:oleObj>
              </mc:Choice>
              <mc:Fallback>
                <p:oleObj name="Equation" r:id="rId4" imgW="889000" imgH="457200" progId="Equation.3">
                  <p:embed/>
                  <p:pic>
                    <p:nvPicPr>
                      <p:cNvPr id="0" name=""/>
                      <p:cNvPicPr>
                        <a:picLocks noChangeAspect="1" noChangeArrowheads="1"/>
                      </p:cNvPicPr>
                      <p:nvPr/>
                    </p:nvPicPr>
                    <p:blipFill>
                      <a:blip r:embed="rId5"/>
                      <a:srcRect/>
                      <a:stretch>
                        <a:fillRect/>
                      </a:stretch>
                    </p:blipFill>
                    <p:spPr bwMode="auto">
                      <a:xfrm>
                        <a:off x="4388041" y="2620596"/>
                        <a:ext cx="173672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946132199"/>
              </p:ext>
            </p:extLst>
          </p:nvPr>
        </p:nvGraphicFramePr>
        <p:xfrm>
          <a:off x="1685925" y="4865688"/>
          <a:ext cx="5567363" cy="1376362"/>
        </p:xfrm>
        <a:graphic>
          <a:graphicData uri="http://schemas.openxmlformats.org/presentationml/2006/ole">
            <mc:AlternateContent xmlns:mc="http://schemas.openxmlformats.org/markup-compatibility/2006">
              <mc:Choice xmlns:v="urn:schemas-microsoft-com:vml" Requires="v">
                <p:oleObj spid="_x0000_s736375" name="Equation" r:id="rId6" imgW="1879600" imgH="457200" progId="Equation.3">
                  <p:embed/>
                </p:oleObj>
              </mc:Choice>
              <mc:Fallback>
                <p:oleObj name="Equation" r:id="rId6" imgW="1879600" imgH="457200" progId="Equation.3">
                  <p:embed/>
                  <p:pic>
                    <p:nvPicPr>
                      <p:cNvPr id="0" name=""/>
                      <p:cNvPicPr>
                        <a:picLocks noChangeAspect="1" noChangeArrowheads="1"/>
                      </p:cNvPicPr>
                      <p:nvPr/>
                    </p:nvPicPr>
                    <p:blipFill>
                      <a:blip r:embed="rId7"/>
                      <a:srcRect/>
                      <a:stretch>
                        <a:fillRect/>
                      </a:stretch>
                    </p:blipFill>
                    <p:spPr bwMode="auto">
                      <a:xfrm>
                        <a:off x="1685925" y="4865688"/>
                        <a:ext cx="5567363" cy="1376362"/>
                      </a:xfrm>
                      <a:prstGeom prst="rect">
                        <a:avLst/>
                      </a:prstGeom>
                      <a:noFill/>
                      <a:extLst/>
                    </p:spPr>
                  </p:pic>
                </p:oleObj>
              </mc:Fallback>
            </mc:AlternateContent>
          </a:graphicData>
        </a:graphic>
      </p:graphicFrame>
    </p:spTree>
    <p:extLst>
      <p:ext uri="{BB962C8B-B14F-4D97-AF65-F5344CB8AC3E}">
        <p14:creationId xmlns:p14="http://schemas.microsoft.com/office/powerpoint/2010/main" val="240120580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a:t>
            </a:r>
            <a:r>
              <a:rPr lang="en-US" dirty="0" smtClean="0"/>
              <a:t>Gradient Descent</a:t>
            </a:r>
            <a:endParaRPr lang="en-US" dirty="0"/>
          </a:p>
        </p:txBody>
      </p:sp>
      <p:sp>
        <p:nvSpPr>
          <p:cNvPr id="3" name="Content Placeholder 2"/>
          <p:cNvSpPr>
            <a:spLocks noGrp="1"/>
          </p:cNvSpPr>
          <p:nvPr>
            <p:ph idx="1"/>
          </p:nvPr>
        </p:nvSpPr>
        <p:spPr>
          <a:xfrm>
            <a:off x="1128943" y="1525653"/>
            <a:ext cx="7048804" cy="4379976"/>
          </a:xfrm>
        </p:spPr>
        <p:txBody>
          <a:bodyPr/>
          <a:lstStyle/>
          <a:p>
            <a:pPr marL="0" indent="0">
              <a:lnSpc>
                <a:spcPct val="90000"/>
              </a:lnSpc>
              <a:buNone/>
            </a:pPr>
            <a:r>
              <a:rPr lang="en-US" altLang="he-IL" dirty="0" smtClean="0"/>
              <a:t>Loops over the entire data set S {</a:t>
            </a:r>
          </a:p>
          <a:p>
            <a:pPr marL="0" indent="0">
              <a:lnSpc>
                <a:spcPct val="90000"/>
              </a:lnSpc>
              <a:buNone/>
            </a:pPr>
            <a:r>
              <a:rPr lang="en-US" altLang="he-IL" dirty="0" smtClean="0"/>
              <a:t>  At each step change w based on the error </a:t>
            </a:r>
            <a:br>
              <a:rPr lang="en-US" altLang="he-IL" dirty="0" smtClean="0"/>
            </a:br>
            <a:r>
              <a:rPr lang="en-US" altLang="he-IL" dirty="0" smtClean="0"/>
              <a:t> and the step size </a:t>
            </a:r>
            <a:r>
              <a:rPr lang="en-US" altLang="he-IL" dirty="0" smtClean="0">
                <a:sym typeface="Symbol" charset="0"/>
              </a:rPr>
              <a:t> (the learning rate)</a:t>
            </a:r>
            <a:endParaRPr lang="en-US" altLang="he-IL" dirty="0"/>
          </a:p>
          <a:p>
            <a:pPr>
              <a:lnSpc>
                <a:spcPct val="110000"/>
              </a:lnSpc>
              <a:buNone/>
            </a:pPr>
            <a:r>
              <a:rPr lang="en-US" dirty="0" smtClean="0">
                <a:latin typeface="Benguiat Frisky" charset="0"/>
              </a:rPr>
              <a:t>	</a:t>
            </a:r>
            <a:r>
              <a:rPr lang="en-US" dirty="0">
                <a:latin typeface="Symbol" charset="0"/>
              </a:rPr>
              <a:t> </a:t>
            </a:r>
            <a:r>
              <a:rPr lang="en-US" dirty="0" err="1"/>
              <a:t>w</a:t>
            </a:r>
            <a:r>
              <a:rPr lang="en-US" baseline="-25000" dirty="0" err="1"/>
              <a:t>j</a:t>
            </a:r>
            <a:r>
              <a:rPr lang="en-US" dirty="0"/>
              <a:t>  =  </a:t>
            </a:r>
            <a:r>
              <a:rPr lang="en-US" dirty="0" err="1"/>
              <a:t>w</a:t>
            </a:r>
            <a:r>
              <a:rPr lang="en-US" baseline="-25000" dirty="0" err="1"/>
              <a:t>i</a:t>
            </a:r>
            <a:r>
              <a:rPr lang="en-US" dirty="0"/>
              <a:t> </a:t>
            </a:r>
            <a:r>
              <a:rPr lang="en-US" altLang="he-IL" dirty="0"/>
              <a:t>- </a:t>
            </a:r>
            <a:r>
              <a:rPr lang="en-US" altLang="he-IL" dirty="0">
                <a:sym typeface="Symbol" charset="0"/>
              </a:rPr>
              <a:t> </a:t>
            </a:r>
            <a:r>
              <a:rPr lang="en-US" dirty="0" err="1"/>
              <a:t>Δ</a:t>
            </a:r>
            <a:r>
              <a:rPr lang="en-US" dirty="0"/>
              <a:t>(w</a:t>
            </a:r>
            <a:r>
              <a:rPr lang="en-US" dirty="0" smtClean="0"/>
              <a:t>)</a:t>
            </a:r>
          </a:p>
          <a:p>
            <a:pPr>
              <a:lnSpc>
                <a:spcPct val="110000"/>
              </a:lnSpc>
              <a:buNone/>
            </a:pPr>
            <a:r>
              <a:rPr lang="en-US" dirty="0" smtClean="0"/>
              <a:t>  simultaneously update all the weights for training instance </a:t>
            </a:r>
            <a:r>
              <a:rPr lang="en-US" dirty="0" err="1" smtClean="0"/>
              <a:t>X</a:t>
            </a:r>
            <a:r>
              <a:rPr lang="en-US" baseline="-25000" dirty="0" err="1" smtClean="0"/>
              <a:t>j</a:t>
            </a:r>
            <a:r>
              <a:rPr lang="en-US" dirty="0" smtClean="0"/>
              <a:t>, </a:t>
            </a:r>
            <a:r>
              <a:rPr lang="en-US" dirty="0" err="1" smtClean="0"/>
              <a:t>y</a:t>
            </a:r>
            <a:r>
              <a:rPr lang="en-US" baseline="-25000" dirty="0" err="1" smtClean="0"/>
              <a:t>j</a:t>
            </a:r>
            <a:endParaRPr lang="en-US" dirty="0" smtClean="0"/>
          </a:p>
          <a:p>
            <a:pPr>
              <a:lnSpc>
                <a:spcPct val="110000"/>
              </a:lnSpc>
              <a:buNone/>
            </a:pPr>
            <a:endParaRPr lang="en-US" baseline="-25000" dirty="0"/>
          </a:p>
          <a:p>
            <a:pPr>
              <a:lnSpc>
                <a:spcPct val="110000"/>
              </a:lnSpc>
              <a:buNone/>
            </a:pPr>
            <a:endParaRPr lang="en-US" baseline="-25000" dirty="0" smtClean="0"/>
          </a:p>
          <a:p>
            <a:pPr>
              <a:lnSpc>
                <a:spcPct val="110000"/>
              </a:lnSpc>
              <a:buNone/>
            </a:pPr>
            <a:r>
              <a:rPr lang="en-US" dirty="0" smtClean="0"/>
              <a:t>  where p</a:t>
            </a:r>
            <a:r>
              <a:rPr lang="en-US" baseline="-25000" dirty="0" smtClean="0"/>
              <a:t>w</a:t>
            </a:r>
            <a:r>
              <a:rPr lang="en-US" dirty="0" smtClean="0"/>
              <a:t>(x</a:t>
            </a:r>
            <a:r>
              <a:rPr lang="en-US" baseline="30000" dirty="0" smtClean="0"/>
              <a:t>(</a:t>
            </a:r>
            <a:r>
              <a:rPr lang="en-US" baseline="30000" dirty="0" err="1" smtClean="0"/>
              <a:t>i</a:t>
            </a:r>
            <a:r>
              <a:rPr lang="en-US" baseline="30000" dirty="0" smtClean="0"/>
              <a:t>)</a:t>
            </a:r>
            <a:r>
              <a:rPr lang="en-US" dirty="0" smtClean="0"/>
              <a:t>) = </a:t>
            </a:r>
            <a:endParaRPr lang="en-US" baseline="-25000" dirty="0"/>
          </a:p>
          <a:p>
            <a:pPr>
              <a:lnSpc>
                <a:spcPct val="110000"/>
              </a:lnSpc>
              <a:buNone/>
            </a:pPr>
            <a:r>
              <a:rPr lang="en-US" dirty="0"/>
              <a:t>}</a:t>
            </a:r>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43</a:t>
            </a:fld>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1645362823"/>
              </p:ext>
            </p:extLst>
          </p:nvPr>
        </p:nvGraphicFramePr>
        <p:xfrm>
          <a:off x="1461712" y="4289710"/>
          <a:ext cx="4514850" cy="1062038"/>
        </p:xfrm>
        <a:graphic>
          <a:graphicData uri="http://schemas.openxmlformats.org/presentationml/2006/ole">
            <mc:AlternateContent xmlns:mc="http://schemas.openxmlformats.org/markup-compatibility/2006">
              <mc:Choice xmlns:v="urn:schemas-microsoft-com:vml" Requires="v">
                <p:oleObj spid="_x0000_s780297" name="Equation" r:id="rId3" imgW="1943100" imgH="457200" progId="Equation.3">
                  <p:embed/>
                </p:oleObj>
              </mc:Choice>
              <mc:Fallback>
                <p:oleObj name="Equation" r:id="rId3" imgW="1943100" imgH="457200" progId="Equation.3">
                  <p:embed/>
                  <p:pic>
                    <p:nvPicPr>
                      <p:cNvPr id="0" name=""/>
                      <p:cNvPicPr/>
                      <p:nvPr/>
                    </p:nvPicPr>
                    <p:blipFill>
                      <a:blip r:embed="rId4"/>
                      <a:stretch>
                        <a:fillRect/>
                      </a:stretch>
                    </p:blipFill>
                    <p:spPr>
                      <a:xfrm>
                        <a:off x="1461712" y="4289710"/>
                        <a:ext cx="4514850" cy="1062038"/>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718390089"/>
              </p:ext>
            </p:extLst>
          </p:nvPr>
        </p:nvGraphicFramePr>
        <p:xfrm>
          <a:off x="3820614" y="5054963"/>
          <a:ext cx="1436688" cy="1179512"/>
        </p:xfrm>
        <a:graphic>
          <a:graphicData uri="http://schemas.openxmlformats.org/presentationml/2006/ole">
            <mc:AlternateContent xmlns:mc="http://schemas.openxmlformats.org/markup-compatibility/2006">
              <mc:Choice xmlns:v="urn:schemas-microsoft-com:vml" Requires="v">
                <p:oleObj spid="_x0000_s780298" name="Equation" r:id="rId5" imgW="546100" imgH="444500" progId="Equation.3">
                  <p:embed/>
                </p:oleObj>
              </mc:Choice>
              <mc:Fallback>
                <p:oleObj name="Equation" r:id="rId5" imgW="546100" imgH="444500" progId="Equation.3">
                  <p:embed/>
                  <p:pic>
                    <p:nvPicPr>
                      <p:cNvPr id="0" name=""/>
                      <p:cNvPicPr>
                        <a:picLocks noChangeAspect="1" noChangeArrowheads="1"/>
                      </p:cNvPicPr>
                      <p:nvPr/>
                    </p:nvPicPr>
                    <p:blipFill>
                      <a:blip r:embed="rId6"/>
                      <a:srcRect/>
                      <a:stretch>
                        <a:fillRect/>
                      </a:stretch>
                    </p:blipFill>
                    <p:spPr bwMode="auto">
                      <a:xfrm>
                        <a:off x="3820614" y="5054963"/>
                        <a:ext cx="1436688" cy="1179512"/>
                      </a:xfrm>
                      <a:prstGeom prst="rect">
                        <a:avLst/>
                      </a:prstGeom>
                      <a:noFill/>
                      <a:extLst/>
                    </p:spPr>
                  </p:pic>
                </p:oleObj>
              </mc:Fallback>
            </mc:AlternateContent>
          </a:graphicData>
        </a:graphic>
      </p:graphicFrame>
    </p:spTree>
    <p:extLst>
      <p:ext uri="{BB962C8B-B14F-4D97-AF65-F5344CB8AC3E}">
        <p14:creationId xmlns:p14="http://schemas.microsoft.com/office/powerpoint/2010/main" val="2974694062"/>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Main algorithm</a:t>
            </a:r>
            <a:endParaRPr lang="en-US" dirty="0"/>
          </a:p>
        </p:txBody>
      </p:sp>
      <p:sp>
        <p:nvSpPr>
          <p:cNvPr id="3" name="Content Placeholder 2"/>
          <p:cNvSpPr>
            <a:spLocks noGrp="1"/>
          </p:cNvSpPr>
          <p:nvPr>
            <p:ph idx="1"/>
          </p:nvPr>
        </p:nvSpPr>
        <p:spPr>
          <a:xfrm>
            <a:off x="465996" y="1300269"/>
            <a:ext cx="8386551" cy="4926860"/>
          </a:xfrm>
        </p:spPr>
        <p:txBody>
          <a:bodyPr/>
          <a:lstStyle/>
          <a:p>
            <a:pPr marL="0" indent="0">
              <a:buNone/>
            </a:pPr>
            <a:r>
              <a:rPr lang="en-US" sz="1400" b="1" dirty="0" smtClean="0">
                <a:latin typeface="Courier"/>
                <a:cs typeface="Courier"/>
              </a:rPr>
              <a:t># </a:t>
            </a:r>
            <a:r>
              <a:rPr lang="en-US" sz="1400" b="1" dirty="0">
                <a:latin typeface="Courier"/>
                <a:cs typeface="Courier"/>
              </a:rPr>
              <a:t>weights -- the list </a:t>
            </a:r>
            <a:r>
              <a:rPr lang="en-US" sz="1400" b="1" dirty="0" smtClean="0">
                <a:latin typeface="Courier"/>
                <a:cs typeface="Courier"/>
              </a:rPr>
              <a:t>weights currently </a:t>
            </a:r>
            <a:r>
              <a:rPr lang="en-US" sz="1400" b="1" dirty="0">
                <a:latin typeface="Courier"/>
                <a:cs typeface="Courier"/>
              </a:rPr>
              <a:t>assigned to the features  (an empty array that </a:t>
            </a:r>
            <a:r>
              <a:rPr lang="en-US" sz="1400" b="1" dirty="0" smtClean="0">
                <a:latin typeface="Courier"/>
                <a:cs typeface="Courier"/>
              </a:rPr>
              <a:t>will be </a:t>
            </a:r>
            <a:r>
              <a:rPr lang="en-US" sz="1400" b="1" dirty="0">
                <a:latin typeface="Courier"/>
                <a:cs typeface="Courier"/>
              </a:rPr>
              <a:t>filled in by this function</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X </a:t>
            </a:r>
            <a:r>
              <a:rPr lang="en-US" sz="1400" b="1" dirty="0">
                <a:latin typeface="Courier"/>
                <a:cs typeface="Courier"/>
              </a:rPr>
              <a:t>-- the array containing cases to predict from</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labels -- the ground truth y values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step -- the rate controller for changing the weights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lam --  the regularization parameter. Something you could play with on a large data set </a:t>
            </a:r>
            <a:r>
              <a:rPr lang="en-US" sz="1400" b="1" dirty="0" smtClean="0">
                <a:latin typeface="Courier"/>
                <a:cs typeface="Courier"/>
              </a:rPr>
              <a:t>is</a:t>
            </a:r>
            <a:r>
              <a:rPr lang="en-US" sz="1400" b="1" dirty="0">
                <a:latin typeface="Courier"/>
                <a:cs typeface="Courier"/>
              </a:rPr>
              <a:t> </a:t>
            </a:r>
            <a:r>
              <a:rPr lang="en-US" sz="1400" b="1" dirty="0" smtClean="0">
                <a:latin typeface="Courier"/>
                <a:cs typeface="Courier"/>
              </a:rPr>
              <a:t>what </a:t>
            </a:r>
            <a:r>
              <a:rPr lang="en-US" sz="1400" b="1" dirty="0">
                <a:latin typeface="Courier"/>
                <a:cs typeface="Courier"/>
              </a:rPr>
              <a:t>value to use for this. you would want to do that by picking an optimization </a:t>
            </a:r>
            <a:r>
              <a:rPr lang="en-US" sz="1400" b="1" dirty="0" smtClean="0">
                <a:latin typeface="Courier"/>
                <a:cs typeface="Courier"/>
              </a:rPr>
              <a:t>set</a:t>
            </a:r>
            <a:r>
              <a:rPr lang="en-US" sz="1400" b="1" dirty="0">
                <a:latin typeface="Courier"/>
                <a:cs typeface="Courier"/>
              </a:rPr>
              <a:t> </a:t>
            </a:r>
            <a:r>
              <a:rPr lang="en-US" sz="1400" b="1" dirty="0" smtClean="0">
                <a:latin typeface="Courier"/>
                <a:cs typeface="Courier"/>
              </a:rPr>
              <a:t>and </a:t>
            </a:r>
            <a:r>
              <a:rPr lang="en-US" sz="1400" b="1" dirty="0">
                <a:latin typeface="Courier"/>
                <a:cs typeface="Courier"/>
              </a:rPr>
              <a:t>trying lots of lam values (from 0 to 1) on that optimization set</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iterations -- defaults to 1 for stochastic gradient descent, but can be higher in standard gradient descent. </a:t>
            </a:r>
          </a:p>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gradient_descent</a:t>
            </a:r>
            <a:r>
              <a:rPr lang="en-US" sz="1400" dirty="0">
                <a:latin typeface="Courier"/>
                <a:cs typeface="Courier"/>
              </a:rPr>
              <a:t>(self, weights, X, </a:t>
            </a:r>
            <a:r>
              <a:rPr lang="en-US" sz="1400" dirty="0" err="1">
                <a:latin typeface="Courier"/>
                <a:cs typeface="Courier"/>
              </a:rPr>
              <a:t>y_labels</a:t>
            </a:r>
            <a:r>
              <a:rPr lang="en-US" sz="1400" dirty="0">
                <a:latin typeface="Courier"/>
                <a:cs typeface="Courier"/>
              </a:rPr>
              <a:t>, step=0.1, lam=0.1</a:t>
            </a:r>
            <a:r>
              <a:rPr lang="en-US" sz="1400" dirty="0" smtClean="0">
                <a:latin typeface="Courier"/>
                <a:cs typeface="Courier"/>
              </a:rPr>
              <a:t>, iterations</a:t>
            </a:r>
            <a:r>
              <a:rPr lang="en-US" sz="1400" dirty="0">
                <a:latin typeface="Courier"/>
                <a:cs typeface="Courier"/>
              </a:rPr>
              <a:t>=1)</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m</a:t>
            </a:r>
            <a:r>
              <a:rPr lang="en-US" sz="1400" dirty="0">
                <a:latin typeface="Courier"/>
                <a:cs typeface="Courier"/>
              </a:rPr>
              <a:t>, n=</a:t>
            </a:r>
            <a:r>
              <a:rPr lang="en-US" sz="1400" dirty="0" err="1" smtClean="0">
                <a:latin typeface="Courier"/>
                <a:cs typeface="Courier"/>
              </a:rPr>
              <a:t>X.shape</a:t>
            </a:r>
            <a:r>
              <a:rPr lang="en-US" sz="1400" dirty="0">
                <a:latin typeface="Courier"/>
                <a:cs typeface="Courier"/>
              </a:rPr>
              <a:t/>
            </a:r>
            <a:br>
              <a:rPr lang="en-US" sz="1400" dirty="0">
                <a:latin typeface="Courier"/>
                <a:cs typeface="Courier"/>
              </a:rPr>
            </a:b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iterate over the rows to train the model on the same </a:t>
            </a:r>
            <a:r>
              <a:rPr lang="en-US" sz="1400" b="1" dirty="0" smtClean="0">
                <a:latin typeface="Courier"/>
                <a:cs typeface="Courier"/>
              </a:rPr>
              <a:t>data</a:t>
            </a:r>
            <a:br>
              <a:rPr lang="en-US" sz="1400" b="1" dirty="0" smtClean="0">
                <a:latin typeface="Courier"/>
                <a:cs typeface="Courier"/>
              </a:rPr>
            </a:br>
            <a:r>
              <a:rPr lang="en-US" sz="1400" dirty="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(iterations)</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for </a:t>
            </a:r>
            <a:r>
              <a:rPr lang="en-US" sz="1400" dirty="0">
                <a:latin typeface="Courier"/>
                <a:cs typeface="Courier"/>
              </a:rPr>
              <a:t>r in </a:t>
            </a:r>
            <a:r>
              <a:rPr lang="en-US" sz="1400" dirty="0" err="1">
                <a:latin typeface="Courier"/>
                <a:cs typeface="Courier"/>
              </a:rPr>
              <a:t>xrange</a:t>
            </a:r>
            <a:r>
              <a:rPr lang="en-US" sz="1400" dirty="0">
                <a:latin typeface="Courier"/>
                <a:cs typeface="Courier"/>
              </a:rPr>
              <a:t>(_MAX_ROWS)</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smtClean="0">
                <a:latin typeface="Courier"/>
                <a:cs typeface="Courier"/>
              </a:rPr>
              <a:t>weights</a:t>
            </a:r>
            <a:br>
              <a:rPr lang="en-US" sz="1400" dirty="0" smtClean="0">
                <a:latin typeface="Courier"/>
                <a:cs typeface="Courier"/>
              </a:rPr>
            </a:br>
            <a:r>
              <a:rPr lang="en-US" sz="1400" dirty="0" smtClean="0">
                <a:latin typeface="Courier"/>
                <a:cs typeface="Courier"/>
              </a:rPr>
              <a:t>			weights </a:t>
            </a:r>
            <a:r>
              <a:rPr lang="en-US" sz="1400" dirty="0">
                <a:latin typeface="Courier"/>
                <a:cs typeface="Courier"/>
              </a:rPr>
              <a:t>= </a:t>
            </a:r>
            <a:r>
              <a:rPr lang="en-US" sz="1400" dirty="0" err="1">
                <a:latin typeface="Courier"/>
                <a:cs typeface="Courier"/>
              </a:rPr>
              <a:t>old_weights</a:t>
            </a:r>
            <a:r>
              <a:rPr lang="en-US" sz="1400" dirty="0">
                <a:latin typeface="Courier"/>
                <a:cs typeface="Courier"/>
              </a:rPr>
              <a:t> + step*(</a:t>
            </a:r>
            <a:r>
              <a:rPr lang="en-US" sz="1400" dirty="0" err="1">
                <a:latin typeface="Courier"/>
                <a:cs typeface="Courier"/>
              </a:rPr>
              <a:t>self.loss_func</a:t>
            </a:r>
            <a:r>
              <a:rPr lang="en-US" sz="1400" dirty="0">
                <a:latin typeface="Courier"/>
                <a:cs typeface="Courier"/>
              </a:rPr>
              <a:t>(X[r],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err="1">
                <a:latin typeface="Courier"/>
                <a:cs typeface="Courier"/>
              </a:rPr>
              <a:t>y_labels</a:t>
            </a:r>
            <a:r>
              <a:rPr lang="en-US" sz="1400" dirty="0">
                <a:latin typeface="Courier"/>
                <a:cs typeface="Courier"/>
              </a:rPr>
              <a:t>[r]))*X[r</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b="1" dirty="0" smtClean="0">
                <a:latin typeface="Courier"/>
                <a:cs typeface="Courier"/>
              </a:rPr>
              <a:t>#</a:t>
            </a:r>
            <a:r>
              <a:rPr lang="en-US" sz="1400" b="1" dirty="0">
                <a:latin typeface="Courier"/>
                <a:cs typeface="Courier"/>
              </a:rPr>
              <a:t>add in regularization </a:t>
            </a:r>
            <a:r>
              <a:rPr lang="en-US" sz="1400" b="1" dirty="0" smtClean="0">
                <a:latin typeface="Courier"/>
                <a:cs typeface="Courier"/>
              </a:rPr>
              <a:t>term</a:t>
            </a:r>
            <a:br>
              <a:rPr lang="en-US" sz="1400" b="1" dirty="0" smtClean="0">
                <a:latin typeface="Courier"/>
                <a:cs typeface="Courier"/>
              </a:rPr>
            </a:br>
            <a:r>
              <a:rPr lang="en-US" sz="1400" dirty="0" smtClean="0">
                <a:latin typeface="Courier"/>
                <a:cs typeface="Courier"/>
              </a:rPr>
              <a:t>			weights </a:t>
            </a:r>
            <a:r>
              <a:rPr lang="en-US" sz="1400" dirty="0">
                <a:latin typeface="Courier"/>
                <a:cs typeface="Courier"/>
              </a:rPr>
              <a:t>= weights - lam*2.*step*</a:t>
            </a:r>
            <a:r>
              <a:rPr lang="en-US" sz="1400" dirty="0" err="1" smtClean="0">
                <a:latin typeface="Courier"/>
                <a:cs typeface="Courier"/>
              </a:rPr>
              <a:t>old_weights</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return </a:t>
            </a:r>
            <a:r>
              <a:rPr lang="en-US" sz="1400" dirty="0">
                <a:latin typeface="Courier"/>
                <a:cs typeface="Courier"/>
              </a:rPr>
              <a:t>weight</a:t>
            </a:r>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44</a:t>
            </a:fld>
            <a:endParaRPr lang="en-US" dirty="0"/>
          </a:p>
        </p:txBody>
      </p:sp>
    </p:spTree>
    <p:extLst>
      <p:ext uri="{BB962C8B-B14F-4D97-AF65-F5344CB8AC3E}">
        <p14:creationId xmlns:p14="http://schemas.microsoft.com/office/powerpoint/2010/main" val="367777943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Main algorithm</a:t>
            </a:r>
            <a:endParaRPr lang="en-US" dirty="0"/>
          </a:p>
        </p:txBody>
      </p:sp>
      <p:sp>
        <p:nvSpPr>
          <p:cNvPr id="3" name="Content Placeholder 2"/>
          <p:cNvSpPr>
            <a:spLocks noGrp="1"/>
          </p:cNvSpPr>
          <p:nvPr>
            <p:ph idx="1"/>
          </p:nvPr>
        </p:nvSpPr>
        <p:spPr>
          <a:xfrm>
            <a:off x="465996" y="1300269"/>
            <a:ext cx="8386551" cy="4926860"/>
          </a:xfrm>
        </p:spPr>
        <p:txBody>
          <a:bodyPr/>
          <a:lstStyle/>
          <a:p>
            <a:pPr marL="0" indent="0">
              <a:buNone/>
            </a:pPr>
            <a:r>
              <a:rPr lang="en-US" sz="1400" b="1" dirty="0" smtClean="0">
                <a:latin typeface="Courier"/>
                <a:cs typeface="Courier"/>
              </a:rPr>
              <a:t># </a:t>
            </a:r>
            <a:r>
              <a:rPr lang="en-US" sz="1400" b="1" dirty="0">
                <a:latin typeface="Courier"/>
                <a:cs typeface="Courier"/>
              </a:rPr>
              <a:t>weights -- the list weight </a:t>
            </a:r>
            <a:r>
              <a:rPr lang="en-US" sz="1400" b="1" dirty="0" err="1">
                <a:latin typeface="Courier"/>
                <a:cs typeface="Courier"/>
              </a:rPr>
              <a:t>scurrently</a:t>
            </a:r>
            <a:r>
              <a:rPr lang="en-US" sz="1400" b="1" dirty="0">
                <a:latin typeface="Courier"/>
                <a:cs typeface="Courier"/>
              </a:rPr>
              <a:t> assigned to the features  (an empty array that </a:t>
            </a:r>
            <a:r>
              <a:rPr lang="en-US" sz="1400" b="1" dirty="0" smtClean="0">
                <a:latin typeface="Courier"/>
                <a:cs typeface="Courier"/>
              </a:rPr>
              <a:t>will be </a:t>
            </a:r>
            <a:r>
              <a:rPr lang="en-US" sz="1400" b="1" dirty="0">
                <a:latin typeface="Courier"/>
                <a:cs typeface="Courier"/>
              </a:rPr>
              <a:t>filled in by this function</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X </a:t>
            </a:r>
            <a:r>
              <a:rPr lang="en-US" sz="1400" b="1" dirty="0">
                <a:latin typeface="Courier"/>
                <a:cs typeface="Courier"/>
              </a:rPr>
              <a:t>-- the array containing cases to predict from</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labels -- the ground truth y values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step -- the rate controller for changing the weights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lam --  the regularization parameter. Something you could play with on a large data set </a:t>
            </a:r>
            <a:r>
              <a:rPr lang="en-US" sz="1400" b="1" dirty="0" smtClean="0">
                <a:latin typeface="Courier"/>
                <a:cs typeface="Courier"/>
              </a:rPr>
              <a:t>is</a:t>
            </a:r>
            <a:r>
              <a:rPr lang="en-US" sz="1400" b="1" dirty="0">
                <a:latin typeface="Courier"/>
                <a:cs typeface="Courier"/>
              </a:rPr>
              <a:t> </a:t>
            </a:r>
            <a:r>
              <a:rPr lang="en-US" sz="1400" b="1" dirty="0" smtClean="0">
                <a:latin typeface="Courier"/>
                <a:cs typeface="Courier"/>
              </a:rPr>
              <a:t>what </a:t>
            </a:r>
            <a:r>
              <a:rPr lang="en-US" sz="1400" b="1" dirty="0">
                <a:latin typeface="Courier"/>
                <a:cs typeface="Courier"/>
              </a:rPr>
              <a:t>value to use for this. you would want to do that by picking an optimization </a:t>
            </a:r>
            <a:r>
              <a:rPr lang="en-US" sz="1400" b="1" dirty="0" smtClean="0">
                <a:latin typeface="Courier"/>
                <a:cs typeface="Courier"/>
              </a:rPr>
              <a:t>set</a:t>
            </a:r>
            <a:r>
              <a:rPr lang="en-US" sz="1400" b="1" dirty="0">
                <a:latin typeface="Courier"/>
                <a:cs typeface="Courier"/>
              </a:rPr>
              <a:t> </a:t>
            </a:r>
            <a:r>
              <a:rPr lang="en-US" sz="1400" b="1" dirty="0" smtClean="0">
                <a:latin typeface="Courier"/>
                <a:cs typeface="Courier"/>
              </a:rPr>
              <a:t>and </a:t>
            </a:r>
            <a:r>
              <a:rPr lang="en-US" sz="1400" b="1" dirty="0">
                <a:latin typeface="Courier"/>
                <a:cs typeface="Courier"/>
              </a:rPr>
              <a:t>trying lots of lam values (from 0 to 1) on that optimization set</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iterations -- defaults to 1 for stochastic gradient descent, but can be higher in standard gradient descent. </a:t>
            </a:r>
          </a:p>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gradient_descent</a:t>
            </a:r>
            <a:r>
              <a:rPr lang="en-US" sz="1400" dirty="0">
                <a:latin typeface="Courier"/>
                <a:cs typeface="Courier"/>
              </a:rPr>
              <a:t>(self, weights, X, </a:t>
            </a:r>
            <a:r>
              <a:rPr lang="en-US" sz="1400" dirty="0" err="1">
                <a:latin typeface="Courier"/>
                <a:cs typeface="Courier"/>
              </a:rPr>
              <a:t>y_labels</a:t>
            </a:r>
            <a:r>
              <a:rPr lang="en-US" sz="1400" dirty="0">
                <a:latin typeface="Courier"/>
                <a:cs typeface="Courier"/>
              </a:rPr>
              <a:t>, step=0.1, lam=0.1</a:t>
            </a:r>
            <a:r>
              <a:rPr lang="en-US" sz="1400" dirty="0" smtClean="0">
                <a:latin typeface="Courier"/>
                <a:cs typeface="Courier"/>
              </a:rPr>
              <a:t>, iterations</a:t>
            </a:r>
            <a:r>
              <a:rPr lang="en-US" sz="1400" dirty="0">
                <a:latin typeface="Courier"/>
                <a:cs typeface="Courier"/>
              </a:rPr>
              <a:t>=1)</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m</a:t>
            </a:r>
            <a:r>
              <a:rPr lang="en-US" sz="1400" dirty="0">
                <a:latin typeface="Courier"/>
                <a:cs typeface="Courier"/>
              </a:rPr>
              <a:t>, n=</a:t>
            </a:r>
            <a:r>
              <a:rPr lang="en-US" sz="1400" dirty="0" err="1" smtClean="0">
                <a:latin typeface="Courier"/>
                <a:cs typeface="Courier"/>
              </a:rPr>
              <a:t>X.shape</a:t>
            </a:r>
            <a:r>
              <a:rPr lang="en-US" sz="1400" dirty="0">
                <a:latin typeface="Courier"/>
                <a:cs typeface="Courier"/>
              </a:rPr>
              <a:t/>
            </a:r>
            <a:br>
              <a:rPr lang="en-US" sz="1400" dirty="0">
                <a:latin typeface="Courier"/>
                <a:cs typeface="Courier"/>
              </a:rPr>
            </a:b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iterate over the rows to train the model on the same </a:t>
            </a:r>
            <a:r>
              <a:rPr lang="en-US" sz="1400" b="1" dirty="0" smtClean="0">
                <a:latin typeface="Courier"/>
                <a:cs typeface="Courier"/>
              </a:rPr>
              <a:t>data</a:t>
            </a:r>
            <a:br>
              <a:rPr lang="en-US" sz="1400" b="1" dirty="0" smtClean="0">
                <a:latin typeface="Courier"/>
                <a:cs typeface="Courier"/>
              </a:rPr>
            </a:br>
            <a:r>
              <a:rPr lang="en-US" sz="1400" dirty="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(iterations)</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for </a:t>
            </a:r>
            <a:r>
              <a:rPr lang="en-US" sz="1400" dirty="0">
                <a:latin typeface="Courier"/>
                <a:cs typeface="Courier"/>
              </a:rPr>
              <a:t>r in </a:t>
            </a:r>
            <a:r>
              <a:rPr lang="en-US" sz="1400" dirty="0" err="1">
                <a:latin typeface="Courier"/>
                <a:cs typeface="Courier"/>
              </a:rPr>
              <a:t>xrange</a:t>
            </a:r>
            <a:r>
              <a:rPr lang="en-US" sz="1400" dirty="0">
                <a:latin typeface="Courier"/>
                <a:cs typeface="Courier"/>
              </a:rPr>
              <a:t>(_MAX_ROWS)</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smtClean="0">
                <a:latin typeface="Courier"/>
                <a:cs typeface="Courier"/>
              </a:rPr>
              <a:t>weights</a:t>
            </a:r>
            <a:br>
              <a:rPr lang="en-US" sz="1400" dirty="0" smtClean="0">
                <a:latin typeface="Courier"/>
                <a:cs typeface="Courier"/>
              </a:rPr>
            </a:br>
            <a:r>
              <a:rPr lang="en-US" sz="1400" dirty="0" smtClean="0">
                <a:latin typeface="Courier"/>
                <a:cs typeface="Courier"/>
              </a:rPr>
              <a:t>			weights </a:t>
            </a:r>
            <a:r>
              <a:rPr lang="en-US" sz="1400" dirty="0">
                <a:latin typeface="Courier"/>
                <a:cs typeface="Courier"/>
              </a:rPr>
              <a:t>= </a:t>
            </a:r>
            <a:r>
              <a:rPr lang="en-US" sz="1400" dirty="0" err="1">
                <a:latin typeface="Courier"/>
                <a:cs typeface="Courier"/>
              </a:rPr>
              <a:t>old_weights</a:t>
            </a:r>
            <a:r>
              <a:rPr lang="en-US" sz="1400" dirty="0">
                <a:latin typeface="Courier"/>
                <a:cs typeface="Courier"/>
              </a:rPr>
              <a:t> + step*(</a:t>
            </a:r>
            <a:r>
              <a:rPr lang="en-US" sz="1400" dirty="0" err="1">
                <a:latin typeface="Courier"/>
                <a:cs typeface="Courier"/>
              </a:rPr>
              <a:t>self.loss_func</a:t>
            </a:r>
            <a:r>
              <a:rPr lang="en-US" sz="1400" dirty="0">
                <a:latin typeface="Courier"/>
                <a:cs typeface="Courier"/>
              </a:rPr>
              <a:t>(X[r],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err="1">
                <a:latin typeface="Courier"/>
                <a:cs typeface="Courier"/>
              </a:rPr>
              <a:t>y_labels</a:t>
            </a:r>
            <a:r>
              <a:rPr lang="en-US" sz="1400" dirty="0">
                <a:latin typeface="Courier"/>
                <a:cs typeface="Courier"/>
              </a:rPr>
              <a:t>[r]))*X[r</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b="1" dirty="0" smtClean="0">
                <a:latin typeface="Courier"/>
                <a:cs typeface="Courier"/>
              </a:rPr>
              <a:t>#</a:t>
            </a:r>
            <a:r>
              <a:rPr lang="en-US" sz="1400" b="1" dirty="0">
                <a:latin typeface="Courier"/>
                <a:cs typeface="Courier"/>
              </a:rPr>
              <a:t>add in regularization </a:t>
            </a:r>
            <a:r>
              <a:rPr lang="en-US" sz="1400" b="1" dirty="0" smtClean="0">
                <a:latin typeface="Courier"/>
                <a:cs typeface="Courier"/>
              </a:rPr>
              <a:t>term</a:t>
            </a:r>
            <a:br>
              <a:rPr lang="en-US" sz="1400" b="1" dirty="0" smtClean="0">
                <a:latin typeface="Courier"/>
                <a:cs typeface="Courier"/>
              </a:rPr>
            </a:br>
            <a:r>
              <a:rPr lang="en-US" sz="1400" dirty="0" smtClean="0">
                <a:latin typeface="Courier"/>
                <a:cs typeface="Courier"/>
              </a:rPr>
              <a:t>			weights </a:t>
            </a:r>
            <a:r>
              <a:rPr lang="en-US" sz="1400" dirty="0">
                <a:latin typeface="Courier"/>
                <a:cs typeface="Courier"/>
              </a:rPr>
              <a:t>= weights - lam*2.*step*</a:t>
            </a:r>
            <a:r>
              <a:rPr lang="en-US" sz="1400" dirty="0" err="1" smtClean="0">
                <a:latin typeface="Courier"/>
                <a:cs typeface="Courier"/>
              </a:rPr>
              <a:t>old_weights</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return </a:t>
            </a:r>
            <a:r>
              <a:rPr lang="en-US" sz="1400" dirty="0">
                <a:latin typeface="Courier"/>
                <a:cs typeface="Courier"/>
              </a:rPr>
              <a:t>weight</a:t>
            </a:r>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45</a:t>
            </a:fld>
            <a:endParaRPr lang="en-US" dirty="0"/>
          </a:p>
        </p:txBody>
      </p:sp>
      <p:sp>
        <p:nvSpPr>
          <p:cNvPr id="8" name="Rectangle 7"/>
          <p:cNvSpPr/>
          <p:nvPr/>
        </p:nvSpPr>
        <p:spPr>
          <a:xfrm>
            <a:off x="2559089" y="4436136"/>
            <a:ext cx="1383802" cy="56873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4170367" y="2710736"/>
            <a:ext cx="1914577" cy="1440327"/>
          </a:xfrm>
          <a:prstGeom prst="wedgeRectCallout">
            <a:avLst>
              <a:gd name="adj1" fmla="val -94453"/>
              <a:gd name="adj2" fmla="val 737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 are using a fairly ‘dumb’ decision about when to stop here</a:t>
            </a:r>
            <a:endParaRPr lang="en-US" dirty="0"/>
          </a:p>
        </p:txBody>
      </p:sp>
    </p:spTree>
    <p:extLst>
      <p:ext uri="{BB962C8B-B14F-4D97-AF65-F5344CB8AC3E}">
        <p14:creationId xmlns:p14="http://schemas.microsoft.com/office/powerpoint/2010/main" val="3605995452"/>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Main algorithm</a:t>
            </a:r>
            <a:endParaRPr lang="en-US" dirty="0"/>
          </a:p>
        </p:txBody>
      </p:sp>
      <p:sp>
        <p:nvSpPr>
          <p:cNvPr id="3" name="Content Placeholder 2"/>
          <p:cNvSpPr>
            <a:spLocks noGrp="1"/>
          </p:cNvSpPr>
          <p:nvPr>
            <p:ph idx="1"/>
          </p:nvPr>
        </p:nvSpPr>
        <p:spPr>
          <a:xfrm>
            <a:off x="465996" y="1300269"/>
            <a:ext cx="8386551" cy="4926860"/>
          </a:xfrm>
        </p:spPr>
        <p:txBody>
          <a:bodyPr/>
          <a:lstStyle/>
          <a:p>
            <a:pPr marL="0" indent="0">
              <a:buNone/>
            </a:pPr>
            <a:r>
              <a:rPr lang="en-US" sz="1400" b="1" dirty="0" smtClean="0">
                <a:latin typeface="Courier"/>
                <a:cs typeface="Courier"/>
              </a:rPr>
              <a:t># </a:t>
            </a:r>
            <a:r>
              <a:rPr lang="en-US" sz="1400" b="1" dirty="0">
                <a:latin typeface="Courier"/>
                <a:cs typeface="Courier"/>
              </a:rPr>
              <a:t>weights -- the list weight </a:t>
            </a:r>
            <a:r>
              <a:rPr lang="en-US" sz="1400" b="1" dirty="0" err="1">
                <a:latin typeface="Courier"/>
                <a:cs typeface="Courier"/>
              </a:rPr>
              <a:t>scurrently</a:t>
            </a:r>
            <a:r>
              <a:rPr lang="en-US" sz="1400" b="1" dirty="0">
                <a:latin typeface="Courier"/>
                <a:cs typeface="Courier"/>
              </a:rPr>
              <a:t> assigned to the features  (an empty array that </a:t>
            </a:r>
            <a:r>
              <a:rPr lang="en-US" sz="1400" b="1" dirty="0" smtClean="0">
                <a:latin typeface="Courier"/>
                <a:cs typeface="Courier"/>
              </a:rPr>
              <a:t>will be </a:t>
            </a:r>
            <a:r>
              <a:rPr lang="en-US" sz="1400" b="1" dirty="0">
                <a:latin typeface="Courier"/>
                <a:cs typeface="Courier"/>
              </a:rPr>
              <a:t>filled in by this function</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X </a:t>
            </a:r>
            <a:r>
              <a:rPr lang="en-US" sz="1400" b="1" dirty="0">
                <a:latin typeface="Courier"/>
                <a:cs typeface="Courier"/>
              </a:rPr>
              <a:t>-- the array containing cases to predict from</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labels -- the ground truth y values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step -- the rate controller for changing the weights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lam --  the regularization parameter. Something you could play with on a large data set </a:t>
            </a:r>
            <a:r>
              <a:rPr lang="en-US" sz="1400" b="1" dirty="0" smtClean="0">
                <a:latin typeface="Courier"/>
                <a:cs typeface="Courier"/>
              </a:rPr>
              <a:t>is</a:t>
            </a:r>
            <a:r>
              <a:rPr lang="en-US" sz="1400" b="1" dirty="0">
                <a:latin typeface="Courier"/>
                <a:cs typeface="Courier"/>
              </a:rPr>
              <a:t> </a:t>
            </a:r>
            <a:r>
              <a:rPr lang="en-US" sz="1400" b="1" dirty="0" smtClean="0">
                <a:latin typeface="Courier"/>
                <a:cs typeface="Courier"/>
              </a:rPr>
              <a:t>what </a:t>
            </a:r>
            <a:r>
              <a:rPr lang="en-US" sz="1400" b="1" dirty="0">
                <a:latin typeface="Courier"/>
                <a:cs typeface="Courier"/>
              </a:rPr>
              <a:t>value to use for this. you would want to do that by picking an optimization </a:t>
            </a:r>
            <a:r>
              <a:rPr lang="en-US" sz="1400" b="1" dirty="0" smtClean="0">
                <a:latin typeface="Courier"/>
                <a:cs typeface="Courier"/>
              </a:rPr>
              <a:t>set</a:t>
            </a:r>
            <a:r>
              <a:rPr lang="en-US" sz="1400" b="1" dirty="0">
                <a:latin typeface="Courier"/>
                <a:cs typeface="Courier"/>
              </a:rPr>
              <a:t> </a:t>
            </a:r>
            <a:r>
              <a:rPr lang="en-US" sz="1400" b="1" dirty="0" smtClean="0">
                <a:latin typeface="Courier"/>
                <a:cs typeface="Courier"/>
              </a:rPr>
              <a:t>and </a:t>
            </a:r>
            <a:r>
              <a:rPr lang="en-US" sz="1400" b="1" dirty="0">
                <a:latin typeface="Courier"/>
                <a:cs typeface="Courier"/>
              </a:rPr>
              <a:t>trying lots of lam values (from 0 to 1) on that optimization set</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iterations -- defaults to 1 for stochastic gradient descent, but can be higher in standard gradient descent. </a:t>
            </a:r>
          </a:p>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gradient_descent</a:t>
            </a:r>
            <a:r>
              <a:rPr lang="en-US" sz="1400" dirty="0">
                <a:latin typeface="Courier"/>
                <a:cs typeface="Courier"/>
              </a:rPr>
              <a:t>(self, weights, X, </a:t>
            </a:r>
            <a:r>
              <a:rPr lang="en-US" sz="1400" dirty="0" err="1">
                <a:latin typeface="Courier"/>
                <a:cs typeface="Courier"/>
              </a:rPr>
              <a:t>y_labels</a:t>
            </a:r>
            <a:r>
              <a:rPr lang="en-US" sz="1400" dirty="0">
                <a:latin typeface="Courier"/>
                <a:cs typeface="Courier"/>
              </a:rPr>
              <a:t>, step=0.1, lam=0.1</a:t>
            </a:r>
            <a:r>
              <a:rPr lang="en-US" sz="1400" dirty="0" smtClean="0">
                <a:latin typeface="Courier"/>
                <a:cs typeface="Courier"/>
              </a:rPr>
              <a:t>, iterations</a:t>
            </a:r>
            <a:r>
              <a:rPr lang="en-US" sz="1400" dirty="0">
                <a:latin typeface="Courier"/>
                <a:cs typeface="Courier"/>
              </a:rPr>
              <a:t>=1)</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m</a:t>
            </a:r>
            <a:r>
              <a:rPr lang="en-US" sz="1400" dirty="0">
                <a:latin typeface="Courier"/>
                <a:cs typeface="Courier"/>
              </a:rPr>
              <a:t>, n=</a:t>
            </a:r>
            <a:r>
              <a:rPr lang="en-US" sz="1400" dirty="0" err="1" smtClean="0">
                <a:latin typeface="Courier"/>
                <a:cs typeface="Courier"/>
              </a:rPr>
              <a:t>X.shape</a:t>
            </a:r>
            <a:r>
              <a:rPr lang="en-US" sz="1400" dirty="0">
                <a:latin typeface="Courier"/>
                <a:cs typeface="Courier"/>
              </a:rPr>
              <a:t/>
            </a:r>
            <a:br>
              <a:rPr lang="en-US" sz="1400" dirty="0">
                <a:latin typeface="Courier"/>
                <a:cs typeface="Courier"/>
              </a:rPr>
            </a:b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iterate over the rows to train the model on the same </a:t>
            </a:r>
            <a:r>
              <a:rPr lang="en-US" sz="1400" b="1" dirty="0" smtClean="0">
                <a:latin typeface="Courier"/>
                <a:cs typeface="Courier"/>
              </a:rPr>
              <a:t>data</a:t>
            </a:r>
            <a:br>
              <a:rPr lang="en-US" sz="1400" b="1" dirty="0" smtClean="0">
                <a:latin typeface="Courier"/>
                <a:cs typeface="Courier"/>
              </a:rPr>
            </a:br>
            <a:r>
              <a:rPr lang="en-US" sz="1400" dirty="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(iterations)</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for </a:t>
            </a:r>
            <a:r>
              <a:rPr lang="en-US" sz="1400" dirty="0">
                <a:latin typeface="Courier"/>
                <a:cs typeface="Courier"/>
              </a:rPr>
              <a:t>r in </a:t>
            </a:r>
            <a:r>
              <a:rPr lang="en-US" sz="1400" dirty="0" err="1">
                <a:latin typeface="Courier"/>
                <a:cs typeface="Courier"/>
              </a:rPr>
              <a:t>xrange</a:t>
            </a:r>
            <a:r>
              <a:rPr lang="en-US" sz="1400" dirty="0">
                <a:latin typeface="Courier"/>
                <a:cs typeface="Courier"/>
              </a:rPr>
              <a:t>(_MAX_ROWS)</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smtClean="0">
                <a:latin typeface="Courier"/>
                <a:cs typeface="Courier"/>
              </a:rPr>
              <a:t>weights</a:t>
            </a:r>
            <a:br>
              <a:rPr lang="en-US" sz="1400" dirty="0" smtClean="0">
                <a:latin typeface="Courier"/>
                <a:cs typeface="Courier"/>
              </a:rPr>
            </a:br>
            <a:r>
              <a:rPr lang="en-US" sz="1400" dirty="0" smtClean="0">
                <a:latin typeface="Courier"/>
                <a:cs typeface="Courier"/>
              </a:rPr>
              <a:t>			weights </a:t>
            </a:r>
            <a:r>
              <a:rPr lang="en-US" sz="1400" dirty="0">
                <a:latin typeface="Courier"/>
                <a:cs typeface="Courier"/>
              </a:rPr>
              <a:t>= </a:t>
            </a:r>
            <a:r>
              <a:rPr lang="en-US" sz="1400" dirty="0" err="1">
                <a:latin typeface="Courier"/>
                <a:cs typeface="Courier"/>
              </a:rPr>
              <a:t>old_weights</a:t>
            </a:r>
            <a:r>
              <a:rPr lang="en-US" sz="1400" dirty="0">
                <a:latin typeface="Courier"/>
                <a:cs typeface="Courier"/>
              </a:rPr>
              <a:t> + step*(</a:t>
            </a:r>
            <a:r>
              <a:rPr lang="en-US" sz="1400" dirty="0" err="1">
                <a:latin typeface="Courier"/>
                <a:cs typeface="Courier"/>
              </a:rPr>
              <a:t>self.loss_func</a:t>
            </a:r>
            <a:r>
              <a:rPr lang="en-US" sz="1400" dirty="0">
                <a:latin typeface="Courier"/>
                <a:cs typeface="Courier"/>
              </a:rPr>
              <a:t>(X[r],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err="1">
                <a:latin typeface="Courier"/>
                <a:cs typeface="Courier"/>
              </a:rPr>
              <a:t>y_labels</a:t>
            </a:r>
            <a:r>
              <a:rPr lang="en-US" sz="1400" dirty="0">
                <a:latin typeface="Courier"/>
                <a:cs typeface="Courier"/>
              </a:rPr>
              <a:t>[r]))*X[r</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b="1" dirty="0" smtClean="0">
                <a:latin typeface="Courier"/>
                <a:cs typeface="Courier"/>
              </a:rPr>
              <a:t>#</a:t>
            </a:r>
            <a:r>
              <a:rPr lang="en-US" sz="1400" b="1" dirty="0">
                <a:latin typeface="Courier"/>
                <a:cs typeface="Courier"/>
              </a:rPr>
              <a:t>add in regularization </a:t>
            </a:r>
            <a:r>
              <a:rPr lang="en-US" sz="1400" b="1" dirty="0" smtClean="0">
                <a:latin typeface="Courier"/>
                <a:cs typeface="Courier"/>
              </a:rPr>
              <a:t>term</a:t>
            </a:r>
            <a:br>
              <a:rPr lang="en-US" sz="1400" b="1" dirty="0" smtClean="0">
                <a:latin typeface="Courier"/>
                <a:cs typeface="Courier"/>
              </a:rPr>
            </a:br>
            <a:r>
              <a:rPr lang="en-US" sz="1400" dirty="0" smtClean="0">
                <a:latin typeface="Courier"/>
                <a:cs typeface="Courier"/>
              </a:rPr>
              <a:t>			weights </a:t>
            </a:r>
            <a:r>
              <a:rPr lang="en-US" sz="1400" dirty="0">
                <a:latin typeface="Courier"/>
                <a:cs typeface="Courier"/>
              </a:rPr>
              <a:t>= weights - lam*2.*step*</a:t>
            </a:r>
            <a:r>
              <a:rPr lang="en-US" sz="1400" dirty="0" err="1" smtClean="0">
                <a:latin typeface="Courier"/>
                <a:cs typeface="Courier"/>
              </a:rPr>
              <a:t>old_weights</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return </a:t>
            </a:r>
            <a:r>
              <a:rPr lang="en-US" sz="1400" dirty="0">
                <a:latin typeface="Courier"/>
                <a:cs typeface="Courier"/>
              </a:rPr>
              <a:t>weight</a:t>
            </a:r>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46</a:t>
            </a:fld>
            <a:endParaRPr lang="en-US" dirty="0"/>
          </a:p>
        </p:txBody>
      </p:sp>
      <p:sp>
        <p:nvSpPr>
          <p:cNvPr id="8" name="Rectangle 7"/>
          <p:cNvSpPr/>
          <p:nvPr/>
        </p:nvSpPr>
        <p:spPr>
          <a:xfrm>
            <a:off x="1706059" y="5066928"/>
            <a:ext cx="6862145" cy="75312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5592083" y="3260513"/>
            <a:ext cx="1914577" cy="1440327"/>
          </a:xfrm>
          <a:prstGeom prst="wedgeRectCallout">
            <a:avLst>
              <a:gd name="adj1" fmla="val -94453"/>
              <a:gd name="adj2" fmla="val 737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is the key aspect of the algorithm – updating the weights</a:t>
            </a:r>
            <a:endParaRPr lang="en-US" dirty="0"/>
          </a:p>
        </p:txBody>
      </p:sp>
    </p:spTree>
    <p:extLst>
      <p:ext uri="{BB962C8B-B14F-4D97-AF65-F5344CB8AC3E}">
        <p14:creationId xmlns:p14="http://schemas.microsoft.com/office/powerpoint/2010/main" val="1492849017"/>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Main algorithm</a:t>
            </a:r>
            <a:endParaRPr lang="en-US" dirty="0"/>
          </a:p>
        </p:txBody>
      </p:sp>
      <p:sp>
        <p:nvSpPr>
          <p:cNvPr id="3" name="Content Placeholder 2"/>
          <p:cNvSpPr>
            <a:spLocks noGrp="1"/>
          </p:cNvSpPr>
          <p:nvPr>
            <p:ph idx="1"/>
          </p:nvPr>
        </p:nvSpPr>
        <p:spPr>
          <a:xfrm>
            <a:off x="465996" y="1300269"/>
            <a:ext cx="8386551" cy="4926860"/>
          </a:xfrm>
        </p:spPr>
        <p:txBody>
          <a:bodyPr/>
          <a:lstStyle/>
          <a:p>
            <a:pPr marL="0" indent="0">
              <a:buNone/>
            </a:pPr>
            <a:r>
              <a:rPr lang="en-US" sz="1400" b="1" dirty="0" smtClean="0">
                <a:latin typeface="Courier"/>
                <a:cs typeface="Courier"/>
              </a:rPr>
              <a:t># </a:t>
            </a:r>
            <a:r>
              <a:rPr lang="en-US" sz="1400" b="1" dirty="0">
                <a:latin typeface="Courier"/>
                <a:cs typeface="Courier"/>
              </a:rPr>
              <a:t>weights -- the list weight </a:t>
            </a:r>
            <a:r>
              <a:rPr lang="en-US" sz="1400" b="1" dirty="0" err="1">
                <a:latin typeface="Courier"/>
                <a:cs typeface="Courier"/>
              </a:rPr>
              <a:t>scurrently</a:t>
            </a:r>
            <a:r>
              <a:rPr lang="en-US" sz="1400" b="1" dirty="0">
                <a:latin typeface="Courier"/>
                <a:cs typeface="Courier"/>
              </a:rPr>
              <a:t> assigned to the features  (an empty array that </a:t>
            </a:r>
            <a:r>
              <a:rPr lang="en-US" sz="1400" b="1" dirty="0" smtClean="0">
                <a:latin typeface="Courier"/>
                <a:cs typeface="Courier"/>
              </a:rPr>
              <a:t>will be </a:t>
            </a:r>
            <a:r>
              <a:rPr lang="en-US" sz="1400" b="1" dirty="0">
                <a:latin typeface="Courier"/>
                <a:cs typeface="Courier"/>
              </a:rPr>
              <a:t>filled in by this function</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X </a:t>
            </a:r>
            <a:r>
              <a:rPr lang="en-US" sz="1400" b="1" dirty="0">
                <a:latin typeface="Courier"/>
                <a:cs typeface="Courier"/>
              </a:rPr>
              <a:t>-- the array containing cases to predict from</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labels -- the ground truth y values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step -- the rate controller for changing the weights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lam --  the regularization parameter. Something you could play with on a large data set </a:t>
            </a:r>
            <a:r>
              <a:rPr lang="en-US" sz="1400" b="1" dirty="0" smtClean="0">
                <a:latin typeface="Courier"/>
                <a:cs typeface="Courier"/>
              </a:rPr>
              <a:t>is</a:t>
            </a:r>
            <a:r>
              <a:rPr lang="en-US" sz="1400" b="1" dirty="0">
                <a:latin typeface="Courier"/>
                <a:cs typeface="Courier"/>
              </a:rPr>
              <a:t> </a:t>
            </a:r>
            <a:r>
              <a:rPr lang="en-US" sz="1400" b="1" dirty="0" smtClean="0">
                <a:latin typeface="Courier"/>
                <a:cs typeface="Courier"/>
              </a:rPr>
              <a:t>what </a:t>
            </a:r>
            <a:r>
              <a:rPr lang="en-US" sz="1400" b="1" dirty="0">
                <a:latin typeface="Courier"/>
                <a:cs typeface="Courier"/>
              </a:rPr>
              <a:t>value to use for this. you would want to do that by picking an optimization </a:t>
            </a:r>
            <a:r>
              <a:rPr lang="en-US" sz="1400" b="1" dirty="0" smtClean="0">
                <a:latin typeface="Courier"/>
                <a:cs typeface="Courier"/>
              </a:rPr>
              <a:t>set</a:t>
            </a:r>
            <a:r>
              <a:rPr lang="en-US" sz="1400" b="1" dirty="0">
                <a:latin typeface="Courier"/>
                <a:cs typeface="Courier"/>
              </a:rPr>
              <a:t> </a:t>
            </a:r>
            <a:r>
              <a:rPr lang="en-US" sz="1400" b="1" dirty="0" smtClean="0">
                <a:latin typeface="Courier"/>
                <a:cs typeface="Courier"/>
              </a:rPr>
              <a:t>and </a:t>
            </a:r>
            <a:r>
              <a:rPr lang="en-US" sz="1400" b="1" dirty="0">
                <a:latin typeface="Courier"/>
                <a:cs typeface="Courier"/>
              </a:rPr>
              <a:t>trying lots of lam values (from 0 to 1) on that optimization set</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iterations -- defaults to 1 for stochastic gradient descent, but can be higher in standard gradient descent. </a:t>
            </a:r>
          </a:p>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gradient_descent</a:t>
            </a:r>
            <a:r>
              <a:rPr lang="en-US" sz="1400" dirty="0">
                <a:latin typeface="Courier"/>
                <a:cs typeface="Courier"/>
              </a:rPr>
              <a:t>(self, weights, X, </a:t>
            </a:r>
            <a:r>
              <a:rPr lang="en-US" sz="1400" dirty="0" err="1">
                <a:latin typeface="Courier"/>
                <a:cs typeface="Courier"/>
              </a:rPr>
              <a:t>y_labels</a:t>
            </a:r>
            <a:r>
              <a:rPr lang="en-US" sz="1400" dirty="0">
                <a:latin typeface="Courier"/>
                <a:cs typeface="Courier"/>
              </a:rPr>
              <a:t>, step=0.1, lam=0.1</a:t>
            </a:r>
            <a:r>
              <a:rPr lang="en-US" sz="1400" dirty="0" smtClean="0">
                <a:latin typeface="Courier"/>
                <a:cs typeface="Courier"/>
              </a:rPr>
              <a:t>, iterations</a:t>
            </a:r>
            <a:r>
              <a:rPr lang="en-US" sz="1400" dirty="0">
                <a:latin typeface="Courier"/>
                <a:cs typeface="Courier"/>
              </a:rPr>
              <a:t>=1)</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m</a:t>
            </a:r>
            <a:r>
              <a:rPr lang="en-US" sz="1400" dirty="0">
                <a:latin typeface="Courier"/>
                <a:cs typeface="Courier"/>
              </a:rPr>
              <a:t>, n=</a:t>
            </a:r>
            <a:r>
              <a:rPr lang="en-US" sz="1400" dirty="0" err="1" smtClean="0">
                <a:latin typeface="Courier"/>
                <a:cs typeface="Courier"/>
              </a:rPr>
              <a:t>X.shape</a:t>
            </a:r>
            <a:r>
              <a:rPr lang="en-US" sz="1400" dirty="0">
                <a:latin typeface="Courier"/>
                <a:cs typeface="Courier"/>
              </a:rPr>
              <a:t/>
            </a:r>
            <a:br>
              <a:rPr lang="en-US" sz="1400" dirty="0">
                <a:latin typeface="Courier"/>
                <a:cs typeface="Courier"/>
              </a:rPr>
            </a:b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iterate over the rows to train the model on the same </a:t>
            </a:r>
            <a:r>
              <a:rPr lang="en-US" sz="1400" b="1" dirty="0" smtClean="0">
                <a:latin typeface="Courier"/>
                <a:cs typeface="Courier"/>
              </a:rPr>
              <a:t>data</a:t>
            </a:r>
            <a:br>
              <a:rPr lang="en-US" sz="1400" b="1" dirty="0" smtClean="0">
                <a:latin typeface="Courier"/>
                <a:cs typeface="Courier"/>
              </a:rPr>
            </a:br>
            <a:r>
              <a:rPr lang="en-US" sz="1400" dirty="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(iterations)</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for </a:t>
            </a:r>
            <a:r>
              <a:rPr lang="en-US" sz="1400" dirty="0">
                <a:latin typeface="Courier"/>
                <a:cs typeface="Courier"/>
              </a:rPr>
              <a:t>r in </a:t>
            </a:r>
            <a:r>
              <a:rPr lang="en-US" sz="1400" dirty="0" err="1">
                <a:latin typeface="Courier"/>
                <a:cs typeface="Courier"/>
              </a:rPr>
              <a:t>xrange</a:t>
            </a:r>
            <a:r>
              <a:rPr lang="en-US" sz="1400" dirty="0">
                <a:latin typeface="Courier"/>
                <a:cs typeface="Courier"/>
              </a:rPr>
              <a:t>(_MAX_ROWS)</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smtClean="0">
                <a:latin typeface="Courier"/>
                <a:cs typeface="Courier"/>
              </a:rPr>
              <a:t>weights</a:t>
            </a:r>
            <a:br>
              <a:rPr lang="en-US" sz="1400" dirty="0" smtClean="0">
                <a:latin typeface="Courier"/>
                <a:cs typeface="Courier"/>
              </a:rPr>
            </a:br>
            <a:r>
              <a:rPr lang="en-US" sz="1400" dirty="0" smtClean="0">
                <a:latin typeface="Courier"/>
                <a:cs typeface="Courier"/>
              </a:rPr>
              <a:t>			weights </a:t>
            </a:r>
            <a:r>
              <a:rPr lang="en-US" sz="1400" dirty="0">
                <a:latin typeface="Courier"/>
                <a:cs typeface="Courier"/>
              </a:rPr>
              <a:t>= </a:t>
            </a:r>
            <a:r>
              <a:rPr lang="en-US" sz="1400" dirty="0" err="1">
                <a:latin typeface="Courier"/>
                <a:cs typeface="Courier"/>
              </a:rPr>
              <a:t>old_weights</a:t>
            </a:r>
            <a:r>
              <a:rPr lang="en-US" sz="1400" dirty="0">
                <a:latin typeface="Courier"/>
                <a:cs typeface="Courier"/>
              </a:rPr>
              <a:t> + step*(</a:t>
            </a:r>
            <a:r>
              <a:rPr lang="en-US" sz="1400" dirty="0" err="1">
                <a:latin typeface="Courier"/>
                <a:cs typeface="Courier"/>
              </a:rPr>
              <a:t>self.loss_func</a:t>
            </a:r>
            <a:r>
              <a:rPr lang="en-US" sz="1400" dirty="0">
                <a:latin typeface="Courier"/>
                <a:cs typeface="Courier"/>
              </a:rPr>
              <a:t>(X[r],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err="1">
                <a:latin typeface="Courier"/>
                <a:cs typeface="Courier"/>
              </a:rPr>
              <a:t>y_labels</a:t>
            </a:r>
            <a:r>
              <a:rPr lang="en-US" sz="1400" dirty="0">
                <a:latin typeface="Courier"/>
                <a:cs typeface="Courier"/>
              </a:rPr>
              <a:t>[r]))*X[r</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b="1" dirty="0" smtClean="0">
                <a:latin typeface="Courier"/>
                <a:cs typeface="Courier"/>
              </a:rPr>
              <a:t>#</a:t>
            </a:r>
            <a:r>
              <a:rPr lang="en-US" sz="1400" b="1" dirty="0">
                <a:latin typeface="Courier"/>
                <a:cs typeface="Courier"/>
              </a:rPr>
              <a:t>add in regularization </a:t>
            </a:r>
            <a:r>
              <a:rPr lang="en-US" sz="1400" b="1" dirty="0" smtClean="0">
                <a:latin typeface="Courier"/>
                <a:cs typeface="Courier"/>
              </a:rPr>
              <a:t>term</a:t>
            </a:r>
            <a:br>
              <a:rPr lang="en-US" sz="1400" b="1" dirty="0" smtClean="0">
                <a:latin typeface="Courier"/>
                <a:cs typeface="Courier"/>
              </a:rPr>
            </a:br>
            <a:r>
              <a:rPr lang="en-US" sz="1400" dirty="0" smtClean="0">
                <a:latin typeface="Courier"/>
                <a:cs typeface="Courier"/>
              </a:rPr>
              <a:t>			weights </a:t>
            </a:r>
            <a:r>
              <a:rPr lang="en-US" sz="1400" dirty="0">
                <a:latin typeface="Courier"/>
                <a:cs typeface="Courier"/>
              </a:rPr>
              <a:t>= weights - lam*2.*step*</a:t>
            </a:r>
            <a:r>
              <a:rPr lang="en-US" sz="1400" dirty="0" err="1" smtClean="0">
                <a:latin typeface="Courier"/>
                <a:cs typeface="Courier"/>
              </a:rPr>
              <a:t>old_weights</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return </a:t>
            </a:r>
            <a:r>
              <a:rPr lang="en-US" sz="1400" dirty="0">
                <a:latin typeface="Courier"/>
                <a:cs typeface="Courier"/>
              </a:rPr>
              <a:t>weight</a:t>
            </a:r>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47</a:t>
            </a:fld>
            <a:endParaRPr lang="en-US" dirty="0"/>
          </a:p>
        </p:txBody>
      </p:sp>
      <p:sp>
        <p:nvSpPr>
          <p:cNvPr id="8" name="Rectangle 7"/>
          <p:cNvSpPr/>
          <p:nvPr/>
        </p:nvSpPr>
        <p:spPr>
          <a:xfrm>
            <a:off x="4890701" y="5066928"/>
            <a:ext cx="3810198" cy="75312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2047270" y="2274941"/>
            <a:ext cx="6653630" cy="2122574"/>
          </a:xfrm>
          <a:prstGeom prst="wedgeRectCallout">
            <a:avLst>
              <a:gd name="adj1" fmla="val 13703"/>
              <a:gd name="adj2" fmla="val 773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Here’s where we use the loss function to decide how that update should happen . We provide that for you as well.	</a:t>
            </a:r>
          </a:p>
          <a:p>
            <a:endParaRPr lang="en-US" sz="1600" dirty="0">
              <a:latin typeface="Courier"/>
              <a:cs typeface="Courier"/>
            </a:endParaRPr>
          </a:p>
          <a:p>
            <a:r>
              <a:rPr lang="en-US" sz="1600" dirty="0" smtClean="0">
                <a:latin typeface="Courier"/>
                <a:cs typeface="Courier"/>
              </a:rPr>
              <a:t># </a:t>
            </a:r>
            <a:r>
              <a:rPr lang="en-US" sz="1600" dirty="0">
                <a:latin typeface="Courier"/>
                <a:cs typeface="Courier"/>
              </a:rPr>
              <a:t>loss function for logistic </a:t>
            </a:r>
            <a:r>
              <a:rPr lang="en-US" sz="1600" dirty="0" smtClean="0">
                <a:latin typeface="Courier"/>
                <a:cs typeface="Courier"/>
              </a:rPr>
              <a:t>regression    </a:t>
            </a:r>
            <a:br>
              <a:rPr lang="en-US" sz="1600" dirty="0" smtClean="0">
                <a:latin typeface="Courier"/>
                <a:cs typeface="Courier"/>
              </a:rPr>
            </a:br>
            <a:r>
              <a:rPr lang="en-US" sz="1600" dirty="0" err="1" smtClean="0">
                <a:latin typeface="Courier"/>
                <a:cs typeface="Courier"/>
              </a:rPr>
              <a:t>def</a:t>
            </a:r>
            <a:r>
              <a:rPr lang="en-US" sz="1600" dirty="0" smtClean="0">
                <a:latin typeface="Courier"/>
                <a:cs typeface="Courier"/>
              </a:rPr>
              <a:t> </a:t>
            </a:r>
            <a:r>
              <a:rPr lang="en-US" sz="1600" dirty="0" err="1">
                <a:latin typeface="Courier"/>
                <a:cs typeface="Courier"/>
              </a:rPr>
              <a:t>loss_func</a:t>
            </a:r>
            <a:r>
              <a:rPr lang="en-US" sz="1600" dirty="0">
                <a:latin typeface="Courier"/>
                <a:cs typeface="Courier"/>
              </a:rPr>
              <a:t>(self, x, weights):</a:t>
            </a:r>
          </a:p>
          <a:p>
            <a:r>
              <a:rPr lang="en-US" sz="1600" dirty="0" smtClean="0">
                <a:latin typeface="Courier"/>
                <a:cs typeface="Courier"/>
              </a:rPr>
              <a:t>   return 1.0 (</a:t>
            </a:r>
            <a:r>
              <a:rPr lang="en-US" sz="1600" dirty="0">
                <a:latin typeface="Courier"/>
                <a:cs typeface="Courier"/>
              </a:rPr>
              <a:t>1.+math.e**(-1.0*</a:t>
            </a:r>
            <a:r>
              <a:rPr lang="en-US" sz="1600" dirty="0" err="1">
                <a:latin typeface="Courier"/>
                <a:cs typeface="Courier"/>
              </a:rPr>
              <a:t>np.dot</a:t>
            </a:r>
            <a:r>
              <a:rPr lang="en-US" sz="1600" dirty="0">
                <a:latin typeface="Courier"/>
                <a:cs typeface="Courier"/>
              </a:rPr>
              <a:t>(</a:t>
            </a:r>
            <a:r>
              <a:rPr lang="en-US" sz="1600" dirty="0" err="1">
                <a:latin typeface="Courier"/>
                <a:cs typeface="Courier"/>
              </a:rPr>
              <a:t>x,weights</a:t>
            </a:r>
            <a:r>
              <a:rPr lang="en-US" sz="1600" dirty="0">
                <a:latin typeface="Courier"/>
                <a:cs typeface="Courier"/>
              </a:rPr>
              <a:t>)))</a:t>
            </a:r>
            <a:endParaRPr lang="en-US" dirty="0">
              <a:latin typeface="Courier"/>
              <a:cs typeface="Courier"/>
            </a:endParaRPr>
          </a:p>
        </p:txBody>
      </p:sp>
    </p:spTree>
    <p:extLst>
      <p:ext uri="{BB962C8B-B14F-4D97-AF65-F5344CB8AC3E}">
        <p14:creationId xmlns:p14="http://schemas.microsoft.com/office/powerpoint/2010/main" val="4068131373"/>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Doing this for outcomes</a:t>
            </a:r>
            <a:endParaRPr lang="en-US" dirty="0"/>
          </a:p>
        </p:txBody>
      </p:sp>
      <p:sp>
        <p:nvSpPr>
          <p:cNvPr id="3" name="Content Placeholder 2"/>
          <p:cNvSpPr>
            <a:spLocks noGrp="1"/>
          </p:cNvSpPr>
          <p:nvPr>
            <p:ph idx="1"/>
          </p:nvPr>
        </p:nvSpPr>
        <p:spPr/>
        <p:txBody>
          <a:bodyPr/>
          <a:lstStyle/>
          <a:p>
            <a:pPr marL="0" indent="0">
              <a:buNone/>
            </a:pPr>
            <a:r>
              <a:rPr lang="en-US" sz="2400" dirty="0" err="1">
                <a:latin typeface="Andale Mono"/>
                <a:cs typeface="Andale Mono"/>
              </a:rPr>
              <a:t>nrows</a:t>
            </a:r>
            <a:r>
              <a:rPr lang="en-US" sz="2400" dirty="0">
                <a:latin typeface="Andale Mono"/>
                <a:cs typeface="Andale Mono"/>
              </a:rPr>
              <a:t> = </a:t>
            </a:r>
            <a:r>
              <a:rPr lang="en-US" sz="2400" dirty="0" err="1">
                <a:latin typeface="Andale Mono"/>
                <a:cs typeface="Andale Mono"/>
              </a:rPr>
              <a:t>len</a:t>
            </a:r>
            <a:r>
              <a:rPr lang="en-US" sz="2400" dirty="0">
                <a:latin typeface="Andale Mono"/>
                <a:cs typeface="Andale Mono"/>
              </a:rPr>
              <a:t>(</a:t>
            </a:r>
            <a:r>
              <a:rPr lang="en-US" sz="2400" dirty="0" err="1">
                <a:latin typeface="Andale Mono"/>
                <a:cs typeface="Andale Mono"/>
              </a:rPr>
              <a:t>all_data</a:t>
            </a:r>
            <a:r>
              <a:rPr lang="en-US" sz="2400" dirty="0">
                <a:latin typeface="Andale Mono"/>
                <a:cs typeface="Andale Mono"/>
              </a:rPr>
              <a:t>)</a:t>
            </a:r>
          </a:p>
          <a:p>
            <a:pPr marL="0" indent="0">
              <a:buNone/>
            </a:pPr>
            <a:r>
              <a:rPr lang="en-US" sz="2400" dirty="0">
                <a:latin typeface="Andale Mono"/>
                <a:cs typeface="Andale Mono"/>
              </a:rPr>
              <a:t>percent = </a:t>
            </a:r>
            <a:r>
              <a:rPr lang="en-US" sz="2400" dirty="0" err="1">
                <a:latin typeface="Andale Mono"/>
                <a:cs typeface="Andale Mono"/>
              </a:rPr>
              <a:t>len</a:t>
            </a:r>
            <a:r>
              <a:rPr lang="en-US" sz="2400" dirty="0">
                <a:latin typeface="Andale Mono"/>
                <a:cs typeface="Andale Mono"/>
              </a:rPr>
              <a:t>(X)/20</a:t>
            </a:r>
          </a:p>
          <a:p>
            <a:pPr marL="0" indent="0">
              <a:buNone/>
            </a:pPr>
            <a:r>
              <a:rPr lang="en-US" sz="2400" dirty="0" err="1">
                <a:latin typeface="Andale Mono"/>
                <a:cs typeface="Andale Mono"/>
              </a:rPr>
              <a:t>X_opt</a:t>
            </a:r>
            <a:r>
              <a:rPr lang="en-US" sz="2400" dirty="0">
                <a:latin typeface="Andale Mono"/>
                <a:cs typeface="Andale Mono"/>
              </a:rPr>
              <a:t> = X[:percent, :]</a:t>
            </a:r>
          </a:p>
          <a:p>
            <a:pPr marL="0" indent="0">
              <a:buNone/>
            </a:pPr>
            <a:r>
              <a:rPr lang="en-US" sz="2400" dirty="0" err="1">
                <a:latin typeface="Andale Mono"/>
                <a:cs typeface="Andale Mono"/>
              </a:rPr>
              <a:t>y_opt</a:t>
            </a:r>
            <a:r>
              <a:rPr lang="en-US" sz="2400" dirty="0">
                <a:latin typeface="Andale Mono"/>
                <a:cs typeface="Andale Mono"/>
              </a:rPr>
              <a:t> = y[:percent]</a:t>
            </a:r>
          </a:p>
          <a:p>
            <a:pPr marL="0" indent="0">
              <a:buNone/>
            </a:pPr>
            <a:r>
              <a:rPr lang="en-US" sz="2400" dirty="0" err="1">
                <a:latin typeface="Andale Mono"/>
                <a:cs typeface="Andale Mono"/>
              </a:rPr>
              <a:t>X_rest</a:t>
            </a:r>
            <a:r>
              <a:rPr lang="en-US" sz="2400" dirty="0">
                <a:latin typeface="Andale Mono"/>
                <a:cs typeface="Andale Mono"/>
              </a:rPr>
              <a:t> = X[percent:, :]</a:t>
            </a:r>
          </a:p>
          <a:p>
            <a:pPr marL="0" indent="0">
              <a:buNone/>
            </a:pPr>
            <a:r>
              <a:rPr lang="en-US" sz="2400" dirty="0" err="1">
                <a:latin typeface="Andale Mono"/>
                <a:cs typeface="Andale Mono"/>
              </a:rPr>
              <a:t>y_rest</a:t>
            </a:r>
            <a:r>
              <a:rPr lang="en-US" sz="2400" dirty="0">
                <a:latin typeface="Andale Mono"/>
                <a:cs typeface="Andale Mono"/>
              </a:rPr>
              <a:t> = y[percent:]</a:t>
            </a:r>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48</a:t>
            </a:fld>
            <a:endParaRPr lang="en-US" dirty="0"/>
          </a:p>
        </p:txBody>
      </p:sp>
    </p:spTree>
    <p:extLst>
      <p:ext uri="{BB962C8B-B14F-4D97-AF65-F5344CB8AC3E}">
        <p14:creationId xmlns:p14="http://schemas.microsoft.com/office/powerpoint/2010/main" val="7860176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Dividing your data</a:t>
            </a:r>
            <a:endParaRPr lang="en-US" dirty="0"/>
          </a:p>
        </p:txBody>
      </p:sp>
      <p:sp>
        <p:nvSpPr>
          <p:cNvPr id="3" name="Content Placeholder 2"/>
          <p:cNvSpPr>
            <a:spLocks noGrp="1"/>
          </p:cNvSpPr>
          <p:nvPr>
            <p:ph idx="1"/>
          </p:nvPr>
        </p:nvSpPr>
        <p:spPr/>
        <p:txBody>
          <a:bodyPr/>
          <a:lstStyle/>
          <a:p>
            <a:pPr marL="0" indent="0">
              <a:buNone/>
            </a:pPr>
            <a:r>
              <a:rPr lang="en-US" sz="2400" dirty="0" err="1">
                <a:latin typeface="Andale Mono"/>
                <a:cs typeface="Andale Mono"/>
              </a:rPr>
              <a:t>nrows</a:t>
            </a:r>
            <a:r>
              <a:rPr lang="en-US" sz="2400" dirty="0">
                <a:latin typeface="Andale Mono"/>
                <a:cs typeface="Andale Mono"/>
              </a:rPr>
              <a:t> = </a:t>
            </a:r>
            <a:r>
              <a:rPr lang="en-US" sz="2400" dirty="0" err="1">
                <a:latin typeface="Andale Mono"/>
                <a:cs typeface="Andale Mono"/>
              </a:rPr>
              <a:t>len</a:t>
            </a:r>
            <a:r>
              <a:rPr lang="en-US" sz="2400" dirty="0">
                <a:latin typeface="Andale Mono"/>
                <a:cs typeface="Andale Mono"/>
              </a:rPr>
              <a:t>(</a:t>
            </a:r>
            <a:r>
              <a:rPr lang="en-US" sz="2400" dirty="0" err="1">
                <a:latin typeface="Andale Mono"/>
                <a:cs typeface="Andale Mono"/>
              </a:rPr>
              <a:t>all_data</a:t>
            </a:r>
            <a:r>
              <a:rPr lang="en-US" sz="2400" dirty="0">
                <a:latin typeface="Andale Mono"/>
                <a:cs typeface="Andale Mono"/>
              </a:rPr>
              <a:t>)</a:t>
            </a:r>
          </a:p>
          <a:p>
            <a:pPr marL="0" indent="0">
              <a:buNone/>
            </a:pPr>
            <a:r>
              <a:rPr lang="en-US" sz="2400" dirty="0">
                <a:latin typeface="Andale Mono"/>
                <a:cs typeface="Andale Mono"/>
              </a:rPr>
              <a:t>percent = </a:t>
            </a:r>
            <a:r>
              <a:rPr lang="en-US" sz="2400" dirty="0" err="1">
                <a:latin typeface="Andale Mono"/>
                <a:cs typeface="Andale Mono"/>
              </a:rPr>
              <a:t>len</a:t>
            </a:r>
            <a:r>
              <a:rPr lang="en-US" sz="2400" dirty="0">
                <a:latin typeface="Andale Mono"/>
                <a:cs typeface="Andale Mono"/>
              </a:rPr>
              <a:t>(X)/20</a:t>
            </a:r>
          </a:p>
          <a:p>
            <a:pPr marL="0" indent="0">
              <a:buNone/>
            </a:pPr>
            <a:r>
              <a:rPr lang="en-US" sz="2400" dirty="0" err="1">
                <a:latin typeface="Andale Mono"/>
                <a:cs typeface="Andale Mono"/>
              </a:rPr>
              <a:t>X_opt</a:t>
            </a:r>
            <a:r>
              <a:rPr lang="en-US" sz="2400" dirty="0">
                <a:latin typeface="Andale Mono"/>
                <a:cs typeface="Andale Mono"/>
              </a:rPr>
              <a:t> = X[:percent, :]</a:t>
            </a:r>
          </a:p>
          <a:p>
            <a:pPr marL="0" indent="0">
              <a:buNone/>
            </a:pPr>
            <a:r>
              <a:rPr lang="en-US" sz="2400" dirty="0" err="1">
                <a:latin typeface="Andale Mono"/>
                <a:cs typeface="Andale Mono"/>
              </a:rPr>
              <a:t>y_opt</a:t>
            </a:r>
            <a:r>
              <a:rPr lang="en-US" sz="2400" dirty="0">
                <a:latin typeface="Andale Mono"/>
                <a:cs typeface="Andale Mono"/>
              </a:rPr>
              <a:t> = y[:percent]</a:t>
            </a:r>
          </a:p>
          <a:p>
            <a:pPr marL="0" indent="0">
              <a:buNone/>
            </a:pPr>
            <a:r>
              <a:rPr lang="en-US" sz="2400" dirty="0" err="1">
                <a:latin typeface="Andale Mono"/>
                <a:cs typeface="Andale Mono"/>
              </a:rPr>
              <a:t>X_rest</a:t>
            </a:r>
            <a:r>
              <a:rPr lang="en-US" sz="2400" dirty="0">
                <a:latin typeface="Andale Mono"/>
                <a:cs typeface="Andale Mono"/>
              </a:rPr>
              <a:t> = X[percent:, :]</a:t>
            </a:r>
          </a:p>
          <a:p>
            <a:pPr marL="0" indent="0">
              <a:buNone/>
            </a:pPr>
            <a:r>
              <a:rPr lang="en-US" sz="2400" dirty="0" err="1">
                <a:latin typeface="Andale Mono"/>
                <a:cs typeface="Andale Mono"/>
              </a:rPr>
              <a:t>y_rest</a:t>
            </a:r>
            <a:r>
              <a:rPr lang="en-US" sz="2400" dirty="0">
                <a:latin typeface="Andale Mono"/>
                <a:cs typeface="Andale Mono"/>
              </a:rPr>
              <a:t> = y[percent:]</a:t>
            </a:r>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49</a:t>
            </a:fld>
            <a:endParaRPr lang="en-US" dirty="0"/>
          </a:p>
        </p:txBody>
      </p:sp>
      <p:sp>
        <p:nvSpPr>
          <p:cNvPr id="7" name="Rectangle 6"/>
          <p:cNvSpPr/>
          <p:nvPr/>
        </p:nvSpPr>
        <p:spPr>
          <a:xfrm>
            <a:off x="310022" y="2716419"/>
            <a:ext cx="6312686"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Line Callout 1 7"/>
          <p:cNvSpPr/>
          <p:nvPr/>
        </p:nvSpPr>
        <p:spPr>
          <a:xfrm>
            <a:off x="3297977" y="4877907"/>
            <a:ext cx="3936596" cy="1134980"/>
          </a:xfrm>
          <a:prstGeom prst="borderCallout1">
            <a:avLst>
              <a:gd name="adj1" fmla="val -13100"/>
              <a:gd name="adj2" fmla="val 46741"/>
              <a:gd name="adj3" fmla="val -83378"/>
              <a:gd name="adj4" fmla="val 349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All the hard work is done with </a:t>
            </a:r>
            <a:r>
              <a:rPr lang="en-US" sz="2000" dirty="0" err="1" smtClean="0"/>
              <a:t>X_opt</a:t>
            </a:r>
            <a:r>
              <a:rPr lang="en-US" sz="2000" dirty="0" smtClean="0"/>
              <a:t> and </a:t>
            </a:r>
            <a:r>
              <a:rPr lang="en-US" sz="2000" dirty="0" err="1" smtClean="0"/>
              <a:t>y_opt</a:t>
            </a:r>
            <a:r>
              <a:rPr lang="en-US" sz="2000" dirty="0" smtClean="0"/>
              <a:t>. </a:t>
            </a:r>
            <a:endParaRPr lang="en-US" sz="2000" dirty="0"/>
          </a:p>
        </p:txBody>
      </p:sp>
    </p:spTree>
    <p:extLst>
      <p:ext uri="{BB962C8B-B14F-4D97-AF65-F5344CB8AC3E}">
        <p14:creationId xmlns:p14="http://schemas.microsoft.com/office/powerpoint/2010/main" val="1615640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a:t>
            </a:r>
            <a:r>
              <a:rPr lang="en-US" dirty="0" smtClean="0"/>
              <a:t>the Data</a:t>
            </a:r>
            <a:endParaRPr lang="en-US" dirty="0"/>
          </a:p>
        </p:txBody>
      </p:sp>
      <p:sp>
        <p:nvSpPr>
          <p:cNvPr id="3" name="Content Placeholder 2"/>
          <p:cNvSpPr>
            <a:spLocks noGrp="1"/>
          </p:cNvSpPr>
          <p:nvPr>
            <p:ph idx="1"/>
          </p:nvPr>
        </p:nvSpPr>
        <p:spPr/>
        <p:txBody>
          <a:bodyPr/>
          <a:lstStyle/>
          <a:p>
            <a:pPr marL="0" indent="0">
              <a:buNone/>
            </a:pPr>
            <a:r>
              <a:rPr lang="en-US" dirty="0" smtClean="0"/>
              <a:t>Need an array </a:t>
            </a:r>
            <a:r>
              <a:rPr lang="en-US" dirty="0"/>
              <a:t>containing the observed frequencies of </a:t>
            </a:r>
            <a:r>
              <a:rPr lang="en-US" dirty="0" smtClean="0"/>
              <a:t>outcomes, </a:t>
            </a:r>
            <a:r>
              <a:rPr lang="en-US" dirty="0"/>
              <a:t>something like this:</a:t>
            </a:r>
          </a:p>
          <a:p>
            <a:pPr marL="0" indent="0">
              <a:buNone/>
            </a:pPr>
            <a:r>
              <a:rPr lang="en-US" dirty="0"/>
              <a:t> </a:t>
            </a:r>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255421824"/>
              </p:ext>
            </p:extLst>
          </p:nvPr>
        </p:nvGraphicFramePr>
        <p:xfrm>
          <a:off x="1138573" y="4048835"/>
          <a:ext cx="6096000" cy="1381760"/>
        </p:xfrm>
        <a:graphic>
          <a:graphicData uri="http://schemas.openxmlformats.org/drawingml/2006/table">
            <a:tbl>
              <a:tblPr bandRow="1">
                <a:tableStyleId>{5C22544A-7EE6-4342-B048-85BDC9FD1C3A}</a:tableStyleId>
              </a:tblPr>
              <a:tblGrid>
                <a:gridCol w="1219200"/>
                <a:gridCol w="1219200"/>
                <a:gridCol w="1219200"/>
                <a:gridCol w="1219200"/>
                <a:gridCol w="1219200"/>
              </a:tblGrid>
              <a:tr h="370840">
                <a:tc>
                  <a:txBody>
                    <a:bodyPr/>
                    <a:lstStyle/>
                    <a:p>
                      <a:r>
                        <a:rPr lang="en-US" dirty="0" smtClean="0"/>
                        <a:t>Animal type</a:t>
                      </a:r>
                      <a:endParaRPr lang="en-US" dirty="0"/>
                    </a:p>
                  </a:txBody>
                  <a:tcPr/>
                </a:tc>
                <a:tc>
                  <a:txBody>
                    <a:bodyPr/>
                    <a:lstStyle/>
                    <a:p>
                      <a:r>
                        <a:rPr lang="en-US" dirty="0" smtClean="0"/>
                        <a:t>Breed</a:t>
                      </a:r>
                      <a:endParaRPr lang="en-US" dirty="0"/>
                    </a:p>
                  </a:txBody>
                  <a:tcPr/>
                </a:tc>
                <a:tc>
                  <a:txBody>
                    <a:bodyPr/>
                    <a:lstStyle/>
                    <a:p>
                      <a:r>
                        <a:rPr lang="en-US" dirty="0" smtClean="0"/>
                        <a:t>Age</a:t>
                      </a:r>
                      <a:endParaRPr lang="en-US" dirty="0"/>
                    </a:p>
                  </a:txBody>
                  <a:tcPr/>
                </a:tc>
                <a:tc>
                  <a:txBody>
                    <a:bodyPr/>
                    <a:lstStyle/>
                    <a:p>
                      <a:r>
                        <a:rPr lang="en-US" dirty="0" smtClean="0"/>
                        <a:t>…</a:t>
                      </a:r>
                      <a:endParaRPr lang="en-US" dirty="0"/>
                    </a:p>
                  </a:txBody>
                  <a:tcPr/>
                </a:tc>
                <a:tc>
                  <a:txBody>
                    <a:bodyPr/>
                    <a:lstStyle/>
                    <a:p>
                      <a:r>
                        <a:rPr lang="en-US" dirty="0" smtClean="0"/>
                        <a:t>Outcome</a:t>
                      </a:r>
                      <a:endParaRPr lang="en-US" dirty="0"/>
                    </a:p>
                  </a:txBody>
                  <a:tcPr/>
                </a:tc>
              </a:tr>
              <a:tr h="370840">
                <a:tc>
                  <a:txBody>
                    <a:bodyPr/>
                    <a:lstStyle/>
                    <a:p>
                      <a:r>
                        <a:rPr lang="en-US" dirty="0" smtClean="0"/>
                        <a:t>Dogs</a:t>
                      </a:r>
                      <a:endParaRPr lang="en-US" dirty="0"/>
                    </a:p>
                  </a:txBody>
                  <a:tcPr/>
                </a:tc>
                <a:tc>
                  <a:txBody>
                    <a:bodyPr/>
                    <a:lstStyle/>
                    <a:p>
                      <a:r>
                        <a:rPr lang="en-US" dirty="0" err="1" smtClean="0"/>
                        <a:t>Laborador</a:t>
                      </a:r>
                      <a:endParaRPr lang="en-US" dirty="0"/>
                    </a:p>
                  </a:txBody>
                  <a:tcPr/>
                </a:tc>
                <a:tc>
                  <a:txBody>
                    <a:bodyPr/>
                    <a:lstStyle/>
                    <a:p>
                      <a:r>
                        <a:rPr lang="en-US" dirty="0" smtClean="0"/>
                        <a:t>&gt;6yrs</a:t>
                      </a:r>
                      <a:endParaRPr lang="en-US" dirty="0"/>
                    </a:p>
                  </a:txBody>
                  <a:tcPr/>
                </a:tc>
                <a:tc>
                  <a:txBody>
                    <a:bodyPr/>
                    <a:lstStyle/>
                    <a:p>
                      <a:r>
                        <a:rPr lang="en-US" dirty="0" smtClean="0"/>
                        <a:t>…</a:t>
                      </a:r>
                      <a:endParaRPr lang="en-US" dirty="0"/>
                    </a:p>
                  </a:txBody>
                  <a:tcPr/>
                </a:tc>
                <a:tc>
                  <a:txBody>
                    <a:bodyPr/>
                    <a:lstStyle/>
                    <a:p>
                      <a:r>
                        <a:rPr lang="en-US" dirty="0" smtClean="0"/>
                        <a:t>euthanized</a:t>
                      </a:r>
                      <a:endParaRPr lang="en-US" dirty="0"/>
                    </a:p>
                  </a:txBody>
                  <a:tcPr/>
                </a:tc>
              </a:tr>
              <a:tr h="370840">
                <a:tc>
                  <a:txBody>
                    <a:bodyPr/>
                    <a:lstStyle/>
                    <a:p>
                      <a:r>
                        <a:rPr lang="en-US" dirty="0" smtClean="0"/>
                        <a:t>Cats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adopted</a:t>
                      </a:r>
                      <a:endParaRPr lang="en-US" dirty="0"/>
                    </a:p>
                  </a:txBody>
                  <a:tcPr/>
                </a:tc>
              </a:tr>
            </a:tbl>
          </a:graphicData>
        </a:graphic>
      </p:graphicFrame>
    </p:spTree>
    <p:extLst>
      <p:ext uri="{BB962C8B-B14F-4D97-AF65-F5344CB8AC3E}">
        <p14:creationId xmlns:p14="http://schemas.microsoft.com/office/powerpoint/2010/main" val="41987961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Dividing your data</a:t>
            </a:r>
            <a:endParaRPr lang="en-US" dirty="0"/>
          </a:p>
        </p:txBody>
      </p:sp>
      <p:sp>
        <p:nvSpPr>
          <p:cNvPr id="3" name="Content Placeholder 2"/>
          <p:cNvSpPr>
            <a:spLocks noGrp="1"/>
          </p:cNvSpPr>
          <p:nvPr>
            <p:ph idx="1"/>
          </p:nvPr>
        </p:nvSpPr>
        <p:spPr/>
        <p:txBody>
          <a:bodyPr/>
          <a:lstStyle/>
          <a:p>
            <a:pPr marL="0" indent="0">
              <a:buNone/>
            </a:pPr>
            <a:r>
              <a:rPr lang="en-US" sz="2400" dirty="0" err="1">
                <a:latin typeface="Andale Mono"/>
                <a:cs typeface="Andale Mono"/>
              </a:rPr>
              <a:t>nrows</a:t>
            </a:r>
            <a:r>
              <a:rPr lang="en-US" sz="2400" dirty="0">
                <a:latin typeface="Andale Mono"/>
                <a:cs typeface="Andale Mono"/>
              </a:rPr>
              <a:t> = </a:t>
            </a:r>
            <a:r>
              <a:rPr lang="en-US" sz="2400" dirty="0" err="1">
                <a:latin typeface="Andale Mono"/>
                <a:cs typeface="Andale Mono"/>
              </a:rPr>
              <a:t>len</a:t>
            </a:r>
            <a:r>
              <a:rPr lang="en-US" sz="2400" dirty="0">
                <a:latin typeface="Andale Mono"/>
                <a:cs typeface="Andale Mono"/>
              </a:rPr>
              <a:t>(</a:t>
            </a:r>
            <a:r>
              <a:rPr lang="en-US" sz="2400" dirty="0" err="1">
                <a:latin typeface="Andale Mono"/>
                <a:cs typeface="Andale Mono"/>
              </a:rPr>
              <a:t>all_data</a:t>
            </a:r>
            <a:r>
              <a:rPr lang="en-US" sz="2400" dirty="0">
                <a:latin typeface="Andale Mono"/>
                <a:cs typeface="Andale Mono"/>
              </a:rPr>
              <a:t>)</a:t>
            </a:r>
          </a:p>
          <a:p>
            <a:pPr marL="0" indent="0">
              <a:buNone/>
            </a:pPr>
            <a:r>
              <a:rPr lang="en-US" sz="2400" dirty="0">
                <a:latin typeface="Andale Mono"/>
                <a:cs typeface="Andale Mono"/>
              </a:rPr>
              <a:t>percent = </a:t>
            </a:r>
            <a:r>
              <a:rPr lang="en-US" sz="2400" dirty="0" err="1">
                <a:latin typeface="Andale Mono"/>
                <a:cs typeface="Andale Mono"/>
              </a:rPr>
              <a:t>len</a:t>
            </a:r>
            <a:r>
              <a:rPr lang="en-US" sz="2400" dirty="0">
                <a:latin typeface="Andale Mono"/>
                <a:cs typeface="Andale Mono"/>
              </a:rPr>
              <a:t>(X)/20</a:t>
            </a:r>
          </a:p>
          <a:p>
            <a:pPr marL="0" indent="0">
              <a:buNone/>
            </a:pPr>
            <a:r>
              <a:rPr lang="en-US" sz="2400" dirty="0" err="1">
                <a:latin typeface="Andale Mono"/>
                <a:cs typeface="Andale Mono"/>
              </a:rPr>
              <a:t>X_opt</a:t>
            </a:r>
            <a:r>
              <a:rPr lang="en-US" sz="2400" dirty="0">
                <a:latin typeface="Andale Mono"/>
                <a:cs typeface="Andale Mono"/>
              </a:rPr>
              <a:t> = X[:percent, :]</a:t>
            </a:r>
          </a:p>
          <a:p>
            <a:pPr marL="0" indent="0">
              <a:buNone/>
            </a:pPr>
            <a:r>
              <a:rPr lang="en-US" sz="2400" dirty="0" err="1">
                <a:latin typeface="Andale Mono"/>
                <a:cs typeface="Andale Mono"/>
              </a:rPr>
              <a:t>y_opt</a:t>
            </a:r>
            <a:r>
              <a:rPr lang="en-US" sz="2400" dirty="0">
                <a:latin typeface="Andale Mono"/>
                <a:cs typeface="Andale Mono"/>
              </a:rPr>
              <a:t> = y[:percent]</a:t>
            </a:r>
          </a:p>
          <a:p>
            <a:pPr marL="0" indent="0">
              <a:buNone/>
            </a:pPr>
            <a:r>
              <a:rPr lang="en-US" sz="2400" dirty="0" err="1">
                <a:latin typeface="Andale Mono"/>
                <a:cs typeface="Andale Mono"/>
              </a:rPr>
              <a:t>X_rest</a:t>
            </a:r>
            <a:r>
              <a:rPr lang="en-US" sz="2400" dirty="0">
                <a:latin typeface="Andale Mono"/>
                <a:cs typeface="Andale Mono"/>
              </a:rPr>
              <a:t> = X[percent:, :]</a:t>
            </a:r>
          </a:p>
          <a:p>
            <a:pPr marL="0" indent="0">
              <a:buNone/>
            </a:pPr>
            <a:r>
              <a:rPr lang="en-US" sz="2400" dirty="0" err="1">
                <a:latin typeface="Andale Mono"/>
                <a:cs typeface="Andale Mono"/>
              </a:rPr>
              <a:t>y_rest</a:t>
            </a:r>
            <a:r>
              <a:rPr lang="en-US" sz="2400" dirty="0">
                <a:latin typeface="Andale Mono"/>
                <a:cs typeface="Andale Mono"/>
              </a:rPr>
              <a:t> = y[percent:]</a:t>
            </a:r>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50</a:t>
            </a:fld>
            <a:endParaRPr lang="en-US" dirty="0"/>
          </a:p>
        </p:txBody>
      </p:sp>
      <p:sp>
        <p:nvSpPr>
          <p:cNvPr id="7" name="Rectangle 6"/>
          <p:cNvSpPr/>
          <p:nvPr/>
        </p:nvSpPr>
        <p:spPr>
          <a:xfrm>
            <a:off x="733381" y="3652361"/>
            <a:ext cx="6312686"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Line Callout 1 7"/>
          <p:cNvSpPr/>
          <p:nvPr/>
        </p:nvSpPr>
        <p:spPr>
          <a:xfrm>
            <a:off x="2748636" y="5093670"/>
            <a:ext cx="3936596" cy="1134980"/>
          </a:xfrm>
          <a:prstGeom prst="borderCallout1">
            <a:avLst>
              <a:gd name="adj1" fmla="val 51693"/>
              <a:gd name="adj2" fmla="val -4201"/>
              <a:gd name="adj3" fmla="val -26439"/>
              <a:gd name="adj4" fmla="val -188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Only use the rest of the data for validation at the very end (you will use this to report numbers in Byte5)</a:t>
            </a:r>
            <a:endParaRPr lang="en-US" sz="2000" dirty="0"/>
          </a:p>
        </p:txBody>
      </p:sp>
    </p:spTree>
    <p:extLst>
      <p:ext uri="{BB962C8B-B14F-4D97-AF65-F5344CB8AC3E}">
        <p14:creationId xmlns:p14="http://schemas.microsoft.com/office/powerpoint/2010/main" val="17054550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4837" y="152400"/>
            <a:ext cx="8382000" cy="711200"/>
          </a:xfrm>
        </p:spPr>
        <p:txBody>
          <a:bodyPr>
            <a:normAutofit/>
          </a:bodyPr>
          <a:lstStyle/>
          <a:p>
            <a:pPr eaLnBrk="1" hangingPunct="1"/>
            <a:r>
              <a:rPr lang="en-US" dirty="0" smtClean="0">
                <a:latin typeface="Arial" charset="0"/>
              </a:rPr>
              <a:t>Recall: Training Classifiers</a:t>
            </a:r>
            <a:endParaRPr lang="en-US" dirty="0">
              <a:latin typeface="Arial" charset="0"/>
            </a:endParaRPr>
          </a:p>
        </p:txBody>
      </p:sp>
      <p:sp>
        <p:nvSpPr>
          <p:cNvPr id="14339" name="Rectangle 3"/>
          <p:cNvSpPr>
            <a:spLocks noGrp="1" noChangeArrowheads="1"/>
          </p:cNvSpPr>
          <p:nvPr>
            <p:ph type="body" sz="half" idx="1"/>
          </p:nvPr>
        </p:nvSpPr>
        <p:spPr>
          <a:xfrm>
            <a:off x="1037171" y="1119188"/>
            <a:ext cx="4114800" cy="5029200"/>
          </a:xfrm>
        </p:spPr>
        <p:txBody>
          <a:bodyPr/>
          <a:lstStyle/>
          <a:p>
            <a:pPr marL="0" indent="0" eaLnBrk="1" hangingPunct="1">
              <a:buFont typeface="Wingdings" charset="0"/>
              <a:buNone/>
            </a:pPr>
            <a:r>
              <a:rPr lang="en-US" sz="2400" dirty="0">
                <a:latin typeface="Arial" charset="0"/>
              </a:rPr>
              <a:t>Training Time</a:t>
            </a:r>
          </a:p>
        </p:txBody>
      </p:sp>
      <p:graphicFrame>
        <p:nvGraphicFramePr>
          <p:cNvPr id="27758" name="Group 110"/>
          <p:cNvGraphicFramePr>
            <a:graphicFrameLocks noGrp="1"/>
          </p:cNvGraphicFramePr>
          <p:nvPr>
            <p:ph sz="half" idx="2"/>
          </p:nvPr>
        </p:nvGraphicFramePr>
        <p:xfrm>
          <a:off x="3733800" y="2133600"/>
          <a:ext cx="2209800" cy="1196340"/>
        </p:xfrm>
        <a:graphic>
          <a:graphicData uri="http://schemas.openxmlformats.org/drawingml/2006/table">
            <a:tbl>
              <a:tblPr/>
              <a:tblGrid>
                <a:gridCol w="349250"/>
                <a:gridCol w="349250"/>
                <a:gridCol w="349250"/>
                <a:gridCol w="349250"/>
                <a:gridCol w="812800"/>
              </a:tblGrid>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3</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Label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900" b="0" i="0" u="none" strike="noStrike" cap="none" normalizeH="0" baseline="0">
                          <a:ln>
                            <a:noFill/>
                          </a:ln>
                          <a:solidFill>
                            <a:srgbClr val="1C1C1C"/>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78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4374" name="Text Box 111"/>
          <p:cNvSpPr txBox="1">
            <a:spLocks noChangeArrowheads="1"/>
          </p:cNvSpPr>
          <p:nvPr/>
        </p:nvSpPr>
        <p:spPr bwMode="auto">
          <a:xfrm>
            <a:off x="3678238" y="1816100"/>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spcBef>
                <a:spcPct val="50000"/>
              </a:spcBef>
            </a:pPr>
            <a:r>
              <a:rPr lang="en-US" sz="1800" dirty="0"/>
              <a:t>Training Data Set</a:t>
            </a:r>
          </a:p>
        </p:txBody>
      </p:sp>
      <p:sp>
        <p:nvSpPr>
          <p:cNvPr id="14375" name="Text Box 112"/>
          <p:cNvSpPr txBox="1">
            <a:spLocks noChangeArrowheads="1"/>
          </p:cNvSpPr>
          <p:nvPr/>
        </p:nvSpPr>
        <p:spPr bwMode="auto">
          <a:xfrm rot="2152928">
            <a:off x="381000" y="25146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800">
                <a:solidFill>
                  <a:schemeClr val="bg2"/>
                </a:solidFill>
              </a:rPr>
              <a:t>Sensors</a:t>
            </a:r>
          </a:p>
        </p:txBody>
      </p:sp>
      <p:sp>
        <p:nvSpPr>
          <p:cNvPr id="14378" name="Rectangle 115"/>
          <p:cNvSpPr>
            <a:spLocks noChangeArrowheads="1"/>
          </p:cNvSpPr>
          <p:nvPr/>
        </p:nvSpPr>
        <p:spPr bwMode="auto">
          <a:xfrm>
            <a:off x="6553200" y="2201863"/>
            <a:ext cx="838200" cy="990600"/>
          </a:xfrm>
          <a:prstGeom prst="rect">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Learner</a:t>
            </a:r>
          </a:p>
        </p:txBody>
      </p:sp>
      <p:sp>
        <p:nvSpPr>
          <p:cNvPr id="14379" name="Line 116"/>
          <p:cNvSpPr>
            <a:spLocks noChangeShapeType="1"/>
          </p:cNvSpPr>
          <p:nvPr/>
        </p:nvSpPr>
        <p:spPr bwMode="auto">
          <a:xfrm>
            <a:off x="5986463" y="2697163"/>
            <a:ext cx="5334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4380" name="Line 118"/>
          <p:cNvSpPr>
            <a:spLocks noChangeShapeType="1"/>
          </p:cNvSpPr>
          <p:nvPr/>
        </p:nvSpPr>
        <p:spPr bwMode="auto">
          <a:xfrm>
            <a:off x="6972300" y="3233738"/>
            <a:ext cx="0" cy="6096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14381" name="Group 140"/>
          <p:cNvGrpSpPr>
            <a:grpSpLocks/>
          </p:cNvGrpSpPr>
          <p:nvPr/>
        </p:nvGrpSpPr>
        <p:grpSpPr bwMode="auto">
          <a:xfrm>
            <a:off x="6248400" y="3886200"/>
            <a:ext cx="1447800" cy="1295400"/>
            <a:chOff x="3936" y="2448"/>
            <a:chExt cx="912" cy="816"/>
          </a:xfrm>
        </p:grpSpPr>
        <p:sp>
          <p:nvSpPr>
            <p:cNvPr id="14385" name="AutoShape 117"/>
            <p:cNvSpPr>
              <a:spLocks noChangeArrowheads="1"/>
            </p:cNvSpPr>
            <p:nvPr/>
          </p:nvSpPr>
          <p:spPr bwMode="auto">
            <a:xfrm>
              <a:off x="3936" y="2448"/>
              <a:ext cx="912" cy="816"/>
            </a:xfrm>
            <a:prstGeom prst="flowChartManualOperation">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Classifier</a:t>
              </a:r>
            </a:p>
          </p:txBody>
        </p:sp>
        <p:grpSp>
          <p:nvGrpSpPr>
            <p:cNvPr id="14386" name="Group 139"/>
            <p:cNvGrpSpPr>
              <a:grpSpLocks/>
            </p:cNvGrpSpPr>
            <p:nvPr/>
          </p:nvGrpSpPr>
          <p:grpSpPr bwMode="auto">
            <a:xfrm>
              <a:off x="4196" y="2496"/>
              <a:ext cx="384" cy="248"/>
              <a:chOff x="1632" y="3072"/>
              <a:chExt cx="384" cy="248"/>
            </a:xfrm>
          </p:grpSpPr>
          <p:sp>
            <p:nvSpPr>
              <p:cNvPr id="14387" name="Rectangle 127"/>
              <p:cNvSpPr>
                <a:spLocks noChangeArrowheads="1"/>
              </p:cNvSpPr>
              <p:nvPr/>
            </p:nvSpPr>
            <p:spPr bwMode="auto">
              <a:xfrm>
                <a:off x="1632"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88" name="Rectangle 128"/>
              <p:cNvSpPr>
                <a:spLocks noChangeArrowheads="1"/>
              </p:cNvSpPr>
              <p:nvPr/>
            </p:nvSpPr>
            <p:spPr bwMode="auto">
              <a:xfrm>
                <a:off x="1728"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89" name="Rectangle 129"/>
              <p:cNvSpPr>
                <a:spLocks noChangeArrowheads="1"/>
              </p:cNvSpPr>
              <p:nvPr/>
            </p:nvSpPr>
            <p:spPr bwMode="auto">
              <a:xfrm>
                <a:off x="1824"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0" name="Rectangle 130"/>
              <p:cNvSpPr>
                <a:spLocks noChangeArrowheads="1"/>
              </p:cNvSpPr>
              <p:nvPr/>
            </p:nvSpPr>
            <p:spPr bwMode="auto">
              <a:xfrm>
                <a:off x="1920"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1" name="Rectangle 131"/>
              <p:cNvSpPr>
                <a:spLocks noChangeArrowheads="1"/>
              </p:cNvSpPr>
              <p:nvPr/>
            </p:nvSpPr>
            <p:spPr bwMode="auto">
              <a:xfrm>
                <a:off x="1632"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2" name="Rectangle 132"/>
              <p:cNvSpPr>
                <a:spLocks noChangeArrowheads="1"/>
              </p:cNvSpPr>
              <p:nvPr/>
            </p:nvSpPr>
            <p:spPr bwMode="auto">
              <a:xfrm>
                <a:off x="1728"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3" name="Rectangle 133"/>
              <p:cNvSpPr>
                <a:spLocks noChangeArrowheads="1"/>
              </p:cNvSpPr>
              <p:nvPr/>
            </p:nvSpPr>
            <p:spPr bwMode="auto">
              <a:xfrm>
                <a:off x="1824"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4" name="Rectangle 134"/>
              <p:cNvSpPr>
                <a:spLocks noChangeArrowheads="1"/>
              </p:cNvSpPr>
              <p:nvPr/>
            </p:nvSpPr>
            <p:spPr bwMode="auto">
              <a:xfrm>
                <a:off x="1920"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5" name="Rectangle 135"/>
              <p:cNvSpPr>
                <a:spLocks noChangeArrowheads="1"/>
              </p:cNvSpPr>
              <p:nvPr/>
            </p:nvSpPr>
            <p:spPr bwMode="auto">
              <a:xfrm>
                <a:off x="1632"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6" name="Rectangle 136"/>
              <p:cNvSpPr>
                <a:spLocks noChangeArrowheads="1"/>
              </p:cNvSpPr>
              <p:nvPr/>
            </p:nvSpPr>
            <p:spPr bwMode="auto">
              <a:xfrm>
                <a:off x="1728"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7" name="Rectangle 137"/>
              <p:cNvSpPr>
                <a:spLocks noChangeArrowheads="1"/>
              </p:cNvSpPr>
              <p:nvPr/>
            </p:nvSpPr>
            <p:spPr bwMode="auto">
              <a:xfrm>
                <a:off x="1824"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8" name="Rectangle 138"/>
              <p:cNvSpPr>
                <a:spLocks noChangeArrowheads="1"/>
              </p:cNvSpPr>
              <p:nvPr/>
            </p:nvSpPr>
            <p:spPr bwMode="auto">
              <a:xfrm>
                <a:off x="1920"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2" name="Right Brace 1"/>
          <p:cNvSpPr/>
          <p:nvPr/>
        </p:nvSpPr>
        <p:spPr>
          <a:xfrm rot="16200000" flipH="1">
            <a:off x="4004308" y="3078262"/>
            <a:ext cx="877156" cy="14181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ight Brace 33"/>
          <p:cNvSpPr/>
          <p:nvPr/>
        </p:nvSpPr>
        <p:spPr>
          <a:xfrm rot="16200000" flipH="1">
            <a:off x="5081431" y="3419319"/>
            <a:ext cx="877155" cy="736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Line Callout 1 34"/>
          <p:cNvSpPr/>
          <p:nvPr/>
        </p:nvSpPr>
        <p:spPr>
          <a:xfrm>
            <a:off x="3780124" y="4764620"/>
            <a:ext cx="1217571" cy="833960"/>
          </a:xfrm>
          <a:prstGeom prst="borderCallout1">
            <a:avLst>
              <a:gd name="adj1" fmla="val -7209"/>
              <a:gd name="adj2" fmla="val 38817"/>
              <a:gd name="adj3" fmla="val -67671"/>
              <a:gd name="adj4" fmla="val 514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This is X</a:t>
            </a:r>
            <a:endParaRPr lang="en-US" sz="2000" dirty="0"/>
          </a:p>
        </p:txBody>
      </p:sp>
      <p:sp>
        <p:nvSpPr>
          <p:cNvPr id="36" name="Line Callout 1 35"/>
          <p:cNvSpPr/>
          <p:nvPr/>
        </p:nvSpPr>
        <p:spPr>
          <a:xfrm>
            <a:off x="5146318" y="4764620"/>
            <a:ext cx="1217571" cy="833960"/>
          </a:xfrm>
          <a:prstGeom prst="borderCallout1">
            <a:avLst>
              <a:gd name="adj1" fmla="val -7209"/>
              <a:gd name="adj2" fmla="val 38817"/>
              <a:gd name="adj3" fmla="val -62327"/>
              <a:gd name="adj4" fmla="val 276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This is y</a:t>
            </a:r>
            <a:endParaRPr lang="en-US" sz="2000" dirty="0"/>
          </a:p>
        </p:txBody>
      </p:sp>
    </p:spTree>
    <p:extLst>
      <p:ext uri="{BB962C8B-B14F-4D97-AF65-F5344CB8AC3E}">
        <p14:creationId xmlns:p14="http://schemas.microsoft.com/office/powerpoint/2010/main" val="1339847891"/>
      </p:ext>
    </p:extLst>
  </p:cSld>
  <p:clrMapOvr>
    <a:masterClrMapping/>
  </p:clrMapOvr>
  <p:transition xmlns:p14="http://schemas.microsoft.com/office/powerpoint/2010/main">
    <p:randomBar/>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4837" y="152400"/>
            <a:ext cx="8382000" cy="711200"/>
          </a:xfrm>
        </p:spPr>
        <p:txBody>
          <a:bodyPr>
            <a:normAutofit/>
          </a:bodyPr>
          <a:lstStyle/>
          <a:p>
            <a:pPr eaLnBrk="1" hangingPunct="1"/>
            <a:r>
              <a:rPr lang="en-US" dirty="0" smtClean="0">
                <a:latin typeface="Arial" charset="0"/>
              </a:rPr>
              <a:t>Training Classifiers</a:t>
            </a:r>
            <a:endParaRPr lang="en-US" dirty="0">
              <a:latin typeface="Arial" charset="0"/>
            </a:endParaRPr>
          </a:p>
        </p:txBody>
      </p:sp>
      <p:sp>
        <p:nvSpPr>
          <p:cNvPr id="14339" name="Rectangle 3"/>
          <p:cNvSpPr>
            <a:spLocks noGrp="1" noChangeArrowheads="1"/>
          </p:cNvSpPr>
          <p:nvPr>
            <p:ph type="body" sz="half" idx="1"/>
          </p:nvPr>
        </p:nvSpPr>
        <p:spPr>
          <a:xfrm>
            <a:off x="413278" y="5359872"/>
            <a:ext cx="8730722" cy="1022014"/>
          </a:xfrm>
        </p:spPr>
        <p:txBody>
          <a:bodyPr/>
          <a:lstStyle/>
          <a:p>
            <a:pPr marL="0" indent="0">
              <a:buNone/>
            </a:pPr>
            <a:r>
              <a:rPr lang="en-US" sz="1800" dirty="0">
                <a:latin typeface="Andale Mono"/>
                <a:cs typeface="Andale Mono"/>
              </a:rPr>
              <a:t>dc = </a:t>
            </a:r>
            <a:r>
              <a:rPr lang="en-US" sz="1800" dirty="0" err="1">
                <a:latin typeface="Andale Mono"/>
                <a:cs typeface="Andale Mono"/>
              </a:rPr>
              <a:t>DummyClassifier</a:t>
            </a:r>
            <a:r>
              <a:rPr lang="en-US" sz="1800" dirty="0">
                <a:latin typeface="Andale Mono"/>
                <a:cs typeface="Andale Mono"/>
              </a:rPr>
              <a:t>(strategy='most_frequent',</a:t>
            </a:r>
            <a:r>
              <a:rPr lang="en-US" sz="1800" dirty="0" err="1">
                <a:latin typeface="Andale Mono"/>
                <a:cs typeface="Andale Mono"/>
              </a:rPr>
              <a:t>random_state</a:t>
            </a:r>
            <a:r>
              <a:rPr lang="en-US" sz="1800" dirty="0">
                <a:latin typeface="Andale Mono"/>
                <a:cs typeface="Andale Mono"/>
              </a:rPr>
              <a:t>=0</a:t>
            </a:r>
            <a:r>
              <a:rPr lang="en-US" sz="1800" dirty="0" smtClean="0">
                <a:latin typeface="Andale Mono"/>
                <a:cs typeface="Andale Mono"/>
              </a:rPr>
              <a:t>)</a:t>
            </a:r>
          </a:p>
          <a:p>
            <a:pPr marL="0" indent="0">
              <a:buNone/>
            </a:pPr>
            <a:r>
              <a:rPr lang="en-US" sz="1800" dirty="0">
                <a:latin typeface="Andale Mono"/>
                <a:cs typeface="Andale Mono"/>
              </a:rPr>
              <a:t>dc = </a:t>
            </a:r>
            <a:r>
              <a:rPr lang="en-US" sz="1800" dirty="0" err="1">
                <a:latin typeface="Andale Mono"/>
                <a:cs typeface="Andale Mono"/>
              </a:rPr>
              <a:t>dc.fit</a:t>
            </a:r>
            <a:r>
              <a:rPr lang="en-US" sz="1800" dirty="0">
                <a:latin typeface="Andale Mono"/>
                <a:cs typeface="Andale Mono"/>
              </a:rPr>
              <a:t>(</a:t>
            </a:r>
            <a:r>
              <a:rPr lang="en-US" sz="1800" dirty="0" err="1">
                <a:latin typeface="Andale Mono"/>
                <a:cs typeface="Andale Mono"/>
              </a:rPr>
              <a:t>X_train</a:t>
            </a:r>
            <a:r>
              <a:rPr lang="en-US" sz="1800" dirty="0">
                <a:latin typeface="Andale Mono"/>
                <a:cs typeface="Andale Mono"/>
              </a:rPr>
              <a:t>, </a:t>
            </a:r>
            <a:r>
              <a:rPr lang="en-US" sz="1800" dirty="0" err="1">
                <a:latin typeface="Andale Mono"/>
                <a:cs typeface="Andale Mono"/>
              </a:rPr>
              <a:t>y_train</a:t>
            </a:r>
            <a:r>
              <a:rPr lang="en-US" sz="1800" dirty="0">
                <a:latin typeface="Andale Mono"/>
                <a:cs typeface="Andale Mono"/>
              </a:rPr>
              <a:t>)</a:t>
            </a:r>
          </a:p>
          <a:p>
            <a:pPr marL="0" indent="0" eaLnBrk="1" hangingPunct="1">
              <a:buFont typeface="Wingdings" charset="0"/>
              <a:buNone/>
            </a:pPr>
            <a:endParaRPr lang="en-US" sz="1800" dirty="0">
              <a:latin typeface="Andale Mono"/>
              <a:cs typeface="Andale Mono"/>
            </a:endParaRPr>
          </a:p>
        </p:txBody>
      </p:sp>
      <p:graphicFrame>
        <p:nvGraphicFramePr>
          <p:cNvPr id="27758" name="Group 110"/>
          <p:cNvGraphicFramePr>
            <a:graphicFrameLocks noGrp="1"/>
          </p:cNvGraphicFramePr>
          <p:nvPr>
            <p:ph sz="half" idx="2"/>
          </p:nvPr>
        </p:nvGraphicFramePr>
        <p:xfrm>
          <a:off x="3733800" y="2133600"/>
          <a:ext cx="2209800" cy="1196340"/>
        </p:xfrm>
        <a:graphic>
          <a:graphicData uri="http://schemas.openxmlformats.org/drawingml/2006/table">
            <a:tbl>
              <a:tblPr/>
              <a:tblGrid>
                <a:gridCol w="349250"/>
                <a:gridCol w="349250"/>
                <a:gridCol w="349250"/>
                <a:gridCol w="349250"/>
                <a:gridCol w="812800"/>
              </a:tblGrid>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3</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Label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900" b="0" i="0" u="none" strike="noStrike" cap="none" normalizeH="0" baseline="0">
                          <a:ln>
                            <a:noFill/>
                          </a:ln>
                          <a:solidFill>
                            <a:srgbClr val="1C1C1C"/>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78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4374" name="Text Box 111"/>
          <p:cNvSpPr txBox="1">
            <a:spLocks noChangeArrowheads="1"/>
          </p:cNvSpPr>
          <p:nvPr/>
        </p:nvSpPr>
        <p:spPr bwMode="auto">
          <a:xfrm>
            <a:off x="3678238" y="1816100"/>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spcBef>
                <a:spcPct val="50000"/>
              </a:spcBef>
            </a:pPr>
            <a:r>
              <a:rPr lang="en-US" sz="1800" dirty="0"/>
              <a:t>Training Data Set</a:t>
            </a:r>
          </a:p>
        </p:txBody>
      </p:sp>
      <p:sp>
        <p:nvSpPr>
          <p:cNvPr id="14375" name="Text Box 112"/>
          <p:cNvSpPr txBox="1">
            <a:spLocks noChangeArrowheads="1"/>
          </p:cNvSpPr>
          <p:nvPr/>
        </p:nvSpPr>
        <p:spPr bwMode="auto">
          <a:xfrm rot="2152928">
            <a:off x="381000" y="25146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800">
                <a:solidFill>
                  <a:schemeClr val="bg2"/>
                </a:solidFill>
              </a:rPr>
              <a:t>Sensors</a:t>
            </a:r>
          </a:p>
        </p:txBody>
      </p:sp>
      <p:sp>
        <p:nvSpPr>
          <p:cNvPr id="14378" name="Rectangle 115"/>
          <p:cNvSpPr>
            <a:spLocks noChangeArrowheads="1"/>
          </p:cNvSpPr>
          <p:nvPr/>
        </p:nvSpPr>
        <p:spPr bwMode="auto">
          <a:xfrm>
            <a:off x="6553200" y="2201863"/>
            <a:ext cx="838200" cy="990600"/>
          </a:xfrm>
          <a:prstGeom prst="rect">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Learner</a:t>
            </a:r>
          </a:p>
        </p:txBody>
      </p:sp>
      <p:sp>
        <p:nvSpPr>
          <p:cNvPr id="14379" name="Line 116"/>
          <p:cNvSpPr>
            <a:spLocks noChangeShapeType="1"/>
          </p:cNvSpPr>
          <p:nvPr/>
        </p:nvSpPr>
        <p:spPr bwMode="auto">
          <a:xfrm>
            <a:off x="5986463" y="2697163"/>
            <a:ext cx="5334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4380" name="Line 118"/>
          <p:cNvSpPr>
            <a:spLocks noChangeShapeType="1"/>
          </p:cNvSpPr>
          <p:nvPr/>
        </p:nvSpPr>
        <p:spPr bwMode="auto">
          <a:xfrm>
            <a:off x="6972300" y="3233738"/>
            <a:ext cx="0" cy="6096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14381" name="Group 140"/>
          <p:cNvGrpSpPr>
            <a:grpSpLocks/>
          </p:cNvGrpSpPr>
          <p:nvPr/>
        </p:nvGrpSpPr>
        <p:grpSpPr bwMode="auto">
          <a:xfrm>
            <a:off x="6248400" y="3886200"/>
            <a:ext cx="1447800" cy="1295400"/>
            <a:chOff x="3936" y="2448"/>
            <a:chExt cx="912" cy="816"/>
          </a:xfrm>
        </p:grpSpPr>
        <p:sp>
          <p:nvSpPr>
            <p:cNvPr id="14385" name="AutoShape 117"/>
            <p:cNvSpPr>
              <a:spLocks noChangeArrowheads="1"/>
            </p:cNvSpPr>
            <p:nvPr/>
          </p:nvSpPr>
          <p:spPr bwMode="auto">
            <a:xfrm>
              <a:off x="3936" y="2448"/>
              <a:ext cx="912" cy="816"/>
            </a:xfrm>
            <a:prstGeom prst="flowChartManualOperation">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Classifier</a:t>
              </a:r>
            </a:p>
          </p:txBody>
        </p:sp>
        <p:grpSp>
          <p:nvGrpSpPr>
            <p:cNvPr id="14386" name="Group 139"/>
            <p:cNvGrpSpPr>
              <a:grpSpLocks/>
            </p:cNvGrpSpPr>
            <p:nvPr/>
          </p:nvGrpSpPr>
          <p:grpSpPr bwMode="auto">
            <a:xfrm>
              <a:off x="4196" y="2496"/>
              <a:ext cx="384" cy="248"/>
              <a:chOff x="1632" y="3072"/>
              <a:chExt cx="384" cy="248"/>
            </a:xfrm>
          </p:grpSpPr>
          <p:sp>
            <p:nvSpPr>
              <p:cNvPr id="14387" name="Rectangle 127"/>
              <p:cNvSpPr>
                <a:spLocks noChangeArrowheads="1"/>
              </p:cNvSpPr>
              <p:nvPr/>
            </p:nvSpPr>
            <p:spPr bwMode="auto">
              <a:xfrm>
                <a:off x="1632"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88" name="Rectangle 128"/>
              <p:cNvSpPr>
                <a:spLocks noChangeArrowheads="1"/>
              </p:cNvSpPr>
              <p:nvPr/>
            </p:nvSpPr>
            <p:spPr bwMode="auto">
              <a:xfrm>
                <a:off x="1728"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89" name="Rectangle 129"/>
              <p:cNvSpPr>
                <a:spLocks noChangeArrowheads="1"/>
              </p:cNvSpPr>
              <p:nvPr/>
            </p:nvSpPr>
            <p:spPr bwMode="auto">
              <a:xfrm>
                <a:off x="1824"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0" name="Rectangle 130"/>
              <p:cNvSpPr>
                <a:spLocks noChangeArrowheads="1"/>
              </p:cNvSpPr>
              <p:nvPr/>
            </p:nvSpPr>
            <p:spPr bwMode="auto">
              <a:xfrm>
                <a:off x="1920"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1" name="Rectangle 131"/>
              <p:cNvSpPr>
                <a:spLocks noChangeArrowheads="1"/>
              </p:cNvSpPr>
              <p:nvPr/>
            </p:nvSpPr>
            <p:spPr bwMode="auto">
              <a:xfrm>
                <a:off x="1632"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2" name="Rectangle 132"/>
              <p:cNvSpPr>
                <a:spLocks noChangeArrowheads="1"/>
              </p:cNvSpPr>
              <p:nvPr/>
            </p:nvSpPr>
            <p:spPr bwMode="auto">
              <a:xfrm>
                <a:off x="1728"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3" name="Rectangle 133"/>
              <p:cNvSpPr>
                <a:spLocks noChangeArrowheads="1"/>
              </p:cNvSpPr>
              <p:nvPr/>
            </p:nvSpPr>
            <p:spPr bwMode="auto">
              <a:xfrm>
                <a:off x="1824"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4" name="Rectangle 134"/>
              <p:cNvSpPr>
                <a:spLocks noChangeArrowheads="1"/>
              </p:cNvSpPr>
              <p:nvPr/>
            </p:nvSpPr>
            <p:spPr bwMode="auto">
              <a:xfrm>
                <a:off x="1920"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5" name="Rectangle 135"/>
              <p:cNvSpPr>
                <a:spLocks noChangeArrowheads="1"/>
              </p:cNvSpPr>
              <p:nvPr/>
            </p:nvSpPr>
            <p:spPr bwMode="auto">
              <a:xfrm>
                <a:off x="1632"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6" name="Rectangle 136"/>
              <p:cNvSpPr>
                <a:spLocks noChangeArrowheads="1"/>
              </p:cNvSpPr>
              <p:nvPr/>
            </p:nvSpPr>
            <p:spPr bwMode="auto">
              <a:xfrm>
                <a:off x="1728"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7" name="Rectangle 137"/>
              <p:cNvSpPr>
                <a:spLocks noChangeArrowheads="1"/>
              </p:cNvSpPr>
              <p:nvPr/>
            </p:nvSpPr>
            <p:spPr bwMode="auto">
              <a:xfrm>
                <a:off x="1824"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8" name="Rectangle 138"/>
              <p:cNvSpPr>
                <a:spLocks noChangeArrowheads="1"/>
              </p:cNvSpPr>
              <p:nvPr/>
            </p:nvSpPr>
            <p:spPr bwMode="auto">
              <a:xfrm>
                <a:off x="1920"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2" name="Right Brace 1"/>
          <p:cNvSpPr/>
          <p:nvPr/>
        </p:nvSpPr>
        <p:spPr>
          <a:xfrm rot="16200000" flipH="1">
            <a:off x="4004308" y="3078262"/>
            <a:ext cx="877156" cy="14181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ight Brace 33"/>
          <p:cNvSpPr/>
          <p:nvPr/>
        </p:nvSpPr>
        <p:spPr>
          <a:xfrm rot="16200000" flipH="1">
            <a:off x="5081431" y="3419319"/>
            <a:ext cx="877155" cy="736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Rectangle 28"/>
          <p:cNvSpPr/>
          <p:nvPr/>
        </p:nvSpPr>
        <p:spPr>
          <a:xfrm>
            <a:off x="1936830" y="5732739"/>
            <a:ext cx="1271787" cy="35088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Rectangle 29"/>
          <p:cNvSpPr/>
          <p:nvPr/>
        </p:nvSpPr>
        <p:spPr>
          <a:xfrm>
            <a:off x="3275463" y="5731982"/>
            <a:ext cx="1271787" cy="35088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 name="Straight Connector 3"/>
          <p:cNvCxnSpPr>
            <a:stCxn id="2" idx="1"/>
          </p:cNvCxnSpPr>
          <p:nvPr/>
        </p:nvCxnSpPr>
        <p:spPr>
          <a:xfrm flipH="1">
            <a:off x="2428744" y="4225927"/>
            <a:ext cx="2014143" cy="1506055"/>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H="1">
            <a:off x="3435815" y="4226684"/>
            <a:ext cx="2014143" cy="150605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3529607"/>
      </p:ext>
    </p:extLst>
  </p:cSld>
  <p:clrMapOvr>
    <a:masterClrMapping/>
  </p:clrMapOvr>
  <p:transition xmlns:p14="http://schemas.microsoft.com/office/powerpoint/2010/main">
    <p:randomBar/>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4837" y="152400"/>
            <a:ext cx="8382000" cy="711200"/>
          </a:xfrm>
        </p:spPr>
        <p:txBody>
          <a:bodyPr>
            <a:normAutofit/>
          </a:bodyPr>
          <a:lstStyle/>
          <a:p>
            <a:pPr eaLnBrk="1" hangingPunct="1"/>
            <a:r>
              <a:rPr lang="en-US" dirty="0" smtClean="0">
                <a:latin typeface="Arial" charset="0"/>
              </a:rPr>
              <a:t>Training Classifiers</a:t>
            </a:r>
            <a:endParaRPr lang="en-US" dirty="0">
              <a:latin typeface="Arial" charset="0"/>
            </a:endParaRPr>
          </a:p>
        </p:txBody>
      </p:sp>
      <p:sp>
        <p:nvSpPr>
          <p:cNvPr id="14339" name="Rectangle 3"/>
          <p:cNvSpPr>
            <a:spLocks noGrp="1" noChangeArrowheads="1"/>
          </p:cNvSpPr>
          <p:nvPr>
            <p:ph type="body" sz="half" idx="1"/>
          </p:nvPr>
        </p:nvSpPr>
        <p:spPr>
          <a:xfrm>
            <a:off x="413278" y="5359872"/>
            <a:ext cx="8730722" cy="1022014"/>
          </a:xfrm>
        </p:spPr>
        <p:txBody>
          <a:bodyPr/>
          <a:lstStyle/>
          <a:p>
            <a:pPr marL="0" indent="0">
              <a:buNone/>
            </a:pPr>
            <a:r>
              <a:rPr lang="en-US" sz="1800" dirty="0">
                <a:latin typeface="Andale Mono"/>
                <a:cs typeface="Andale Mono"/>
              </a:rPr>
              <a:t>dc = </a:t>
            </a:r>
            <a:r>
              <a:rPr lang="en-US" sz="1800" dirty="0" err="1">
                <a:latin typeface="Andale Mono"/>
                <a:cs typeface="Andale Mono"/>
              </a:rPr>
              <a:t>DummyClassifier</a:t>
            </a:r>
            <a:r>
              <a:rPr lang="en-US" sz="1800" dirty="0">
                <a:latin typeface="Andale Mono"/>
                <a:cs typeface="Andale Mono"/>
              </a:rPr>
              <a:t>(strategy='most_frequent',</a:t>
            </a:r>
            <a:r>
              <a:rPr lang="en-US" sz="1800" dirty="0" err="1">
                <a:latin typeface="Andale Mono"/>
                <a:cs typeface="Andale Mono"/>
              </a:rPr>
              <a:t>random_state</a:t>
            </a:r>
            <a:r>
              <a:rPr lang="en-US" sz="1800" dirty="0">
                <a:latin typeface="Andale Mono"/>
                <a:cs typeface="Andale Mono"/>
              </a:rPr>
              <a:t>=0</a:t>
            </a:r>
            <a:r>
              <a:rPr lang="en-US" sz="1800" dirty="0" smtClean="0">
                <a:latin typeface="Andale Mono"/>
                <a:cs typeface="Andale Mono"/>
              </a:rPr>
              <a:t>)</a:t>
            </a:r>
          </a:p>
          <a:p>
            <a:pPr marL="0" indent="0">
              <a:buNone/>
            </a:pPr>
            <a:r>
              <a:rPr lang="en-US" sz="1800" dirty="0">
                <a:latin typeface="Andale Mono"/>
                <a:cs typeface="Andale Mono"/>
              </a:rPr>
              <a:t>dc = </a:t>
            </a:r>
            <a:r>
              <a:rPr lang="en-US" sz="1800" dirty="0" err="1">
                <a:latin typeface="Andale Mono"/>
                <a:cs typeface="Andale Mono"/>
              </a:rPr>
              <a:t>dc.fit</a:t>
            </a:r>
            <a:r>
              <a:rPr lang="en-US" sz="1800" dirty="0" smtClean="0">
                <a:latin typeface="Andale Mono"/>
                <a:cs typeface="Andale Mono"/>
              </a:rPr>
              <a:t>(</a:t>
            </a:r>
            <a:r>
              <a:rPr lang="en-US" sz="1800" dirty="0" err="1" smtClean="0">
                <a:latin typeface="Andale Mono"/>
                <a:cs typeface="Andale Mono"/>
              </a:rPr>
              <a:t>X_opt</a:t>
            </a:r>
            <a:r>
              <a:rPr lang="en-US" sz="1800" dirty="0" smtClean="0">
                <a:latin typeface="Andale Mono"/>
                <a:cs typeface="Andale Mono"/>
              </a:rPr>
              <a:t>, </a:t>
            </a:r>
            <a:r>
              <a:rPr lang="en-US" sz="1800" dirty="0" err="1" smtClean="0">
                <a:latin typeface="Andale Mono"/>
                <a:cs typeface="Andale Mono"/>
              </a:rPr>
              <a:t>y_opt</a:t>
            </a:r>
            <a:r>
              <a:rPr lang="en-US" sz="1800" dirty="0" smtClean="0">
                <a:latin typeface="Andale Mono"/>
                <a:cs typeface="Andale Mono"/>
              </a:rPr>
              <a:t>)</a:t>
            </a:r>
            <a:endParaRPr lang="en-US" sz="1800" dirty="0">
              <a:latin typeface="Andale Mono"/>
              <a:cs typeface="Andale Mono"/>
            </a:endParaRPr>
          </a:p>
          <a:p>
            <a:pPr marL="0" indent="0" eaLnBrk="1" hangingPunct="1">
              <a:buFont typeface="Wingdings" charset="0"/>
              <a:buNone/>
            </a:pPr>
            <a:endParaRPr lang="en-US" sz="1800" dirty="0">
              <a:latin typeface="Andale Mono"/>
              <a:cs typeface="Andale Mono"/>
            </a:endParaRPr>
          </a:p>
        </p:txBody>
      </p:sp>
      <p:graphicFrame>
        <p:nvGraphicFramePr>
          <p:cNvPr id="27758" name="Group 110"/>
          <p:cNvGraphicFramePr>
            <a:graphicFrameLocks noGrp="1"/>
          </p:cNvGraphicFramePr>
          <p:nvPr>
            <p:ph sz="half" idx="2"/>
          </p:nvPr>
        </p:nvGraphicFramePr>
        <p:xfrm>
          <a:off x="3733800" y="2133600"/>
          <a:ext cx="2209800" cy="1196340"/>
        </p:xfrm>
        <a:graphic>
          <a:graphicData uri="http://schemas.openxmlformats.org/drawingml/2006/table">
            <a:tbl>
              <a:tblPr/>
              <a:tblGrid>
                <a:gridCol w="349250"/>
                <a:gridCol w="349250"/>
                <a:gridCol w="349250"/>
                <a:gridCol w="349250"/>
                <a:gridCol w="812800"/>
              </a:tblGrid>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3</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Label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900" b="0" i="0" u="none" strike="noStrike" cap="none" normalizeH="0" baseline="0">
                          <a:ln>
                            <a:noFill/>
                          </a:ln>
                          <a:solidFill>
                            <a:srgbClr val="1C1C1C"/>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78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4374" name="Text Box 111"/>
          <p:cNvSpPr txBox="1">
            <a:spLocks noChangeArrowheads="1"/>
          </p:cNvSpPr>
          <p:nvPr/>
        </p:nvSpPr>
        <p:spPr bwMode="auto">
          <a:xfrm>
            <a:off x="3678238" y="1816100"/>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spcBef>
                <a:spcPct val="50000"/>
              </a:spcBef>
            </a:pPr>
            <a:r>
              <a:rPr lang="en-US" sz="1800" dirty="0"/>
              <a:t>Training Data Set</a:t>
            </a:r>
          </a:p>
        </p:txBody>
      </p:sp>
      <p:sp>
        <p:nvSpPr>
          <p:cNvPr id="14375" name="Text Box 112"/>
          <p:cNvSpPr txBox="1">
            <a:spLocks noChangeArrowheads="1"/>
          </p:cNvSpPr>
          <p:nvPr/>
        </p:nvSpPr>
        <p:spPr bwMode="auto">
          <a:xfrm rot="2152928">
            <a:off x="381000" y="25146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800">
                <a:solidFill>
                  <a:schemeClr val="bg2"/>
                </a:solidFill>
              </a:rPr>
              <a:t>Sensors</a:t>
            </a:r>
          </a:p>
        </p:txBody>
      </p:sp>
      <p:sp>
        <p:nvSpPr>
          <p:cNvPr id="14378" name="Rectangle 115"/>
          <p:cNvSpPr>
            <a:spLocks noChangeArrowheads="1"/>
          </p:cNvSpPr>
          <p:nvPr/>
        </p:nvSpPr>
        <p:spPr bwMode="auto">
          <a:xfrm>
            <a:off x="6553200" y="2201863"/>
            <a:ext cx="838200" cy="990600"/>
          </a:xfrm>
          <a:prstGeom prst="rect">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Learner</a:t>
            </a:r>
          </a:p>
        </p:txBody>
      </p:sp>
      <p:sp>
        <p:nvSpPr>
          <p:cNvPr id="14379" name="Line 116"/>
          <p:cNvSpPr>
            <a:spLocks noChangeShapeType="1"/>
          </p:cNvSpPr>
          <p:nvPr/>
        </p:nvSpPr>
        <p:spPr bwMode="auto">
          <a:xfrm>
            <a:off x="5986463" y="2697163"/>
            <a:ext cx="5334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4380" name="Line 118"/>
          <p:cNvSpPr>
            <a:spLocks noChangeShapeType="1"/>
          </p:cNvSpPr>
          <p:nvPr/>
        </p:nvSpPr>
        <p:spPr bwMode="auto">
          <a:xfrm>
            <a:off x="6972300" y="3233738"/>
            <a:ext cx="0" cy="6096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14381" name="Group 140"/>
          <p:cNvGrpSpPr>
            <a:grpSpLocks/>
          </p:cNvGrpSpPr>
          <p:nvPr/>
        </p:nvGrpSpPr>
        <p:grpSpPr bwMode="auto">
          <a:xfrm>
            <a:off x="6248400" y="3886200"/>
            <a:ext cx="1447800" cy="1295400"/>
            <a:chOff x="3936" y="2448"/>
            <a:chExt cx="912" cy="816"/>
          </a:xfrm>
        </p:grpSpPr>
        <p:sp>
          <p:nvSpPr>
            <p:cNvPr id="14385" name="AutoShape 117"/>
            <p:cNvSpPr>
              <a:spLocks noChangeArrowheads="1"/>
            </p:cNvSpPr>
            <p:nvPr/>
          </p:nvSpPr>
          <p:spPr bwMode="auto">
            <a:xfrm>
              <a:off x="3936" y="2448"/>
              <a:ext cx="912" cy="816"/>
            </a:xfrm>
            <a:prstGeom prst="flowChartManualOperation">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Classifier</a:t>
              </a:r>
            </a:p>
          </p:txBody>
        </p:sp>
        <p:grpSp>
          <p:nvGrpSpPr>
            <p:cNvPr id="14386" name="Group 139"/>
            <p:cNvGrpSpPr>
              <a:grpSpLocks/>
            </p:cNvGrpSpPr>
            <p:nvPr/>
          </p:nvGrpSpPr>
          <p:grpSpPr bwMode="auto">
            <a:xfrm>
              <a:off x="4196" y="2496"/>
              <a:ext cx="384" cy="248"/>
              <a:chOff x="1632" y="3072"/>
              <a:chExt cx="384" cy="248"/>
            </a:xfrm>
          </p:grpSpPr>
          <p:sp>
            <p:nvSpPr>
              <p:cNvPr id="14387" name="Rectangle 127"/>
              <p:cNvSpPr>
                <a:spLocks noChangeArrowheads="1"/>
              </p:cNvSpPr>
              <p:nvPr/>
            </p:nvSpPr>
            <p:spPr bwMode="auto">
              <a:xfrm>
                <a:off x="1632"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88" name="Rectangle 128"/>
              <p:cNvSpPr>
                <a:spLocks noChangeArrowheads="1"/>
              </p:cNvSpPr>
              <p:nvPr/>
            </p:nvSpPr>
            <p:spPr bwMode="auto">
              <a:xfrm>
                <a:off x="1728"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89" name="Rectangle 129"/>
              <p:cNvSpPr>
                <a:spLocks noChangeArrowheads="1"/>
              </p:cNvSpPr>
              <p:nvPr/>
            </p:nvSpPr>
            <p:spPr bwMode="auto">
              <a:xfrm>
                <a:off x="1824"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0" name="Rectangle 130"/>
              <p:cNvSpPr>
                <a:spLocks noChangeArrowheads="1"/>
              </p:cNvSpPr>
              <p:nvPr/>
            </p:nvSpPr>
            <p:spPr bwMode="auto">
              <a:xfrm>
                <a:off x="1920"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1" name="Rectangle 131"/>
              <p:cNvSpPr>
                <a:spLocks noChangeArrowheads="1"/>
              </p:cNvSpPr>
              <p:nvPr/>
            </p:nvSpPr>
            <p:spPr bwMode="auto">
              <a:xfrm>
                <a:off x="1632"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2" name="Rectangle 132"/>
              <p:cNvSpPr>
                <a:spLocks noChangeArrowheads="1"/>
              </p:cNvSpPr>
              <p:nvPr/>
            </p:nvSpPr>
            <p:spPr bwMode="auto">
              <a:xfrm>
                <a:off x="1728"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3" name="Rectangle 133"/>
              <p:cNvSpPr>
                <a:spLocks noChangeArrowheads="1"/>
              </p:cNvSpPr>
              <p:nvPr/>
            </p:nvSpPr>
            <p:spPr bwMode="auto">
              <a:xfrm>
                <a:off x="1824"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4" name="Rectangle 134"/>
              <p:cNvSpPr>
                <a:spLocks noChangeArrowheads="1"/>
              </p:cNvSpPr>
              <p:nvPr/>
            </p:nvSpPr>
            <p:spPr bwMode="auto">
              <a:xfrm>
                <a:off x="1920"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5" name="Rectangle 135"/>
              <p:cNvSpPr>
                <a:spLocks noChangeArrowheads="1"/>
              </p:cNvSpPr>
              <p:nvPr/>
            </p:nvSpPr>
            <p:spPr bwMode="auto">
              <a:xfrm>
                <a:off x="1632"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6" name="Rectangle 136"/>
              <p:cNvSpPr>
                <a:spLocks noChangeArrowheads="1"/>
              </p:cNvSpPr>
              <p:nvPr/>
            </p:nvSpPr>
            <p:spPr bwMode="auto">
              <a:xfrm>
                <a:off x="1728"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7" name="Rectangle 137"/>
              <p:cNvSpPr>
                <a:spLocks noChangeArrowheads="1"/>
              </p:cNvSpPr>
              <p:nvPr/>
            </p:nvSpPr>
            <p:spPr bwMode="auto">
              <a:xfrm>
                <a:off x="1824"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8" name="Rectangle 138"/>
              <p:cNvSpPr>
                <a:spLocks noChangeArrowheads="1"/>
              </p:cNvSpPr>
              <p:nvPr/>
            </p:nvSpPr>
            <p:spPr bwMode="auto">
              <a:xfrm>
                <a:off x="1920"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29" name="Rectangle 28"/>
          <p:cNvSpPr/>
          <p:nvPr/>
        </p:nvSpPr>
        <p:spPr>
          <a:xfrm>
            <a:off x="994837" y="5759178"/>
            <a:ext cx="1271787" cy="35088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Rectangle 29"/>
          <p:cNvSpPr/>
          <p:nvPr/>
        </p:nvSpPr>
        <p:spPr>
          <a:xfrm>
            <a:off x="358524" y="5731982"/>
            <a:ext cx="425370" cy="35088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 name="Straight Connector 3"/>
          <p:cNvCxnSpPr/>
          <p:nvPr/>
        </p:nvCxnSpPr>
        <p:spPr>
          <a:xfrm flipH="1">
            <a:off x="1715719" y="2428991"/>
            <a:ext cx="4804144" cy="3302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endCxn id="30" idx="0"/>
          </p:cNvCxnSpPr>
          <p:nvPr/>
        </p:nvCxnSpPr>
        <p:spPr>
          <a:xfrm flipH="1">
            <a:off x="571209" y="4226684"/>
            <a:ext cx="5677191" cy="150529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9513245"/>
      </p:ext>
    </p:extLst>
  </p:cSld>
  <p:clrMapOvr>
    <a:masterClrMapping/>
  </p:clrMapOvr>
  <p:transition xmlns:p14="http://schemas.microsoft.com/office/powerpoint/2010/main">
    <p:randomBar/>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128943" y="1579745"/>
            <a:ext cx="8274086" cy="4379976"/>
          </a:xfrm>
        </p:spPr>
        <p:txBody>
          <a:bodyPr/>
          <a:lstStyle/>
          <a:p>
            <a:pPr marL="0" indent="0">
              <a:buNone/>
            </a:pPr>
            <a:r>
              <a:rPr lang="en-US" sz="2000" dirty="0" err="1">
                <a:latin typeface="Andale Mono"/>
                <a:cs typeface="Andale Mono"/>
              </a:rPr>
              <a:t>skf</a:t>
            </a:r>
            <a:r>
              <a:rPr lang="en-US" sz="2000" dirty="0">
                <a:latin typeface="Andale Mono"/>
                <a:cs typeface="Andale Mono"/>
              </a:rPr>
              <a:t> = </a:t>
            </a:r>
            <a:r>
              <a:rPr lang="en-US" sz="2000" dirty="0" err="1">
                <a:latin typeface="Andale Mono"/>
                <a:cs typeface="Andale Mono"/>
              </a:rPr>
              <a:t>cross_validation.StratifiedKFold</a:t>
            </a:r>
            <a:r>
              <a:rPr lang="en-US" sz="2000" dirty="0">
                <a:latin typeface="Andale Mono"/>
                <a:cs typeface="Andale Mono"/>
              </a:rPr>
              <a:t>(</a:t>
            </a:r>
            <a:r>
              <a:rPr lang="en-US" sz="2000" dirty="0" err="1">
                <a:latin typeface="Andale Mono"/>
                <a:cs typeface="Andale Mono"/>
              </a:rPr>
              <a:t>y_opt</a:t>
            </a:r>
            <a:r>
              <a:rPr lang="en-US" sz="2000" dirty="0">
                <a:latin typeface="Andale Mono"/>
                <a:cs typeface="Andale Mono"/>
              </a:rPr>
              <a:t>, 10)</a:t>
            </a:r>
          </a:p>
          <a:p>
            <a:pPr marL="0" indent="0">
              <a:buNone/>
            </a:pPr>
            <a:r>
              <a:rPr lang="en-US" sz="2000" dirty="0">
                <a:latin typeface="Andale Mono"/>
                <a:cs typeface="Andale Mono"/>
              </a:rPr>
              <a:t>for train, test in </a:t>
            </a:r>
            <a:r>
              <a:rPr lang="en-US" sz="2000" dirty="0" err="1">
                <a:latin typeface="Andale Mono"/>
                <a:cs typeface="Andale Mono"/>
              </a:rPr>
              <a:t>skf</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a:latin typeface="Andale Mono"/>
                <a:cs typeface="Andale Mono"/>
              </a:rPr>
              <a:t>X_train</a:t>
            </a:r>
            <a:r>
              <a:rPr lang="en-US" sz="2000" dirty="0">
                <a:latin typeface="Andale Mono"/>
                <a:cs typeface="Andale Mono"/>
              </a:rPr>
              <a:t>, </a:t>
            </a:r>
            <a:r>
              <a:rPr lang="en-US" sz="2000" dirty="0" err="1">
                <a:latin typeface="Andale Mono"/>
                <a:cs typeface="Andale Mono"/>
              </a:rPr>
              <a:t>X_test</a:t>
            </a:r>
            <a:r>
              <a:rPr lang="en-US" sz="2000" dirty="0">
                <a:latin typeface="Andale Mono"/>
                <a:cs typeface="Andale Mono"/>
              </a:rPr>
              <a:t> = </a:t>
            </a:r>
            <a:r>
              <a:rPr lang="en-US" sz="2000" dirty="0" err="1">
                <a:latin typeface="Andale Mono"/>
                <a:cs typeface="Andale Mono"/>
              </a:rPr>
              <a:t>X_opt</a:t>
            </a:r>
            <a:r>
              <a:rPr lang="en-US" sz="2000" dirty="0">
                <a:latin typeface="Andale Mono"/>
                <a:cs typeface="Andale Mono"/>
              </a:rPr>
              <a:t>[train], </a:t>
            </a:r>
            <a:r>
              <a:rPr lang="en-US" sz="2000" dirty="0" err="1">
                <a:latin typeface="Andale Mono"/>
                <a:cs typeface="Andale Mono"/>
              </a:rPr>
              <a:t>X_opt</a:t>
            </a:r>
            <a:r>
              <a:rPr lang="en-US" sz="2000" dirty="0">
                <a:latin typeface="Andale Mono"/>
                <a:cs typeface="Andale Mono"/>
              </a:rPr>
              <a:t>[test]</a:t>
            </a:r>
          </a:p>
          <a:p>
            <a:pPr marL="0" indent="0">
              <a:buNone/>
            </a:pPr>
            <a:r>
              <a:rPr lang="en-US" sz="2000" dirty="0">
                <a:latin typeface="Andale Mono"/>
                <a:cs typeface="Andale Mono"/>
              </a:rPr>
              <a:t>    </a:t>
            </a:r>
            <a:r>
              <a:rPr lang="en-US" sz="2000" dirty="0" err="1">
                <a:latin typeface="Andale Mono"/>
                <a:cs typeface="Andale Mono"/>
              </a:rPr>
              <a:t>y_train</a:t>
            </a:r>
            <a:r>
              <a:rPr lang="en-US" sz="2000" dirty="0">
                <a:latin typeface="Andale Mono"/>
                <a:cs typeface="Andale Mono"/>
              </a:rPr>
              <a:t>, </a:t>
            </a:r>
            <a:r>
              <a:rPr lang="en-US" sz="2000" dirty="0" err="1">
                <a:latin typeface="Andale Mono"/>
                <a:cs typeface="Andale Mono"/>
              </a:rPr>
              <a:t>y_test</a:t>
            </a:r>
            <a:r>
              <a:rPr lang="en-US" sz="2000" dirty="0">
                <a:latin typeface="Andale Mono"/>
                <a:cs typeface="Andale Mono"/>
              </a:rPr>
              <a:t> = </a:t>
            </a:r>
            <a:r>
              <a:rPr lang="en-US" sz="2000" dirty="0" err="1">
                <a:latin typeface="Andale Mono"/>
                <a:cs typeface="Andale Mono"/>
              </a:rPr>
              <a:t>y_opt</a:t>
            </a:r>
            <a:r>
              <a:rPr lang="en-US" sz="2000" dirty="0">
                <a:latin typeface="Andale Mono"/>
                <a:cs typeface="Andale Mono"/>
              </a:rPr>
              <a:t>[train], </a:t>
            </a:r>
            <a:r>
              <a:rPr lang="en-US" sz="2000" dirty="0" err="1">
                <a:latin typeface="Andale Mono"/>
                <a:cs typeface="Andale Mono"/>
              </a:rPr>
              <a:t>y_opt</a:t>
            </a:r>
            <a:r>
              <a:rPr lang="en-US" sz="2000" dirty="0">
                <a:latin typeface="Andale Mono"/>
                <a:cs typeface="Andale Mono"/>
              </a:rPr>
              <a:t>[test]</a:t>
            </a:r>
            <a:endParaRPr lang="en-US" sz="2000" dirty="0" smtClean="0">
              <a:latin typeface="Andale Mono"/>
              <a:cs typeface="Andale Mono"/>
            </a:endParaRPr>
          </a:p>
          <a:p>
            <a:pPr marL="0" indent="0">
              <a:buNone/>
            </a:pPr>
            <a:r>
              <a:rPr lang="en-US" sz="2000" dirty="0">
                <a:latin typeface="Andale Mono"/>
                <a:cs typeface="Andale Mono"/>
              </a:rPr>
              <a:t> </a:t>
            </a:r>
            <a:r>
              <a:rPr lang="en-US" sz="2000" dirty="0" smtClean="0">
                <a:latin typeface="Andale Mono"/>
                <a:cs typeface="Andale Mono"/>
              </a:rPr>
              <a:t>  # </a:t>
            </a:r>
            <a:r>
              <a:rPr lang="en-US" sz="2000" dirty="0">
                <a:latin typeface="Andale Mono"/>
                <a:cs typeface="Andale Mono"/>
              </a:rPr>
              <a:t>train the </a:t>
            </a:r>
            <a:r>
              <a:rPr lang="en-US" sz="2000" dirty="0" smtClean="0">
                <a:latin typeface="Andale Mono"/>
                <a:cs typeface="Andale Mono"/>
              </a:rPr>
              <a:t>classifier</a:t>
            </a:r>
          </a:p>
          <a:p>
            <a:pPr marL="0" indent="0">
              <a:buNone/>
            </a:pPr>
            <a:r>
              <a:rPr lang="en-US" sz="2000" dirty="0" smtClean="0">
                <a:latin typeface="Andale Mono"/>
                <a:cs typeface="Andale Mono"/>
              </a:rPr>
              <a:t>   dc </a:t>
            </a:r>
            <a:r>
              <a:rPr lang="en-US" sz="2000" dirty="0">
                <a:latin typeface="Andale Mono"/>
                <a:cs typeface="Andale Mono"/>
              </a:rPr>
              <a:t>= </a:t>
            </a:r>
            <a:r>
              <a:rPr lang="en-US" sz="2000" dirty="0" err="1">
                <a:latin typeface="Andale Mono"/>
                <a:cs typeface="Andale Mono"/>
              </a:rPr>
              <a:t>dc.fit</a:t>
            </a:r>
            <a:r>
              <a:rPr lang="en-US" sz="2000" dirty="0">
                <a:latin typeface="Andale Mono"/>
                <a:cs typeface="Andale Mono"/>
              </a:rPr>
              <a:t>(</a:t>
            </a:r>
            <a:r>
              <a:rPr lang="en-US" sz="2000" dirty="0" err="1">
                <a:latin typeface="Andale Mono"/>
                <a:cs typeface="Andale Mono"/>
              </a:rPr>
              <a:t>X_train</a:t>
            </a:r>
            <a:r>
              <a:rPr lang="en-US" sz="2000" dirty="0">
                <a:latin typeface="Andale Mono"/>
                <a:cs typeface="Andale Mono"/>
              </a:rPr>
              <a:t>, </a:t>
            </a:r>
            <a:r>
              <a:rPr lang="en-US" sz="2000" dirty="0" err="1">
                <a:latin typeface="Andale Mono"/>
                <a:cs typeface="Andale Mono"/>
              </a:rPr>
              <a:t>y_train</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 </a:t>
            </a:r>
            <a:r>
              <a:rPr lang="en-US" sz="2000" dirty="0">
                <a:latin typeface="Andale Mono"/>
                <a:cs typeface="Andale Mono"/>
              </a:rPr>
              <a:t>test the </a:t>
            </a:r>
            <a:r>
              <a:rPr lang="en-US" sz="2000" dirty="0" smtClean="0">
                <a:latin typeface="Andale Mono"/>
                <a:cs typeface="Andale Mono"/>
              </a:rPr>
              <a:t>classifier</a:t>
            </a:r>
            <a:endParaRPr lang="en-US" sz="2000" dirty="0">
              <a:latin typeface="Andale Mono"/>
              <a:cs typeface="Andale Mono"/>
            </a:endParaRPr>
          </a:p>
          <a:p>
            <a:pPr marL="0" indent="0">
              <a:buNone/>
            </a:pPr>
            <a:r>
              <a:rPr lang="en-US" sz="2000" dirty="0">
                <a:latin typeface="Andale Mono"/>
                <a:cs typeface="Andale Mono"/>
              </a:rPr>
              <a:t>   </a:t>
            </a:r>
            <a:r>
              <a:rPr lang="en-US" sz="2000" dirty="0" err="1" smtClean="0">
                <a:latin typeface="Andale Mono"/>
                <a:cs typeface="Andale Mono"/>
              </a:rPr>
              <a:t>dc_pred</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dc.predict</a:t>
            </a:r>
            <a:r>
              <a:rPr lang="en-US" sz="2000" dirty="0">
                <a:latin typeface="Andale Mono"/>
                <a:cs typeface="Andale Mono"/>
              </a:rPr>
              <a:t>(</a:t>
            </a:r>
            <a:r>
              <a:rPr lang="en-US" sz="2000" dirty="0" err="1">
                <a:latin typeface="Andale Mono"/>
                <a:cs typeface="Andale Mono"/>
              </a:rPr>
              <a:t>X_test</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 </a:t>
            </a:r>
            <a:r>
              <a:rPr lang="en-US" sz="2000" dirty="0">
                <a:latin typeface="Andale Mono"/>
                <a:cs typeface="Andale Mono"/>
              </a:rPr>
              <a:t>calculate metrics relating how well they did</a:t>
            </a:r>
          </a:p>
          <a:p>
            <a:pPr marL="0" indent="0">
              <a:buNone/>
            </a:pPr>
            <a:r>
              <a:rPr lang="en-US" sz="2000" dirty="0">
                <a:latin typeface="Andale Mono"/>
                <a:cs typeface="Andale Mono"/>
              </a:rPr>
              <a:t>  </a:t>
            </a:r>
            <a:r>
              <a:rPr lang="en-US" sz="2000" dirty="0" smtClean="0">
                <a:latin typeface="Andale Mono"/>
                <a:cs typeface="Andale Mono"/>
              </a:rPr>
              <a:t> </a:t>
            </a:r>
            <a:r>
              <a:rPr lang="en-US" sz="2000" dirty="0" err="1" smtClean="0">
                <a:latin typeface="Andale Mono"/>
                <a:cs typeface="Andale Mono"/>
              </a:rPr>
              <a:t>dc_accuracy</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metrics.accuracy_score</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a:t>
            </a:r>
            <a:r>
              <a:rPr lang="en-US" sz="2000" dirty="0" err="1" smtClean="0">
                <a:latin typeface="Andale Mono"/>
                <a:cs typeface="Andale Mono"/>
              </a:rPr>
              <a:t>y_test</a:t>
            </a:r>
            <a:r>
              <a:rPr lang="en-US" sz="2000" dirty="0">
                <a:latin typeface="Andale Mono"/>
                <a:cs typeface="Andale Mono"/>
              </a:rPr>
              <a:t>, </a:t>
            </a:r>
            <a:r>
              <a:rPr lang="en-US" sz="2000" dirty="0" err="1">
                <a:latin typeface="Andale Mono"/>
                <a:cs typeface="Andale Mono"/>
              </a:rPr>
              <a:t>dc_pred</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a:latin typeface="Andale Mono"/>
                <a:cs typeface="Andale Mono"/>
              </a:rPr>
              <a:t>dc_acc_scores</a:t>
            </a:r>
            <a:r>
              <a:rPr lang="en-US" sz="2000" dirty="0">
                <a:latin typeface="Andale Mono"/>
                <a:cs typeface="Andale Mono"/>
              </a:rPr>
              <a:t> = </a:t>
            </a:r>
            <a:r>
              <a:rPr lang="en-US" sz="2000" dirty="0" err="1">
                <a:latin typeface="Andale Mono"/>
                <a:cs typeface="Andale Mono"/>
              </a:rPr>
              <a:t>dc_acc_scores</a:t>
            </a:r>
            <a:r>
              <a:rPr lang="en-US" sz="2000" dirty="0">
                <a:latin typeface="Andale Mono"/>
                <a:cs typeface="Andale Mono"/>
              </a:rPr>
              <a:t> + [</a:t>
            </a:r>
            <a:r>
              <a:rPr lang="en-US" sz="2000" dirty="0" err="1">
                <a:latin typeface="Andale Mono"/>
                <a:cs typeface="Andale Mono"/>
              </a:rPr>
              <a:t>dc_accuracy</a:t>
            </a:r>
            <a:r>
              <a:rPr lang="en-US" sz="2000" dirty="0">
                <a:latin typeface="Andale Mono"/>
                <a:cs typeface="Andale Mono"/>
              </a:rPr>
              <a:t>]</a:t>
            </a:r>
          </a:p>
          <a:p>
            <a:pPr marL="0" indent="0">
              <a:buNone/>
            </a:pPr>
            <a:endParaRPr lang="en-US" sz="2000" dirty="0" smtClean="0">
              <a:latin typeface="Andale Mono"/>
              <a:cs typeface="Andale Mono"/>
            </a:endParaRPr>
          </a:p>
        </p:txBody>
      </p:sp>
      <p:sp>
        <p:nvSpPr>
          <p:cNvPr id="2" name="Title 1"/>
          <p:cNvSpPr>
            <a:spLocks noGrp="1"/>
          </p:cNvSpPr>
          <p:nvPr>
            <p:ph type="title"/>
          </p:nvPr>
        </p:nvSpPr>
        <p:spPr/>
        <p:txBody>
          <a:bodyPr/>
          <a:lstStyle/>
          <a:p>
            <a:r>
              <a:rPr lang="en-US" sz="2800" dirty="0" smtClean="0"/>
              <a:t>Using </a:t>
            </a:r>
            <a:r>
              <a:rPr lang="en-US" sz="2800" dirty="0" err="1" smtClean="0"/>
              <a:t>Kfold</a:t>
            </a:r>
            <a:r>
              <a:rPr lang="en-US" sz="2800" dirty="0" smtClean="0"/>
              <a:t> Validation</a:t>
            </a: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z="700" smtClean="0"/>
              <a:t>3/26/16</a:t>
            </a:fld>
            <a:endParaRPr lang="en-US" sz="700"/>
          </a:p>
        </p:txBody>
      </p:sp>
      <p:sp>
        <p:nvSpPr>
          <p:cNvPr id="5" name="Footer Placeholder 4"/>
          <p:cNvSpPr>
            <a:spLocks noGrp="1"/>
          </p:cNvSpPr>
          <p:nvPr>
            <p:ph type="ftr" sz="quarter" idx="11"/>
          </p:nvPr>
        </p:nvSpPr>
        <p:spPr/>
        <p:txBody>
          <a:bodyPr/>
          <a:lstStyle/>
          <a:p>
            <a:endParaRPr lang="en-US" sz="700" dirty="0"/>
          </a:p>
        </p:txBody>
      </p:sp>
      <p:sp>
        <p:nvSpPr>
          <p:cNvPr id="6" name="Slide Number Placeholder 5"/>
          <p:cNvSpPr>
            <a:spLocks noGrp="1"/>
          </p:cNvSpPr>
          <p:nvPr>
            <p:ph type="sldNum" sz="quarter" idx="12"/>
          </p:nvPr>
        </p:nvSpPr>
        <p:spPr/>
        <p:txBody>
          <a:bodyPr/>
          <a:lstStyle/>
          <a:p>
            <a:fld id="{17E276FA-8F89-B34D-A726-BE3FA1F8DD97}" type="slidenum">
              <a:rPr lang="en-US" sz="3600" smtClean="0"/>
              <a:t>54</a:t>
            </a:fld>
            <a:endParaRPr lang="en-US" sz="3600" dirty="0"/>
          </a:p>
        </p:txBody>
      </p:sp>
      <p:sp>
        <p:nvSpPr>
          <p:cNvPr id="7" name="Rectangle 6"/>
          <p:cNvSpPr/>
          <p:nvPr/>
        </p:nvSpPr>
        <p:spPr>
          <a:xfrm>
            <a:off x="465995" y="2025610"/>
            <a:ext cx="7882681"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2748636" y="3637274"/>
            <a:ext cx="3936596" cy="1134980"/>
          </a:xfrm>
          <a:prstGeom prst="borderCallout1">
            <a:avLst>
              <a:gd name="adj1" fmla="val 51693"/>
              <a:gd name="adj2" fmla="val -4201"/>
              <a:gd name="adj3" fmla="val -26439"/>
              <a:gd name="adj4" fmla="val -188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We loop and select a different fold for </a:t>
            </a:r>
            <a:r>
              <a:rPr lang="en-US" sz="2000" dirty="0" err="1" smtClean="0"/>
              <a:t>traininng</a:t>
            </a:r>
            <a:r>
              <a:rPr lang="en-US" sz="2000" dirty="0" smtClean="0"/>
              <a:t>/testing each time from the optimization set</a:t>
            </a:r>
            <a:endParaRPr lang="en-US" sz="2000" dirty="0"/>
          </a:p>
        </p:txBody>
      </p:sp>
    </p:spTree>
    <p:extLst>
      <p:ext uri="{BB962C8B-B14F-4D97-AF65-F5344CB8AC3E}">
        <p14:creationId xmlns:p14="http://schemas.microsoft.com/office/powerpoint/2010/main" val="40765778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1128943" y="1579745"/>
            <a:ext cx="8274086" cy="4379976"/>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000" dirty="0" err="1" smtClean="0">
                <a:latin typeface="Andale Mono"/>
                <a:cs typeface="Andale Mono"/>
              </a:rPr>
              <a:t>skf</a:t>
            </a:r>
            <a:r>
              <a:rPr lang="en-US" sz="2000" dirty="0" smtClean="0">
                <a:latin typeface="Andale Mono"/>
                <a:cs typeface="Andale Mono"/>
              </a:rPr>
              <a:t> = </a:t>
            </a:r>
            <a:r>
              <a:rPr lang="en-US" sz="2000" dirty="0" err="1" smtClean="0">
                <a:latin typeface="Andale Mono"/>
                <a:cs typeface="Andale Mono"/>
              </a:rPr>
              <a:t>cross_validation.StratifiedKFold</a:t>
            </a:r>
            <a:r>
              <a:rPr lang="en-US" sz="2000" dirty="0" smtClean="0">
                <a:latin typeface="Andale Mono"/>
                <a:cs typeface="Andale Mono"/>
              </a:rPr>
              <a:t>(</a:t>
            </a:r>
            <a:r>
              <a:rPr lang="en-US" sz="2000" dirty="0" err="1" smtClean="0">
                <a:latin typeface="Andale Mono"/>
                <a:cs typeface="Andale Mono"/>
              </a:rPr>
              <a:t>y_opt</a:t>
            </a:r>
            <a:r>
              <a:rPr lang="en-US" sz="2000" dirty="0" smtClean="0">
                <a:latin typeface="Andale Mono"/>
                <a:cs typeface="Andale Mono"/>
              </a:rPr>
              <a:t>, 10)</a:t>
            </a:r>
          </a:p>
          <a:p>
            <a:pPr marL="0" indent="0">
              <a:buFont typeface="Arial"/>
              <a:buNone/>
            </a:pPr>
            <a:r>
              <a:rPr lang="en-US" sz="2000" dirty="0" smtClean="0">
                <a:latin typeface="Andale Mono"/>
                <a:cs typeface="Andale Mono"/>
              </a:rPr>
              <a:t>for train, test in </a:t>
            </a:r>
            <a:r>
              <a:rPr lang="en-US" sz="2000" dirty="0" err="1" smtClean="0">
                <a:latin typeface="Andale Mono"/>
                <a:cs typeface="Andale Mono"/>
              </a:rPr>
              <a:t>skf</a:t>
            </a:r>
            <a:r>
              <a:rPr lang="en-US" sz="2000" dirty="0" smtClean="0">
                <a:latin typeface="Andale Mono"/>
                <a:cs typeface="Andale Mono"/>
              </a:rPr>
              <a:t>:</a:t>
            </a:r>
          </a:p>
          <a:p>
            <a:pPr marL="0" indent="0">
              <a:buFont typeface="Arial"/>
              <a:buNone/>
            </a:pPr>
            <a:r>
              <a:rPr lang="en-US" sz="2000" dirty="0" smtClean="0">
                <a:latin typeface="Andale Mono"/>
                <a:cs typeface="Andale Mono"/>
              </a:rPr>
              <a:t>    </a:t>
            </a:r>
            <a:r>
              <a:rPr lang="en-US" sz="2000" dirty="0" err="1" smtClean="0">
                <a:latin typeface="Andale Mono"/>
                <a:cs typeface="Andale Mono"/>
              </a:rPr>
              <a:t>X_train</a:t>
            </a:r>
            <a:r>
              <a:rPr lang="en-US" sz="2000" dirty="0" smtClean="0">
                <a:latin typeface="Andale Mono"/>
                <a:cs typeface="Andale Mono"/>
              </a:rPr>
              <a:t>, </a:t>
            </a:r>
            <a:r>
              <a:rPr lang="en-US" sz="2000" dirty="0" err="1" smtClean="0">
                <a:latin typeface="Andale Mono"/>
                <a:cs typeface="Andale Mono"/>
              </a:rPr>
              <a:t>X_test</a:t>
            </a:r>
            <a:r>
              <a:rPr lang="en-US" sz="2000" dirty="0" smtClean="0">
                <a:latin typeface="Andale Mono"/>
                <a:cs typeface="Andale Mono"/>
              </a:rPr>
              <a:t> = </a:t>
            </a:r>
            <a:r>
              <a:rPr lang="en-US" sz="2000" dirty="0" err="1" smtClean="0">
                <a:latin typeface="Andale Mono"/>
                <a:cs typeface="Andale Mono"/>
              </a:rPr>
              <a:t>X_opt</a:t>
            </a:r>
            <a:r>
              <a:rPr lang="en-US" sz="2000" dirty="0" smtClean="0">
                <a:latin typeface="Andale Mono"/>
                <a:cs typeface="Andale Mono"/>
              </a:rPr>
              <a:t>[train], </a:t>
            </a:r>
            <a:r>
              <a:rPr lang="en-US" sz="2000" dirty="0" err="1" smtClean="0">
                <a:latin typeface="Andale Mono"/>
                <a:cs typeface="Andale Mono"/>
              </a:rPr>
              <a:t>X_opt</a:t>
            </a:r>
            <a:r>
              <a:rPr lang="en-US" sz="2000" dirty="0" smtClean="0">
                <a:latin typeface="Andale Mono"/>
                <a:cs typeface="Andale Mono"/>
              </a:rPr>
              <a:t>[test]</a:t>
            </a:r>
          </a:p>
          <a:p>
            <a:pPr marL="0" indent="0">
              <a:buFont typeface="Arial"/>
              <a:buNone/>
            </a:pPr>
            <a:r>
              <a:rPr lang="en-US" sz="2000" dirty="0" smtClean="0">
                <a:latin typeface="Andale Mono"/>
                <a:cs typeface="Andale Mono"/>
              </a:rPr>
              <a:t>    </a:t>
            </a:r>
            <a:r>
              <a:rPr lang="en-US" sz="2000" dirty="0" err="1" smtClean="0">
                <a:latin typeface="Andale Mono"/>
                <a:cs typeface="Andale Mono"/>
              </a:rPr>
              <a:t>y_train</a:t>
            </a:r>
            <a:r>
              <a:rPr lang="en-US" sz="2000" dirty="0" smtClean="0">
                <a:latin typeface="Andale Mono"/>
                <a:cs typeface="Andale Mono"/>
              </a:rPr>
              <a:t>, </a:t>
            </a:r>
            <a:r>
              <a:rPr lang="en-US" sz="2000" dirty="0" err="1" smtClean="0">
                <a:latin typeface="Andale Mono"/>
                <a:cs typeface="Andale Mono"/>
              </a:rPr>
              <a:t>y_test</a:t>
            </a:r>
            <a:r>
              <a:rPr lang="en-US" sz="2000" dirty="0" smtClean="0">
                <a:latin typeface="Andale Mono"/>
                <a:cs typeface="Andale Mono"/>
              </a:rPr>
              <a:t> = </a:t>
            </a:r>
            <a:r>
              <a:rPr lang="en-US" sz="2000" dirty="0" err="1" smtClean="0">
                <a:latin typeface="Andale Mono"/>
                <a:cs typeface="Andale Mono"/>
              </a:rPr>
              <a:t>y_opt</a:t>
            </a:r>
            <a:r>
              <a:rPr lang="en-US" sz="2000" dirty="0" smtClean="0">
                <a:latin typeface="Andale Mono"/>
                <a:cs typeface="Andale Mono"/>
              </a:rPr>
              <a:t>[train], </a:t>
            </a:r>
            <a:r>
              <a:rPr lang="en-US" sz="2000" dirty="0" err="1" smtClean="0">
                <a:latin typeface="Andale Mono"/>
                <a:cs typeface="Andale Mono"/>
              </a:rPr>
              <a:t>y_opt</a:t>
            </a:r>
            <a:r>
              <a:rPr lang="en-US" sz="2000" dirty="0" smtClean="0">
                <a:latin typeface="Andale Mono"/>
                <a:cs typeface="Andale Mono"/>
              </a:rPr>
              <a:t>[test]</a:t>
            </a:r>
          </a:p>
          <a:p>
            <a:pPr marL="0" indent="0">
              <a:buFont typeface="Arial"/>
              <a:buNone/>
            </a:pPr>
            <a:r>
              <a:rPr lang="en-US" sz="2000" dirty="0" smtClean="0">
                <a:latin typeface="Andale Mono"/>
                <a:cs typeface="Andale Mono"/>
              </a:rPr>
              <a:t>   # train the classifier</a:t>
            </a:r>
          </a:p>
          <a:p>
            <a:pPr marL="0" indent="0">
              <a:buFont typeface="Arial"/>
              <a:buNone/>
            </a:pPr>
            <a:r>
              <a:rPr lang="en-US" sz="2000" dirty="0" smtClean="0">
                <a:latin typeface="Andale Mono"/>
                <a:cs typeface="Andale Mono"/>
              </a:rPr>
              <a:t>   dc = </a:t>
            </a:r>
            <a:r>
              <a:rPr lang="en-US" sz="2000" dirty="0" err="1" smtClean="0">
                <a:latin typeface="Andale Mono"/>
                <a:cs typeface="Andale Mono"/>
              </a:rPr>
              <a:t>dc.fit</a:t>
            </a:r>
            <a:r>
              <a:rPr lang="en-US" sz="2000" dirty="0" smtClean="0">
                <a:latin typeface="Andale Mono"/>
                <a:cs typeface="Andale Mono"/>
              </a:rPr>
              <a:t>(</a:t>
            </a:r>
            <a:r>
              <a:rPr lang="en-US" sz="2000" dirty="0" err="1" smtClean="0">
                <a:latin typeface="Andale Mono"/>
                <a:cs typeface="Andale Mono"/>
              </a:rPr>
              <a:t>X_train</a:t>
            </a:r>
            <a:r>
              <a:rPr lang="en-US" sz="2000" dirty="0" smtClean="0">
                <a:latin typeface="Andale Mono"/>
                <a:cs typeface="Andale Mono"/>
              </a:rPr>
              <a:t>, </a:t>
            </a:r>
            <a:r>
              <a:rPr lang="en-US" sz="2000" dirty="0" err="1" smtClean="0">
                <a:latin typeface="Andale Mono"/>
                <a:cs typeface="Andale Mono"/>
              </a:rPr>
              <a:t>y_train</a:t>
            </a:r>
            <a:r>
              <a:rPr lang="en-US" sz="2000" dirty="0" smtClean="0">
                <a:latin typeface="Andale Mono"/>
                <a:cs typeface="Andale Mono"/>
              </a:rPr>
              <a:t>)</a:t>
            </a:r>
          </a:p>
          <a:p>
            <a:pPr marL="0" indent="0">
              <a:buFont typeface="Arial"/>
              <a:buNone/>
            </a:pPr>
            <a:r>
              <a:rPr lang="en-US" sz="2000" dirty="0" smtClean="0">
                <a:latin typeface="Andale Mono"/>
                <a:cs typeface="Andale Mono"/>
              </a:rPr>
              <a:t>   # test the classifier</a:t>
            </a:r>
          </a:p>
          <a:p>
            <a:pPr marL="0" indent="0">
              <a:buFont typeface="Arial"/>
              <a:buNone/>
            </a:pPr>
            <a:r>
              <a:rPr lang="en-US" sz="2000" dirty="0" smtClean="0">
                <a:latin typeface="Andale Mono"/>
                <a:cs typeface="Andale Mono"/>
              </a:rPr>
              <a:t>   </a:t>
            </a:r>
            <a:r>
              <a:rPr lang="en-US" sz="2000" dirty="0" err="1" smtClean="0">
                <a:latin typeface="Andale Mono"/>
                <a:cs typeface="Andale Mono"/>
              </a:rPr>
              <a:t>dc_pred</a:t>
            </a:r>
            <a:r>
              <a:rPr lang="en-US" sz="2000" dirty="0" smtClean="0">
                <a:latin typeface="Andale Mono"/>
                <a:cs typeface="Andale Mono"/>
              </a:rPr>
              <a:t> = </a:t>
            </a:r>
            <a:r>
              <a:rPr lang="en-US" sz="2000" dirty="0" err="1" smtClean="0">
                <a:latin typeface="Andale Mono"/>
                <a:cs typeface="Andale Mono"/>
              </a:rPr>
              <a:t>dc.predict</a:t>
            </a:r>
            <a:r>
              <a:rPr lang="en-US" sz="2000" dirty="0" smtClean="0">
                <a:latin typeface="Andale Mono"/>
                <a:cs typeface="Andale Mono"/>
              </a:rPr>
              <a:t>(</a:t>
            </a:r>
            <a:r>
              <a:rPr lang="en-US" sz="2000" dirty="0" err="1" smtClean="0">
                <a:latin typeface="Andale Mono"/>
                <a:cs typeface="Andale Mono"/>
              </a:rPr>
              <a:t>X_test</a:t>
            </a:r>
            <a:r>
              <a:rPr lang="en-US" sz="2000" dirty="0" smtClean="0">
                <a:latin typeface="Andale Mono"/>
                <a:cs typeface="Andale Mono"/>
              </a:rPr>
              <a:t>)</a:t>
            </a:r>
          </a:p>
          <a:p>
            <a:pPr marL="0" indent="0">
              <a:buFont typeface="Arial"/>
              <a:buNone/>
            </a:pPr>
            <a:r>
              <a:rPr lang="en-US" sz="2000" dirty="0" smtClean="0">
                <a:latin typeface="Andale Mono"/>
                <a:cs typeface="Andale Mono"/>
              </a:rPr>
              <a:t>   # calculate metrics relating how well they did</a:t>
            </a:r>
          </a:p>
          <a:p>
            <a:pPr marL="0" indent="0">
              <a:buFont typeface="Arial"/>
              <a:buNone/>
            </a:pPr>
            <a:r>
              <a:rPr lang="en-US" sz="2000" dirty="0" smtClean="0">
                <a:latin typeface="Andale Mono"/>
                <a:cs typeface="Andale Mono"/>
              </a:rPr>
              <a:t>   </a:t>
            </a:r>
            <a:r>
              <a:rPr lang="en-US" sz="2000" dirty="0" err="1" smtClean="0">
                <a:latin typeface="Andale Mono"/>
                <a:cs typeface="Andale Mono"/>
              </a:rPr>
              <a:t>dc_accuracy</a:t>
            </a:r>
            <a:r>
              <a:rPr lang="en-US" sz="2000" dirty="0" smtClean="0">
                <a:latin typeface="Andale Mono"/>
                <a:cs typeface="Andale Mono"/>
              </a:rPr>
              <a:t> = </a:t>
            </a:r>
            <a:r>
              <a:rPr lang="en-US" sz="2000" dirty="0" err="1" smtClean="0">
                <a:latin typeface="Andale Mono"/>
                <a:cs typeface="Andale Mono"/>
              </a:rPr>
              <a:t>metrics.accuracy_score</a:t>
            </a:r>
            <a:r>
              <a:rPr lang="en-US" sz="2000" dirty="0" smtClean="0">
                <a:latin typeface="Andale Mono"/>
                <a:cs typeface="Andale Mono"/>
              </a:rPr>
              <a:t>(</a:t>
            </a:r>
          </a:p>
          <a:p>
            <a:pPr marL="0" indent="0">
              <a:buFont typeface="Arial"/>
              <a:buNone/>
            </a:pPr>
            <a:r>
              <a:rPr lang="en-US" sz="2000" dirty="0" smtClean="0">
                <a:latin typeface="Andale Mono"/>
                <a:cs typeface="Andale Mono"/>
              </a:rPr>
              <a:t>          </a:t>
            </a:r>
            <a:r>
              <a:rPr lang="en-US" sz="2000" dirty="0" err="1" smtClean="0">
                <a:latin typeface="Andale Mono"/>
                <a:cs typeface="Andale Mono"/>
              </a:rPr>
              <a:t>y_test</a:t>
            </a:r>
            <a:r>
              <a:rPr lang="en-US" sz="2000" dirty="0" smtClean="0">
                <a:latin typeface="Andale Mono"/>
                <a:cs typeface="Andale Mono"/>
              </a:rPr>
              <a:t>, </a:t>
            </a:r>
            <a:r>
              <a:rPr lang="en-US" sz="2000" dirty="0" err="1" smtClean="0">
                <a:latin typeface="Andale Mono"/>
                <a:cs typeface="Andale Mono"/>
              </a:rPr>
              <a:t>dc_pred</a:t>
            </a:r>
            <a:r>
              <a:rPr lang="en-US" sz="2000" dirty="0" smtClean="0">
                <a:latin typeface="Andale Mono"/>
                <a:cs typeface="Andale Mono"/>
              </a:rPr>
              <a:t>)</a:t>
            </a:r>
          </a:p>
          <a:p>
            <a:pPr marL="0" indent="0">
              <a:buFont typeface="Arial"/>
              <a:buNone/>
            </a:pPr>
            <a:r>
              <a:rPr lang="en-US" sz="2000" dirty="0" smtClean="0">
                <a:latin typeface="Andale Mono"/>
                <a:cs typeface="Andale Mono"/>
              </a:rPr>
              <a:t>   </a:t>
            </a:r>
            <a:r>
              <a:rPr lang="en-US" sz="2000" dirty="0" err="1" smtClean="0">
                <a:latin typeface="Andale Mono"/>
                <a:cs typeface="Andale Mono"/>
              </a:rPr>
              <a:t>dc_acc_scores</a:t>
            </a:r>
            <a:r>
              <a:rPr lang="en-US" sz="2000" dirty="0" smtClean="0">
                <a:latin typeface="Andale Mono"/>
                <a:cs typeface="Andale Mono"/>
              </a:rPr>
              <a:t> = </a:t>
            </a:r>
            <a:r>
              <a:rPr lang="en-US" sz="2000" dirty="0" err="1" smtClean="0">
                <a:latin typeface="Andale Mono"/>
                <a:cs typeface="Andale Mono"/>
              </a:rPr>
              <a:t>dc_acc_scores</a:t>
            </a:r>
            <a:r>
              <a:rPr lang="en-US" sz="2000" dirty="0" smtClean="0">
                <a:latin typeface="Andale Mono"/>
                <a:cs typeface="Andale Mono"/>
              </a:rPr>
              <a:t> + [</a:t>
            </a:r>
            <a:r>
              <a:rPr lang="en-US" sz="2000" dirty="0" err="1" smtClean="0">
                <a:latin typeface="Andale Mono"/>
                <a:cs typeface="Andale Mono"/>
              </a:rPr>
              <a:t>dc_accuracy</a:t>
            </a:r>
            <a:r>
              <a:rPr lang="en-US" sz="2000" dirty="0" smtClean="0">
                <a:latin typeface="Andale Mono"/>
                <a:cs typeface="Andale Mono"/>
              </a:rPr>
              <a:t>]</a:t>
            </a:r>
          </a:p>
          <a:p>
            <a:pPr marL="0" indent="0">
              <a:buFont typeface="Arial"/>
              <a:buNone/>
            </a:pPr>
            <a:endParaRPr lang="en-US" sz="2000" dirty="0" smtClean="0">
              <a:latin typeface="Andale Mono"/>
              <a:cs typeface="Andale Mono"/>
            </a:endParaRPr>
          </a:p>
        </p:txBody>
      </p:sp>
      <p:sp>
        <p:nvSpPr>
          <p:cNvPr id="2" name="Title 1"/>
          <p:cNvSpPr>
            <a:spLocks noGrp="1"/>
          </p:cNvSpPr>
          <p:nvPr>
            <p:ph type="title"/>
          </p:nvPr>
        </p:nvSpPr>
        <p:spPr/>
        <p:txBody>
          <a:bodyPr/>
          <a:lstStyle/>
          <a:p>
            <a:r>
              <a:rPr lang="en-US" sz="2800" dirty="0" smtClean="0"/>
              <a:t>Using </a:t>
            </a:r>
            <a:r>
              <a:rPr lang="en-US" sz="2800" dirty="0" err="1" smtClean="0"/>
              <a:t>Kfold</a:t>
            </a:r>
            <a:r>
              <a:rPr lang="en-US" sz="2800" dirty="0" smtClean="0"/>
              <a:t> Validation</a:t>
            </a: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z="700" smtClean="0"/>
              <a:t>3/26/16</a:t>
            </a:fld>
            <a:endParaRPr lang="en-US" sz="700"/>
          </a:p>
        </p:txBody>
      </p:sp>
      <p:sp>
        <p:nvSpPr>
          <p:cNvPr id="5" name="Footer Placeholder 4"/>
          <p:cNvSpPr>
            <a:spLocks noGrp="1"/>
          </p:cNvSpPr>
          <p:nvPr>
            <p:ph type="ftr" sz="quarter" idx="11"/>
          </p:nvPr>
        </p:nvSpPr>
        <p:spPr/>
        <p:txBody>
          <a:bodyPr/>
          <a:lstStyle/>
          <a:p>
            <a:endParaRPr lang="en-US" sz="700" dirty="0"/>
          </a:p>
        </p:txBody>
      </p:sp>
      <p:sp>
        <p:nvSpPr>
          <p:cNvPr id="6" name="Slide Number Placeholder 5"/>
          <p:cNvSpPr>
            <a:spLocks noGrp="1"/>
          </p:cNvSpPr>
          <p:nvPr>
            <p:ph type="sldNum" sz="quarter" idx="12"/>
          </p:nvPr>
        </p:nvSpPr>
        <p:spPr/>
        <p:txBody>
          <a:bodyPr/>
          <a:lstStyle/>
          <a:p>
            <a:fld id="{17E276FA-8F89-B34D-A726-BE3FA1F8DD97}" type="slidenum">
              <a:rPr lang="en-US" sz="3600" smtClean="0"/>
              <a:t>55</a:t>
            </a:fld>
            <a:endParaRPr lang="en-US" sz="3600" dirty="0"/>
          </a:p>
        </p:txBody>
      </p:sp>
      <p:sp>
        <p:nvSpPr>
          <p:cNvPr id="7" name="Rectangle 6"/>
          <p:cNvSpPr/>
          <p:nvPr/>
        </p:nvSpPr>
        <p:spPr>
          <a:xfrm>
            <a:off x="465995" y="3074643"/>
            <a:ext cx="7882681"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2748635" y="4476795"/>
            <a:ext cx="4485937" cy="757758"/>
          </a:xfrm>
          <a:prstGeom prst="borderCallout1">
            <a:avLst>
              <a:gd name="adj1" fmla="val 51693"/>
              <a:gd name="adj2" fmla="val -4201"/>
              <a:gd name="adj3" fmla="val -26439"/>
              <a:gd name="adj4" fmla="val -188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Train the classifier with the training set</a:t>
            </a:r>
            <a:endParaRPr lang="en-US" sz="2000" dirty="0"/>
          </a:p>
        </p:txBody>
      </p:sp>
    </p:spTree>
    <p:extLst>
      <p:ext uri="{BB962C8B-B14F-4D97-AF65-F5344CB8AC3E}">
        <p14:creationId xmlns:p14="http://schemas.microsoft.com/office/powerpoint/2010/main" val="42060977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1128943" y="1579745"/>
            <a:ext cx="8274086" cy="4379976"/>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000" dirty="0" err="1" smtClean="0">
                <a:latin typeface="Andale Mono"/>
                <a:cs typeface="Andale Mono"/>
              </a:rPr>
              <a:t>skf</a:t>
            </a:r>
            <a:r>
              <a:rPr lang="en-US" sz="2000" dirty="0" smtClean="0">
                <a:latin typeface="Andale Mono"/>
                <a:cs typeface="Andale Mono"/>
              </a:rPr>
              <a:t> = </a:t>
            </a:r>
            <a:r>
              <a:rPr lang="en-US" sz="2000" dirty="0" err="1" smtClean="0">
                <a:latin typeface="Andale Mono"/>
                <a:cs typeface="Andale Mono"/>
              </a:rPr>
              <a:t>cross_validation.StratifiedKFold</a:t>
            </a:r>
            <a:r>
              <a:rPr lang="en-US" sz="2000" dirty="0" smtClean="0">
                <a:latin typeface="Andale Mono"/>
                <a:cs typeface="Andale Mono"/>
              </a:rPr>
              <a:t>(</a:t>
            </a:r>
            <a:r>
              <a:rPr lang="en-US" sz="2000" dirty="0" err="1" smtClean="0">
                <a:latin typeface="Andale Mono"/>
                <a:cs typeface="Andale Mono"/>
              </a:rPr>
              <a:t>y_opt</a:t>
            </a:r>
            <a:r>
              <a:rPr lang="en-US" sz="2000" dirty="0" smtClean="0">
                <a:latin typeface="Andale Mono"/>
                <a:cs typeface="Andale Mono"/>
              </a:rPr>
              <a:t>, 10)</a:t>
            </a:r>
          </a:p>
          <a:p>
            <a:pPr marL="0" indent="0">
              <a:buFont typeface="Arial"/>
              <a:buNone/>
            </a:pPr>
            <a:r>
              <a:rPr lang="en-US" sz="2000" dirty="0" smtClean="0">
                <a:latin typeface="Andale Mono"/>
                <a:cs typeface="Andale Mono"/>
              </a:rPr>
              <a:t>for train, test in </a:t>
            </a:r>
            <a:r>
              <a:rPr lang="en-US" sz="2000" dirty="0" err="1" smtClean="0">
                <a:latin typeface="Andale Mono"/>
                <a:cs typeface="Andale Mono"/>
              </a:rPr>
              <a:t>skf</a:t>
            </a:r>
            <a:r>
              <a:rPr lang="en-US" sz="2000" dirty="0" smtClean="0">
                <a:latin typeface="Andale Mono"/>
                <a:cs typeface="Andale Mono"/>
              </a:rPr>
              <a:t>:</a:t>
            </a:r>
          </a:p>
          <a:p>
            <a:pPr marL="0" indent="0">
              <a:buFont typeface="Arial"/>
              <a:buNone/>
            </a:pPr>
            <a:r>
              <a:rPr lang="en-US" sz="2000" dirty="0" smtClean="0">
                <a:latin typeface="Andale Mono"/>
                <a:cs typeface="Andale Mono"/>
              </a:rPr>
              <a:t>    </a:t>
            </a:r>
            <a:r>
              <a:rPr lang="en-US" sz="2000" dirty="0" err="1" smtClean="0">
                <a:latin typeface="Andale Mono"/>
                <a:cs typeface="Andale Mono"/>
              </a:rPr>
              <a:t>X_train</a:t>
            </a:r>
            <a:r>
              <a:rPr lang="en-US" sz="2000" dirty="0" smtClean="0">
                <a:latin typeface="Andale Mono"/>
                <a:cs typeface="Andale Mono"/>
              </a:rPr>
              <a:t>, </a:t>
            </a:r>
            <a:r>
              <a:rPr lang="en-US" sz="2000" dirty="0" err="1" smtClean="0">
                <a:latin typeface="Andale Mono"/>
                <a:cs typeface="Andale Mono"/>
              </a:rPr>
              <a:t>X_test</a:t>
            </a:r>
            <a:r>
              <a:rPr lang="en-US" sz="2000" dirty="0" smtClean="0">
                <a:latin typeface="Andale Mono"/>
                <a:cs typeface="Andale Mono"/>
              </a:rPr>
              <a:t> = </a:t>
            </a:r>
            <a:r>
              <a:rPr lang="en-US" sz="2000" dirty="0" err="1" smtClean="0">
                <a:latin typeface="Andale Mono"/>
                <a:cs typeface="Andale Mono"/>
              </a:rPr>
              <a:t>X_opt</a:t>
            </a:r>
            <a:r>
              <a:rPr lang="en-US" sz="2000" dirty="0" smtClean="0">
                <a:latin typeface="Andale Mono"/>
                <a:cs typeface="Andale Mono"/>
              </a:rPr>
              <a:t>[train], </a:t>
            </a:r>
            <a:r>
              <a:rPr lang="en-US" sz="2000" dirty="0" err="1" smtClean="0">
                <a:latin typeface="Andale Mono"/>
                <a:cs typeface="Andale Mono"/>
              </a:rPr>
              <a:t>X_opt</a:t>
            </a:r>
            <a:r>
              <a:rPr lang="en-US" sz="2000" dirty="0" smtClean="0">
                <a:latin typeface="Andale Mono"/>
                <a:cs typeface="Andale Mono"/>
              </a:rPr>
              <a:t>[test]</a:t>
            </a:r>
          </a:p>
          <a:p>
            <a:pPr marL="0" indent="0">
              <a:buFont typeface="Arial"/>
              <a:buNone/>
            </a:pPr>
            <a:r>
              <a:rPr lang="en-US" sz="2000" dirty="0" smtClean="0">
                <a:latin typeface="Andale Mono"/>
                <a:cs typeface="Andale Mono"/>
              </a:rPr>
              <a:t>    </a:t>
            </a:r>
            <a:r>
              <a:rPr lang="en-US" sz="2000" dirty="0" err="1" smtClean="0">
                <a:latin typeface="Andale Mono"/>
                <a:cs typeface="Andale Mono"/>
              </a:rPr>
              <a:t>y_train</a:t>
            </a:r>
            <a:r>
              <a:rPr lang="en-US" sz="2000" dirty="0" smtClean="0">
                <a:latin typeface="Andale Mono"/>
                <a:cs typeface="Andale Mono"/>
              </a:rPr>
              <a:t>, </a:t>
            </a:r>
            <a:r>
              <a:rPr lang="en-US" sz="2000" dirty="0" err="1" smtClean="0">
                <a:latin typeface="Andale Mono"/>
                <a:cs typeface="Andale Mono"/>
              </a:rPr>
              <a:t>y_test</a:t>
            </a:r>
            <a:r>
              <a:rPr lang="en-US" sz="2000" dirty="0" smtClean="0">
                <a:latin typeface="Andale Mono"/>
                <a:cs typeface="Andale Mono"/>
              </a:rPr>
              <a:t> = </a:t>
            </a:r>
            <a:r>
              <a:rPr lang="en-US" sz="2000" dirty="0" err="1" smtClean="0">
                <a:latin typeface="Andale Mono"/>
                <a:cs typeface="Andale Mono"/>
              </a:rPr>
              <a:t>y_opt</a:t>
            </a:r>
            <a:r>
              <a:rPr lang="en-US" sz="2000" dirty="0" smtClean="0">
                <a:latin typeface="Andale Mono"/>
                <a:cs typeface="Andale Mono"/>
              </a:rPr>
              <a:t>[train], </a:t>
            </a:r>
            <a:r>
              <a:rPr lang="en-US" sz="2000" dirty="0" err="1" smtClean="0">
                <a:latin typeface="Andale Mono"/>
                <a:cs typeface="Andale Mono"/>
              </a:rPr>
              <a:t>y_opt</a:t>
            </a:r>
            <a:r>
              <a:rPr lang="en-US" sz="2000" dirty="0" smtClean="0">
                <a:latin typeface="Andale Mono"/>
                <a:cs typeface="Andale Mono"/>
              </a:rPr>
              <a:t>[test]</a:t>
            </a:r>
          </a:p>
          <a:p>
            <a:pPr marL="0" indent="0">
              <a:buFont typeface="Arial"/>
              <a:buNone/>
            </a:pPr>
            <a:r>
              <a:rPr lang="en-US" sz="2000" dirty="0" smtClean="0">
                <a:latin typeface="Andale Mono"/>
                <a:cs typeface="Andale Mono"/>
              </a:rPr>
              <a:t>   # train the classifier</a:t>
            </a:r>
          </a:p>
          <a:p>
            <a:pPr marL="0" indent="0">
              <a:buFont typeface="Arial"/>
              <a:buNone/>
            </a:pPr>
            <a:r>
              <a:rPr lang="en-US" sz="2000" dirty="0" smtClean="0">
                <a:latin typeface="Andale Mono"/>
                <a:cs typeface="Andale Mono"/>
              </a:rPr>
              <a:t>   dc = </a:t>
            </a:r>
            <a:r>
              <a:rPr lang="en-US" sz="2000" dirty="0" err="1" smtClean="0">
                <a:latin typeface="Andale Mono"/>
                <a:cs typeface="Andale Mono"/>
              </a:rPr>
              <a:t>dc.fit</a:t>
            </a:r>
            <a:r>
              <a:rPr lang="en-US" sz="2000" dirty="0" smtClean="0">
                <a:latin typeface="Andale Mono"/>
                <a:cs typeface="Andale Mono"/>
              </a:rPr>
              <a:t>(</a:t>
            </a:r>
            <a:r>
              <a:rPr lang="en-US" sz="2000" dirty="0" err="1" smtClean="0">
                <a:latin typeface="Andale Mono"/>
                <a:cs typeface="Andale Mono"/>
              </a:rPr>
              <a:t>X_train</a:t>
            </a:r>
            <a:r>
              <a:rPr lang="en-US" sz="2000" dirty="0" smtClean="0">
                <a:latin typeface="Andale Mono"/>
                <a:cs typeface="Andale Mono"/>
              </a:rPr>
              <a:t>, </a:t>
            </a:r>
            <a:r>
              <a:rPr lang="en-US" sz="2000" dirty="0" err="1" smtClean="0">
                <a:latin typeface="Andale Mono"/>
                <a:cs typeface="Andale Mono"/>
              </a:rPr>
              <a:t>y_train</a:t>
            </a:r>
            <a:r>
              <a:rPr lang="en-US" sz="2000" dirty="0" smtClean="0">
                <a:latin typeface="Andale Mono"/>
                <a:cs typeface="Andale Mono"/>
              </a:rPr>
              <a:t>)</a:t>
            </a:r>
          </a:p>
          <a:p>
            <a:pPr marL="0" indent="0">
              <a:buFont typeface="Arial"/>
              <a:buNone/>
            </a:pPr>
            <a:r>
              <a:rPr lang="en-US" sz="2000" dirty="0" smtClean="0">
                <a:latin typeface="Andale Mono"/>
                <a:cs typeface="Andale Mono"/>
              </a:rPr>
              <a:t>   # test the classifier</a:t>
            </a:r>
          </a:p>
          <a:p>
            <a:pPr marL="0" indent="0">
              <a:buFont typeface="Arial"/>
              <a:buNone/>
            </a:pPr>
            <a:r>
              <a:rPr lang="en-US" sz="2000" dirty="0" smtClean="0">
                <a:latin typeface="Andale Mono"/>
                <a:cs typeface="Andale Mono"/>
              </a:rPr>
              <a:t>   </a:t>
            </a:r>
            <a:r>
              <a:rPr lang="en-US" sz="2000" dirty="0" err="1" smtClean="0">
                <a:latin typeface="Andale Mono"/>
                <a:cs typeface="Andale Mono"/>
              </a:rPr>
              <a:t>dc_pred</a:t>
            </a:r>
            <a:r>
              <a:rPr lang="en-US" sz="2000" dirty="0" smtClean="0">
                <a:latin typeface="Andale Mono"/>
                <a:cs typeface="Andale Mono"/>
              </a:rPr>
              <a:t> = </a:t>
            </a:r>
            <a:r>
              <a:rPr lang="en-US" sz="2000" dirty="0" err="1" smtClean="0">
                <a:latin typeface="Andale Mono"/>
                <a:cs typeface="Andale Mono"/>
              </a:rPr>
              <a:t>dc.predict</a:t>
            </a:r>
            <a:r>
              <a:rPr lang="en-US" sz="2000" dirty="0" smtClean="0">
                <a:latin typeface="Andale Mono"/>
                <a:cs typeface="Andale Mono"/>
              </a:rPr>
              <a:t>(</a:t>
            </a:r>
            <a:r>
              <a:rPr lang="en-US" sz="2000" dirty="0" err="1" smtClean="0">
                <a:latin typeface="Andale Mono"/>
                <a:cs typeface="Andale Mono"/>
              </a:rPr>
              <a:t>X_test</a:t>
            </a:r>
            <a:r>
              <a:rPr lang="en-US" sz="2000" dirty="0" smtClean="0">
                <a:latin typeface="Andale Mono"/>
                <a:cs typeface="Andale Mono"/>
              </a:rPr>
              <a:t>)</a:t>
            </a:r>
          </a:p>
          <a:p>
            <a:pPr marL="0" indent="0">
              <a:buFont typeface="Arial"/>
              <a:buNone/>
            </a:pPr>
            <a:r>
              <a:rPr lang="en-US" sz="2000" dirty="0" smtClean="0">
                <a:latin typeface="Andale Mono"/>
                <a:cs typeface="Andale Mono"/>
              </a:rPr>
              <a:t>   # calculate metrics relating how well they did</a:t>
            </a:r>
          </a:p>
          <a:p>
            <a:pPr marL="0" indent="0">
              <a:buFont typeface="Arial"/>
              <a:buNone/>
            </a:pPr>
            <a:r>
              <a:rPr lang="en-US" sz="2000" dirty="0" smtClean="0">
                <a:latin typeface="Andale Mono"/>
                <a:cs typeface="Andale Mono"/>
              </a:rPr>
              <a:t>   </a:t>
            </a:r>
            <a:r>
              <a:rPr lang="en-US" sz="2000" dirty="0" err="1" smtClean="0">
                <a:latin typeface="Andale Mono"/>
                <a:cs typeface="Andale Mono"/>
              </a:rPr>
              <a:t>dc_accuracy</a:t>
            </a:r>
            <a:r>
              <a:rPr lang="en-US" sz="2000" dirty="0" smtClean="0">
                <a:latin typeface="Andale Mono"/>
                <a:cs typeface="Andale Mono"/>
              </a:rPr>
              <a:t> = </a:t>
            </a:r>
            <a:r>
              <a:rPr lang="en-US" sz="2000" dirty="0" err="1" smtClean="0">
                <a:latin typeface="Andale Mono"/>
                <a:cs typeface="Andale Mono"/>
              </a:rPr>
              <a:t>metrics.accuracy_score</a:t>
            </a:r>
            <a:r>
              <a:rPr lang="en-US" sz="2000" dirty="0" smtClean="0">
                <a:latin typeface="Andale Mono"/>
                <a:cs typeface="Andale Mono"/>
              </a:rPr>
              <a:t>(</a:t>
            </a:r>
          </a:p>
          <a:p>
            <a:pPr marL="0" indent="0">
              <a:buFont typeface="Arial"/>
              <a:buNone/>
            </a:pPr>
            <a:r>
              <a:rPr lang="en-US" sz="2000" dirty="0" smtClean="0">
                <a:latin typeface="Andale Mono"/>
                <a:cs typeface="Andale Mono"/>
              </a:rPr>
              <a:t>          </a:t>
            </a:r>
            <a:r>
              <a:rPr lang="en-US" sz="2000" dirty="0" err="1" smtClean="0">
                <a:latin typeface="Andale Mono"/>
                <a:cs typeface="Andale Mono"/>
              </a:rPr>
              <a:t>y_test</a:t>
            </a:r>
            <a:r>
              <a:rPr lang="en-US" sz="2000" dirty="0" smtClean="0">
                <a:latin typeface="Andale Mono"/>
                <a:cs typeface="Andale Mono"/>
              </a:rPr>
              <a:t>, </a:t>
            </a:r>
            <a:r>
              <a:rPr lang="en-US" sz="2000" dirty="0" err="1" smtClean="0">
                <a:latin typeface="Andale Mono"/>
                <a:cs typeface="Andale Mono"/>
              </a:rPr>
              <a:t>dc_pred</a:t>
            </a:r>
            <a:r>
              <a:rPr lang="en-US" sz="2000" dirty="0" smtClean="0">
                <a:latin typeface="Andale Mono"/>
                <a:cs typeface="Andale Mono"/>
              </a:rPr>
              <a:t>)</a:t>
            </a:r>
          </a:p>
          <a:p>
            <a:pPr marL="0" indent="0">
              <a:buFont typeface="Arial"/>
              <a:buNone/>
            </a:pPr>
            <a:r>
              <a:rPr lang="en-US" sz="2000" dirty="0" smtClean="0">
                <a:latin typeface="Andale Mono"/>
                <a:cs typeface="Andale Mono"/>
              </a:rPr>
              <a:t>   </a:t>
            </a:r>
            <a:r>
              <a:rPr lang="en-US" sz="2000" dirty="0" err="1" smtClean="0">
                <a:latin typeface="Andale Mono"/>
                <a:cs typeface="Andale Mono"/>
              </a:rPr>
              <a:t>dc_acc_scores</a:t>
            </a:r>
            <a:r>
              <a:rPr lang="en-US" sz="2000" dirty="0" smtClean="0">
                <a:latin typeface="Andale Mono"/>
                <a:cs typeface="Andale Mono"/>
              </a:rPr>
              <a:t> = </a:t>
            </a:r>
            <a:r>
              <a:rPr lang="en-US" sz="2000" dirty="0" err="1" smtClean="0">
                <a:latin typeface="Andale Mono"/>
                <a:cs typeface="Andale Mono"/>
              </a:rPr>
              <a:t>dc_acc_scores</a:t>
            </a:r>
            <a:r>
              <a:rPr lang="en-US" sz="2000" dirty="0" smtClean="0">
                <a:latin typeface="Andale Mono"/>
                <a:cs typeface="Andale Mono"/>
              </a:rPr>
              <a:t> + [</a:t>
            </a:r>
            <a:r>
              <a:rPr lang="en-US" sz="2000" dirty="0" err="1" smtClean="0">
                <a:latin typeface="Andale Mono"/>
                <a:cs typeface="Andale Mono"/>
              </a:rPr>
              <a:t>dc_accuracy</a:t>
            </a:r>
            <a:r>
              <a:rPr lang="en-US" sz="2000" dirty="0" smtClean="0">
                <a:latin typeface="Andale Mono"/>
                <a:cs typeface="Andale Mono"/>
              </a:rPr>
              <a:t>]</a:t>
            </a:r>
          </a:p>
          <a:p>
            <a:pPr marL="0" indent="0">
              <a:buFont typeface="Arial"/>
              <a:buNone/>
            </a:pPr>
            <a:endParaRPr lang="en-US" sz="2000" dirty="0" smtClean="0">
              <a:latin typeface="Andale Mono"/>
              <a:cs typeface="Andale Mono"/>
            </a:endParaRPr>
          </a:p>
        </p:txBody>
      </p:sp>
      <p:sp>
        <p:nvSpPr>
          <p:cNvPr id="2" name="Title 1"/>
          <p:cNvSpPr>
            <a:spLocks noGrp="1"/>
          </p:cNvSpPr>
          <p:nvPr>
            <p:ph type="title"/>
          </p:nvPr>
        </p:nvSpPr>
        <p:spPr/>
        <p:txBody>
          <a:bodyPr/>
          <a:lstStyle/>
          <a:p>
            <a:r>
              <a:rPr lang="en-US" sz="2800" dirty="0" smtClean="0"/>
              <a:t>Using </a:t>
            </a:r>
            <a:r>
              <a:rPr lang="en-US" sz="2800" dirty="0" err="1" smtClean="0"/>
              <a:t>Kfold</a:t>
            </a:r>
            <a:r>
              <a:rPr lang="en-US" sz="2800" dirty="0" smtClean="0"/>
              <a:t> Validation</a:t>
            </a: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z="700" smtClean="0"/>
              <a:t>3/26/16</a:t>
            </a:fld>
            <a:endParaRPr lang="en-US" sz="700"/>
          </a:p>
        </p:txBody>
      </p:sp>
      <p:sp>
        <p:nvSpPr>
          <p:cNvPr id="5" name="Footer Placeholder 4"/>
          <p:cNvSpPr>
            <a:spLocks noGrp="1"/>
          </p:cNvSpPr>
          <p:nvPr>
            <p:ph type="ftr" sz="quarter" idx="11"/>
          </p:nvPr>
        </p:nvSpPr>
        <p:spPr/>
        <p:txBody>
          <a:bodyPr/>
          <a:lstStyle/>
          <a:p>
            <a:endParaRPr lang="en-US" sz="700" dirty="0"/>
          </a:p>
        </p:txBody>
      </p:sp>
      <p:sp>
        <p:nvSpPr>
          <p:cNvPr id="6" name="Slide Number Placeholder 5"/>
          <p:cNvSpPr>
            <a:spLocks noGrp="1"/>
          </p:cNvSpPr>
          <p:nvPr>
            <p:ph type="sldNum" sz="quarter" idx="12"/>
          </p:nvPr>
        </p:nvSpPr>
        <p:spPr/>
        <p:txBody>
          <a:bodyPr/>
          <a:lstStyle/>
          <a:p>
            <a:fld id="{17E276FA-8F89-B34D-A726-BE3FA1F8DD97}" type="slidenum">
              <a:rPr lang="en-US" sz="3600" smtClean="0"/>
              <a:t>56</a:t>
            </a:fld>
            <a:endParaRPr lang="en-US" sz="3600" dirty="0"/>
          </a:p>
        </p:txBody>
      </p:sp>
      <p:sp>
        <p:nvSpPr>
          <p:cNvPr id="7" name="Rectangle 6"/>
          <p:cNvSpPr/>
          <p:nvPr/>
        </p:nvSpPr>
        <p:spPr>
          <a:xfrm>
            <a:off x="465995" y="3914164"/>
            <a:ext cx="7882681"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3016020" y="2760902"/>
            <a:ext cx="5332656" cy="757758"/>
          </a:xfrm>
          <a:prstGeom prst="borderCallout1">
            <a:avLst>
              <a:gd name="adj1" fmla="val 51693"/>
              <a:gd name="adj2" fmla="val -4201"/>
              <a:gd name="adj3" fmla="val 141188"/>
              <a:gd name="adj4" fmla="val -252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Test it with the testing set (one of the 10 folds)</a:t>
            </a:r>
            <a:endParaRPr lang="en-US" sz="2000" dirty="0"/>
          </a:p>
        </p:txBody>
      </p:sp>
    </p:spTree>
    <p:extLst>
      <p:ext uri="{BB962C8B-B14F-4D97-AF65-F5344CB8AC3E}">
        <p14:creationId xmlns:p14="http://schemas.microsoft.com/office/powerpoint/2010/main" val="31931772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Using </a:t>
            </a:r>
            <a:r>
              <a:rPr lang="en-US" sz="2800" dirty="0" err="1" smtClean="0"/>
              <a:t>Kfold</a:t>
            </a:r>
            <a:r>
              <a:rPr lang="en-US" sz="2800" dirty="0" smtClean="0"/>
              <a:t> Validation</a:t>
            </a:r>
            <a:endParaRPr lang="en-US" sz="2800" dirty="0"/>
          </a:p>
        </p:txBody>
      </p:sp>
      <p:sp>
        <p:nvSpPr>
          <p:cNvPr id="3" name="Content Placeholder 2"/>
          <p:cNvSpPr>
            <a:spLocks noGrp="1"/>
          </p:cNvSpPr>
          <p:nvPr>
            <p:ph idx="1"/>
          </p:nvPr>
        </p:nvSpPr>
        <p:spPr>
          <a:xfrm>
            <a:off x="1128943" y="1579745"/>
            <a:ext cx="8274086" cy="4379976"/>
          </a:xfrm>
        </p:spPr>
        <p:txBody>
          <a:bodyPr/>
          <a:lstStyle/>
          <a:p>
            <a:pPr marL="0" indent="0">
              <a:buNone/>
            </a:pPr>
            <a:r>
              <a:rPr lang="en-US" sz="2000" dirty="0" err="1">
                <a:latin typeface="Andale Mono"/>
                <a:cs typeface="Andale Mono"/>
              </a:rPr>
              <a:t>skf</a:t>
            </a:r>
            <a:r>
              <a:rPr lang="en-US" sz="2000" dirty="0">
                <a:latin typeface="Andale Mono"/>
                <a:cs typeface="Andale Mono"/>
              </a:rPr>
              <a:t> = </a:t>
            </a:r>
            <a:r>
              <a:rPr lang="en-US" sz="2000" dirty="0" err="1">
                <a:latin typeface="Andale Mono"/>
                <a:cs typeface="Andale Mono"/>
              </a:rPr>
              <a:t>cross_validation.StratifiedKFold</a:t>
            </a:r>
            <a:r>
              <a:rPr lang="en-US" sz="2000" dirty="0">
                <a:latin typeface="Andale Mono"/>
                <a:cs typeface="Andale Mono"/>
              </a:rPr>
              <a:t>(</a:t>
            </a:r>
            <a:r>
              <a:rPr lang="en-US" sz="2000" dirty="0" err="1">
                <a:latin typeface="Andale Mono"/>
                <a:cs typeface="Andale Mono"/>
              </a:rPr>
              <a:t>y_opt</a:t>
            </a:r>
            <a:r>
              <a:rPr lang="en-US" sz="2000" dirty="0">
                <a:latin typeface="Andale Mono"/>
                <a:cs typeface="Andale Mono"/>
              </a:rPr>
              <a:t>, 10)</a:t>
            </a:r>
          </a:p>
          <a:p>
            <a:pPr marL="0" indent="0">
              <a:buNone/>
            </a:pPr>
            <a:r>
              <a:rPr lang="en-US" sz="2000" dirty="0">
                <a:latin typeface="Andale Mono"/>
                <a:cs typeface="Andale Mono"/>
              </a:rPr>
              <a:t>for train, test in </a:t>
            </a:r>
            <a:r>
              <a:rPr lang="en-US" sz="2000" dirty="0" err="1">
                <a:latin typeface="Andale Mono"/>
                <a:cs typeface="Andale Mono"/>
              </a:rPr>
              <a:t>skf</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a:latin typeface="Andale Mono"/>
                <a:cs typeface="Andale Mono"/>
              </a:rPr>
              <a:t>X_train</a:t>
            </a:r>
            <a:r>
              <a:rPr lang="en-US" sz="2000" dirty="0">
                <a:latin typeface="Andale Mono"/>
                <a:cs typeface="Andale Mono"/>
              </a:rPr>
              <a:t>, </a:t>
            </a:r>
            <a:r>
              <a:rPr lang="en-US" sz="2000" dirty="0" err="1">
                <a:latin typeface="Andale Mono"/>
                <a:cs typeface="Andale Mono"/>
              </a:rPr>
              <a:t>X_test</a:t>
            </a:r>
            <a:r>
              <a:rPr lang="en-US" sz="2000" dirty="0">
                <a:latin typeface="Andale Mono"/>
                <a:cs typeface="Andale Mono"/>
              </a:rPr>
              <a:t> = </a:t>
            </a:r>
            <a:r>
              <a:rPr lang="en-US" sz="2000" dirty="0" err="1">
                <a:latin typeface="Andale Mono"/>
                <a:cs typeface="Andale Mono"/>
              </a:rPr>
              <a:t>X_opt</a:t>
            </a:r>
            <a:r>
              <a:rPr lang="en-US" sz="2000" dirty="0">
                <a:latin typeface="Andale Mono"/>
                <a:cs typeface="Andale Mono"/>
              </a:rPr>
              <a:t>[train], </a:t>
            </a:r>
            <a:r>
              <a:rPr lang="en-US" sz="2000" dirty="0" err="1">
                <a:latin typeface="Andale Mono"/>
                <a:cs typeface="Andale Mono"/>
              </a:rPr>
              <a:t>X_opt</a:t>
            </a:r>
            <a:r>
              <a:rPr lang="en-US" sz="2000" dirty="0">
                <a:latin typeface="Andale Mono"/>
                <a:cs typeface="Andale Mono"/>
              </a:rPr>
              <a:t>[test]</a:t>
            </a:r>
          </a:p>
          <a:p>
            <a:pPr marL="0" indent="0">
              <a:buNone/>
            </a:pPr>
            <a:r>
              <a:rPr lang="en-US" sz="2000" dirty="0">
                <a:latin typeface="Andale Mono"/>
                <a:cs typeface="Andale Mono"/>
              </a:rPr>
              <a:t>    </a:t>
            </a:r>
            <a:r>
              <a:rPr lang="en-US" sz="2000" dirty="0" err="1">
                <a:latin typeface="Andale Mono"/>
                <a:cs typeface="Andale Mono"/>
              </a:rPr>
              <a:t>y_train</a:t>
            </a:r>
            <a:r>
              <a:rPr lang="en-US" sz="2000" dirty="0">
                <a:latin typeface="Andale Mono"/>
                <a:cs typeface="Andale Mono"/>
              </a:rPr>
              <a:t>, </a:t>
            </a:r>
            <a:r>
              <a:rPr lang="en-US" sz="2000" dirty="0" err="1">
                <a:latin typeface="Andale Mono"/>
                <a:cs typeface="Andale Mono"/>
              </a:rPr>
              <a:t>y_test</a:t>
            </a:r>
            <a:r>
              <a:rPr lang="en-US" sz="2000" dirty="0">
                <a:latin typeface="Andale Mono"/>
                <a:cs typeface="Andale Mono"/>
              </a:rPr>
              <a:t> = </a:t>
            </a:r>
            <a:r>
              <a:rPr lang="en-US" sz="2000" dirty="0" err="1">
                <a:latin typeface="Andale Mono"/>
                <a:cs typeface="Andale Mono"/>
              </a:rPr>
              <a:t>y_opt</a:t>
            </a:r>
            <a:r>
              <a:rPr lang="en-US" sz="2000" dirty="0">
                <a:latin typeface="Andale Mono"/>
                <a:cs typeface="Andale Mono"/>
              </a:rPr>
              <a:t>[train], </a:t>
            </a:r>
            <a:r>
              <a:rPr lang="en-US" sz="2000" dirty="0" err="1">
                <a:latin typeface="Andale Mono"/>
                <a:cs typeface="Andale Mono"/>
              </a:rPr>
              <a:t>y_opt</a:t>
            </a:r>
            <a:r>
              <a:rPr lang="en-US" sz="2000" dirty="0">
                <a:latin typeface="Andale Mono"/>
                <a:cs typeface="Andale Mono"/>
              </a:rPr>
              <a:t>[test]</a:t>
            </a:r>
            <a:endParaRPr lang="en-US" sz="2000" dirty="0" smtClean="0">
              <a:latin typeface="Andale Mono"/>
              <a:cs typeface="Andale Mono"/>
            </a:endParaRPr>
          </a:p>
          <a:p>
            <a:pPr marL="0" indent="0">
              <a:buNone/>
            </a:pPr>
            <a:r>
              <a:rPr lang="en-US" sz="2000" dirty="0">
                <a:latin typeface="Andale Mono"/>
                <a:cs typeface="Andale Mono"/>
              </a:rPr>
              <a:t> </a:t>
            </a:r>
            <a:r>
              <a:rPr lang="en-US" sz="2000" dirty="0" smtClean="0">
                <a:latin typeface="Andale Mono"/>
                <a:cs typeface="Andale Mono"/>
              </a:rPr>
              <a:t>  # </a:t>
            </a:r>
            <a:r>
              <a:rPr lang="en-US" sz="2000" dirty="0">
                <a:latin typeface="Andale Mono"/>
                <a:cs typeface="Andale Mono"/>
              </a:rPr>
              <a:t>train the </a:t>
            </a:r>
            <a:r>
              <a:rPr lang="en-US" sz="2000" dirty="0" smtClean="0">
                <a:latin typeface="Andale Mono"/>
                <a:cs typeface="Andale Mono"/>
              </a:rPr>
              <a:t>classifier</a:t>
            </a:r>
          </a:p>
          <a:p>
            <a:pPr marL="0" indent="0">
              <a:buNone/>
            </a:pPr>
            <a:r>
              <a:rPr lang="en-US" sz="2000" dirty="0" smtClean="0">
                <a:latin typeface="Andale Mono"/>
                <a:cs typeface="Andale Mono"/>
              </a:rPr>
              <a:t>   dc </a:t>
            </a:r>
            <a:r>
              <a:rPr lang="en-US" sz="2000" dirty="0">
                <a:latin typeface="Andale Mono"/>
                <a:cs typeface="Andale Mono"/>
              </a:rPr>
              <a:t>= </a:t>
            </a:r>
            <a:r>
              <a:rPr lang="en-US" sz="2000" dirty="0" err="1">
                <a:latin typeface="Andale Mono"/>
                <a:cs typeface="Andale Mono"/>
              </a:rPr>
              <a:t>dc.fit</a:t>
            </a:r>
            <a:r>
              <a:rPr lang="en-US" sz="2000" dirty="0">
                <a:latin typeface="Andale Mono"/>
                <a:cs typeface="Andale Mono"/>
              </a:rPr>
              <a:t>(</a:t>
            </a:r>
            <a:r>
              <a:rPr lang="en-US" sz="2000" dirty="0" err="1">
                <a:latin typeface="Andale Mono"/>
                <a:cs typeface="Andale Mono"/>
              </a:rPr>
              <a:t>X_train</a:t>
            </a:r>
            <a:r>
              <a:rPr lang="en-US" sz="2000" dirty="0">
                <a:latin typeface="Andale Mono"/>
                <a:cs typeface="Andale Mono"/>
              </a:rPr>
              <a:t>, </a:t>
            </a:r>
            <a:r>
              <a:rPr lang="en-US" sz="2000" dirty="0" err="1">
                <a:latin typeface="Andale Mono"/>
                <a:cs typeface="Andale Mono"/>
              </a:rPr>
              <a:t>y_train</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 </a:t>
            </a:r>
            <a:r>
              <a:rPr lang="en-US" sz="2000" dirty="0">
                <a:latin typeface="Andale Mono"/>
                <a:cs typeface="Andale Mono"/>
              </a:rPr>
              <a:t>test the </a:t>
            </a:r>
            <a:r>
              <a:rPr lang="en-US" sz="2000" dirty="0" smtClean="0">
                <a:latin typeface="Andale Mono"/>
                <a:cs typeface="Andale Mono"/>
              </a:rPr>
              <a:t>classifier</a:t>
            </a:r>
            <a:endParaRPr lang="en-US" sz="2000" dirty="0">
              <a:latin typeface="Andale Mono"/>
              <a:cs typeface="Andale Mono"/>
            </a:endParaRPr>
          </a:p>
          <a:p>
            <a:pPr marL="0" indent="0">
              <a:buNone/>
            </a:pPr>
            <a:r>
              <a:rPr lang="en-US" sz="2000" dirty="0">
                <a:latin typeface="Andale Mono"/>
                <a:cs typeface="Andale Mono"/>
              </a:rPr>
              <a:t>   </a:t>
            </a:r>
            <a:r>
              <a:rPr lang="en-US" sz="2000" dirty="0" err="1" smtClean="0">
                <a:latin typeface="Andale Mono"/>
                <a:cs typeface="Andale Mono"/>
              </a:rPr>
              <a:t>dc_pred</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dc.predict</a:t>
            </a:r>
            <a:r>
              <a:rPr lang="en-US" sz="2000" dirty="0">
                <a:latin typeface="Andale Mono"/>
                <a:cs typeface="Andale Mono"/>
              </a:rPr>
              <a:t>(</a:t>
            </a:r>
            <a:r>
              <a:rPr lang="en-US" sz="2000" dirty="0" err="1">
                <a:latin typeface="Andale Mono"/>
                <a:cs typeface="Andale Mono"/>
              </a:rPr>
              <a:t>X_test</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 </a:t>
            </a:r>
            <a:r>
              <a:rPr lang="en-US" sz="2000" dirty="0">
                <a:latin typeface="Andale Mono"/>
                <a:cs typeface="Andale Mono"/>
              </a:rPr>
              <a:t>calculate metrics relating how well they did</a:t>
            </a:r>
          </a:p>
          <a:p>
            <a:pPr marL="0" indent="0">
              <a:buNone/>
            </a:pPr>
            <a:r>
              <a:rPr lang="en-US" sz="2000" dirty="0">
                <a:latin typeface="Andale Mono"/>
                <a:cs typeface="Andale Mono"/>
              </a:rPr>
              <a:t>  </a:t>
            </a:r>
            <a:r>
              <a:rPr lang="en-US" sz="2000" dirty="0" smtClean="0">
                <a:latin typeface="Andale Mono"/>
                <a:cs typeface="Andale Mono"/>
              </a:rPr>
              <a:t> </a:t>
            </a:r>
            <a:r>
              <a:rPr lang="en-US" sz="2000" dirty="0" err="1" smtClean="0">
                <a:latin typeface="Andale Mono"/>
                <a:cs typeface="Andale Mono"/>
              </a:rPr>
              <a:t>dc_accuracy</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metrics.accuracy_score</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a:t>
            </a:r>
            <a:r>
              <a:rPr lang="en-US" sz="2000" dirty="0" err="1" smtClean="0">
                <a:latin typeface="Andale Mono"/>
                <a:cs typeface="Andale Mono"/>
              </a:rPr>
              <a:t>y_test</a:t>
            </a:r>
            <a:r>
              <a:rPr lang="en-US" sz="2000" dirty="0">
                <a:latin typeface="Andale Mono"/>
                <a:cs typeface="Andale Mono"/>
              </a:rPr>
              <a:t>, </a:t>
            </a:r>
            <a:r>
              <a:rPr lang="en-US" sz="2000" dirty="0" err="1">
                <a:latin typeface="Andale Mono"/>
                <a:cs typeface="Andale Mono"/>
              </a:rPr>
              <a:t>dc_pred</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a:latin typeface="Andale Mono"/>
                <a:cs typeface="Andale Mono"/>
              </a:rPr>
              <a:t>dc_acc_scores</a:t>
            </a:r>
            <a:r>
              <a:rPr lang="en-US" sz="2000" dirty="0">
                <a:latin typeface="Andale Mono"/>
                <a:cs typeface="Andale Mono"/>
              </a:rPr>
              <a:t> = </a:t>
            </a:r>
            <a:r>
              <a:rPr lang="en-US" sz="2000" dirty="0" err="1">
                <a:latin typeface="Andale Mono"/>
                <a:cs typeface="Andale Mono"/>
              </a:rPr>
              <a:t>dc_acc_scores</a:t>
            </a:r>
            <a:r>
              <a:rPr lang="en-US" sz="2000" dirty="0">
                <a:latin typeface="Andale Mono"/>
                <a:cs typeface="Andale Mono"/>
              </a:rPr>
              <a:t> + [</a:t>
            </a:r>
            <a:r>
              <a:rPr lang="en-US" sz="2000" dirty="0" err="1">
                <a:latin typeface="Andale Mono"/>
                <a:cs typeface="Andale Mono"/>
              </a:rPr>
              <a:t>dc_accuracy</a:t>
            </a:r>
            <a:r>
              <a:rPr lang="en-US" sz="2000" dirty="0">
                <a:latin typeface="Andale Mono"/>
                <a:cs typeface="Andale Mono"/>
              </a:rPr>
              <a:t>]</a:t>
            </a:r>
          </a:p>
          <a:p>
            <a:pPr marL="0" indent="0">
              <a:buNone/>
            </a:pPr>
            <a:endParaRPr lang="en-US" sz="2000" dirty="0" smtClean="0">
              <a:latin typeface="Andale Mono"/>
              <a:cs typeface="Andale Mono"/>
            </a:endParaRPr>
          </a:p>
        </p:txBody>
      </p:sp>
      <p:sp>
        <p:nvSpPr>
          <p:cNvPr id="4" name="Date Placeholder 3"/>
          <p:cNvSpPr>
            <a:spLocks noGrp="1"/>
          </p:cNvSpPr>
          <p:nvPr>
            <p:ph type="dt" sz="half" idx="10"/>
          </p:nvPr>
        </p:nvSpPr>
        <p:spPr/>
        <p:txBody>
          <a:bodyPr/>
          <a:lstStyle/>
          <a:p>
            <a:fld id="{7053BEFA-1175-F644-B249-7D41D72BD3FF}" type="datetime1">
              <a:rPr lang="en-US" sz="700" smtClean="0"/>
              <a:t>3/26/16</a:t>
            </a:fld>
            <a:endParaRPr lang="en-US" sz="700"/>
          </a:p>
        </p:txBody>
      </p:sp>
      <p:sp>
        <p:nvSpPr>
          <p:cNvPr id="5" name="Footer Placeholder 4"/>
          <p:cNvSpPr>
            <a:spLocks noGrp="1"/>
          </p:cNvSpPr>
          <p:nvPr>
            <p:ph type="ftr" sz="quarter" idx="11"/>
          </p:nvPr>
        </p:nvSpPr>
        <p:spPr/>
        <p:txBody>
          <a:bodyPr/>
          <a:lstStyle/>
          <a:p>
            <a:endParaRPr lang="en-US" sz="700" dirty="0"/>
          </a:p>
        </p:txBody>
      </p:sp>
      <p:sp>
        <p:nvSpPr>
          <p:cNvPr id="6" name="Slide Number Placeholder 5"/>
          <p:cNvSpPr>
            <a:spLocks noGrp="1"/>
          </p:cNvSpPr>
          <p:nvPr>
            <p:ph type="sldNum" sz="quarter" idx="12"/>
          </p:nvPr>
        </p:nvSpPr>
        <p:spPr/>
        <p:txBody>
          <a:bodyPr/>
          <a:lstStyle/>
          <a:p>
            <a:fld id="{17E276FA-8F89-B34D-A726-BE3FA1F8DD97}" type="slidenum">
              <a:rPr lang="en-US" sz="3600" smtClean="0"/>
              <a:t>57</a:t>
            </a:fld>
            <a:endParaRPr lang="en-US" sz="3600" dirty="0"/>
          </a:p>
        </p:txBody>
      </p:sp>
      <p:sp>
        <p:nvSpPr>
          <p:cNvPr id="7" name="Rectangle 6"/>
          <p:cNvSpPr/>
          <p:nvPr/>
        </p:nvSpPr>
        <p:spPr>
          <a:xfrm>
            <a:off x="465995" y="4838869"/>
            <a:ext cx="8550088" cy="174972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3016020" y="3206582"/>
            <a:ext cx="5332656" cy="1094290"/>
          </a:xfrm>
          <a:prstGeom prst="borderCallout1">
            <a:avLst>
              <a:gd name="adj1" fmla="val 51693"/>
              <a:gd name="adj2" fmla="val -4201"/>
              <a:gd name="adj3" fmla="val 141188"/>
              <a:gd name="adj4" fmla="val -252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Calculate metrics such as accuracy. We can capture them in an array and print them out along the way or compute an </a:t>
            </a:r>
            <a:r>
              <a:rPr lang="en-US" sz="2000" dirty="0" err="1" smtClean="0"/>
              <a:t>avg</a:t>
            </a:r>
            <a:r>
              <a:rPr lang="en-US" sz="2000" dirty="0" smtClean="0"/>
              <a:t> at the end</a:t>
            </a:r>
            <a:endParaRPr lang="en-US" sz="2000" dirty="0"/>
          </a:p>
        </p:txBody>
      </p:sp>
    </p:spTree>
    <p:extLst>
      <p:ext uri="{BB962C8B-B14F-4D97-AF65-F5344CB8AC3E}">
        <p14:creationId xmlns:p14="http://schemas.microsoft.com/office/powerpoint/2010/main" val="30005920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Work: Selecting Features and Algorithms</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buNone/>
            </a:pPr>
            <a:r>
              <a:rPr lang="en-US" i="1" dirty="0" smtClean="0"/>
              <a:t>But </a:t>
            </a:r>
            <a:r>
              <a:rPr lang="en-US" dirty="0" smtClean="0"/>
              <a:t>you only know if you’re making progress if you compare them</a:t>
            </a:r>
          </a:p>
          <a:p>
            <a:pPr marL="0" indent="0">
              <a:buNone/>
            </a:pPr>
            <a:endParaRPr lang="en-US" dirty="0" smtClean="0"/>
          </a:p>
          <a:p>
            <a:pPr marL="0" indent="0">
              <a:buNone/>
            </a:pPr>
            <a:r>
              <a:rPr lang="en-US" sz="2000" dirty="0">
                <a:latin typeface="Andale Mono"/>
                <a:cs typeface="Andale Mono"/>
              </a:rPr>
              <a:t>diff = </a:t>
            </a:r>
            <a:r>
              <a:rPr lang="en-US" sz="2000" dirty="0" err="1">
                <a:latin typeface="Andale Mono"/>
                <a:cs typeface="Andale Mono"/>
              </a:rPr>
              <a:t>np.mean</a:t>
            </a:r>
            <a:r>
              <a:rPr lang="en-US" sz="2000" dirty="0">
                <a:latin typeface="Andale Mono"/>
                <a:cs typeface="Andale Mono"/>
              </a:rPr>
              <a:t>(</a:t>
            </a:r>
            <a:r>
              <a:rPr lang="en-US" sz="2000" dirty="0" err="1">
                <a:latin typeface="Andale Mono"/>
                <a:cs typeface="Andale Mono"/>
              </a:rPr>
              <a:t>first_acc_scores</a:t>
            </a:r>
            <a:r>
              <a:rPr lang="en-US" sz="2000" dirty="0">
                <a:latin typeface="Andale Mono"/>
                <a:cs typeface="Andale Mono"/>
              </a:rPr>
              <a:t>) - </a:t>
            </a:r>
            <a:r>
              <a:rPr lang="en-US" sz="2000" dirty="0" err="1">
                <a:latin typeface="Andale Mono"/>
                <a:cs typeface="Andale Mono"/>
              </a:rPr>
              <a:t>np.mean</a:t>
            </a:r>
            <a:r>
              <a:rPr lang="en-US" sz="2000" dirty="0">
                <a:latin typeface="Andale Mono"/>
                <a:cs typeface="Andale Mono"/>
              </a:rPr>
              <a:t>(</a:t>
            </a:r>
            <a:r>
              <a:rPr lang="en-US" sz="2000" dirty="0" err="1">
                <a:latin typeface="Andale Mono"/>
                <a:cs typeface="Andale Mono"/>
              </a:rPr>
              <a:t>second_acc_scores</a:t>
            </a:r>
            <a:r>
              <a:rPr lang="en-US" sz="2000" dirty="0">
                <a:latin typeface="Andale Mono"/>
                <a:cs typeface="Andale Mono"/>
              </a:rPr>
              <a:t>)</a:t>
            </a:r>
          </a:p>
          <a:p>
            <a:pPr marL="0" indent="0">
              <a:buNone/>
            </a:pPr>
            <a:r>
              <a:rPr lang="en-US" sz="2000" dirty="0" smtClean="0">
                <a:latin typeface="Andale Mono"/>
                <a:cs typeface="Andale Mono"/>
              </a:rPr>
              <a:t>t</a:t>
            </a:r>
            <a:r>
              <a:rPr lang="en-US" sz="2000" dirty="0">
                <a:latin typeface="Andale Mono"/>
                <a:cs typeface="Andale Mono"/>
              </a:rPr>
              <a:t>, </a:t>
            </a:r>
            <a:r>
              <a:rPr lang="en-US" sz="2000" dirty="0" err="1">
                <a:latin typeface="Andale Mono"/>
                <a:cs typeface="Andale Mono"/>
              </a:rPr>
              <a:t>prob</a:t>
            </a:r>
            <a:r>
              <a:rPr lang="en-US" sz="2000" dirty="0">
                <a:latin typeface="Andale Mono"/>
                <a:cs typeface="Andale Mono"/>
              </a:rPr>
              <a:t> = </a:t>
            </a:r>
            <a:r>
              <a:rPr lang="en-US" sz="2000" dirty="0" err="1">
                <a:latin typeface="Andale Mono"/>
                <a:cs typeface="Andale Mono"/>
              </a:rPr>
              <a:t>scipy.stats.ttest_rel</a:t>
            </a:r>
            <a:r>
              <a:rPr lang="en-US" sz="2000" dirty="0">
                <a:latin typeface="Andale Mono"/>
                <a:cs typeface="Andale Mono"/>
              </a:rPr>
              <a:t>(</a:t>
            </a:r>
            <a:r>
              <a:rPr lang="en-US" sz="2000" dirty="0" err="1">
                <a:latin typeface="Andale Mono"/>
                <a:cs typeface="Andale Mono"/>
              </a:rPr>
              <a:t>dc_acc_scores</a:t>
            </a:r>
            <a:r>
              <a:rPr lang="en-US" sz="2000" dirty="0">
                <a:latin typeface="Andale Mono"/>
                <a:cs typeface="Andale Mono"/>
              </a:rPr>
              <a:t>, </a:t>
            </a:r>
            <a:r>
              <a:rPr lang="en-US" sz="2000" dirty="0" err="1">
                <a:latin typeface="Andale Mono"/>
                <a:cs typeface="Andale Mono"/>
              </a:rPr>
              <a:t>gnb_acc_scores</a:t>
            </a:r>
            <a:r>
              <a:rPr lang="en-US" sz="2000" dirty="0">
                <a:latin typeface="Andale Mono"/>
                <a:cs typeface="Andale Mono"/>
              </a:rPr>
              <a:t>)</a:t>
            </a:r>
          </a:p>
          <a:p>
            <a:pPr marL="0" indent="0">
              <a:buNone/>
            </a:pPr>
            <a:endParaRPr lang="en-US" dirty="0" smtClean="0"/>
          </a:p>
          <a:p>
            <a:pPr marL="0" indent="0">
              <a:buNone/>
            </a:pPr>
            <a:endParaRPr lang="en-US" i="1" dirty="0"/>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58</a:t>
            </a:fld>
            <a:endParaRPr lang="en-US" dirty="0"/>
          </a:p>
        </p:txBody>
      </p:sp>
    </p:spTree>
    <p:extLst>
      <p:ext uri="{BB962C8B-B14F-4D97-AF65-F5344CB8AC3E}">
        <p14:creationId xmlns:p14="http://schemas.microsoft.com/office/powerpoint/2010/main" val="8977748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Work: Selecting Features and Algorithms</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buNone/>
            </a:pPr>
            <a:r>
              <a:rPr lang="en-US" dirty="0" smtClean="0"/>
              <a:t>Topic of today’s lecture</a:t>
            </a:r>
          </a:p>
          <a:p>
            <a:pPr marL="0" indent="0">
              <a:buNone/>
            </a:pPr>
            <a:r>
              <a:rPr lang="en-US" i="1" dirty="0" smtClean="0"/>
              <a:t>But </a:t>
            </a:r>
            <a:r>
              <a:rPr lang="en-US" dirty="0" smtClean="0"/>
              <a:t>you only know if you’re making progress if you compare them</a:t>
            </a:r>
          </a:p>
          <a:p>
            <a:pPr marL="0" indent="0">
              <a:buNone/>
            </a:pPr>
            <a:endParaRPr lang="en-US" dirty="0" smtClean="0"/>
          </a:p>
          <a:p>
            <a:pPr marL="0" indent="0">
              <a:buNone/>
            </a:pPr>
            <a:r>
              <a:rPr lang="en-US" sz="2000" dirty="0">
                <a:latin typeface="Andale Mono"/>
                <a:cs typeface="Andale Mono"/>
              </a:rPr>
              <a:t>diff = </a:t>
            </a:r>
            <a:r>
              <a:rPr lang="en-US" sz="2000" dirty="0" err="1" smtClean="0">
                <a:latin typeface="Andale Mono"/>
                <a:cs typeface="Andale Mono"/>
              </a:rPr>
              <a:t>np.mean</a:t>
            </a:r>
            <a:r>
              <a:rPr lang="en-US" sz="2000" dirty="0" smtClean="0">
                <a:latin typeface="Andale Mono"/>
                <a:cs typeface="Andale Mono"/>
              </a:rPr>
              <a:t>(</a:t>
            </a:r>
            <a:r>
              <a:rPr lang="en-US" sz="2000" dirty="0" err="1" smtClean="0">
                <a:latin typeface="Andale Mono"/>
                <a:cs typeface="Andale Mono"/>
              </a:rPr>
              <a:t>first_acc_scores</a:t>
            </a:r>
            <a:r>
              <a:rPr lang="en-US" sz="2000" dirty="0">
                <a:latin typeface="Andale Mono"/>
                <a:cs typeface="Andale Mono"/>
              </a:rPr>
              <a:t>) - </a:t>
            </a:r>
            <a:r>
              <a:rPr lang="en-US" sz="2000" dirty="0" err="1">
                <a:latin typeface="Andale Mono"/>
                <a:cs typeface="Andale Mono"/>
              </a:rPr>
              <a:t>np.mean</a:t>
            </a:r>
            <a:r>
              <a:rPr lang="en-US" sz="2000" dirty="0" smtClean="0">
                <a:latin typeface="Andale Mono"/>
                <a:cs typeface="Andale Mono"/>
              </a:rPr>
              <a:t>(</a:t>
            </a:r>
            <a:r>
              <a:rPr lang="en-US" sz="2000" dirty="0" err="1" smtClean="0">
                <a:latin typeface="Andale Mono"/>
                <a:cs typeface="Andale Mono"/>
              </a:rPr>
              <a:t>second_acc_scores</a:t>
            </a:r>
            <a:r>
              <a:rPr lang="en-US" sz="2000" dirty="0">
                <a:latin typeface="Andale Mono"/>
                <a:cs typeface="Andale Mono"/>
              </a:rPr>
              <a:t>)</a:t>
            </a:r>
          </a:p>
          <a:p>
            <a:pPr marL="0" indent="0">
              <a:buNone/>
            </a:pPr>
            <a:r>
              <a:rPr lang="en-US" sz="2000" dirty="0">
                <a:latin typeface="Andale Mono"/>
                <a:cs typeface="Andale Mono"/>
              </a:rPr>
              <a:t>t, </a:t>
            </a:r>
            <a:r>
              <a:rPr lang="en-US" sz="2000" dirty="0" err="1">
                <a:latin typeface="Andale Mono"/>
                <a:cs typeface="Andale Mono"/>
              </a:rPr>
              <a:t>prob</a:t>
            </a:r>
            <a:r>
              <a:rPr lang="en-US" sz="2000" dirty="0">
                <a:latin typeface="Andale Mono"/>
                <a:cs typeface="Andale Mono"/>
              </a:rPr>
              <a:t> = </a:t>
            </a:r>
            <a:r>
              <a:rPr lang="en-US" sz="2000" dirty="0" err="1">
                <a:latin typeface="Andale Mono"/>
                <a:cs typeface="Andale Mono"/>
              </a:rPr>
              <a:t>scipy.stats.ttest_rel</a:t>
            </a:r>
            <a:r>
              <a:rPr lang="en-US" sz="2000" dirty="0">
                <a:latin typeface="Andale Mono"/>
                <a:cs typeface="Andale Mono"/>
              </a:rPr>
              <a:t>(</a:t>
            </a:r>
            <a:r>
              <a:rPr lang="en-US" sz="2000" dirty="0" err="1">
                <a:latin typeface="Andale Mono"/>
                <a:cs typeface="Andale Mono"/>
              </a:rPr>
              <a:t>dc_acc_scores</a:t>
            </a:r>
            <a:r>
              <a:rPr lang="en-US" sz="2000" dirty="0">
                <a:latin typeface="Andale Mono"/>
                <a:cs typeface="Andale Mono"/>
              </a:rPr>
              <a:t>, </a:t>
            </a:r>
            <a:r>
              <a:rPr lang="en-US" sz="2000" dirty="0" err="1">
                <a:latin typeface="Andale Mono"/>
                <a:cs typeface="Andale Mono"/>
              </a:rPr>
              <a:t>gnb_acc_scores</a:t>
            </a:r>
            <a:r>
              <a:rPr lang="en-US" sz="2000" dirty="0">
                <a:latin typeface="Andale Mono"/>
                <a:cs typeface="Andale Mono"/>
              </a:rPr>
              <a:t>)</a:t>
            </a:r>
          </a:p>
          <a:p>
            <a:pPr marL="0" indent="0">
              <a:buNone/>
            </a:pPr>
            <a:endParaRPr lang="en-US" dirty="0" smtClean="0"/>
          </a:p>
          <a:p>
            <a:pPr marL="0" indent="0">
              <a:buNone/>
            </a:pPr>
            <a:endParaRPr lang="en-US" i="1" dirty="0"/>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59</a:t>
            </a:fld>
            <a:endParaRPr lang="en-US" dirty="0"/>
          </a:p>
        </p:txBody>
      </p:sp>
      <p:sp>
        <p:nvSpPr>
          <p:cNvPr id="7" name="Rectangle 6"/>
          <p:cNvSpPr/>
          <p:nvPr/>
        </p:nvSpPr>
        <p:spPr>
          <a:xfrm>
            <a:off x="465995" y="3646756"/>
            <a:ext cx="7882681"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3016020" y="2493494"/>
            <a:ext cx="5332656" cy="757758"/>
          </a:xfrm>
          <a:prstGeom prst="borderCallout1">
            <a:avLst>
              <a:gd name="adj1" fmla="val 51693"/>
              <a:gd name="adj2" fmla="val -4201"/>
              <a:gd name="adj3" fmla="val 141188"/>
              <a:gd name="adj4" fmla="val -252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Is the mean different in accuracy large?</a:t>
            </a:r>
            <a:endParaRPr lang="en-US" sz="2000" dirty="0"/>
          </a:p>
        </p:txBody>
      </p:sp>
    </p:spTree>
    <p:extLst>
      <p:ext uri="{BB962C8B-B14F-4D97-AF65-F5344CB8AC3E}">
        <p14:creationId xmlns:p14="http://schemas.microsoft.com/office/powerpoint/2010/main" val="960102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Features</a:t>
            </a:r>
            <a:endParaRPr lang="en-US" dirty="0"/>
          </a:p>
        </p:txBody>
      </p:sp>
      <p:sp>
        <p:nvSpPr>
          <p:cNvPr id="3" name="Content Placeholder 2"/>
          <p:cNvSpPr>
            <a:spLocks noGrp="1"/>
          </p:cNvSpPr>
          <p:nvPr>
            <p:ph idx="1"/>
          </p:nvPr>
        </p:nvSpPr>
        <p:spPr/>
        <p:txBody>
          <a:bodyPr/>
          <a:lstStyle/>
          <a:p>
            <a:pPr marL="0" indent="0">
              <a:buNone/>
            </a:pPr>
            <a:r>
              <a:rPr lang="en-US" dirty="0" smtClean="0"/>
              <a:t>A good starting set of features: </a:t>
            </a:r>
          </a:p>
          <a:p>
            <a:pPr marL="228600" lvl="1" indent="0">
              <a:buNone/>
            </a:pPr>
            <a:r>
              <a:rPr lang="en-US" sz="1800" dirty="0" smtClean="0">
                <a:latin typeface="Andale Mono"/>
                <a:cs typeface="Andale Mono"/>
              </a:rPr>
              <a:t>features </a:t>
            </a:r>
            <a:r>
              <a:rPr lang="en-US" sz="1800" dirty="0">
                <a:latin typeface="Andale Mono"/>
                <a:cs typeface="Andale Mono"/>
              </a:rPr>
              <a:t>= ['</a:t>
            </a:r>
            <a:r>
              <a:rPr lang="en-US" sz="1800" dirty="0" err="1">
                <a:latin typeface="Andale Mono"/>
                <a:cs typeface="Andale Mono"/>
              </a:rPr>
              <a:t>AnimalType</a:t>
            </a:r>
            <a:r>
              <a:rPr lang="en-US" sz="1800" dirty="0">
                <a:latin typeface="Andale Mono"/>
                <a:cs typeface="Andale Mono"/>
              </a:rPr>
              <a:t>', '</a:t>
            </a:r>
            <a:r>
              <a:rPr lang="en-US" sz="1800" dirty="0" err="1">
                <a:latin typeface="Andale Mono"/>
                <a:cs typeface="Andale Mono"/>
              </a:rPr>
              <a:t>IntakeMonth</a:t>
            </a:r>
            <a:r>
              <a:rPr lang="en-US" sz="1800" dirty="0">
                <a:latin typeface="Andale Mono"/>
                <a:cs typeface="Andale Mono"/>
              </a:rPr>
              <a:t>', 'Breed', 'Age', 'Sex', '</a:t>
            </a:r>
            <a:r>
              <a:rPr lang="en-US" sz="1800" dirty="0" err="1" smtClean="0">
                <a:latin typeface="Andale Mono"/>
                <a:cs typeface="Andale Mono"/>
              </a:rPr>
              <a:t>SpayNeuter</a:t>
            </a:r>
            <a:r>
              <a:rPr lang="en-US" sz="1800" dirty="0" smtClean="0">
                <a:latin typeface="Andale Mono"/>
                <a:cs typeface="Andale Mono"/>
              </a:rPr>
              <a:t>’, '</a:t>
            </a:r>
            <a:r>
              <a:rPr lang="en-US" sz="1800" dirty="0">
                <a:latin typeface="Andale Mono"/>
                <a:cs typeface="Andale Mono"/>
              </a:rPr>
              <a:t>Size', 'Color', '</a:t>
            </a:r>
            <a:r>
              <a:rPr lang="en-US" sz="1800" dirty="0" err="1">
                <a:latin typeface="Andale Mono"/>
                <a:cs typeface="Andale Mono"/>
              </a:rPr>
              <a:t>IntakeType</a:t>
            </a:r>
            <a:r>
              <a:rPr lang="en-US" sz="1800" dirty="0">
                <a:latin typeface="Andale Mono"/>
                <a:cs typeface="Andale Mono"/>
              </a:rPr>
              <a:t>']</a:t>
            </a:r>
          </a:p>
          <a:p>
            <a:pPr marL="228600" lvl="1"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35622397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Work: Selecting Features and Algorithms</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buNone/>
            </a:pPr>
            <a:r>
              <a:rPr lang="en-US" dirty="0" smtClean="0"/>
              <a:t>Topic of today’s lecture</a:t>
            </a:r>
          </a:p>
          <a:p>
            <a:pPr marL="0" indent="0">
              <a:buNone/>
            </a:pPr>
            <a:r>
              <a:rPr lang="en-US" i="1" dirty="0" smtClean="0"/>
              <a:t>But </a:t>
            </a:r>
            <a:r>
              <a:rPr lang="en-US" dirty="0" smtClean="0"/>
              <a:t>you only know if you’re making progress if you compare them</a:t>
            </a:r>
          </a:p>
          <a:p>
            <a:pPr marL="0" indent="0">
              <a:buNone/>
            </a:pPr>
            <a:endParaRPr lang="en-US" dirty="0" smtClean="0"/>
          </a:p>
          <a:p>
            <a:pPr marL="0" indent="0">
              <a:buNone/>
            </a:pPr>
            <a:r>
              <a:rPr lang="en-US" sz="2000" dirty="0">
                <a:latin typeface="Andale Mono"/>
                <a:cs typeface="Andale Mono"/>
              </a:rPr>
              <a:t>diff = </a:t>
            </a:r>
            <a:r>
              <a:rPr lang="en-US" sz="2000" dirty="0" err="1" smtClean="0">
                <a:latin typeface="Andale Mono"/>
                <a:cs typeface="Andale Mono"/>
              </a:rPr>
              <a:t>np.mean</a:t>
            </a:r>
            <a:r>
              <a:rPr lang="en-US" sz="2000" dirty="0" smtClean="0">
                <a:latin typeface="Andale Mono"/>
                <a:cs typeface="Andale Mono"/>
              </a:rPr>
              <a:t>(</a:t>
            </a:r>
            <a:r>
              <a:rPr lang="en-US" sz="2000" dirty="0" err="1" smtClean="0">
                <a:latin typeface="Andale Mono"/>
                <a:cs typeface="Andale Mono"/>
              </a:rPr>
              <a:t>first_acc_scores</a:t>
            </a:r>
            <a:r>
              <a:rPr lang="en-US" sz="2000" dirty="0">
                <a:latin typeface="Andale Mono"/>
                <a:cs typeface="Andale Mono"/>
              </a:rPr>
              <a:t>) - </a:t>
            </a:r>
            <a:r>
              <a:rPr lang="en-US" sz="2000" dirty="0" err="1">
                <a:latin typeface="Andale Mono"/>
                <a:cs typeface="Andale Mono"/>
              </a:rPr>
              <a:t>np.mean</a:t>
            </a:r>
            <a:r>
              <a:rPr lang="en-US" sz="2000" dirty="0" smtClean="0">
                <a:latin typeface="Andale Mono"/>
                <a:cs typeface="Andale Mono"/>
              </a:rPr>
              <a:t>(</a:t>
            </a:r>
            <a:r>
              <a:rPr lang="en-US" sz="2000" dirty="0" err="1" smtClean="0">
                <a:latin typeface="Andale Mono"/>
                <a:cs typeface="Andale Mono"/>
              </a:rPr>
              <a:t>second_acc_scores</a:t>
            </a:r>
            <a:r>
              <a:rPr lang="en-US" sz="2000" dirty="0">
                <a:latin typeface="Andale Mono"/>
                <a:cs typeface="Andale Mono"/>
              </a:rPr>
              <a:t>)</a:t>
            </a:r>
          </a:p>
          <a:p>
            <a:pPr marL="0" indent="0">
              <a:buNone/>
            </a:pPr>
            <a:r>
              <a:rPr lang="en-US" sz="2000" dirty="0">
                <a:latin typeface="Andale Mono"/>
                <a:cs typeface="Andale Mono"/>
              </a:rPr>
              <a:t>t, </a:t>
            </a:r>
            <a:r>
              <a:rPr lang="en-US" sz="2000" dirty="0" err="1">
                <a:latin typeface="Andale Mono"/>
                <a:cs typeface="Andale Mono"/>
              </a:rPr>
              <a:t>prob</a:t>
            </a:r>
            <a:r>
              <a:rPr lang="en-US" sz="2000" dirty="0">
                <a:latin typeface="Andale Mono"/>
                <a:cs typeface="Andale Mono"/>
              </a:rPr>
              <a:t> = </a:t>
            </a:r>
            <a:r>
              <a:rPr lang="en-US" sz="2000" dirty="0" err="1">
                <a:latin typeface="Andale Mono"/>
                <a:cs typeface="Andale Mono"/>
              </a:rPr>
              <a:t>scipy.stats.ttest_rel</a:t>
            </a:r>
            <a:r>
              <a:rPr lang="en-US" sz="2000" dirty="0">
                <a:latin typeface="Andale Mono"/>
                <a:cs typeface="Andale Mono"/>
              </a:rPr>
              <a:t>(</a:t>
            </a:r>
            <a:r>
              <a:rPr lang="en-US" sz="2000" dirty="0" err="1">
                <a:latin typeface="Andale Mono"/>
                <a:cs typeface="Andale Mono"/>
              </a:rPr>
              <a:t>dc_acc_scores</a:t>
            </a:r>
            <a:r>
              <a:rPr lang="en-US" sz="2000" dirty="0">
                <a:latin typeface="Andale Mono"/>
                <a:cs typeface="Andale Mono"/>
              </a:rPr>
              <a:t>, </a:t>
            </a:r>
            <a:r>
              <a:rPr lang="en-US" sz="2000" dirty="0" err="1">
                <a:latin typeface="Andale Mono"/>
                <a:cs typeface="Andale Mono"/>
              </a:rPr>
              <a:t>gnb_acc_scores</a:t>
            </a:r>
            <a:r>
              <a:rPr lang="en-US" sz="2000" dirty="0">
                <a:latin typeface="Andale Mono"/>
                <a:cs typeface="Andale Mono"/>
              </a:rPr>
              <a:t>)</a:t>
            </a:r>
          </a:p>
          <a:p>
            <a:pPr marL="0" indent="0">
              <a:buNone/>
            </a:pPr>
            <a:endParaRPr lang="en-US" dirty="0" smtClean="0"/>
          </a:p>
          <a:p>
            <a:pPr marL="0" indent="0">
              <a:buNone/>
            </a:pPr>
            <a:endParaRPr lang="en-US" i="1" dirty="0"/>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60</a:t>
            </a:fld>
            <a:endParaRPr lang="en-US" dirty="0"/>
          </a:p>
        </p:txBody>
      </p:sp>
      <p:sp>
        <p:nvSpPr>
          <p:cNvPr id="7" name="Rectangle 6"/>
          <p:cNvSpPr/>
          <p:nvPr/>
        </p:nvSpPr>
        <p:spPr>
          <a:xfrm>
            <a:off x="465995" y="4510404"/>
            <a:ext cx="7882681"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3016020" y="3338130"/>
            <a:ext cx="5332656" cy="757758"/>
          </a:xfrm>
          <a:prstGeom prst="borderCallout1">
            <a:avLst>
              <a:gd name="adj1" fmla="val 51693"/>
              <a:gd name="adj2" fmla="val -4201"/>
              <a:gd name="adj3" fmla="val 141188"/>
              <a:gd name="adj4" fmla="val -252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Is it significant? A regular t-test can answer this</a:t>
            </a:r>
            <a:endParaRPr lang="en-US" sz="2000" dirty="0"/>
          </a:p>
        </p:txBody>
      </p:sp>
    </p:spTree>
    <p:extLst>
      <p:ext uri="{BB962C8B-B14F-4D97-AF65-F5344CB8AC3E}">
        <p14:creationId xmlns:p14="http://schemas.microsoft.com/office/powerpoint/2010/main" val="42382220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smtClean="0">
                <a:latin typeface="Arial" charset="0"/>
              </a:rPr>
              <a:t>ALWAYS do this on </a:t>
            </a:r>
            <a:r>
              <a:rPr lang="en-US" dirty="0" err="1" smtClean="0">
                <a:latin typeface="Arial" charset="0"/>
              </a:rPr>
              <a:t>X_opt</a:t>
            </a:r>
            <a:endParaRPr lang="en-US" dirty="0">
              <a:latin typeface="Arial" charset="0"/>
            </a:endParaRPr>
          </a:p>
        </p:txBody>
      </p:sp>
      <p:sp>
        <p:nvSpPr>
          <p:cNvPr id="53251" name="Content Placeholder 2"/>
          <p:cNvSpPr>
            <a:spLocks noGrp="1"/>
          </p:cNvSpPr>
          <p:nvPr>
            <p:ph idx="1"/>
          </p:nvPr>
        </p:nvSpPr>
        <p:spPr/>
        <p:txBody>
          <a:bodyPr>
            <a:normAutofit/>
          </a:bodyPr>
          <a:lstStyle/>
          <a:p>
            <a:pPr marL="0" indent="0">
              <a:buNone/>
            </a:pPr>
            <a:r>
              <a:rPr lang="en-US" sz="3500" dirty="0" smtClean="0">
                <a:latin typeface="Arial" charset="0"/>
              </a:rPr>
              <a:t>If features are based </a:t>
            </a:r>
            <a:r>
              <a:rPr lang="en-US" sz="3500" dirty="0">
                <a:latin typeface="Arial" charset="0"/>
              </a:rPr>
              <a:t>on observations over your whole set of </a:t>
            </a:r>
            <a:r>
              <a:rPr lang="en-US" sz="3500" dirty="0" smtClean="0">
                <a:latin typeface="Arial" charset="0"/>
              </a:rPr>
              <a:t>data…</a:t>
            </a:r>
            <a:endParaRPr lang="en-US" sz="3500" dirty="0">
              <a:latin typeface="Arial" charset="0"/>
            </a:endParaRPr>
          </a:p>
        </p:txBody>
      </p:sp>
    </p:spTree>
    <p:extLst>
      <p:ext uri="{BB962C8B-B14F-4D97-AF65-F5344CB8AC3E}">
        <p14:creationId xmlns:p14="http://schemas.microsoft.com/office/powerpoint/2010/main" val="3569304986"/>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smtClean="0">
                <a:latin typeface="Arial" charset="0"/>
              </a:rPr>
              <a:t>Finding Features </a:t>
            </a:r>
            <a:endParaRPr lang="en-US" dirty="0">
              <a:latin typeface="Arial" charset="0"/>
            </a:endParaRPr>
          </a:p>
        </p:txBody>
      </p:sp>
      <p:sp>
        <p:nvSpPr>
          <p:cNvPr id="53251" name="Content Placeholder 2"/>
          <p:cNvSpPr>
            <a:spLocks noGrp="1"/>
          </p:cNvSpPr>
          <p:nvPr>
            <p:ph idx="1"/>
          </p:nvPr>
        </p:nvSpPr>
        <p:spPr/>
        <p:txBody>
          <a:bodyPr>
            <a:normAutofit/>
          </a:bodyPr>
          <a:lstStyle/>
          <a:p>
            <a:pPr marL="0" indent="0">
              <a:buNone/>
            </a:pPr>
            <a:r>
              <a:rPr lang="en-US" sz="3500" dirty="0">
                <a:latin typeface="Arial" charset="0"/>
              </a:rPr>
              <a:t>If features are based on observations over your whole set of data…</a:t>
            </a:r>
          </a:p>
          <a:p>
            <a:r>
              <a:rPr lang="en-US" sz="2800" dirty="0" smtClean="0">
                <a:latin typeface="Arial" charset="0"/>
              </a:rPr>
              <a:t>At training time the features will perform better than they should because they wer</a:t>
            </a:r>
            <a:r>
              <a:rPr lang="en-US" dirty="0" smtClean="0">
                <a:latin typeface="Arial" charset="0"/>
              </a:rPr>
              <a:t>e </a:t>
            </a:r>
            <a:r>
              <a:rPr lang="en-US" sz="2800" dirty="0" smtClean="0">
                <a:latin typeface="Arial" charset="0"/>
              </a:rPr>
              <a:t>design based on the training data</a:t>
            </a:r>
          </a:p>
          <a:p>
            <a:r>
              <a:rPr lang="en-US" dirty="0" smtClean="0">
                <a:latin typeface="Arial" charset="0"/>
              </a:rPr>
              <a:t>At testing time, you will have used ‘omniscience’ to build features </a:t>
            </a:r>
            <a:endParaRPr lang="en-US" sz="2800" dirty="0" smtClean="0">
              <a:latin typeface="Arial" charset="0"/>
            </a:endParaRPr>
          </a:p>
          <a:p>
            <a:endParaRPr lang="en-US" sz="2800" dirty="0" smtClean="0">
              <a:latin typeface="Arial" charset="0"/>
            </a:endParaRPr>
          </a:p>
          <a:p>
            <a:endParaRPr lang="en-US" dirty="0">
              <a:latin typeface="Arial" charset="0"/>
            </a:endParaRPr>
          </a:p>
        </p:txBody>
      </p:sp>
    </p:spTree>
    <p:extLst>
      <p:ext uri="{BB962C8B-B14F-4D97-AF65-F5344CB8AC3E}">
        <p14:creationId xmlns:p14="http://schemas.microsoft.com/office/powerpoint/2010/main" val="3474632692"/>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Tree>
    <p:extLst>
      <p:ext uri="{BB962C8B-B14F-4D97-AF65-F5344CB8AC3E}">
        <p14:creationId xmlns:p14="http://schemas.microsoft.com/office/powerpoint/2010/main" val="3822518147"/>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
        <p:nvSpPr>
          <p:cNvPr id="5" name="Rectangle 4"/>
          <p:cNvSpPr/>
          <p:nvPr/>
        </p:nvSpPr>
        <p:spPr>
          <a:xfrm>
            <a:off x="526143" y="521732"/>
            <a:ext cx="4476604" cy="4379976"/>
          </a:xfrm>
          <a:prstGeom prst="rect">
            <a:avLst/>
          </a:prstGeom>
          <a:gradFill flip="none" rotWithShape="1">
            <a:gsLst>
              <a:gs pos="0">
                <a:schemeClr val="accent1">
                  <a:alpha val="0"/>
                </a:schemeClr>
              </a:gs>
              <a:gs pos="46000">
                <a:srgbClr val="FFFFFF">
                  <a:alpha val="0"/>
                </a:srgbClr>
              </a:gs>
              <a:gs pos="66000">
                <a:srgbClr val="FFFFF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02747" y="1847153"/>
            <a:ext cx="3664857" cy="437997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954132" y="4668012"/>
            <a:ext cx="4201015" cy="170013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7084309"/>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atin typeface="Arial" charset="0"/>
              </a:rPr>
              <a:t>Classification (Learning) Algorithms</a:t>
            </a:r>
          </a:p>
        </p:txBody>
      </p:sp>
      <p:sp>
        <p:nvSpPr>
          <p:cNvPr id="19459" name="Rectangle 3"/>
          <p:cNvSpPr>
            <a:spLocks noGrp="1" noChangeArrowheads="1"/>
          </p:cNvSpPr>
          <p:nvPr>
            <p:ph type="body" idx="1"/>
          </p:nvPr>
        </p:nvSpPr>
        <p:spPr/>
        <p:txBody>
          <a:bodyPr>
            <a:normAutofit/>
          </a:bodyPr>
          <a:lstStyle/>
          <a:p>
            <a:pPr marL="0" indent="0" eaLnBrk="1" hangingPunct="1">
              <a:lnSpc>
                <a:spcPct val="90000"/>
              </a:lnSpc>
              <a:buFont typeface="Wingdings" charset="0"/>
              <a:buNone/>
            </a:pPr>
            <a:r>
              <a:rPr lang="en-US" dirty="0">
                <a:latin typeface="Arial" charset="0"/>
              </a:rPr>
              <a:t>Two of the simplest alg. tend to give very good results on discrete (non-sequence) classification</a:t>
            </a:r>
          </a:p>
          <a:p>
            <a:pPr lvl="1" eaLnBrk="1" hangingPunct="1">
              <a:lnSpc>
                <a:spcPct val="90000"/>
              </a:lnSpc>
            </a:pPr>
            <a:r>
              <a:rPr lang="en-US" dirty="0">
                <a:latin typeface="Arial" charset="0"/>
              </a:rPr>
              <a:t>Efficient training and classification time</a:t>
            </a:r>
          </a:p>
          <a:p>
            <a:pPr lvl="1" eaLnBrk="1" hangingPunct="1">
              <a:lnSpc>
                <a:spcPct val="90000"/>
              </a:lnSpc>
            </a:pPr>
            <a:r>
              <a:rPr lang="en-US" dirty="0">
                <a:latin typeface="Arial" charset="0"/>
              </a:rPr>
              <a:t>Comparatively simple and easy to use </a:t>
            </a:r>
            <a:br>
              <a:rPr lang="en-US" dirty="0">
                <a:latin typeface="Arial" charset="0"/>
              </a:rPr>
            </a:br>
            <a:r>
              <a:rPr lang="en-US" dirty="0">
                <a:latin typeface="Arial" charset="0"/>
              </a:rPr>
              <a:t>(not a lot of parameters to set, etc.)</a:t>
            </a:r>
          </a:p>
          <a:p>
            <a:pPr marL="0" indent="0" eaLnBrk="1" hangingPunct="1">
              <a:lnSpc>
                <a:spcPct val="90000"/>
              </a:lnSpc>
              <a:buFont typeface="Wingdings" charset="0"/>
              <a:buNone/>
            </a:pPr>
            <a:r>
              <a:rPr lang="en-US" dirty="0" smtClean="0">
                <a:latin typeface="Arial" charset="0"/>
              </a:rPr>
              <a:t>Naïve </a:t>
            </a:r>
            <a:r>
              <a:rPr lang="en-US" dirty="0">
                <a:latin typeface="Arial" charset="0"/>
              </a:rPr>
              <a:t>Bayes</a:t>
            </a:r>
          </a:p>
          <a:p>
            <a:pPr marL="0" indent="0" eaLnBrk="1" hangingPunct="1">
              <a:lnSpc>
                <a:spcPct val="90000"/>
              </a:lnSpc>
              <a:buFont typeface="Wingdings" charset="0"/>
              <a:buNone/>
            </a:pPr>
            <a:r>
              <a:rPr lang="en-US" dirty="0">
                <a:latin typeface="Arial" charset="0"/>
              </a:rPr>
              <a:t>Decision Trees</a:t>
            </a:r>
          </a:p>
          <a:p>
            <a:pPr marL="0" indent="0" eaLnBrk="1" hangingPunct="1">
              <a:lnSpc>
                <a:spcPct val="90000"/>
              </a:lnSpc>
              <a:buFont typeface="Wingdings" charset="0"/>
              <a:buNone/>
            </a:pPr>
            <a:r>
              <a:rPr lang="en-US" dirty="0">
                <a:latin typeface="Arial" charset="0"/>
              </a:rPr>
              <a:t>	</a:t>
            </a:r>
          </a:p>
        </p:txBody>
      </p:sp>
    </p:spTree>
    <p:extLst>
      <p:ext uri="{BB962C8B-B14F-4D97-AF65-F5344CB8AC3E}">
        <p14:creationId xmlns:p14="http://schemas.microsoft.com/office/powerpoint/2010/main" val="2057059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1810989171"/>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78227"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3503954522"/>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78228"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536466866"/>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701515740"/>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79251"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799057346"/>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79252"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
        <p:nvSpPr>
          <p:cNvPr id="3" name="Rectangle 2"/>
          <p:cNvSpPr/>
          <p:nvPr/>
        </p:nvSpPr>
        <p:spPr>
          <a:xfrm>
            <a:off x="4671567" y="3514725"/>
            <a:ext cx="2906274" cy="87611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Line Callout 1 3"/>
          <p:cNvSpPr/>
          <p:nvPr/>
        </p:nvSpPr>
        <p:spPr>
          <a:xfrm>
            <a:off x="6576791" y="2574417"/>
            <a:ext cx="2002100" cy="83268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Each interior node looks at one feature</a:t>
            </a:r>
            <a:endParaRPr lang="en-US" dirty="0"/>
          </a:p>
        </p:txBody>
      </p:sp>
    </p:spTree>
    <p:extLst>
      <p:ext uri="{BB962C8B-B14F-4D97-AF65-F5344CB8AC3E}">
        <p14:creationId xmlns:p14="http://schemas.microsoft.com/office/powerpoint/2010/main" val="2511884087"/>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3058238457"/>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80275"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642790012"/>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80276"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
        <p:nvSpPr>
          <p:cNvPr id="3" name="Rectangle 2"/>
          <p:cNvSpPr/>
          <p:nvPr/>
        </p:nvSpPr>
        <p:spPr>
          <a:xfrm>
            <a:off x="4671567" y="4024938"/>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Line Callout 1 3"/>
          <p:cNvSpPr/>
          <p:nvPr/>
        </p:nvSpPr>
        <p:spPr>
          <a:xfrm>
            <a:off x="6345904" y="3098381"/>
            <a:ext cx="2002100" cy="83268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value selects which </a:t>
            </a:r>
            <a:r>
              <a:rPr lang="en-US" dirty="0" err="1" smtClean="0"/>
              <a:t>subtree</a:t>
            </a:r>
            <a:r>
              <a:rPr lang="en-US" dirty="0" smtClean="0"/>
              <a:t> to traverse</a:t>
            </a:r>
            <a:endParaRPr lang="en-US" dirty="0"/>
          </a:p>
        </p:txBody>
      </p:sp>
    </p:spTree>
    <p:extLst>
      <p:ext uri="{BB962C8B-B14F-4D97-AF65-F5344CB8AC3E}">
        <p14:creationId xmlns:p14="http://schemas.microsoft.com/office/powerpoint/2010/main" val="2739178110"/>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1492729311"/>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81299"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527076259"/>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81300"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
        <p:nvSpPr>
          <p:cNvPr id="3" name="Rectangle 2"/>
          <p:cNvSpPr/>
          <p:nvPr/>
        </p:nvSpPr>
        <p:spPr>
          <a:xfrm>
            <a:off x="6716722" y="4218652"/>
            <a:ext cx="1631281" cy="53809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Line Callout 1 3"/>
          <p:cNvSpPr/>
          <p:nvPr/>
        </p:nvSpPr>
        <p:spPr>
          <a:xfrm>
            <a:off x="6701114" y="5143135"/>
            <a:ext cx="2002100" cy="832688"/>
          </a:xfrm>
          <a:prstGeom prst="borderCallout1">
            <a:avLst>
              <a:gd name="adj1" fmla="val -14853"/>
              <a:gd name="adj2" fmla="val 38979"/>
              <a:gd name="adj3" fmla="val -40006"/>
              <a:gd name="adj4" fmla="val 272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Leaves specify the classification</a:t>
            </a:r>
            <a:endParaRPr lang="en-US" dirty="0"/>
          </a:p>
        </p:txBody>
      </p:sp>
    </p:spTree>
    <p:extLst>
      <p:ext uri="{BB962C8B-B14F-4D97-AF65-F5344CB8AC3E}">
        <p14:creationId xmlns:p14="http://schemas.microsoft.com/office/powerpoint/2010/main" val="76925993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
            </a:r>
            <a:r>
              <a:rPr lang="en-US" dirty="0" smtClean="0"/>
              <a:t>Features</a:t>
            </a:r>
            <a:endParaRPr lang="en-US" dirty="0"/>
          </a:p>
        </p:txBody>
      </p:sp>
      <p:sp>
        <p:nvSpPr>
          <p:cNvPr id="3" name="Content Placeholder 2"/>
          <p:cNvSpPr>
            <a:spLocks noGrp="1"/>
          </p:cNvSpPr>
          <p:nvPr>
            <p:ph idx="1"/>
          </p:nvPr>
        </p:nvSpPr>
        <p:spPr/>
        <p:txBody>
          <a:bodyPr/>
          <a:lstStyle/>
          <a:p>
            <a:pPr marL="0" indent="0">
              <a:buNone/>
            </a:pPr>
            <a:r>
              <a:rPr lang="en-US" sz="3000" dirty="0" smtClean="0"/>
              <a:t>We need to extract column numbers for those features </a:t>
            </a:r>
          </a:p>
          <a:p>
            <a:pPr marL="0" indent="0">
              <a:buNone/>
            </a:pPr>
            <a:r>
              <a:rPr lang="en-US" sz="2000" dirty="0" err="1" smtClean="0">
                <a:latin typeface="Andale Mono"/>
                <a:cs typeface="Andale Mono"/>
              </a:rPr>
              <a:t>ncols</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len</a:t>
            </a:r>
            <a:r>
              <a:rPr lang="en-US" sz="2000" dirty="0">
                <a:latin typeface="Andale Mono"/>
                <a:cs typeface="Andale Mono"/>
              </a:rPr>
              <a:t>(cols)</a:t>
            </a:r>
          </a:p>
          <a:p>
            <a:pPr marL="0" indent="0">
              <a:buNone/>
            </a:pPr>
            <a:r>
              <a:rPr lang="en-US" sz="2000" dirty="0">
                <a:latin typeface="Andale Mono"/>
                <a:cs typeface="Andale Mono"/>
              </a:rPr>
              <a:t>for </a:t>
            </a:r>
            <a:r>
              <a:rPr lang="en-US" sz="2000" dirty="0" err="1">
                <a:latin typeface="Andale Mono"/>
                <a:cs typeface="Andale Mono"/>
              </a:rPr>
              <a:t>i</a:t>
            </a:r>
            <a:r>
              <a:rPr lang="en-US" sz="2000" dirty="0">
                <a:latin typeface="Andale Mono"/>
                <a:cs typeface="Andale Mono"/>
              </a:rPr>
              <a:t> in </a:t>
            </a:r>
            <a:r>
              <a:rPr lang="en-US" sz="2000" dirty="0" err="1">
                <a:latin typeface="Andale Mono"/>
                <a:cs typeface="Andale Mono"/>
              </a:rPr>
              <a:t>np.arange</a:t>
            </a:r>
            <a:r>
              <a:rPr lang="en-US" sz="2000" dirty="0">
                <a:latin typeface="Andale Mono"/>
                <a:cs typeface="Andale Mono"/>
              </a:rPr>
              <a:t>(</a:t>
            </a:r>
            <a:r>
              <a:rPr lang="en-US" sz="2000" dirty="0" err="1">
                <a:latin typeface="Andale Mono"/>
                <a:cs typeface="Andale Mono"/>
              </a:rPr>
              <a:t>ncols</a:t>
            </a:r>
            <a:r>
              <a:rPr lang="en-US" sz="2000" dirty="0">
                <a:latin typeface="Andale Mono"/>
                <a:cs typeface="Andale Mono"/>
              </a:rPr>
              <a:t>):</a:t>
            </a:r>
          </a:p>
          <a:p>
            <a:pPr marL="0" indent="0">
              <a:buNone/>
            </a:pPr>
            <a:r>
              <a:rPr lang="en-US" sz="2000" dirty="0">
                <a:latin typeface="Andale Mono"/>
                <a:cs typeface="Andale Mono"/>
              </a:rPr>
              <a:t>    try: </a:t>
            </a:r>
          </a:p>
          <a:p>
            <a:pPr marL="0" indent="0">
              <a:buNone/>
            </a:pPr>
            <a:r>
              <a:rPr lang="en-US" sz="2000" dirty="0" smtClean="0">
                <a:latin typeface="Andale Mono"/>
                <a:cs typeface="Andale Mono"/>
              </a:rPr>
              <a:t>        # </a:t>
            </a:r>
            <a:r>
              <a:rPr lang="en-US" sz="2000" dirty="0">
                <a:latin typeface="Andale Mono"/>
                <a:cs typeface="Andale Mono"/>
              </a:rPr>
              <a:t>if </a:t>
            </a:r>
            <a:r>
              <a:rPr lang="en-US" sz="2000" dirty="0" smtClean="0">
                <a:latin typeface="Andale Mono"/>
                <a:cs typeface="Andale Mono"/>
              </a:rPr>
              <a:t>in </a:t>
            </a:r>
            <a:r>
              <a:rPr lang="en-US" sz="2000" dirty="0">
                <a:latin typeface="Andale Mono"/>
                <a:cs typeface="Andale Mono"/>
              </a:rPr>
              <a:t>the list </a:t>
            </a:r>
            <a:r>
              <a:rPr lang="en-US" sz="2000" dirty="0" smtClean="0">
                <a:latin typeface="Andale Mono"/>
                <a:cs typeface="Andale Mono"/>
              </a:rPr>
              <a:t>store the location</a:t>
            </a:r>
            <a:endParaRPr lang="en-US" sz="2000" dirty="0">
              <a:latin typeface="Andale Mono"/>
              <a:cs typeface="Andale Mono"/>
            </a:endParaRPr>
          </a:p>
          <a:p>
            <a:pPr marL="0" indent="0">
              <a:buNone/>
            </a:pPr>
            <a:r>
              <a:rPr lang="en-US" sz="2000" dirty="0">
                <a:latin typeface="Andale Mono"/>
                <a:cs typeface="Andale Mono"/>
              </a:rPr>
              <a:t>        </a:t>
            </a:r>
            <a:r>
              <a:rPr lang="en-US" sz="2000" dirty="0" err="1">
                <a:latin typeface="Andale Mono"/>
                <a:cs typeface="Andale Mono"/>
              </a:rPr>
              <a:t>features.index</a:t>
            </a:r>
            <a:r>
              <a:rPr lang="en-US" sz="2000" dirty="0">
                <a:latin typeface="Andale Mono"/>
                <a:cs typeface="Andale Mono"/>
              </a:rPr>
              <a:t>(cols[</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err="1">
                <a:latin typeface="Andale Mono"/>
                <a:cs typeface="Andale Mono"/>
              </a:rPr>
              <a:t>use_data.append</a:t>
            </a:r>
            <a:r>
              <a:rPr lang="en-US" sz="2000" dirty="0">
                <a:latin typeface="Andale Mono"/>
                <a:cs typeface="Andale Mono"/>
              </a:rPr>
              <a:t>(</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a:t>
            </a:r>
          </a:p>
          <a:p>
            <a:pPr marL="0" indent="0">
              <a:buNone/>
            </a:pPr>
            <a:r>
              <a:rPr lang="en-US" sz="2000" dirty="0">
                <a:latin typeface="Andale Mono"/>
                <a:cs typeface="Andale Mono"/>
              </a:rPr>
              <a:t>X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use_data</a:t>
            </a:r>
            <a:r>
              <a:rPr lang="en-US" sz="2000" dirty="0" smtClean="0">
                <a:latin typeface="Andale Mono"/>
                <a:cs typeface="Andale Mono"/>
              </a:rPr>
              <a:t>]</a:t>
            </a:r>
          </a:p>
          <a:p>
            <a:pPr marL="0" indent="0">
              <a:buNone/>
            </a:pPr>
            <a:r>
              <a:rPr lang="en-US" sz="2000" dirty="0">
                <a:latin typeface="Andale Mono"/>
                <a:cs typeface="Andale Mono"/>
              </a:rPr>
              <a:t>y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out_index</a:t>
            </a:r>
            <a:r>
              <a:rPr lang="en-US" sz="2000" dirty="0">
                <a:latin typeface="Andale Mono"/>
                <a:cs typeface="Andale Mono"/>
              </a:rPr>
              <a:t>]</a:t>
            </a:r>
          </a:p>
          <a:p>
            <a:pPr marL="0" indent="0">
              <a:buNone/>
            </a:pPr>
            <a:endParaRPr lang="en-US" sz="2000" dirty="0">
              <a:latin typeface="Andale Mono"/>
              <a:cs typeface="Andale Mono"/>
            </a:endParaRPr>
          </a:p>
          <a:p>
            <a:pPr marL="0" indent="0">
              <a:buNone/>
            </a:pPr>
            <a:endParaRPr lang="en-US" sz="3000" dirty="0" smtClean="0"/>
          </a:p>
          <a:p>
            <a:pPr marL="0" indent="0">
              <a:buNone/>
            </a:pPr>
            <a:endParaRPr lang="en-US" sz="3000" dirty="0"/>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38722936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Easy to train recursively</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a:latin typeface="Arial" charset="0"/>
              </a:rPr>
              <a:t>(</a:t>
            </a:r>
            <a:r>
              <a:rPr lang="en-US" sz="2000" dirty="0" err="1">
                <a:latin typeface="Arial" charset="0"/>
              </a:rPr>
              <a:t>trainingSet</a:t>
            </a:r>
            <a:r>
              <a:rPr lang="en-US" sz="2000" dirty="0">
                <a:latin typeface="Arial" charset="0"/>
              </a:rPr>
              <a:t>)</a:t>
            </a:r>
          </a:p>
          <a:p>
            <a:pPr eaLnBrk="1" hangingPunct="1">
              <a:lnSpc>
                <a:spcPct val="90000"/>
              </a:lnSpc>
              <a:buFont typeface="Wingdings" charset="0"/>
              <a:buNone/>
            </a:pPr>
            <a:r>
              <a:rPr lang="en-US" sz="2000" dirty="0">
                <a:latin typeface="Arial" charset="0"/>
              </a:rPr>
              <a:t>	// base case                                               … (more base cases later)</a:t>
            </a:r>
          </a:p>
          <a:p>
            <a:pPr eaLnBrk="1" hangingPunct="1">
              <a:lnSpc>
                <a:spcPct val="90000"/>
              </a:lnSpc>
              <a:buFont typeface="Wingdings" charset="0"/>
              <a:buNone/>
            </a:pPr>
            <a:r>
              <a:rPr lang="en-US" sz="2000" dirty="0">
                <a:latin typeface="Arial" charset="0"/>
              </a:rPr>
              <a:t>	If </a:t>
            </a:r>
            <a:r>
              <a:rPr lang="en-US" sz="2000" dirty="0" err="1">
                <a:latin typeface="Arial" charset="0"/>
              </a:rPr>
              <a:t>trainingSet</a:t>
            </a:r>
            <a:r>
              <a:rPr lang="en-US" sz="2000" dirty="0">
                <a:latin typeface="Arial" charset="0"/>
              </a:rPr>
              <a:t> only has one label on all instances</a:t>
            </a:r>
          </a:p>
          <a:p>
            <a:pPr eaLnBrk="1" hangingPunct="1">
              <a:lnSpc>
                <a:spcPct val="90000"/>
              </a:lnSpc>
              <a:buFont typeface="Wingdings" charset="0"/>
              <a:buNone/>
            </a:pPr>
            <a:r>
              <a:rPr lang="en-US" sz="2000" dirty="0">
                <a:latin typeface="Arial" charset="0"/>
              </a:rPr>
              <a:t>		Return new Leaf(</a:t>
            </a:r>
            <a:r>
              <a:rPr lang="en-US" sz="2000" dirty="0" err="1">
                <a:latin typeface="Arial" charset="0"/>
              </a:rPr>
              <a:t>trainingSet.label</a:t>
            </a:r>
            <a:r>
              <a:rPr lang="en-US" sz="2000" dirty="0">
                <a:latin typeface="Arial" charset="0"/>
              </a:rPr>
              <a:t>)</a:t>
            </a:r>
          </a:p>
          <a:p>
            <a:pPr eaLnBrk="1" hangingPunct="1">
              <a:lnSpc>
                <a:spcPct val="90000"/>
              </a:lnSpc>
              <a:buFont typeface="Wingdings" charset="0"/>
              <a:buNone/>
            </a:pPr>
            <a:endParaRPr lang="en-US" sz="1400" dirty="0">
              <a:latin typeface="Arial" charset="0"/>
            </a:endParaRPr>
          </a:p>
          <a:p>
            <a:pPr eaLnBrk="1" hangingPunct="1">
              <a:lnSpc>
                <a:spcPct val="90000"/>
              </a:lnSpc>
              <a:buFont typeface="Wingdings" charset="0"/>
              <a:buNone/>
            </a:pPr>
            <a:r>
              <a:rPr lang="en-US" sz="2000" dirty="0">
                <a:latin typeface="Arial" charset="0"/>
              </a:rPr>
              <a:t>	// recursive case</a:t>
            </a:r>
          </a:p>
          <a:p>
            <a:pPr eaLnBrk="1" hangingPunct="1">
              <a:lnSpc>
                <a:spcPct val="90000"/>
              </a:lnSpc>
              <a:buFont typeface="Wingdings" charset="0"/>
              <a:buNone/>
            </a:pPr>
            <a:r>
              <a:rPr lang="en-US" sz="2000" dirty="0">
                <a:latin typeface="Arial" charset="0"/>
              </a:rPr>
              <a:t>	Pick a feature </a:t>
            </a:r>
            <a:r>
              <a:rPr lang="en-US" sz="2000" dirty="0" err="1">
                <a:latin typeface="Arial" charset="0"/>
              </a:rPr>
              <a:t>Fn</a:t>
            </a:r>
            <a:r>
              <a:rPr lang="en-US" sz="2000" dirty="0">
                <a:latin typeface="Arial" charset="0"/>
              </a:rPr>
              <a:t> we haven</a:t>
            </a:r>
            <a:r>
              <a:rPr lang="ja-JP" altLang="en-US" sz="2000" dirty="0">
                <a:latin typeface="Arial" charset="0"/>
              </a:rPr>
              <a:t>’</a:t>
            </a:r>
            <a:r>
              <a:rPr lang="en-US" sz="2000" dirty="0">
                <a:latin typeface="Arial" charset="0"/>
              </a:rPr>
              <a:t>t split with before      // … how?</a:t>
            </a:r>
          </a:p>
          <a:p>
            <a:pPr eaLnBrk="1" hangingPunct="1">
              <a:lnSpc>
                <a:spcPct val="90000"/>
              </a:lnSpc>
              <a:buFont typeface="Wingdings" charset="0"/>
              <a:buNone/>
            </a:pPr>
            <a:r>
              <a:rPr lang="en-US" sz="2000" dirty="0">
                <a:latin typeface="Arial" charset="0"/>
              </a:rPr>
              <a:t>	result = new </a:t>
            </a:r>
            <a:r>
              <a:rPr lang="en-US" sz="2000" dirty="0" err="1">
                <a:latin typeface="Arial" charset="0"/>
              </a:rPr>
              <a:t>SplitNode</a:t>
            </a:r>
            <a:r>
              <a:rPr lang="en-US" sz="2000" dirty="0">
                <a:latin typeface="Arial" charset="0"/>
              </a:rPr>
              <a:t>(</a:t>
            </a:r>
            <a:r>
              <a:rPr lang="en-US" sz="2000" dirty="0" err="1">
                <a:latin typeface="Arial" charset="0"/>
              </a:rPr>
              <a:t>Fn</a:t>
            </a:r>
            <a:r>
              <a:rPr lang="en-US" sz="2000" dirty="0">
                <a:latin typeface="Arial" charset="0"/>
              </a:rPr>
              <a:t>)</a:t>
            </a:r>
          </a:p>
          <a:p>
            <a:pPr eaLnBrk="1" hangingPunct="1">
              <a:lnSpc>
                <a:spcPct val="90000"/>
              </a:lnSpc>
              <a:buFont typeface="Wingdings" charset="0"/>
              <a:buNone/>
            </a:pPr>
            <a:r>
              <a:rPr lang="en-US" sz="2000" dirty="0">
                <a:latin typeface="Arial" charset="0"/>
              </a:rPr>
              <a:t>	For each value unique value </a:t>
            </a:r>
            <a:r>
              <a:rPr lang="en-US" sz="2000" i="1" dirty="0">
                <a:latin typeface="Arial" charset="0"/>
              </a:rPr>
              <a:t>f</a:t>
            </a:r>
            <a:r>
              <a:rPr lang="en-US" sz="2000" i="1" baseline="-25000" dirty="0">
                <a:latin typeface="Arial" charset="0"/>
              </a:rPr>
              <a:t>i</a:t>
            </a:r>
            <a:r>
              <a:rPr lang="en-US" sz="2000" dirty="0">
                <a:latin typeface="Arial" charset="0"/>
              </a:rPr>
              <a:t> of feature </a:t>
            </a:r>
            <a:r>
              <a:rPr lang="en-US" sz="2000" dirty="0" err="1">
                <a:latin typeface="Arial" charset="0"/>
              </a:rPr>
              <a:t>Fn</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trainSubset</a:t>
            </a:r>
            <a:r>
              <a:rPr lang="en-US" sz="2000" dirty="0">
                <a:latin typeface="Arial" charset="0"/>
              </a:rPr>
              <a:t>= subset of </a:t>
            </a:r>
            <a:r>
              <a:rPr lang="en-US" sz="2000" dirty="0" err="1">
                <a:latin typeface="Arial" charset="0"/>
              </a:rPr>
              <a:t>trainingSet</a:t>
            </a:r>
            <a:r>
              <a:rPr lang="en-US" sz="2000" dirty="0">
                <a:latin typeface="Arial" charset="0"/>
              </a:rPr>
              <a:t> with </a:t>
            </a:r>
            <a:r>
              <a:rPr lang="en-US" sz="2000" dirty="0" err="1">
                <a:latin typeface="Arial" charset="0"/>
              </a:rPr>
              <a:t>Fn</a:t>
            </a:r>
            <a:r>
              <a:rPr lang="en-US" sz="2000" dirty="0">
                <a:latin typeface="Arial" charset="0"/>
              </a:rPr>
              <a:t>= </a:t>
            </a:r>
            <a:r>
              <a:rPr lang="en-US" sz="2000" i="1" dirty="0">
                <a:latin typeface="Arial" charset="0"/>
              </a:rPr>
              <a:t>f</a:t>
            </a:r>
            <a:r>
              <a:rPr lang="en-US" sz="2000" i="1" baseline="-25000" dirty="0">
                <a:latin typeface="Arial" charset="0"/>
              </a:rPr>
              <a:t>i</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r</a:t>
            </a:r>
            <a:r>
              <a:rPr lang="en-US" sz="2000" dirty="0" err="1" smtClean="0">
                <a:latin typeface="Arial" charset="0"/>
              </a:rPr>
              <a:t>esult.addChild</a:t>
            </a:r>
            <a:r>
              <a:rPr lang="en-US" sz="2000" dirty="0">
                <a:latin typeface="Arial" charset="0"/>
              </a:rPr>
              <a:t>(</a:t>
            </a:r>
            <a:r>
              <a:rPr lang="en-US" sz="2000" dirty="0" err="1">
                <a:latin typeface="Arial" charset="0"/>
              </a:rPr>
              <a:t>BuildTree</a:t>
            </a:r>
            <a:r>
              <a:rPr lang="en-US" sz="2000" dirty="0">
                <a:latin typeface="Arial" charset="0"/>
              </a:rPr>
              <a:t>(</a:t>
            </a:r>
            <a:r>
              <a:rPr lang="en-US" sz="2000" dirty="0" err="1">
                <a:latin typeface="Arial" charset="0"/>
              </a:rPr>
              <a:t>trainSubset</a:t>
            </a:r>
            <a:r>
              <a:rPr lang="en-US" sz="2000" dirty="0">
                <a:latin typeface="Arial" charset="0"/>
              </a:rPr>
              <a:t>))</a:t>
            </a:r>
          </a:p>
          <a:p>
            <a:pPr eaLnBrk="1" hangingPunct="1">
              <a:lnSpc>
                <a:spcPct val="90000"/>
              </a:lnSpc>
              <a:buFont typeface="Wingdings" charset="0"/>
              <a:buNone/>
            </a:pPr>
            <a:r>
              <a:rPr lang="en-US" sz="2000" dirty="0">
                <a:latin typeface="Arial" charset="0"/>
              </a:rPr>
              <a:t>	Return result</a:t>
            </a:r>
          </a:p>
        </p:txBody>
      </p:sp>
      <p:sp>
        <p:nvSpPr>
          <p:cNvPr id="4" name="Rectangle 3"/>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870790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dirty="0" smtClean="0">
                <a:latin typeface="Arial" charset="0"/>
              </a:rPr>
              <a:t>Decision Trees</a:t>
            </a:r>
            <a:endParaRPr lang="en-US" dirty="0">
              <a:latin typeface="Arial" charset="0"/>
            </a:endParaRPr>
          </a:p>
        </p:txBody>
      </p:sp>
      <p:sp>
        <p:nvSpPr>
          <p:cNvPr id="53251" name="Rectangle 3"/>
          <p:cNvSpPr>
            <a:spLocks noGrp="1" noChangeArrowheads="1"/>
          </p:cNvSpPr>
          <p:nvPr>
            <p:ph idx="1"/>
          </p:nvPr>
        </p:nvSpPr>
        <p:spPr/>
        <p:txBody>
          <a:bodyPr/>
          <a:lstStyle/>
          <a:p>
            <a:pPr eaLnBrk="1" hangingPunct="1">
              <a:lnSpc>
                <a:spcPct val="90000"/>
              </a:lnSpc>
            </a:pPr>
            <a:r>
              <a:rPr lang="en-US" dirty="0" smtClean="0">
                <a:latin typeface="Arial" charset="0"/>
              </a:rPr>
              <a:t>How </a:t>
            </a:r>
            <a:r>
              <a:rPr lang="en-US" dirty="0">
                <a:latin typeface="Arial" charset="0"/>
              </a:rPr>
              <a:t>do we pick features to base splits on</a:t>
            </a:r>
            <a:r>
              <a:rPr lang="en-US" dirty="0" smtClean="0">
                <a:latin typeface="Arial" charset="0"/>
              </a:rPr>
              <a:t>?</a:t>
            </a:r>
          </a:p>
          <a:p>
            <a:pPr eaLnBrk="1" hangingPunct="1">
              <a:lnSpc>
                <a:spcPct val="90000"/>
              </a:lnSpc>
            </a:pPr>
            <a:r>
              <a:rPr lang="en-US" dirty="0" smtClean="0">
                <a:latin typeface="Arial" charset="0"/>
              </a:rPr>
              <a:t>Some </a:t>
            </a:r>
            <a:r>
              <a:rPr lang="en-US" dirty="0">
                <a:latin typeface="Arial" charset="0"/>
              </a:rPr>
              <a:t>features might be mostly noise (not very predictive of label) </a:t>
            </a:r>
            <a:endParaRPr lang="en-US" dirty="0" smtClean="0">
              <a:latin typeface="Arial" charset="0"/>
            </a:endParaRPr>
          </a:p>
          <a:p>
            <a:pPr lvl="1" eaLnBrk="1" hangingPunct="1">
              <a:lnSpc>
                <a:spcPct val="90000"/>
              </a:lnSpc>
            </a:pPr>
            <a:r>
              <a:rPr lang="en-US" dirty="0" smtClean="0">
                <a:latin typeface="Arial" charset="0"/>
              </a:rPr>
              <a:t>splitting </a:t>
            </a:r>
            <a:r>
              <a:rPr lang="en-US" dirty="0">
                <a:latin typeface="Arial" charset="0"/>
              </a:rPr>
              <a:t>with </a:t>
            </a:r>
            <a:r>
              <a:rPr lang="en-US" dirty="0" smtClean="0">
                <a:latin typeface="Arial" charset="0"/>
              </a:rPr>
              <a:t>doesn’t narrow </a:t>
            </a:r>
            <a:r>
              <a:rPr lang="en-US" dirty="0">
                <a:latin typeface="Arial" charset="0"/>
              </a:rPr>
              <a:t>down your decision much</a:t>
            </a:r>
          </a:p>
          <a:p>
            <a:pPr eaLnBrk="1" hangingPunct="1">
              <a:lnSpc>
                <a:spcPct val="90000"/>
              </a:lnSpc>
            </a:pPr>
            <a:r>
              <a:rPr lang="en-US" dirty="0">
                <a:latin typeface="Arial" charset="0"/>
              </a:rPr>
              <a:t>Other features might have high information content </a:t>
            </a:r>
            <a:endParaRPr lang="en-US" dirty="0" smtClean="0">
              <a:latin typeface="Arial" charset="0"/>
            </a:endParaRPr>
          </a:p>
        </p:txBody>
      </p:sp>
    </p:spTree>
    <p:extLst>
      <p:ext uri="{BB962C8B-B14F-4D97-AF65-F5344CB8AC3E}">
        <p14:creationId xmlns:p14="http://schemas.microsoft.com/office/powerpoint/2010/main" val="3588117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atin typeface="Arial" charset="0"/>
              </a:rPr>
              <a:t>Information Entropy</a:t>
            </a:r>
          </a:p>
        </p:txBody>
      </p:sp>
      <p:sp>
        <p:nvSpPr>
          <p:cNvPr id="54275" name="Rectangle 3"/>
          <p:cNvSpPr>
            <a:spLocks noGrp="1" noChangeArrowheads="1"/>
          </p:cNvSpPr>
          <p:nvPr>
            <p:ph idx="1"/>
          </p:nvPr>
        </p:nvSpPr>
        <p:spPr/>
        <p:txBody>
          <a:bodyPr>
            <a:normAutofit fontScale="92500"/>
          </a:bodyPr>
          <a:lstStyle/>
          <a:p>
            <a:pPr marL="0" indent="0" eaLnBrk="1" hangingPunct="1">
              <a:buFont typeface="Wingdings" charset="0"/>
              <a:buNone/>
            </a:pPr>
            <a:r>
              <a:rPr lang="en-US" dirty="0">
                <a:latin typeface="Arial" charset="0"/>
              </a:rPr>
              <a:t>(AKA </a:t>
            </a:r>
            <a:r>
              <a:rPr lang="en-US" i="1" dirty="0">
                <a:latin typeface="Arial" charset="0"/>
              </a:rPr>
              <a:t>Shannon Entropy</a:t>
            </a:r>
            <a:r>
              <a:rPr lang="en-US" dirty="0" smtClean="0">
                <a:latin typeface="Arial" charset="0"/>
              </a:rPr>
              <a:t>): </a:t>
            </a:r>
          </a:p>
          <a:p>
            <a:pPr marL="0" indent="0" eaLnBrk="1" hangingPunct="1">
              <a:buFont typeface="Wingdings" charset="0"/>
              <a:buNone/>
            </a:pPr>
            <a:r>
              <a:rPr lang="en-US" dirty="0" smtClean="0">
                <a:latin typeface="Arial" charset="0"/>
              </a:rPr>
              <a:t>a measure </a:t>
            </a:r>
            <a:r>
              <a:rPr lang="en-US" dirty="0">
                <a:latin typeface="Arial" charset="0"/>
              </a:rPr>
              <a:t>of uncertainty </a:t>
            </a:r>
            <a:endParaRPr lang="en-US" sz="1600" dirty="0">
              <a:latin typeface="Arial" charset="0"/>
            </a:endParaRPr>
          </a:p>
          <a:p>
            <a:pPr lvl="1" eaLnBrk="1" hangingPunct="1"/>
            <a:endParaRPr lang="en-US" dirty="0" smtClean="0">
              <a:latin typeface="Arial" charset="0"/>
            </a:endParaRPr>
          </a:p>
          <a:p>
            <a:pPr marL="0" indent="0">
              <a:buNone/>
            </a:pPr>
            <a:r>
              <a:rPr lang="en-US" dirty="0" smtClean="0">
                <a:latin typeface="Arial" charset="0"/>
              </a:rPr>
              <a:t>Less </a:t>
            </a:r>
            <a:r>
              <a:rPr lang="en-US" dirty="0">
                <a:latin typeface="Arial" charset="0"/>
              </a:rPr>
              <a:t>uncertainty (less entropy)</a:t>
            </a:r>
            <a:br>
              <a:rPr lang="en-US" dirty="0">
                <a:latin typeface="Arial" charset="0"/>
              </a:rPr>
            </a:br>
            <a:r>
              <a:rPr lang="en-US" dirty="0">
                <a:latin typeface="Arial" charset="0"/>
              </a:rPr>
              <a:t>		</a:t>
            </a:r>
            <a:r>
              <a:rPr lang="en-US" dirty="0">
                <a:latin typeface="Arial" charset="0"/>
                <a:sym typeface="Wingdings" charset="0"/>
              </a:rPr>
              <a:t> more predictable  less </a:t>
            </a:r>
            <a:r>
              <a:rPr lang="en-US" dirty="0" smtClean="0">
                <a:latin typeface="Arial" charset="0"/>
                <a:sym typeface="Wingdings" charset="0"/>
              </a:rPr>
              <a:t>information</a:t>
            </a:r>
            <a:endParaRPr lang="en-US" sz="2000" dirty="0">
              <a:latin typeface="Arial" charset="0"/>
              <a:sym typeface="Wingdings" charset="0"/>
            </a:endParaRPr>
          </a:p>
          <a:p>
            <a:pPr marL="0" indent="0">
              <a:buNone/>
            </a:pPr>
            <a:r>
              <a:rPr lang="en-US" dirty="0" smtClean="0">
                <a:latin typeface="Arial" charset="0"/>
              </a:rPr>
              <a:t>Provides </a:t>
            </a:r>
            <a:r>
              <a:rPr lang="en-US" dirty="0">
                <a:latin typeface="Arial" charset="0"/>
              </a:rPr>
              <a:t>a lower bound on the average number </a:t>
            </a:r>
            <a:br>
              <a:rPr lang="en-US" dirty="0">
                <a:latin typeface="Arial" charset="0"/>
              </a:rPr>
            </a:br>
            <a:r>
              <a:rPr lang="en-US" dirty="0">
                <a:latin typeface="Arial" charset="0"/>
              </a:rPr>
              <a:t>of bits needed to encode / transmit something</a:t>
            </a:r>
          </a:p>
          <a:p>
            <a:pPr lvl="1"/>
            <a:r>
              <a:rPr lang="en-US" dirty="0" smtClean="0">
                <a:latin typeface="Arial" charset="0"/>
              </a:rPr>
              <a:t>Intuitively: proportional </a:t>
            </a:r>
            <a:r>
              <a:rPr lang="en-US" dirty="0">
                <a:latin typeface="Arial" charset="0"/>
              </a:rPr>
              <a:t>to how much information is in the thing to be transmitted</a:t>
            </a:r>
          </a:p>
        </p:txBody>
      </p:sp>
      <p:grpSp>
        <p:nvGrpSpPr>
          <p:cNvPr id="54276" name="Group 6"/>
          <p:cNvGrpSpPr>
            <a:grpSpLocks/>
          </p:cNvGrpSpPr>
          <p:nvPr/>
        </p:nvGrpSpPr>
        <p:grpSpPr bwMode="auto">
          <a:xfrm>
            <a:off x="6804025" y="228600"/>
            <a:ext cx="2438400" cy="2590800"/>
            <a:chOff x="4224" y="672"/>
            <a:chExt cx="1536" cy="1632"/>
          </a:xfrm>
        </p:grpSpPr>
        <p:pic>
          <p:nvPicPr>
            <p:cNvPr id="54277" name="Picture 4" descr="225px-Shannon"/>
            <p:cNvPicPr>
              <a:picLocks noChangeAspect="1" noChangeArrowheads="1"/>
            </p:cNvPicPr>
            <p:nvPr/>
          </p:nvPicPr>
          <p:blipFill>
            <a:blip r:embed="rId3">
              <a:extLst>
                <a:ext uri="{28A0092B-C50C-407E-A947-70E740481C1C}">
                  <a14:useLocalDpi xmlns:a14="http://schemas.microsoft.com/office/drawing/2010/main" val="0"/>
                </a:ext>
              </a:extLst>
            </a:blip>
            <a:srcRect b="23225"/>
            <a:stretch>
              <a:fillRect/>
            </a:stretch>
          </p:blipFill>
          <p:spPr bwMode="auto">
            <a:xfrm>
              <a:off x="4348" y="672"/>
              <a:ext cx="1289" cy="1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Text Box 5"/>
            <p:cNvSpPr txBox="1">
              <a:spLocks noChangeArrowheads="1"/>
            </p:cNvSpPr>
            <p:nvPr/>
          </p:nvSpPr>
          <p:spPr bwMode="auto">
            <a:xfrm>
              <a:off x="4224" y="2016"/>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200">
                  <a:solidFill>
                    <a:srgbClr val="000000"/>
                  </a:solidFill>
                </a:rPr>
                <a:t>Claude Shannon (1916-2001) </a:t>
              </a:r>
              <a:br>
                <a:rPr lang="en-US" sz="1200">
                  <a:solidFill>
                    <a:srgbClr val="000000"/>
                  </a:solidFill>
                </a:rPr>
              </a:br>
              <a:r>
                <a:rPr lang="en-US" sz="1200">
                  <a:solidFill>
                    <a:srgbClr val="000000"/>
                  </a:solidFill>
                </a:rPr>
                <a:t>The father of information theory</a:t>
              </a:r>
            </a:p>
          </p:txBody>
        </p:sp>
      </p:grpSp>
    </p:spTree>
    <p:extLst>
      <p:ext uri="{BB962C8B-B14F-4D97-AF65-F5344CB8AC3E}">
        <p14:creationId xmlns:p14="http://schemas.microsoft.com/office/powerpoint/2010/main" val="1475192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atin typeface="Arial" charset="0"/>
              </a:rPr>
              <a:t>Information Entropy</a:t>
            </a:r>
          </a:p>
        </p:txBody>
      </p:sp>
      <p:sp>
        <p:nvSpPr>
          <p:cNvPr id="55299" name="Rectangle 3"/>
          <p:cNvSpPr>
            <a:spLocks noGrp="1" noChangeArrowheads="1"/>
          </p:cNvSpPr>
          <p:nvPr>
            <p:ph idx="1"/>
          </p:nvPr>
        </p:nvSpPr>
        <p:spPr/>
        <p:txBody>
          <a:bodyPr>
            <a:noAutofit/>
          </a:bodyPr>
          <a:lstStyle/>
          <a:p>
            <a:pPr marL="0" indent="0" eaLnBrk="1" hangingPunct="1">
              <a:lnSpc>
                <a:spcPct val="90000"/>
              </a:lnSpc>
              <a:buFont typeface="Wingdings" charset="0"/>
              <a:buNone/>
            </a:pPr>
            <a:r>
              <a:rPr lang="en-US" sz="2400" dirty="0">
                <a:latin typeface="Arial" charset="0"/>
              </a:rPr>
              <a:t>Assume a discrete random variable X w/ values {x</a:t>
            </a:r>
            <a:r>
              <a:rPr lang="en-US" sz="2400" baseline="-25000" dirty="0">
                <a:latin typeface="Arial" charset="0"/>
              </a:rPr>
              <a:t>1</a:t>
            </a:r>
            <a:r>
              <a:rPr lang="en-US" sz="2400" dirty="0">
                <a:latin typeface="Arial" charset="0"/>
              </a:rPr>
              <a:t>,x</a:t>
            </a:r>
            <a:r>
              <a:rPr lang="en-US" sz="2400" baseline="-25000" dirty="0">
                <a:latin typeface="Arial" charset="0"/>
              </a:rPr>
              <a:t>2</a:t>
            </a:r>
            <a:r>
              <a:rPr lang="en-US" sz="2400" dirty="0">
                <a:latin typeface="Arial" charset="0"/>
              </a:rPr>
              <a:t>…,</a:t>
            </a:r>
            <a:r>
              <a:rPr lang="en-US" sz="2400" dirty="0" err="1">
                <a:latin typeface="Arial" charset="0"/>
              </a:rPr>
              <a:t>x</a:t>
            </a:r>
            <a:r>
              <a:rPr lang="en-US" sz="2400" baseline="-25000" dirty="0" err="1">
                <a:latin typeface="Arial" charset="0"/>
              </a:rPr>
              <a:t>n</a:t>
            </a:r>
            <a:r>
              <a:rPr lang="en-US" sz="2400" dirty="0">
                <a:latin typeface="Arial" charset="0"/>
              </a:rPr>
              <a:t>}</a:t>
            </a:r>
          </a:p>
          <a:p>
            <a:pPr marL="0" indent="0" eaLnBrk="1" hangingPunct="1">
              <a:lnSpc>
                <a:spcPct val="90000"/>
              </a:lnSpc>
              <a:buFont typeface="Wingdings" charset="0"/>
              <a:buNone/>
            </a:pPr>
            <a:endParaRPr lang="en-US" sz="1400" dirty="0">
              <a:latin typeface="Arial" charset="0"/>
            </a:endParaRPr>
          </a:p>
          <a:p>
            <a:pPr marL="0" indent="0" eaLnBrk="1" hangingPunct="1">
              <a:lnSpc>
                <a:spcPct val="90000"/>
              </a:lnSpc>
              <a:buFont typeface="Wingdings" charset="0"/>
              <a:buNone/>
            </a:pPr>
            <a:r>
              <a:rPr lang="en-US" sz="2400" i="1" dirty="0">
                <a:latin typeface="Arial" charset="0"/>
              </a:rPr>
              <a:t>Uncertainty</a:t>
            </a:r>
            <a:r>
              <a:rPr lang="en-US" sz="2400" dirty="0">
                <a:latin typeface="Arial" charset="0"/>
              </a:rPr>
              <a:t> </a:t>
            </a:r>
            <a:r>
              <a:rPr lang="en-US" sz="2400" dirty="0" err="1">
                <a:latin typeface="Arial" charset="0"/>
              </a:rPr>
              <a:t>u</a:t>
            </a:r>
            <a:r>
              <a:rPr lang="en-US" sz="2400" baseline="-25000" dirty="0" err="1">
                <a:latin typeface="Arial" charset="0"/>
              </a:rPr>
              <a:t>i</a:t>
            </a:r>
            <a:r>
              <a:rPr lang="en-US" sz="2400" dirty="0">
                <a:latin typeface="Arial" charset="0"/>
              </a:rPr>
              <a:t> associated with x</a:t>
            </a:r>
            <a:r>
              <a:rPr lang="en-US" sz="2400" baseline="-25000" dirty="0">
                <a:latin typeface="Arial" charset="0"/>
              </a:rPr>
              <a:t>i </a:t>
            </a:r>
            <a:r>
              <a:rPr lang="en-US" sz="2400" dirty="0">
                <a:latin typeface="Arial" charset="0"/>
              </a:rPr>
              <a:t>(the number of bits needed to designate  x</a:t>
            </a:r>
            <a:r>
              <a:rPr lang="en-US" sz="2400" baseline="-25000" dirty="0">
                <a:latin typeface="Arial" charset="0"/>
              </a:rPr>
              <a:t>i  </a:t>
            </a:r>
            <a:r>
              <a:rPr lang="en-US" sz="2400" dirty="0">
                <a:latin typeface="Arial" charset="0"/>
              </a:rPr>
              <a:t>in a message) defined as : </a:t>
            </a:r>
          </a:p>
          <a:p>
            <a:pPr lvl="1" eaLnBrk="1" hangingPunct="1">
              <a:lnSpc>
                <a:spcPct val="90000"/>
              </a:lnSpc>
              <a:buFontTx/>
              <a:buNone/>
            </a:pPr>
            <a:r>
              <a:rPr lang="en-US" sz="2000" dirty="0">
                <a:latin typeface="Arial" charset="0"/>
              </a:rPr>
              <a:t>If X was uniformly distributed [P(x</a:t>
            </a:r>
            <a:r>
              <a:rPr lang="en-US" sz="2000" baseline="-25000" dirty="0">
                <a:latin typeface="Arial" charset="0"/>
              </a:rPr>
              <a:t>i</a:t>
            </a:r>
            <a:r>
              <a:rPr lang="en-US" sz="2000" dirty="0">
                <a:latin typeface="Arial" charset="0"/>
              </a:rPr>
              <a:t>) = 1/n]:	</a:t>
            </a:r>
          </a:p>
          <a:p>
            <a:pPr lvl="1" eaLnBrk="1" hangingPunct="1">
              <a:lnSpc>
                <a:spcPct val="90000"/>
              </a:lnSpc>
              <a:buFontTx/>
              <a:buNone/>
            </a:pPr>
            <a:r>
              <a:rPr lang="en-US" sz="2000" dirty="0">
                <a:latin typeface="Arial" charset="0"/>
              </a:rPr>
              <a:t>	</a:t>
            </a:r>
            <a:r>
              <a:rPr lang="en-US" sz="2000" dirty="0" err="1">
                <a:latin typeface="Arial" charset="0"/>
              </a:rPr>
              <a:t>u</a:t>
            </a:r>
            <a:r>
              <a:rPr lang="en-US" sz="2000" baseline="-25000" dirty="0" err="1">
                <a:latin typeface="Arial" charset="0"/>
              </a:rPr>
              <a:t>i</a:t>
            </a:r>
            <a:r>
              <a:rPr lang="en-US" sz="2000" dirty="0">
                <a:latin typeface="Arial" charset="0"/>
              </a:rPr>
              <a:t> = log</a:t>
            </a:r>
            <a:r>
              <a:rPr lang="en-US" sz="2000" baseline="-25000" dirty="0">
                <a:latin typeface="Arial" charset="0"/>
              </a:rPr>
              <a:t>2 </a:t>
            </a:r>
            <a:r>
              <a:rPr lang="en-US" sz="2000" dirty="0">
                <a:latin typeface="Arial" charset="0"/>
              </a:rPr>
              <a:t>n</a:t>
            </a:r>
            <a:endParaRPr lang="en-US" sz="2000" dirty="0">
              <a:solidFill>
                <a:schemeClr val="tx1"/>
              </a:solidFill>
              <a:latin typeface="Arial" charset="0"/>
            </a:endParaRPr>
          </a:p>
          <a:p>
            <a:pPr lvl="1" eaLnBrk="1" hangingPunct="1">
              <a:lnSpc>
                <a:spcPct val="90000"/>
              </a:lnSpc>
              <a:buFontTx/>
              <a:buNone/>
            </a:pPr>
            <a:r>
              <a:rPr lang="en-US" sz="2000" dirty="0">
                <a:solidFill>
                  <a:schemeClr val="tx2"/>
                </a:solidFill>
                <a:latin typeface="Arial" charset="0"/>
              </a:rPr>
              <a:t>For arbitrary non-uniform distribution:		</a:t>
            </a:r>
          </a:p>
          <a:p>
            <a:pPr lvl="1" eaLnBrk="1" hangingPunct="1">
              <a:lnSpc>
                <a:spcPct val="90000"/>
              </a:lnSpc>
              <a:buFontTx/>
              <a:buNone/>
            </a:pPr>
            <a:r>
              <a:rPr lang="en-US" sz="2000" dirty="0">
                <a:solidFill>
                  <a:schemeClr val="tx2"/>
                </a:solidFill>
                <a:latin typeface="Arial" charset="0"/>
              </a:rPr>
              <a:t>	</a:t>
            </a:r>
            <a:r>
              <a:rPr lang="en-US" sz="2000" dirty="0" err="1">
                <a:solidFill>
                  <a:schemeClr val="tx2"/>
                </a:solidFill>
                <a:latin typeface="Arial" charset="0"/>
              </a:rPr>
              <a:t>u</a:t>
            </a:r>
            <a:r>
              <a:rPr lang="en-US" sz="2000" baseline="-25000" dirty="0" err="1">
                <a:solidFill>
                  <a:schemeClr val="tx2"/>
                </a:solidFill>
                <a:latin typeface="Arial" charset="0"/>
              </a:rPr>
              <a:t>i</a:t>
            </a:r>
            <a:r>
              <a:rPr lang="en-US" sz="2000" dirty="0">
                <a:solidFill>
                  <a:schemeClr val="tx2"/>
                </a:solidFill>
                <a:latin typeface="Arial" charset="0"/>
              </a:rPr>
              <a:t> = log</a:t>
            </a:r>
            <a:r>
              <a:rPr lang="en-US" sz="2000" baseline="-25000" dirty="0">
                <a:solidFill>
                  <a:schemeClr val="tx2"/>
                </a:solidFill>
                <a:latin typeface="Arial" charset="0"/>
              </a:rPr>
              <a:t>2</a:t>
            </a:r>
            <a:r>
              <a:rPr lang="en-US" sz="2000" dirty="0">
                <a:solidFill>
                  <a:schemeClr val="tx2"/>
                </a:solidFill>
                <a:latin typeface="Arial" charset="0"/>
              </a:rPr>
              <a:t>(1/P(x</a:t>
            </a:r>
            <a:r>
              <a:rPr lang="en-US" sz="2000" baseline="-25000" dirty="0">
                <a:solidFill>
                  <a:schemeClr val="tx2"/>
                </a:solidFill>
                <a:latin typeface="Arial" charset="0"/>
              </a:rPr>
              <a:t>i</a:t>
            </a:r>
            <a:r>
              <a:rPr lang="en-US" sz="2000" dirty="0">
                <a:solidFill>
                  <a:schemeClr val="tx2"/>
                </a:solidFill>
                <a:latin typeface="Arial" charset="0"/>
              </a:rPr>
              <a:t>))  = </a:t>
            </a:r>
            <a:r>
              <a:rPr lang="en-US" sz="2000" b="1" dirty="0">
                <a:solidFill>
                  <a:schemeClr val="tx2"/>
                </a:solidFill>
                <a:latin typeface="Arial" charset="0"/>
              </a:rPr>
              <a:t>-</a:t>
            </a:r>
            <a:r>
              <a:rPr lang="en-US" sz="2000" dirty="0">
                <a:solidFill>
                  <a:schemeClr val="tx2"/>
                </a:solidFill>
                <a:latin typeface="Arial" charset="0"/>
              </a:rPr>
              <a:t> log</a:t>
            </a:r>
            <a:r>
              <a:rPr lang="en-US" sz="2000" baseline="-25000" dirty="0">
                <a:solidFill>
                  <a:schemeClr val="tx2"/>
                </a:solidFill>
                <a:latin typeface="Arial" charset="0"/>
              </a:rPr>
              <a:t>2</a:t>
            </a:r>
            <a:r>
              <a:rPr lang="en-US" sz="2000" dirty="0">
                <a:solidFill>
                  <a:schemeClr val="tx2"/>
                </a:solidFill>
                <a:latin typeface="Arial" charset="0"/>
              </a:rPr>
              <a:t>P(x</a:t>
            </a:r>
            <a:r>
              <a:rPr lang="en-US" sz="2000" baseline="-25000" dirty="0">
                <a:solidFill>
                  <a:schemeClr val="tx2"/>
                </a:solidFill>
                <a:latin typeface="Arial" charset="0"/>
              </a:rPr>
              <a:t>i</a:t>
            </a:r>
            <a:r>
              <a:rPr lang="en-US" sz="2000" dirty="0">
                <a:solidFill>
                  <a:schemeClr val="tx2"/>
                </a:solidFill>
                <a:latin typeface="Arial" charset="0"/>
              </a:rPr>
              <a:t>) </a:t>
            </a:r>
          </a:p>
          <a:p>
            <a:pPr lvl="1" eaLnBrk="1" hangingPunct="1">
              <a:lnSpc>
                <a:spcPct val="90000"/>
              </a:lnSpc>
              <a:buFontTx/>
              <a:buNone/>
            </a:pPr>
            <a:endParaRPr lang="en-US" sz="1200" dirty="0">
              <a:solidFill>
                <a:schemeClr val="tx2"/>
              </a:solidFill>
              <a:latin typeface="Arial" charset="0"/>
            </a:endParaRPr>
          </a:p>
          <a:p>
            <a:pPr marL="0" indent="0" eaLnBrk="1" hangingPunct="1">
              <a:lnSpc>
                <a:spcPct val="90000"/>
              </a:lnSpc>
              <a:buFont typeface="Wingdings" charset="0"/>
              <a:buNone/>
            </a:pPr>
            <a:r>
              <a:rPr lang="en-US" sz="2400" i="1" dirty="0">
                <a:solidFill>
                  <a:schemeClr val="tx2"/>
                </a:solidFill>
                <a:latin typeface="Arial" charset="0"/>
              </a:rPr>
              <a:t>Entropy</a:t>
            </a:r>
            <a:r>
              <a:rPr lang="en-US" sz="2400" dirty="0">
                <a:solidFill>
                  <a:schemeClr val="tx2"/>
                </a:solidFill>
                <a:latin typeface="Arial" charset="0"/>
              </a:rPr>
              <a:t> gives the average number of bits to encode a message of symbols drawn from X  </a:t>
            </a:r>
          </a:p>
          <a:p>
            <a:pPr marL="0" indent="0" eaLnBrk="1" hangingPunct="1">
              <a:lnSpc>
                <a:spcPct val="90000"/>
              </a:lnSpc>
              <a:buFont typeface="Wingdings" charset="0"/>
              <a:buNone/>
            </a:pPr>
            <a:r>
              <a:rPr lang="en-US" sz="2400" dirty="0">
                <a:solidFill>
                  <a:schemeClr val="tx2"/>
                </a:solidFill>
                <a:latin typeface="Arial" charset="0"/>
              </a:rPr>
              <a:t>	Entropy(X) = H(X) = P(x</a:t>
            </a:r>
            <a:r>
              <a:rPr lang="en-US" sz="2400" baseline="-25000" dirty="0">
                <a:solidFill>
                  <a:schemeClr val="tx2"/>
                </a:solidFill>
                <a:latin typeface="Arial" charset="0"/>
              </a:rPr>
              <a:t>1</a:t>
            </a:r>
            <a:r>
              <a:rPr lang="en-US" sz="2400" dirty="0">
                <a:solidFill>
                  <a:schemeClr val="tx2"/>
                </a:solidFill>
                <a:latin typeface="Arial" charset="0"/>
              </a:rPr>
              <a:t>) u</a:t>
            </a:r>
            <a:r>
              <a:rPr lang="en-US" sz="2400" baseline="-25000" dirty="0">
                <a:solidFill>
                  <a:schemeClr val="tx2"/>
                </a:solidFill>
                <a:latin typeface="Arial" charset="0"/>
              </a:rPr>
              <a:t>1</a:t>
            </a:r>
            <a:r>
              <a:rPr lang="en-US" sz="2400" dirty="0">
                <a:solidFill>
                  <a:schemeClr val="tx2"/>
                </a:solidFill>
                <a:latin typeface="Arial" charset="0"/>
              </a:rPr>
              <a:t>+ P(x</a:t>
            </a:r>
            <a:r>
              <a:rPr lang="en-US" sz="2400" baseline="-25000" dirty="0">
                <a:solidFill>
                  <a:schemeClr val="tx2"/>
                </a:solidFill>
                <a:latin typeface="Arial" charset="0"/>
              </a:rPr>
              <a:t>2</a:t>
            </a:r>
            <a:r>
              <a:rPr lang="en-US" sz="2400" dirty="0">
                <a:solidFill>
                  <a:schemeClr val="tx2"/>
                </a:solidFill>
                <a:latin typeface="Arial" charset="0"/>
              </a:rPr>
              <a:t>) u</a:t>
            </a:r>
            <a:r>
              <a:rPr lang="en-US" sz="2400" baseline="-25000" dirty="0">
                <a:solidFill>
                  <a:schemeClr val="tx2"/>
                </a:solidFill>
                <a:latin typeface="Arial" charset="0"/>
              </a:rPr>
              <a:t>2 </a:t>
            </a:r>
            <a:r>
              <a:rPr lang="en-US" sz="2400" dirty="0">
                <a:solidFill>
                  <a:schemeClr val="tx2"/>
                </a:solidFill>
                <a:latin typeface="Arial" charset="0"/>
              </a:rPr>
              <a:t>+…+ P(</a:t>
            </a:r>
            <a:r>
              <a:rPr lang="en-US" sz="2400" dirty="0" err="1">
                <a:solidFill>
                  <a:schemeClr val="tx2"/>
                </a:solidFill>
                <a:latin typeface="Arial" charset="0"/>
              </a:rPr>
              <a:t>x</a:t>
            </a:r>
            <a:r>
              <a:rPr lang="en-US" sz="2400" baseline="-25000" dirty="0" err="1">
                <a:solidFill>
                  <a:schemeClr val="tx2"/>
                </a:solidFill>
                <a:latin typeface="Arial" charset="0"/>
              </a:rPr>
              <a:t>n</a:t>
            </a:r>
            <a:r>
              <a:rPr lang="en-US" sz="2400" dirty="0">
                <a:solidFill>
                  <a:schemeClr val="tx2"/>
                </a:solidFill>
                <a:latin typeface="Arial" charset="0"/>
              </a:rPr>
              <a:t>) u</a:t>
            </a:r>
            <a:r>
              <a:rPr lang="en-US" sz="2400" baseline="-25000" dirty="0">
                <a:solidFill>
                  <a:schemeClr val="tx2"/>
                </a:solidFill>
                <a:latin typeface="Arial" charset="0"/>
              </a:rPr>
              <a:t>n </a:t>
            </a:r>
          </a:p>
          <a:p>
            <a:pPr marL="0" indent="0" eaLnBrk="1" hangingPunct="1">
              <a:lnSpc>
                <a:spcPct val="90000"/>
              </a:lnSpc>
              <a:buFont typeface="Wingdings" charset="0"/>
              <a:buNone/>
            </a:pPr>
            <a:endParaRPr lang="en-US" sz="1400" dirty="0">
              <a:solidFill>
                <a:schemeClr val="tx2"/>
              </a:solidFill>
              <a:latin typeface="Arial" charset="0"/>
            </a:endParaRPr>
          </a:p>
          <a:p>
            <a:pPr marL="0" indent="0" eaLnBrk="1" hangingPunct="1">
              <a:lnSpc>
                <a:spcPct val="90000"/>
              </a:lnSpc>
              <a:buFont typeface="Wingdings" charset="0"/>
              <a:buNone/>
            </a:pPr>
            <a:r>
              <a:rPr lang="en-US" sz="2400" dirty="0">
                <a:solidFill>
                  <a:schemeClr val="tx2"/>
                </a:solidFill>
                <a:latin typeface="Arial" charset="0"/>
              </a:rPr>
              <a:t>		   	        = </a:t>
            </a:r>
            <a:r>
              <a:rPr lang="en-US" b="1" dirty="0">
                <a:solidFill>
                  <a:schemeClr val="tx2"/>
                </a:solidFill>
                <a:latin typeface="Arial" charset="0"/>
              </a:rPr>
              <a:t>-</a:t>
            </a:r>
            <a:r>
              <a:rPr lang="en-US" sz="2400" dirty="0">
                <a:solidFill>
                  <a:schemeClr val="tx2"/>
                </a:solidFill>
                <a:latin typeface="Arial" charset="0"/>
              </a:rPr>
              <a:t> </a:t>
            </a:r>
            <a:r>
              <a:rPr lang="en-US" sz="2400" dirty="0">
                <a:solidFill>
                  <a:schemeClr val="tx2"/>
                </a:solidFill>
                <a:latin typeface="Arial" charset="0"/>
                <a:sym typeface="Symbol" charset="0"/>
              </a:rPr>
              <a:t></a:t>
            </a:r>
            <a:r>
              <a:rPr lang="en-US" sz="2400" baseline="-25000" dirty="0" err="1">
                <a:solidFill>
                  <a:schemeClr val="tx2"/>
                </a:solidFill>
                <a:latin typeface="Arial" charset="0"/>
              </a:rPr>
              <a:t>i</a:t>
            </a:r>
            <a:r>
              <a:rPr lang="en-US" sz="2400" baseline="-25000" dirty="0">
                <a:solidFill>
                  <a:schemeClr val="tx2"/>
                </a:solidFill>
                <a:latin typeface="Arial" charset="0"/>
              </a:rPr>
              <a:t>=1..n</a:t>
            </a:r>
            <a:r>
              <a:rPr lang="en-US" sz="2400" dirty="0">
                <a:solidFill>
                  <a:schemeClr val="tx2"/>
                </a:solidFill>
                <a:latin typeface="Arial" charset="0"/>
              </a:rPr>
              <a:t> P(x</a:t>
            </a:r>
            <a:r>
              <a:rPr lang="en-US" sz="2400" baseline="-25000" dirty="0">
                <a:solidFill>
                  <a:schemeClr val="tx2"/>
                </a:solidFill>
                <a:latin typeface="Arial" charset="0"/>
              </a:rPr>
              <a:t>i</a:t>
            </a:r>
            <a:r>
              <a:rPr lang="en-US" sz="2400" dirty="0">
                <a:solidFill>
                  <a:schemeClr val="tx2"/>
                </a:solidFill>
                <a:latin typeface="Arial" charset="0"/>
              </a:rPr>
              <a:t>) log</a:t>
            </a:r>
            <a:r>
              <a:rPr lang="en-US" sz="2400" baseline="-25000" dirty="0">
                <a:solidFill>
                  <a:schemeClr val="tx2"/>
                </a:solidFill>
                <a:latin typeface="Arial" charset="0"/>
              </a:rPr>
              <a:t>2 </a:t>
            </a:r>
            <a:r>
              <a:rPr lang="en-US" sz="2400" dirty="0">
                <a:solidFill>
                  <a:schemeClr val="tx2"/>
                </a:solidFill>
                <a:latin typeface="Arial" charset="0"/>
              </a:rPr>
              <a:t>P(x</a:t>
            </a:r>
            <a:r>
              <a:rPr lang="en-US" sz="2400" baseline="-25000" dirty="0">
                <a:solidFill>
                  <a:schemeClr val="tx2"/>
                </a:solidFill>
                <a:latin typeface="Arial" charset="0"/>
              </a:rPr>
              <a:t>i</a:t>
            </a:r>
            <a:r>
              <a:rPr lang="en-US" sz="2400" dirty="0">
                <a:solidFill>
                  <a:schemeClr val="tx2"/>
                </a:solidFill>
                <a:latin typeface="Arial" charset="0"/>
              </a:rPr>
              <a:t>) </a:t>
            </a:r>
          </a:p>
        </p:txBody>
      </p:sp>
    </p:spTree>
    <p:extLst>
      <p:ext uri="{BB962C8B-B14F-4D97-AF65-F5344CB8AC3E}">
        <p14:creationId xmlns:p14="http://schemas.microsoft.com/office/powerpoint/2010/main" val="39417555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3"/>
          <p:cNvSpPr>
            <a:spLocks noGrp="1" noChangeArrowheads="1"/>
          </p:cNvSpPr>
          <p:nvPr>
            <p:ph type="title"/>
          </p:nvPr>
        </p:nvSpPr>
        <p:spPr/>
        <p:txBody>
          <a:bodyPr/>
          <a:lstStyle/>
          <a:p>
            <a:pPr eaLnBrk="1" hangingPunct="1"/>
            <a:r>
              <a:rPr lang="en-US">
                <a:latin typeface="Arial" charset="0"/>
              </a:rPr>
              <a:t>Information Entropy</a:t>
            </a:r>
          </a:p>
        </p:txBody>
      </p:sp>
      <p:sp>
        <p:nvSpPr>
          <p:cNvPr id="56323" name="Rectangle 4"/>
          <p:cNvSpPr>
            <a:spLocks noGrp="1" noChangeArrowheads="1"/>
          </p:cNvSpPr>
          <p:nvPr>
            <p:ph type="body" idx="1"/>
          </p:nvPr>
        </p:nvSpPr>
        <p:spPr/>
        <p:txBody>
          <a:bodyPr>
            <a:normAutofit fontScale="92500" lnSpcReduction="20000"/>
          </a:bodyPr>
          <a:lstStyle/>
          <a:p>
            <a:pPr marL="0" indent="0" eaLnBrk="1" hangingPunct="1">
              <a:lnSpc>
                <a:spcPct val="90000"/>
              </a:lnSpc>
              <a:buFont typeface="Wingdings" charset="0"/>
              <a:buNone/>
            </a:pPr>
            <a:r>
              <a:rPr lang="en-US" sz="2400">
                <a:latin typeface="Arial" charset="0"/>
              </a:rPr>
              <a:t>Assume a discrete random variable X w/ values {x</a:t>
            </a:r>
            <a:r>
              <a:rPr lang="en-US" sz="2400" baseline="-25000">
                <a:latin typeface="Arial" charset="0"/>
              </a:rPr>
              <a:t>1</a:t>
            </a:r>
            <a:r>
              <a:rPr lang="en-US" sz="2400">
                <a:latin typeface="Arial" charset="0"/>
              </a:rPr>
              <a:t>,x</a:t>
            </a:r>
            <a:r>
              <a:rPr lang="en-US" sz="2400" baseline="-25000">
                <a:latin typeface="Arial" charset="0"/>
              </a:rPr>
              <a:t>2</a:t>
            </a:r>
            <a:r>
              <a:rPr lang="en-US" sz="2400">
                <a:latin typeface="Arial" charset="0"/>
              </a:rPr>
              <a:t>…,x</a:t>
            </a:r>
            <a:r>
              <a:rPr lang="en-US" sz="2400" baseline="-25000">
                <a:latin typeface="Arial" charset="0"/>
              </a:rPr>
              <a:t>n</a:t>
            </a:r>
            <a:r>
              <a:rPr lang="en-US" sz="2400">
                <a:latin typeface="Arial" charset="0"/>
              </a:rPr>
              <a:t>}</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i="1">
                <a:latin typeface="Arial" charset="0"/>
              </a:rPr>
              <a:t>Uncertainty</a:t>
            </a:r>
            <a:r>
              <a:rPr lang="en-US" sz="2400">
                <a:latin typeface="Arial" charset="0"/>
              </a:rPr>
              <a:t> u</a:t>
            </a:r>
            <a:r>
              <a:rPr lang="en-US" sz="2400" baseline="-25000">
                <a:latin typeface="Arial" charset="0"/>
              </a:rPr>
              <a:t>i</a:t>
            </a:r>
            <a:r>
              <a:rPr lang="en-US" sz="2400">
                <a:latin typeface="Arial" charset="0"/>
              </a:rPr>
              <a:t> associated with x</a:t>
            </a:r>
            <a:r>
              <a:rPr lang="en-US" sz="2400" baseline="-25000">
                <a:latin typeface="Arial" charset="0"/>
              </a:rPr>
              <a:t>i </a:t>
            </a:r>
            <a:r>
              <a:rPr lang="en-US" sz="2400">
                <a:latin typeface="Arial" charset="0"/>
              </a:rPr>
              <a:t>(the number of bits needed to designate  x</a:t>
            </a:r>
            <a:r>
              <a:rPr lang="en-US" sz="2400" baseline="-25000">
                <a:latin typeface="Arial" charset="0"/>
              </a:rPr>
              <a:t>i  </a:t>
            </a:r>
            <a:r>
              <a:rPr lang="en-US" sz="2400">
                <a:latin typeface="Arial" charset="0"/>
              </a:rPr>
              <a:t>in a message) defined as : </a:t>
            </a:r>
          </a:p>
          <a:p>
            <a:pPr lvl="1" eaLnBrk="1" hangingPunct="1">
              <a:lnSpc>
                <a:spcPct val="90000"/>
              </a:lnSpc>
              <a:buFontTx/>
              <a:buNone/>
            </a:pPr>
            <a:r>
              <a:rPr lang="en-US" sz="2000">
                <a:solidFill>
                  <a:srgbClr val="B2B2B2"/>
                </a:solidFill>
                <a:latin typeface="Arial" charset="0"/>
              </a:rPr>
              <a:t>If X was uniformly distributed [P(x</a:t>
            </a:r>
            <a:r>
              <a:rPr lang="en-US" sz="2000" baseline="-25000">
                <a:solidFill>
                  <a:srgbClr val="B2B2B2"/>
                </a:solidFill>
                <a:latin typeface="Arial" charset="0"/>
              </a:rPr>
              <a:t>i</a:t>
            </a:r>
            <a:r>
              <a:rPr lang="en-US" sz="2000">
                <a:solidFill>
                  <a:srgbClr val="B2B2B2"/>
                </a:solidFill>
                <a:latin typeface="Arial" charset="0"/>
              </a:rPr>
              <a:t>) = 1/n]:	</a:t>
            </a:r>
          </a:p>
          <a:p>
            <a:pPr lvl="1" eaLnBrk="1" hangingPunct="1">
              <a:lnSpc>
                <a:spcPct val="90000"/>
              </a:lnSpc>
              <a:buFontTx/>
              <a:buNone/>
            </a:pPr>
            <a:r>
              <a:rPr lang="en-US" sz="2000">
                <a:solidFill>
                  <a:srgbClr val="B2B2B2"/>
                </a:solidFill>
                <a:latin typeface="Arial" charset="0"/>
              </a:rPr>
              <a:t>	u</a:t>
            </a:r>
            <a:r>
              <a:rPr lang="en-US" sz="2000" baseline="-25000">
                <a:solidFill>
                  <a:srgbClr val="B2B2B2"/>
                </a:solidFill>
                <a:latin typeface="Arial" charset="0"/>
              </a:rPr>
              <a:t>i</a:t>
            </a:r>
            <a:r>
              <a:rPr lang="en-US" sz="2000">
                <a:solidFill>
                  <a:srgbClr val="B2B2B2"/>
                </a:solidFill>
                <a:latin typeface="Arial" charset="0"/>
              </a:rPr>
              <a:t> = log</a:t>
            </a:r>
            <a:r>
              <a:rPr lang="en-US" sz="2000" baseline="-25000">
                <a:solidFill>
                  <a:srgbClr val="B2B2B2"/>
                </a:solidFill>
                <a:latin typeface="Arial" charset="0"/>
              </a:rPr>
              <a:t>2 </a:t>
            </a:r>
            <a:r>
              <a:rPr lang="en-US" sz="2000">
                <a:solidFill>
                  <a:srgbClr val="B2B2B2"/>
                </a:solidFill>
                <a:latin typeface="Arial" charset="0"/>
              </a:rPr>
              <a:t>n</a:t>
            </a:r>
          </a:p>
          <a:p>
            <a:pPr lvl="1" eaLnBrk="1" hangingPunct="1">
              <a:lnSpc>
                <a:spcPct val="90000"/>
              </a:lnSpc>
              <a:buFontTx/>
              <a:buNone/>
            </a:pPr>
            <a:r>
              <a:rPr lang="en-US" sz="2000">
                <a:latin typeface="Arial" charset="0"/>
              </a:rPr>
              <a:t>For arbitrary non-uniform distribution:		</a:t>
            </a:r>
          </a:p>
          <a:p>
            <a:pPr lvl="1" eaLnBrk="1" hangingPunct="1">
              <a:lnSpc>
                <a:spcPct val="90000"/>
              </a:lnSpc>
              <a:buFontTx/>
              <a:buNone/>
            </a:pPr>
            <a:r>
              <a:rPr lang="en-US" sz="2000">
                <a:latin typeface="Arial" charset="0"/>
              </a:rPr>
              <a:t>	u</a:t>
            </a:r>
            <a:r>
              <a:rPr lang="en-US" sz="2000" baseline="-25000">
                <a:latin typeface="Arial" charset="0"/>
              </a:rPr>
              <a:t>i</a:t>
            </a:r>
            <a:r>
              <a:rPr lang="en-US" sz="2000">
                <a:latin typeface="Arial" charset="0"/>
              </a:rPr>
              <a:t> = log</a:t>
            </a:r>
            <a:r>
              <a:rPr lang="en-US" sz="2000" baseline="-25000">
                <a:latin typeface="Arial" charset="0"/>
              </a:rPr>
              <a:t>2</a:t>
            </a:r>
            <a:r>
              <a:rPr lang="en-US" sz="2000">
                <a:latin typeface="Arial" charset="0"/>
              </a:rPr>
              <a:t>(1/P(x</a:t>
            </a:r>
            <a:r>
              <a:rPr lang="en-US" sz="2000" baseline="-25000">
                <a:latin typeface="Arial" charset="0"/>
              </a:rPr>
              <a:t>i</a:t>
            </a:r>
            <a:r>
              <a:rPr lang="en-US" sz="2000">
                <a:latin typeface="Arial" charset="0"/>
              </a:rPr>
              <a:t>))  = </a:t>
            </a:r>
            <a:r>
              <a:rPr lang="en-US" sz="2000" b="1">
                <a:latin typeface="Arial" charset="0"/>
              </a:rPr>
              <a:t>-</a:t>
            </a:r>
            <a:r>
              <a:rPr lang="en-US" sz="2000">
                <a:latin typeface="Arial" charset="0"/>
              </a:rPr>
              <a:t> log</a:t>
            </a:r>
            <a:r>
              <a:rPr lang="en-US" sz="2000" baseline="-25000">
                <a:latin typeface="Arial" charset="0"/>
              </a:rPr>
              <a:t>2</a:t>
            </a:r>
            <a:r>
              <a:rPr lang="en-US" sz="2000">
                <a:latin typeface="Arial" charset="0"/>
              </a:rPr>
              <a:t>P(x</a:t>
            </a:r>
            <a:r>
              <a:rPr lang="en-US" sz="2000" baseline="-25000">
                <a:latin typeface="Arial" charset="0"/>
              </a:rPr>
              <a:t>i</a:t>
            </a:r>
            <a:r>
              <a:rPr lang="en-US" sz="2000">
                <a:latin typeface="Arial" charset="0"/>
              </a:rPr>
              <a:t>) </a:t>
            </a:r>
          </a:p>
          <a:p>
            <a:pPr lvl="1" eaLnBrk="1" hangingPunct="1">
              <a:lnSpc>
                <a:spcPct val="90000"/>
              </a:lnSpc>
              <a:buFontTx/>
              <a:buNone/>
            </a:pPr>
            <a:endParaRPr lang="en-US" sz="1200">
              <a:latin typeface="Arial" charset="0"/>
            </a:endParaRPr>
          </a:p>
          <a:p>
            <a:pPr marL="0" indent="0" eaLnBrk="1" hangingPunct="1">
              <a:lnSpc>
                <a:spcPct val="90000"/>
              </a:lnSpc>
              <a:buFont typeface="Wingdings" charset="0"/>
              <a:buNone/>
            </a:pPr>
            <a:r>
              <a:rPr lang="en-US" sz="2400" i="1">
                <a:solidFill>
                  <a:schemeClr val="bg1"/>
                </a:solidFill>
                <a:latin typeface="Arial" charset="0"/>
              </a:rPr>
              <a:t>Entropy</a:t>
            </a:r>
            <a:r>
              <a:rPr lang="en-US" sz="2400">
                <a:solidFill>
                  <a:schemeClr val="bg1"/>
                </a:solidFill>
                <a:latin typeface="Arial" charset="0"/>
              </a:rPr>
              <a:t> gives the average number of bits to encode a message of symbols drawn from X  </a:t>
            </a:r>
          </a:p>
          <a:p>
            <a:pPr marL="0" indent="0" eaLnBrk="1" hangingPunct="1">
              <a:lnSpc>
                <a:spcPct val="90000"/>
              </a:lnSpc>
              <a:buFont typeface="Wingdings" charset="0"/>
              <a:buNone/>
            </a:pPr>
            <a:r>
              <a:rPr lang="en-US" sz="2400">
                <a:solidFill>
                  <a:schemeClr val="bg1"/>
                </a:solidFill>
                <a:latin typeface="Arial" charset="0"/>
              </a:rPr>
              <a:t>	Entropy(X) = H(X) = P(x</a:t>
            </a:r>
            <a:r>
              <a:rPr lang="en-US" sz="2400" baseline="-25000">
                <a:solidFill>
                  <a:schemeClr val="bg1"/>
                </a:solidFill>
                <a:latin typeface="Arial" charset="0"/>
              </a:rPr>
              <a:t>1</a:t>
            </a:r>
            <a:r>
              <a:rPr lang="en-US" sz="2400">
                <a:solidFill>
                  <a:schemeClr val="bg1"/>
                </a:solidFill>
                <a:latin typeface="Arial" charset="0"/>
              </a:rPr>
              <a:t>) u</a:t>
            </a:r>
            <a:r>
              <a:rPr lang="en-US" sz="2400" baseline="-25000">
                <a:solidFill>
                  <a:schemeClr val="bg1"/>
                </a:solidFill>
                <a:latin typeface="Arial" charset="0"/>
              </a:rPr>
              <a:t>1</a:t>
            </a:r>
            <a:r>
              <a:rPr lang="en-US" sz="2400">
                <a:solidFill>
                  <a:schemeClr val="bg1"/>
                </a:solidFill>
                <a:latin typeface="Arial" charset="0"/>
              </a:rPr>
              <a:t>+ P(x</a:t>
            </a:r>
            <a:r>
              <a:rPr lang="en-US" sz="2400" baseline="-25000">
                <a:solidFill>
                  <a:schemeClr val="bg1"/>
                </a:solidFill>
                <a:latin typeface="Arial" charset="0"/>
              </a:rPr>
              <a:t>2</a:t>
            </a:r>
            <a:r>
              <a:rPr lang="en-US" sz="2400">
                <a:solidFill>
                  <a:schemeClr val="bg1"/>
                </a:solidFill>
                <a:latin typeface="Arial" charset="0"/>
              </a:rPr>
              <a:t>) u</a:t>
            </a:r>
            <a:r>
              <a:rPr lang="en-US" sz="2400" baseline="-25000">
                <a:solidFill>
                  <a:schemeClr val="bg1"/>
                </a:solidFill>
                <a:latin typeface="Arial" charset="0"/>
              </a:rPr>
              <a:t>2 </a:t>
            </a:r>
            <a:r>
              <a:rPr lang="en-US" sz="2400">
                <a:solidFill>
                  <a:schemeClr val="bg1"/>
                </a:solidFill>
                <a:latin typeface="Arial" charset="0"/>
              </a:rPr>
              <a:t>+…+ P(x</a:t>
            </a:r>
            <a:r>
              <a:rPr lang="en-US" sz="2400" baseline="-25000">
                <a:solidFill>
                  <a:schemeClr val="bg1"/>
                </a:solidFill>
                <a:latin typeface="Arial" charset="0"/>
              </a:rPr>
              <a:t>n</a:t>
            </a:r>
            <a:r>
              <a:rPr lang="en-US" sz="2400">
                <a:solidFill>
                  <a:schemeClr val="bg1"/>
                </a:solidFill>
                <a:latin typeface="Arial" charset="0"/>
              </a:rPr>
              <a:t>) u</a:t>
            </a:r>
            <a:r>
              <a:rPr lang="en-US" sz="2400" baseline="-25000">
                <a:solidFill>
                  <a:schemeClr val="bg1"/>
                </a:solidFill>
                <a:latin typeface="Arial" charset="0"/>
              </a:rPr>
              <a:t>n </a:t>
            </a:r>
          </a:p>
          <a:p>
            <a:pPr marL="0" indent="0" eaLnBrk="1" hangingPunct="1">
              <a:lnSpc>
                <a:spcPct val="90000"/>
              </a:lnSpc>
              <a:buFont typeface="Wingdings" charset="0"/>
              <a:buNone/>
            </a:pPr>
            <a:endParaRPr lang="en-US" sz="1400">
              <a:solidFill>
                <a:schemeClr val="bg1"/>
              </a:solidFill>
              <a:latin typeface="Arial" charset="0"/>
            </a:endParaRPr>
          </a:p>
          <a:p>
            <a:pPr marL="0" indent="0" eaLnBrk="1" hangingPunct="1">
              <a:lnSpc>
                <a:spcPct val="90000"/>
              </a:lnSpc>
              <a:buFont typeface="Wingdings" charset="0"/>
              <a:buNone/>
            </a:pPr>
            <a:r>
              <a:rPr lang="en-US" sz="2400">
                <a:solidFill>
                  <a:schemeClr val="bg1"/>
                </a:solidFill>
                <a:latin typeface="Arial" charset="0"/>
              </a:rPr>
              <a:t>		   	        = </a:t>
            </a:r>
            <a:r>
              <a:rPr lang="en-US" b="1">
                <a:solidFill>
                  <a:schemeClr val="bg1"/>
                </a:solidFill>
                <a:latin typeface="Arial" charset="0"/>
              </a:rPr>
              <a:t>-</a:t>
            </a:r>
            <a:r>
              <a:rPr lang="en-US" sz="2400">
                <a:solidFill>
                  <a:schemeClr val="bg1"/>
                </a:solidFill>
                <a:latin typeface="Arial" charset="0"/>
              </a:rPr>
              <a:t> </a:t>
            </a:r>
            <a:r>
              <a:rPr lang="en-US" sz="2400">
                <a:solidFill>
                  <a:schemeClr val="bg1"/>
                </a:solidFill>
                <a:latin typeface="Arial" charset="0"/>
                <a:sym typeface="Symbol" charset="0"/>
              </a:rPr>
              <a:t></a:t>
            </a:r>
            <a:r>
              <a:rPr lang="en-US" sz="2400" baseline="-25000">
                <a:solidFill>
                  <a:schemeClr val="bg1"/>
                </a:solidFill>
                <a:latin typeface="Arial" charset="0"/>
              </a:rPr>
              <a:t>i=1..n</a:t>
            </a:r>
            <a:r>
              <a:rPr lang="en-US" sz="2400">
                <a:solidFill>
                  <a:schemeClr val="bg1"/>
                </a:solidFill>
                <a:latin typeface="Arial" charset="0"/>
              </a:rPr>
              <a:t> P(x</a:t>
            </a:r>
            <a:r>
              <a:rPr lang="en-US" sz="2400" baseline="-25000">
                <a:solidFill>
                  <a:schemeClr val="bg1"/>
                </a:solidFill>
                <a:latin typeface="Arial" charset="0"/>
              </a:rPr>
              <a:t>i</a:t>
            </a:r>
            <a:r>
              <a:rPr lang="en-US" sz="2400">
                <a:solidFill>
                  <a:schemeClr val="bg1"/>
                </a:solidFill>
                <a:latin typeface="Arial" charset="0"/>
              </a:rPr>
              <a:t>) log</a:t>
            </a:r>
            <a:r>
              <a:rPr lang="en-US" sz="2400" baseline="-25000">
                <a:solidFill>
                  <a:schemeClr val="bg1"/>
                </a:solidFill>
                <a:latin typeface="Arial" charset="0"/>
              </a:rPr>
              <a:t>2 </a:t>
            </a:r>
            <a:r>
              <a:rPr lang="en-US" sz="2400">
                <a:solidFill>
                  <a:schemeClr val="bg1"/>
                </a:solidFill>
                <a:latin typeface="Arial" charset="0"/>
              </a:rPr>
              <a:t>P(x</a:t>
            </a:r>
            <a:r>
              <a:rPr lang="en-US" sz="2400" baseline="-25000">
                <a:solidFill>
                  <a:schemeClr val="bg1"/>
                </a:solidFill>
                <a:latin typeface="Arial" charset="0"/>
              </a:rPr>
              <a:t>i</a:t>
            </a:r>
            <a:r>
              <a:rPr lang="en-US" sz="2400">
                <a:solidFill>
                  <a:schemeClr val="bg1"/>
                </a:solidFill>
                <a:latin typeface="Arial" charset="0"/>
              </a:rPr>
              <a:t>) </a:t>
            </a:r>
          </a:p>
        </p:txBody>
      </p:sp>
    </p:spTree>
    <p:extLst>
      <p:ext uri="{BB962C8B-B14F-4D97-AF65-F5344CB8AC3E}">
        <p14:creationId xmlns:p14="http://schemas.microsoft.com/office/powerpoint/2010/main" val="23992945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3"/>
          <p:cNvSpPr>
            <a:spLocks noGrp="1" noChangeArrowheads="1"/>
          </p:cNvSpPr>
          <p:nvPr>
            <p:ph type="title"/>
          </p:nvPr>
        </p:nvSpPr>
        <p:spPr/>
        <p:txBody>
          <a:bodyPr/>
          <a:lstStyle/>
          <a:p>
            <a:pPr eaLnBrk="1" hangingPunct="1"/>
            <a:r>
              <a:rPr lang="en-US">
                <a:latin typeface="Arial" charset="0"/>
              </a:rPr>
              <a:t>Information Entropy</a:t>
            </a:r>
          </a:p>
        </p:txBody>
      </p:sp>
      <p:sp>
        <p:nvSpPr>
          <p:cNvPr id="57347" name="Rectangle 4"/>
          <p:cNvSpPr>
            <a:spLocks noGrp="1" noChangeArrowheads="1"/>
          </p:cNvSpPr>
          <p:nvPr>
            <p:ph type="body" idx="1"/>
          </p:nvPr>
        </p:nvSpPr>
        <p:spPr/>
        <p:txBody>
          <a:bodyPr>
            <a:normAutofit fontScale="92500" lnSpcReduction="20000"/>
          </a:bodyPr>
          <a:lstStyle/>
          <a:p>
            <a:pPr marL="0" indent="0" eaLnBrk="1" hangingPunct="1">
              <a:lnSpc>
                <a:spcPct val="90000"/>
              </a:lnSpc>
              <a:buFont typeface="Wingdings" charset="0"/>
              <a:buNone/>
            </a:pPr>
            <a:r>
              <a:rPr lang="en-US" sz="2400">
                <a:latin typeface="Arial" charset="0"/>
              </a:rPr>
              <a:t>Assume a discrete random variable X w/ values {x</a:t>
            </a:r>
            <a:r>
              <a:rPr lang="en-US" sz="2400" baseline="-25000">
                <a:latin typeface="Arial" charset="0"/>
              </a:rPr>
              <a:t>1</a:t>
            </a:r>
            <a:r>
              <a:rPr lang="en-US" sz="2400">
                <a:latin typeface="Arial" charset="0"/>
              </a:rPr>
              <a:t>,x</a:t>
            </a:r>
            <a:r>
              <a:rPr lang="en-US" sz="2400" baseline="-25000">
                <a:latin typeface="Arial" charset="0"/>
              </a:rPr>
              <a:t>2</a:t>
            </a:r>
            <a:r>
              <a:rPr lang="en-US" sz="2400">
                <a:latin typeface="Arial" charset="0"/>
              </a:rPr>
              <a:t>…,x</a:t>
            </a:r>
            <a:r>
              <a:rPr lang="en-US" sz="2400" baseline="-25000">
                <a:latin typeface="Arial" charset="0"/>
              </a:rPr>
              <a:t>n</a:t>
            </a:r>
            <a:r>
              <a:rPr lang="en-US" sz="2400">
                <a:latin typeface="Arial" charset="0"/>
              </a:rPr>
              <a:t>}</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i="1">
                <a:latin typeface="Arial" charset="0"/>
              </a:rPr>
              <a:t>Uncertainty</a:t>
            </a:r>
            <a:r>
              <a:rPr lang="en-US" sz="2400">
                <a:latin typeface="Arial" charset="0"/>
              </a:rPr>
              <a:t> u</a:t>
            </a:r>
            <a:r>
              <a:rPr lang="en-US" sz="2400" baseline="-25000">
                <a:latin typeface="Arial" charset="0"/>
              </a:rPr>
              <a:t>i</a:t>
            </a:r>
            <a:r>
              <a:rPr lang="en-US" sz="2400">
                <a:latin typeface="Arial" charset="0"/>
              </a:rPr>
              <a:t> associated with x</a:t>
            </a:r>
            <a:r>
              <a:rPr lang="en-US" sz="2400" baseline="-25000">
                <a:latin typeface="Arial" charset="0"/>
              </a:rPr>
              <a:t>i </a:t>
            </a:r>
            <a:r>
              <a:rPr lang="en-US" sz="2400">
                <a:latin typeface="Arial" charset="0"/>
              </a:rPr>
              <a:t>(the number of bits needed to designate  x</a:t>
            </a:r>
            <a:r>
              <a:rPr lang="en-US" sz="2400" baseline="-25000">
                <a:latin typeface="Arial" charset="0"/>
              </a:rPr>
              <a:t>i  </a:t>
            </a:r>
            <a:r>
              <a:rPr lang="en-US" sz="2400">
                <a:latin typeface="Arial" charset="0"/>
              </a:rPr>
              <a:t>in a message) defined as : </a:t>
            </a:r>
          </a:p>
          <a:p>
            <a:pPr lvl="1" eaLnBrk="1" hangingPunct="1">
              <a:lnSpc>
                <a:spcPct val="90000"/>
              </a:lnSpc>
              <a:buFontTx/>
              <a:buNone/>
            </a:pPr>
            <a:r>
              <a:rPr lang="en-US" sz="2000">
                <a:solidFill>
                  <a:srgbClr val="B2B2B2"/>
                </a:solidFill>
                <a:latin typeface="Arial" charset="0"/>
              </a:rPr>
              <a:t>If X was uniformly distributed [P(x</a:t>
            </a:r>
            <a:r>
              <a:rPr lang="en-US" sz="2000" baseline="-25000">
                <a:solidFill>
                  <a:srgbClr val="B2B2B2"/>
                </a:solidFill>
                <a:latin typeface="Arial" charset="0"/>
              </a:rPr>
              <a:t>i</a:t>
            </a:r>
            <a:r>
              <a:rPr lang="en-US" sz="2000">
                <a:solidFill>
                  <a:srgbClr val="B2B2B2"/>
                </a:solidFill>
                <a:latin typeface="Arial" charset="0"/>
              </a:rPr>
              <a:t>) = 1/n]:	</a:t>
            </a:r>
          </a:p>
          <a:p>
            <a:pPr lvl="1" eaLnBrk="1" hangingPunct="1">
              <a:lnSpc>
                <a:spcPct val="90000"/>
              </a:lnSpc>
              <a:buFontTx/>
              <a:buNone/>
            </a:pPr>
            <a:r>
              <a:rPr lang="en-US" sz="2000">
                <a:solidFill>
                  <a:srgbClr val="B2B2B2"/>
                </a:solidFill>
                <a:latin typeface="Arial" charset="0"/>
              </a:rPr>
              <a:t>	u</a:t>
            </a:r>
            <a:r>
              <a:rPr lang="en-US" sz="2000" baseline="-25000">
                <a:solidFill>
                  <a:srgbClr val="B2B2B2"/>
                </a:solidFill>
                <a:latin typeface="Arial" charset="0"/>
              </a:rPr>
              <a:t>i</a:t>
            </a:r>
            <a:r>
              <a:rPr lang="en-US" sz="2000">
                <a:solidFill>
                  <a:srgbClr val="B2B2B2"/>
                </a:solidFill>
                <a:latin typeface="Arial" charset="0"/>
              </a:rPr>
              <a:t> = log</a:t>
            </a:r>
            <a:r>
              <a:rPr lang="en-US" sz="2000" baseline="-25000">
                <a:solidFill>
                  <a:srgbClr val="B2B2B2"/>
                </a:solidFill>
                <a:latin typeface="Arial" charset="0"/>
              </a:rPr>
              <a:t>2 </a:t>
            </a:r>
            <a:r>
              <a:rPr lang="en-US" sz="2000">
                <a:solidFill>
                  <a:srgbClr val="B2B2B2"/>
                </a:solidFill>
                <a:latin typeface="Arial" charset="0"/>
              </a:rPr>
              <a:t>n</a:t>
            </a:r>
          </a:p>
          <a:p>
            <a:pPr lvl="1" eaLnBrk="1" hangingPunct="1">
              <a:lnSpc>
                <a:spcPct val="90000"/>
              </a:lnSpc>
              <a:buFontTx/>
              <a:buNone/>
            </a:pPr>
            <a:r>
              <a:rPr lang="en-US" sz="2000">
                <a:latin typeface="Arial" charset="0"/>
              </a:rPr>
              <a:t>For arbitrary non-uniform distribution:		</a:t>
            </a:r>
          </a:p>
          <a:p>
            <a:pPr lvl="1" eaLnBrk="1" hangingPunct="1">
              <a:lnSpc>
                <a:spcPct val="90000"/>
              </a:lnSpc>
              <a:buFontTx/>
              <a:buNone/>
            </a:pPr>
            <a:r>
              <a:rPr lang="en-US" sz="2000">
                <a:latin typeface="Arial" charset="0"/>
              </a:rPr>
              <a:t>	u</a:t>
            </a:r>
            <a:r>
              <a:rPr lang="en-US" sz="2000" baseline="-25000">
                <a:latin typeface="Arial" charset="0"/>
              </a:rPr>
              <a:t>i</a:t>
            </a:r>
            <a:r>
              <a:rPr lang="en-US" sz="2000">
                <a:latin typeface="Arial" charset="0"/>
              </a:rPr>
              <a:t> = log</a:t>
            </a:r>
            <a:r>
              <a:rPr lang="en-US" sz="2000" baseline="-25000">
                <a:latin typeface="Arial" charset="0"/>
              </a:rPr>
              <a:t>2</a:t>
            </a:r>
            <a:r>
              <a:rPr lang="en-US" sz="2000">
                <a:latin typeface="Arial" charset="0"/>
              </a:rPr>
              <a:t>(1/P(x</a:t>
            </a:r>
            <a:r>
              <a:rPr lang="en-US" sz="2000" baseline="-25000">
                <a:latin typeface="Arial" charset="0"/>
              </a:rPr>
              <a:t>i</a:t>
            </a:r>
            <a:r>
              <a:rPr lang="en-US" sz="2000">
                <a:latin typeface="Arial" charset="0"/>
              </a:rPr>
              <a:t>))  = </a:t>
            </a:r>
            <a:r>
              <a:rPr lang="en-US" sz="2000" b="1">
                <a:latin typeface="Arial" charset="0"/>
              </a:rPr>
              <a:t>-</a:t>
            </a:r>
            <a:r>
              <a:rPr lang="en-US" sz="2000">
                <a:latin typeface="Arial" charset="0"/>
              </a:rPr>
              <a:t> log</a:t>
            </a:r>
            <a:r>
              <a:rPr lang="en-US" sz="2000" baseline="-25000">
                <a:latin typeface="Arial" charset="0"/>
              </a:rPr>
              <a:t>2</a:t>
            </a:r>
            <a:r>
              <a:rPr lang="en-US" sz="2000">
                <a:latin typeface="Arial" charset="0"/>
              </a:rPr>
              <a:t>P(x</a:t>
            </a:r>
            <a:r>
              <a:rPr lang="en-US" sz="2000" baseline="-25000">
                <a:latin typeface="Arial" charset="0"/>
              </a:rPr>
              <a:t>i</a:t>
            </a:r>
            <a:r>
              <a:rPr lang="en-US" sz="2000">
                <a:latin typeface="Arial" charset="0"/>
              </a:rPr>
              <a:t>) </a:t>
            </a:r>
          </a:p>
          <a:p>
            <a:pPr lvl="1" eaLnBrk="1" hangingPunct="1">
              <a:lnSpc>
                <a:spcPct val="90000"/>
              </a:lnSpc>
              <a:buFontTx/>
              <a:buNone/>
            </a:pPr>
            <a:endParaRPr lang="en-US" sz="1200">
              <a:latin typeface="Arial" charset="0"/>
            </a:endParaRPr>
          </a:p>
          <a:p>
            <a:pPr marL="0" indent="0" eaLnBrk="1" hangingPunct="1">
              <a:lnSpc>
                <a:spcPct val="90000"/>
              </a:lnSpc>
              <a:buFont typeface="Wingdings" charset="0"/>
              <a:buNone/>
            </a:pPr>
            <a:r>
              <a:rPr lang="en-US" sz="2400" i="1">
                <a:latin typeface="Arial" charset="0"/>
              </a:rPr>
              <a:t>Entropy</a:t>
            </a:r>
            <a:r>
              <a:rPr lang="en-US" sz="2400">
                <a:latin typeface="Arial" charset="0"/>
              </a:rPr>
              <a:t> gives the average number of bits to encode a message of symbols drawn from X  </a:t>
            </a:r>
          </a:p>
          <a:p>
            <a:pPr marL="0" indent="0" eaLnBrk="1" hangingPunct="1">
              <a:lnSpc>
                <a:spcPct val="90000"/>
              </a:lnSpc>
              <a:buFont typeface="Wingdings" charset="0"/>
              <a:buNone/>
            </a:pPr>
            <a:r>
              <a:rPr lang="en-US" sz="2400">
                <a:latin typeface="Arial" charset="0"/>
              </a:rPr>
              <a:t>	Entropy(X) = H(X) = P(x</a:t>
            </a:r>
            <a:r>
              <a:rPr lang="en-US" sz="2400" baseline="-25000">
                <a:latin typeface="Arial" charset="0"/>
              </a:rPr>
              <a:t>1</a:t>
            </a:r>
            <a:r>
              <a:rPr lang="en-US" sz="2400">
                <a:latin typeface="Arial" charset="0"/>
              </a:rPr>
              <a:t>) u</a:t>
            </a:r>
            <a:r>
              <a:rPr lang="en-US" sz="2400" baseline="-25000">
                <a:latin typeface="Arial" charset="0"/>
              </a:rPr>
              <a:t>1</a:t>
            </a:r>
            <a:r>
              <a:rPr lang="en-US" sz="2400">
                <a:latin typeface="Arial" charset="0"/>
              </a:rPr>
              <a:t>+ P(x</a:t>
            </a:r>
            <a:r>
              <a:rPr lang="en-US" sz="2400" baseline="-25000">
                <a:latin typeface="Arial" charset="0"/>
              </a:rPr>
              <a:t>2</a:t>
            </a:r>
            <a:r>
              <a:rPr lang="en-US" sz="2400">
                <a:latin typeface="Arial" charset="0"/>
              </a:rPr>
              <a:t>) u</a:t>
            </a:r>
            <a:r>
              <a:rPr lang="en-US" sz="2400" baseline="-25000">
                <a:latin typeface="Arial" charset="0"/>
              </a:rPr>
              <a:t>2 </a:t>
            </a:r>
            <a:r>
              <a:rPr lang="en-US" sz="2400">
                <a:latin typeface="Arial" charset="0"/>
              </a:rPr>
              <a:t>+…+ P(x</a:t>
            </a:r>
            <a:r>
              <a:rPr lang="en-US" sz="2400" baseline="-25000">
                <a:latin typeface="Arial" charset="0"/>
              </a:rPr>
              <a:t>n</a:t>
            </a:r>
            <a:r>
              <a:rPr lang="en-US" sz="2400">
                <a:latin typeface="Arial" charset="0"/>
              </a:rPr>
              <a:t>) u</a:t>
            </a:r>
            <a:r>
              <a:rPr lang="en-US" sz="2400" baseline="-25000">
                <a:latin typeface="Arial" charset="0"/>
              </a:rPr>
              <a:t>n </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a:latin typeface="Arial" charset="0"/>
              </a:rPr>
              <a:t>		   	        </a:t>
            </a:r>
            <a:r>
              <a:rPr lang="en-US" sz="2400">
                <a:solidFill>
                  <a:schemeClr val="bg1"/>
                </a:solidFill>
                <a:latin typeface="Arial" charset="0"/>
              </a:rPr>
              <a:t>= </a:t>
            </a:r>
            <a:r>
              <a:rPr lang="en-US" b="1">
                <a:solidFill>
                  <a:schemeClr val="bg1"/>
                </a:solidFill>
                <a:latin typeface="Arial" charset="0"/>
              </a:rPr>
              <a:t>-</a:t>
            </a:r>
            <a:r>
              <a:rPr lang="en-US" sz="2400">
                <a:solidFill>
                  <a:schemeClr val="bg1"/>
                </a:solidFill>
                <a:latin typeface="Arial" charset="0"/>
              </a:rPr>
              <a:t> </a:t>
            </a:r>
            <a:r>
              <a:rPr lang="en-US" sz="2400">
                <a:solidFill>
                  <a:schemeClr val="bg1"/>
                </a:solidFill>
                <a:latin typeface="Arial" charset="0"/>
                <a:sym typeface="Symbol" charset="0"/>
              </a:rPr>
              <a:t></a:t>
            </a:r>
            <a:r>
              <a:rPr lang="en-US" sz="2400" baseline="-25000">
                <a:solidFill>
                  <a:schemeClr val="bg1"/>
                </a:solidFill>
                <a:latin typeface="Arial" charset="0"/>
              </a:rPr>
              <a:t>i=1..n</a:t>
            </a:r>
            <a:r>
              <a:rPr lang="en-US" sz="2400">
                <a:solidFill>
                  <a:schemeClr val="bg1"/>
                </a:solidFill>
                <a:latin typeface="Arial" charset="0"/>
              </a:rPr>
              <a:t> P(x</a:t>
            </a:r>
            <a:r>
              <a:rPr lang="en-US" sz="2400" baseline="-25000">
                <a:solidFill>
                  <a:schemeClr val="bg1"/>
                </a:solidFill>
                <a:latin typeface="Arial" charset="0"/>
              </a:rPr>
              <a:t>i</a:t>
            </a:r>
            <a:r>
              <a:rPr lang="en-US" sz="2400">
                <a:solidFill>
                  <a:schemeClr val="bg1"/>
                </a:solidFill>
                <a:latin typeface="Arial" charset="0"/>
              </a:rPr>
              <a:t>) log</a:t>
            </a:r>
            <a:r>
              <a:rPr lang="en-US" sz="2400" baseline="-25000">
                <a:solidFill>
                  <a:schemeClr val="bg1"/>
                </a:solidFill>
                <a:latin typeface="Arial" charset="0"/>
              </a:rPr>
              <a:t>2 </a:t>
            </a:r>
            <a:r>
              <a:rPr lang="en-US" sz="2400">
                <a:solidFill>
                  <a:schemeClr val="bg1"/>
                </a:solidFill>
                <a:latin typeface="Arial" charset="0"/>
              </a:rPr>
              <a:t>P(x</a:t>
            </a:r>
            <a:r>
              <a:rPr lang="en-US" sz="2400" baseline="-25000">
                <a:solidFill>
                  <a:schemeClr val="bg1"/>
                </a:solidFill>
                <a:latin typeface="Arial" charset="0"/>
              </a:rPr>
              <a:t>i</a:t>
            </a:r>
            <a:r>
              <a:rPr lang="en-US" sz="2400">
                <a:solidFill>
                  <a:schemeClr val="bg1"/>
                </a:solidFill>
                <a:latin typeface="Arial" charset="0"/>
              </a:rPr>
              <a:t>) </a:t>
            </a:r>
          </a:p>
        </p:txBody>
      </p:sp>
    </p:spTree>
    <p:extLst>
      <p:ext uri="{BB962C8B-B14F-4D97-AF65-F5344CB8AC3E}">
        <p14:creationId xmlns:p14="http://schemas.microsoft.com/office/powerpoint/2010/main" val="30085051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333291" y="5557741"/>
            <a:ext cx="2971800" cy="762000"/>
          </a:xfrm>
          <a:prstGeom prst="rect">
            <a:avLst/>
          </a:prstGeom>
          <a:solidFill>
            <a:srgbClr val="F2F7C1"/>
          </a:solidFill>
          <a:ln w="9525">
            <a:solidFill>
              <a:schemeClr val="tx1"/>
            </a:solidFill>
            <a:miter lim="800000"/>
            <a:headEnd/>
            <a:tailEnd/>
          </a:ln>
        </p:spPr>
        <p:txBody>
          <a:bodyPr wrap="none" anchor="ctr"/>
          <a:lstStyle/>
          <a:p>
            <a:endParaRPr lang="en-US"/>
          </a:p>
        </p:txBody>
      </p:sp>
      <p:sp>
        <p:nvSpPr>
          <p:cNvPr id="58371" name="Rectangle 3"/>
          <p:cNvSpPr>
            <a:spLocks noGrp="1" noChangeArrowheads="1"/>
          </p:cNvSpPr>
          <p:nvPr>
            <p:ph type="title"/>
          </p:nvPr>
        </p:nvSpPr>
        <p:spPr/>
        <p:txBody>
          <a:bodyPr/>
          <a:lstStyle/>
          <a:p>
            <a:pPr eaLnBrk="1" hangingPunct="1"/>
            <a:r>
              <a:rPr lang="en-US">
                <a:latin typeface="Arial" charset="0"/>
              </a:rPr>
              <a:t>Information Entropy</a:t>
            </a:r>
          </a:p>
        </p:txBody>
      </p:sp>
      <p:sp>
        <p:nvSpPr>
          <p:cNvPr id="58372" name="Rectangle 4"/>
          <p:cNvSpPr>
            <a:spLocks noGrp="1" noChangeArrowheads="1"/>
          </p:cNvSpPr>
          <p:nvPr>
            <p:ph type="body" idx="1"/>
          </p:nvPr>
        </p:nvSpPr>
        <p:spPr/>
        <p:txBody>
          <a:bodyPr>
            <a:normAutofit fontScale="92500" lnSpcReduction="20000"/>
          </a:bodyPr>
          <a:lstStyle/>
          <a:p>
            <a:pPr marL="0" indent="0" eaLnBrk="1" hangingPunct="1">
              <a:lnSpc>
                <a:spcPct val="90000"/>
              </a:lnSpc>
              <a:buFont typeface="Wingdings" charset="0"/>
              <a:buNone/>
            </a:pPr>
            <a:r>
              <a:rPr lang="en-US" sz="2400">
                <a:latin typeface="Arial" charset="0"/>
              </a:rPr>
              <a:t>Assume a discrete random variable X w/ values {x</a:t>
            </a:r>
            <a:r>
              <a:rPr lang="en-US" sz="2400" baseline="-25000">
                <a:latin typeface="Arial" charset="0"/>
              </a:rPr>
              <a:t>1</a:t>
            </a:r>
            <a:r>
              <a:rPr lang="en-US" sz="2400">
                <a:latin typeface="Arial" charset="0"/>
              </a:rPr>
              <a:t>,x</a:t>
            </a:r>
            <a:r>
              <a:rPr lang="en-US" sz="2400" baseline="-25000">
                <a:latin typeface="Arial" charset="0"/>
              </a:rPr>
              <a:t>2</a:t>
            </a:r>
            <a:r>
              <a:rPr lang="en-US" sz="2400">
                <a:latin typeface="Arial" charset="0"/>
              </a:rPr>
              <a:t>…,x</a:t>
            </a:r>
            <a:r>
              <a:rPr lang="en-US" sz="2400" baseline="-25000">
                <a:latin typeface="Arial" charset="0"/>
              </a:rPr>
              <a:t>n</a:t>
            </a:r>
            <a:r>
              <a:rPr lang="en-US" sz="2400">
                <a:latin typeface="Arial" charset="0"/>
              </a:rPr>
              <a:t>}</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i="1">
                <a:latin typeface="Arial" charset="0"/>
              </a:rPr>
              <a:t>Uncertainty</a:t>
            </a:r>
            <a:r>
              <a:rPr lang="en-US" sz="2400">
                <a:latin typeface="Arial" charset="0"/>
              </a:rPr>
              <a:t> u</a:t>
            </a:r>
            <a:r>
              <a:rPr lang="en-US" sz="2400" baseline="-25000">
                <a:latin typeface="Arial" charset="0"/>
              </a:rPr>
              <a:t>i</a:t>
            </a:r>
            <a:r>
              <a:rPr lang="en-US" sz="2400">
                <a:latin typeface="Arial" charset="0"/>
              </a:rPr>
              <a:t> associated with x</a:t>
            </a:r>
            <a:r>
              <a:rPr lang="en-US" sz="2400" baseline="-25000">
                <a:latin typeface="Arial" charset="0"/>
              </a:rPr>
              <a:t>i </a:t>
            </a:r>
            <a:r>
              <a:rPr lang="en-US" sz="2400">
                <a:latin typeface="Arial" charset="0"/>
              </a:rPr>
              <a:t>(the number of bits needed to designate  x</a:t>
            </a:r>
            <a:r>
              <a:rPr lang="en-US" sz="2400" baseline="-25000">
                <a:latin typeface="Arial" charset="0"/>
              </a:rPr>
              <a:t>i  </a:t>
            </a:r>
            <a:r>
              <a:rPr lang="en-US" sz="2400">
                <a:latin typeface="Arial" charset="0"/>
              </a:rPr>
              <a:t>in a message) defined as : </a:t>
            </a:r>
          </a:p>
          <a:p>
            <a:pPr lvl="1" eaLnBrk="1" hangingPunct="1">
              <a:lnSpc>
                <a:spcPct val="90000"/>
              </a:lnSpc>
              <a:buFontTx/>
              <a:buNone/>
            </a:pPr>
            <a:r>
              <a:rPr lang="en-US" sz="2000">
                <a:solidFill>
                  <a:srgbClr val="B2B2B2"/>
                </a:solidFill>
                <a:latin typeface="Arial" charset="0"/>
              </a:rPr>
              <a:t>If X was uniformly distributed [P(x</a:t>
            </a:r>
            <a:r>
              <a:rPr lang="en-US" sz="2000" baseline="-25000">
                <a:solidFill>
                  <a:srgbClr val="B2B2B2"/>
                </a:solidFill>
                <a:latin typeface="Arial" charset="0"/>
              </a:rPr>
              <a:t>i</a:t>
            </a:r>
            <a:r>
              <a:rPr lang="en-US" sz="2000">
                <a:solidFill>
                  <a:srgbClr val="B2B2B2"/>
                </a:solidFill>
                <a:latin typeface="Arial" charset="0"/>
              </a:rPr>
              <a:t>) = 1/n]:	</a:t>
            </a:r>
          </a:p>
          <a:p>
            <a:pPr lvl="1" eaLnBrk="1" hangingPunct="1">
              <a:lnSpc>
                <a:spcPct val="90000"/>
              </a:lnSpc>
              <a:buFontTx/>
              <a:buNone/>
            </a:pPr>
            <a:r>
              <a:rPr lang="en-US" sz="2000">
                <a:solidFill>
                  <a:srgbClr val="B2B2B2"/>
                </a:solidFill>
                <a:latin typeface="Arial" charset="0"/>
              </a:rPr>
              <a:t>	u</a:t>
            </a:r>
            <a:r>
              <a:rPr lang="en-US" sz="2000" baseline="-25000">
                <a:solidFill>
                  <a:srgbClr val="B2B2B2"/>
                </a:solidFill>
                <a:latin typeface="Arial" charset="0"/>
              </a:rPr>
              <a:t>i</a:t>
            </a:r>
            <a:r>
              <a:rPr lang="en-US" sz="2000">
                <a:solidFill>
                  <a:srgbClr val="B2B2B2"/>
                </a:solidFill>
                <a:latin typeface="Arial" charset="0"/>
              </a:rPr>
              <a:t> = log</a:t>
            </a:r>
            <a:r>
              <a:rPr lang="en-US" sz="2000" baseline="-25000">
                <a:solidFill>
                  <a:srgbClr val="B2B2B2"/>
                </a:solidFill>
                <a:latin typeface="Arial" charset="0"/>
              </a:rPr>
              <a:t>2 </a:t>
            </a:r>
            <a:r>
              <a:rPr lang="en-US" sz="2000">
                <a:solidFill>
                  <a:srgbClr val="B2B2B2"/>
                </a:solidFill>
                <a:latin typeface="Arial" charset="0"/>
              </a:rPr>
              <a:t>n</a:t>
            </a:r>
          </a:p>
          <a:p>
            <a:pPr lvl="1" eaLnBrk="1" hangingPunct="1">
              <a:lnSpc>
                <a:spcPct val="90000"/>
              </a:lnSpc>
              <a:buFontTx/>
              <a:buNone/>
            </a:pPr>
            <a:r>
              <a:rPr lang="en-US" sz="2000">
                <a:latin typeface="Arial" charset="0"/>
              </a:rPr>
              <a:t>For arbitrary non-uniform distribution:		</a:t>
            </a:r>
          </a:p>
          <a:p>
            <a:pPr lvl="1" eaLnBrk="1" hangingPunct="1">
              <a:lnSpc>
                <a:spcPct val="90000"/>
              </a:lnSpc>
              <a:buFontTx/>
              <a:buNone/>
            </a:pPr>
            <a:r>
              <a:rPr lang="en-US" sz="2000">
                <a:latin typeface="Arial" charset="0"/>
              </a:rPr>
              <a:t>	u</a:t>
            </a:r>
            <a:r>
              <a:rPr lang="en-US" sz="2000" baseline="-25000">
                <a:latin typeface="Arial" charset="0"/>
              </a:rPr>
              <a:t>i</a:t>
            </a:r>
            <a:r>
              <a:rPr lang="en-US" sz="2000">
                <a:latin typeface="Arial" charset="0"/>
              </a:rPr>
              <a:t> = log</a:t>
            </a:r>
            <a:r>
              <a:rPr lang="en-US" sz="2000" baseline="-25000">
                <a:latin typeface="Arial" charset="0"/>
              </a:rPr>
              <a:t>2</a:t>
            </a:r>
            <a:r>
              <a:rPr lang="en-US" sz="2000">
                <a:latin typeface="Arial" charset="0"/>
              </a:rPr>
              <a:t>(1/P(x</a:t>
            </a:r>
            <a:r>
              <a:rPr lang="en-US" sz="2000" baseline="-25000">
                <a:latin typeface="Arial" charset="0"/>
              </a:rPr>
              <a:t>i</a:t>
            </a:r>
            <a:r>
              <a:rPr lang="en-US" sz="2000">
                <a:latin typeface="Arial" charset="0"/>
              </a:rPr>
              <a:t>))  = </a:t>
            </a:r>
            <a:r>
              <a:rPr lang="en-US" sz="2000" b="1">
                <a:latin typeface="Arial" charset="0"/>
              </a:rPr>
              <a:t>-</a:t>
            </a:r>
            <a:r>
              <a:rPr lang="en-US" sz="2000">
                <a:latin typeface="Arial" charset="0"/>
              </a:rPr>
              <a:t> log</a:t>
            </a:r>
            <a:r>
              <a:rPr lang="en-US" sz="2000" baseline="-25000">
                <a:latin typeface="Arial" charset="0"/>
              </a:rPr>
              <a:t>2</a:t>
            </a:r>
            <a:r>
              <a:rPr lang="en-US" sz="2000">
                <a:latin typeface="Arial" charset="0"/>
              </a:rPr>
              <a:t>P(x</a:t>
            </a:r>
            <a:r>
              <a:rPr lang="en-US" sz="2000" baseline="-25000">
                <a:latin typeface="Arial" charset="0"/>
              </a:rPr>
              <a:t>i</a:t>
            </a:r>
            <a:r>
              <a:rPr lang="en-US" sz="2000">
                <a:latin typeface="Arial" charset="0"/>
              </a:rPr>
              <a:t>) </a:t>
            </a:r>
          </a:p>
          <a:p>
            <a:pPr lvl="1" eaLnBrk="1" hangingPunct="1">
              <a:lnSpc>
                <a:spcPct val="90000"/>
              </a:lnSpc>
              <a:buFontTx/>
              <a:buNone/>
            </a:pPr>
            <a:endParaRPr lang="en-US" sz="1200">
              <a:latin typeface="Arial" charset="0"/>
            </a:endParaRPr>
          </a:p>
          <a:p>
            <a:pPr marL="0" indent="0" eaLnBrk="1" hangingPunct="1">
              <a:lnSpc>
                <a:spcPct val="90000"/>
              </a:lnSpc>
              <a:buFont typeface="Wingdings" charset="0"/>
              <a:buNone/>
            </a:pPr>
            <a:r>
              <a:rPr lang="en-US" sz="2400" i="1">
                <a:latin typeface="Arial" charset="0"/>
              </a:rPr>
              <a:t>Entropy</a:t>
            </a:r>
            <a:r>
              <a:rPr lang="en-US" sz="2400">
                <a:latin typeface="Arial" charset="0"/>
              </a:rPr>
              <a:t> gives the average number of bits to encode a message of symbols drawn from X  </a:t>
            </a:r>
          </a:p>
          <a:p>
            <a:pPr marL="0" indent="0" eaLnBrk="1" hangingPunct="1">
              <a:lnSpc>
                <a:spcPct val="90000"/>
              </a:lnSpc>
              <a:buFont typeface="Wingdings" charset="0"/>
              <a:buNone/>
            </a:pPr>
            <a:r>
              <a:rPr lang="en-US" sz="2400">
                <a:latin typeface="Arial" charset="0"/>
              </a:rPr>
              <a:t>	Entropy(X) = H(X) = P(x</a:t>
            </a:r>
            <a:r>
              <a:rPr lang="en-US" sz="2400" baseline="-25000">
                <a:latin typeface="Arial" charset="0"/>
              </a:rPr>
              <a:t>1</a:t>
            </a:r>
            <a:r>
              <a:rPr lang="en-US" sz="2400">
                <a:latin typeface="Arial" charset="0"/>
              </a:rPr>
              <a:t>) u</a:t>
            </a:r>
            <a:r>
              <a:rPr lang="en-US" sz="2400" baseline="-25000">
                <a:latin typeface="Arial" charset="0"/>
              </a:rPr>
              <a:t>1</a:t>
            </a:r>
            <a:r>
              <a:rPr lang="en-US" sz="2400">
                <a:latin typeface="Arial" charset="0"/>
              </a:rPr>
              <a:t>+ P(x</a:t>
            </a:r>
            <a:r>
              <a:rPr lang="en-US" sz="2400" baseline="-25000">
                <a:latin typeface="Arial" charset="0"/>
              </a:rPr>
              <a:t>2</a:t>
            </a:r>
            <a:r>
              <a:rPr lang="en-US" sz="2400">
                <a:latin typeface="Arial" charset="0"/>
              </a:rPr>
              <a:t>) u</a:t>
            </a:r>
            <a:r>
              <a:rPr lang="en-US" sz="2400" baseline="-25000">
                <a:latin typeface="Arial" charset="0"/>
              </a:rPr>
              <a:t>2 </a:t>
            </a:r>
            <a:r>
              <a:rPr lang="en-US" sz="2400">
                <a:latin typeface="Arial" charset="0"/>
              </a:rPr>
              <a:t>+…+ P(x</a:t>
            </a:r>
            <a:r>
              <a:rPr lang="en-US" sz="2400" baseline="-25000">
                <a:latin typeface="Arial" charset="0"/>
              </a:rPr>
              <a:t>n</a:t>
            </a:r>
            <a:r>
              <a:rPr lang="en-US" sz="2400">
                <a:latin typeface="Arial" charset="0"/>
              </a:rPr>
              <a:t>) u</a:t>
            </a:r>
            <a:r>
              <a:rPr lang="en-US" sz="2400" baseline="-25000">
                <a:latin typeface="Arial" charset="0"/>
              </a:rPr>
              <a:t>n </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a:latin typeface="Arial" charset="0"/>
              </a:rPr>
              <a:t>		   	        = </a:t>
            </a:r>
            <a:r>
              <a:rPr lang="en-US" b="1">
                <a:latin typeface="Arial" charset="0"/>
              </a:rPr>
              <a:t>-</a:t>
            </a:r>
            <a:r>
              <a:rPr lang="en-US" sz="2400">
                <a:latin typeface="Arial" charset="0"/>
              </a:rPr>
              <a:t> </a:t>
            </a:r>
            <a:r>
              <a:rPr lang="en-US" sz="2400">
                <a:latin typeface="Arial" charset="0"/>
                <a:sym typeface="Symbol" charset="0"/>
              </a:rPr>
              <a:t></a:t>
            </a:r>
            <a:r>
              <a:rPr lang="en-US" sz="2400" baseline="-25000">
                <a:latin typeface="Arial" charset="0"/>
              </a:rPr>
              <a:t>i=1..n</a:t>
            </a:r>
            <a:r>
              <a:rPr lang="en-US" sz="2400">
                <a:latin typeface="Arial" charset="0"/>
              </a:rPr>
              <a:t> P(x</a:t>
            </a:r>
            <a:r>
              <a:rPr lang="en-US" sz="2400" baseline="-25000">
                <a:latin typeface="Arial" charset="0"/>
              </a:rPr>
              <a:t>i</a:t>
            </a:r>
            <a:r>
              <a:rPr lang="en-US" sz="2400">
                <a:latin typeface="Arial" charset="0"/>
              </a:rPr>
              <a:t>) log</a:t>
            </a:r>
            <a:r>
              <a:rPr lang="en-US" sz="2400" baseline="-25000">
                <a:latin typeface="Arial" charset="0"/>
              </a:rPr>
              <a:t>2 </a:t>
            </a:r>
            <a:r>
              <a:rPr lang="en-US" sz="2400">
                <a:latin typeface="Arial" charset="0"/>
              </a:rPr>
              <a:t>P(x</a:t>
            </a:r>
            <a:r>
              <a:rPr lang="en-US" sz="2400" baseline="-25000">
                <a:latin typeface="Arial" charset="0"/>
              </a:rPr>
              <a:t>i</a:t>
            </a:r>
            <a:r>
              <a:rPr lang="en-US" sz="2400">
                <a:latin typeface="Arial" charset="0"/>
              </a:rPr>
              <a:t>) </a:t>
            </a:r>
          </a:p>
        </p:txBody>
      </p:sp>
    </p:spTree>
    <p:extLst>
      <p:ext uri="{BB962C8B-B14F-4D97-AF65-F5344CB8AC3E}">
        <p14:creationId xmlns:p14="http://schemas.microsoft.com/office/powerpoint/2010/main" val="18841958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atin typeface="Arial" charset="0"/>
              </a:rPr>
              <a:t>Conditional Entropy</a:t>
            </a:r>
          </a:p>
        </p:txBody>
      </p:sp>
      <p:sp>
        <p:nvSpPr>
          <p:cNvPr id="59395" name="Rectangle 3"/>
          <p:cNvSpPr>
            <a:spLocks noGrp="1" noChangeArrowheads="1"/>
          </p:cNvSpPr>
          <p:nvPr>
            <p:ph type="body" idx="1"/>
          </p:nvPr>
        </p:nvSpPr>
        <p:spPr>
          <a:xfrm>
            <a:off x="1128942" y="1847153"/>
            <a:ext cx="8015057" cy="4379976"/>
          </a:xfrm>
        </p:spPr>
        <p:txBody>
          <a:bodyPr>
            <a:normAutofit fontScale="92500" lnSpcReduction="10000"/>
          </a:bodyPr>
          <a:lstStyle/>
          <a:p>
            <a:pPr marL="0" indent="0" eaLnBrk="1" hangingPunct="1">
              <a:lnSpc>
                <a:spcPct val="90000"/>
              </a:lnSpc>
              <a:buFont typeface="Wingdings" charset="0"/>
              <a:buNone/>
            </a:pPr>
            <a:r>
              <a:rPr lang="en-US" i="1" dirty="0">
                <a:latin typeface="Arial" charset="0"/>
              </a:rPr>
              <a:t>Specific Conditional Entropy</a:t>
            </a:r>
          </a:p>
          <a:p>
            <a:pPr marL="0" indent="0" eaLnBrk="1" hangingPunct="1">
              <a:lnSpc>
                <a:spcPct val="90000"/>
              </a:lnSpc>
              <a:buFont typeface="Wingdings" charset="0"/>
              <a:buNone/>
            </a:pPr>
            <a:r>
              <a:rPr lang="en-US" dirty="0">
                <a:latin typeface="Arial" charset="0"/>
              </a:rPr>
              <a:t>Entropy(</a:t>
            </a:r>
            <a:r>
              <a:rPr lang="en-US" dirty="0" err="1">
                <a:latin typeface="Arial" charset="0"/>
              </a:rPr>
              <a:t>F</a:t>
            </a:r>
            <a:r>
              <a:rPr lang="en-US" baseline="-25000" dirty="0" err="1">
                <a:latin typeface="Arial" charset="0"/>
              </a:rPr>
              <a:t>a</a:t>
            </a:r>
            <a:r>
              <a:rPr lang="en-US" dirty="0">
                <a:latin typeface="Arial" charset="0"/>
              </a:rPr>
              <a:t> | </a:t>
            </a:r>
            <a:r>
              <a:rPr lang="en-US" dirty="0" err="1">
                <a:latin typeface="Arial" charset="0"/>
              </a:rPr>
              <a:t>F</a:t>
            </a:r>
            <a:r>
              <a:rPr lang="en-US" baseline="-25000" dirty="0" err="1">
                <a:latin typeface="Arial" charset="0"/>
              </a:rPr>
              <a:t>b</a:t>
            </a:r>
            <a:r>
              <a:rPr lang="en-US" dirty="0">
                <a:latin typeface="Arial" charset="0"/>
              </a:rPr>
              <a:t> = x</a:t>
            </a:r>
            <a:r>
              <a:rPr lang="en-US" baseline="-25000" dirty="0">
                <a:latin typeface="Arial" charset="0"/>
              </a:rPr>
              <a:t>i</a:t>
            </a:r>
            <a:r>
              <a:rPr lang="en-US" dirty="0">
                <a:latin typeface="Arial" charset="0"/>
              </a:rPr>
              <a:t>)	</a:t>
            </a:r>
          </a:p>
          <a:p>
            <a:pPr lvl="1" eaLnBrk="1" hangingPunct="1">
              <a:lnSpc>
                <a:spcPct val="90000"/>
              </a:lnSpc>
            </a:pPr>
            <a:r>
              <a:rPr lang="en-US" dirty="0">
                <a:latin typeface="Arial" charset="0"/>
              </a:rPr>
              <a:t>Entropy of feature </a:t>
            </a:r>
            <a:r>
              <a:rPr lang="en-US" dirty="0" err="1">
                <a:latin typeface="Arial" charset="0"/>
              </a:rPr>
              <a:t>F</a:t>
            </a:r>
            <a:r>
              <a:rPr lang="en-US" baseline="-25000" dirty="0" err="1">
                <a:latin typeface="Arial" charset="0"/>
              </a:rPr>
              <a:t>a</a:t>
            </a:r>
            <a:r>
              <a:rPr lang="en-US" dirty="0">
                <a:latin typeface="Arial" charset="0"/>
              </a:rPr>
              <a:t> among instances </a:t>
            </a:r>
            <a:br>
              <a:rPr lang="en-US" dirty="0">
                <a:latin typeface="Arial" charset="0"/>
              </a:rPr>
            </a:br>
            <a:r>
              <a:rPr lang="en-US" dirty="0">
                <a:latin typeface="Arial" charset="0"/>
              </a:rPr>
              <a:t>in which feature </a:t>
            </a:r>
            <a:r>
              <a:rPr lang="en-US" dirty="0" err="1">
                <a:latin typeface="Arial" charset="0"/>
              </a:rPr>
              <a:t>F</a:t>
            </a:r>
            <a:r>
              <a:rPr lang="en-US" baseline="-25000" dirty="0" err="1">
                <a:latin typeface="Arial" charset="0"/>
              </a:rPr>
              <a:t>b</a:t>
            </a:r>
            <a:r>
              <a:rPr lang="en-US" dirty="0">
                <a:latin typeface="Arial" charset="0"/>
              </a:rPr>
              <a:t> = x</a:t>
            </a:r>
            <a:r>
              <a:rPr lang="en-US" baseline="-25000" dirty="0">
                <a:latin typeface="Arial" charset="0"/>
              </a:rPr>
              <a:t>i</a:t>
            </a:r>
            <a:endParaRPr lang="en-US" dirty="0">
              <a:latin typeface="Arial" charset="0"/>
            </a:endParaRPr>
          </a:p>
          <a:p>
            <a:pPr marL="0" indent="0" eaLnBrk="1" hangingPunct="1">
              <a:lnSpc>
                <a:spcPct val="90000"/>
              </a:lnSpc>
              <a:buFont typeface="Wingdings" charset="0"/>
              <a:buNone/>
            </a:pPr>
            <a:endParaRPr lang="en-US" sz="1600" dirty="0">
              <a:latin typeface="Arial" charset="0"/>
            </a:endParaRPr>
          </a:p>
          <a:p>
            <a:pPr marL="0" indent="0" eaLnBrk="1" hangingPunct="1">
              <a:lnSpc>
                <a:spcPct val="90000"/>
              </a:lnSpc>
              <a:buFont typeface="Wingdings" charset="0"/>
              <a:buNone/>
            </a:pPr>
            <a:r>
              <a:rPr lang="en-US" i="1" dirty="0">
                <a:latin typeface="Arial" charset="0"/>
              </a:rPr>
              <a:t>Conditional Entropy</a:t>
            </a:r>
            <a:r>
              <a:rPr lang="en-US" dirty="0">
                <a:latin typeface="Arial" charset="0"/>
              </a:rPr>
              <a:t> across the full training set</a:t>
            </a:r>
          </a:p>
          <a:p>
            <a:pPr marL="0" indent="0" eaLnBrk="1" hangingPunct="1">
              <a:lnSpc>
                <a:spcPct val="90000"/>
              </a:lnSpc>
              <a:buFont typeface="Wingdings" charset="0"/>
              <a:buNone/>
            </a:pPr>
            <a:r>
              <a:rPr lang="en-US" dirty="0">
                <a:latin typeface="Arial" charset="0"/>
              </a:rPr>
              <a:t>Entropy(Y | X): average specific </a:t>
            </a:r>
            <a:r>
              <a:rPr lang="en-US" dirty="0" smtClean="0">
                <a:latin typeface="Arial" charset="0"/>
              </a:rPr>
              <a:t/>
            </a:r>
            <a:br>
              <a:rPr lang="en-US" dirty="0" smtClean="0">
                <a:latin typeface="Arial" charset="0"/>
              </a:rPr>
            </a:br>
            <a:r>
              <a:rPr lang="en-US" dirty="0" smtClean="0">
                <a:latin typeface="Arial" charset="0"/>
              </a:rPr>
              <a:t>	conditional </a:t>
            </a:r>
            <a:r>
              <a:rPr lang="en-US" dirty="0">
                <a:latin typeface="Arial" charset="0"/>
              </a:rPr>
              <a:t>entropy of Y</a:t>
            </a:r>
          </a:p>
          <a:p>
            <a:pPr lvl="1" eaLnBrk="1" hangingPunct="1">
              <a:lnSpc>
                <a:spcPct val="90000"/>
              </a:lnSpc>
            </a:pPr>
            <a:r>
              <a:rPr lang="en-US" dirty="0">
                <a:latin typeface="Arial" charset="0"/>
              </a:rPr>
              <a:t>Entropy in Y if X is known</a:t>
            </a:r>
          </a:p>
          <a:p>
            <a:pPr lvl="1" eaLnBrk="1" hangingPunct="1">
              <a:lnSpc>
                <a:spcPct val="90000"/>
              </a:lnSpc>
            </a:pPr>
            <a:r>
              <a:rPr lang="en-US" dirty="0">
                <a:latin typeface="Arial" charset="0"/>
              </a:rPr>
              <a:t>Also expected number of bits to transmit Y if both sides already know the value of X</a:t>
            </a:r>
          </a:p>
          <a:p>
            <a:pPr marL="0" indent="0" eaLnBrk="1" hangingPunct="1">
              <a:lnSpc>
                <a:spcPct val="90000"/>
              </a:lnSpc>
              <a:buFont typeface="Wingdings" charset="0"/>
              <a:buNone/>
            </a:pPr>
            <a:r>
              <a:rPr lang="en-US" dirty="0">
                <a:latin typeface="Arial" charset="0"/>
              </a:rPr>
              <a:t>  Entropy(Y | X) = </a:t>
            </a:r>
            <a:r>
              <a:rPr lang="en-US" dirty="0">
                <a:latin typeface="Arial" charset="0"/>
                <a:sym typeface="Symbol" charset="0"/>
              </a:rPr>
              <a:t></a:t>
            </a:r>
            <a:r>
              <a:rPr lang="en-US" baseline="-25000" dirty="0" err="1">
                <a:latin typeface="Arial" charset="0"/>
              </a:rPr>
              <a:t>i</a:t>
            </a:r>
            <a:r>
              <a:rPr lang="en-US" baseline="-25000" dirty="0">
                <a:latin typeface="Arial" charset="0"/>
              </a:rPr>
              <a:t>=1..n</a:t>
            </a:r>
            <a:r>
              <a:rPr lang="en-US" dirty="0">
                <a:latin typeface="Arial" charset="0"/>
              </a:rPr>
              <a:t> P(X= x</a:t>
            </a:r>
            <a:r>
              <a:rPr lang="en-US" baseline="-25000" dirty="0">
                <a:latin typeface="Arial" charset="0"/>
              </a:rPr>
              <a:t>i</a:t>
            </a:r>
            <a:r>
              <a:rPr lang="en-US" dirty="0">
                <a:latin typeface="Arial" charset="0"/>
              </a:rPr>
              <a:t>) Entropy(Y | X = x</a:t>
            </a:r>
            <a:r>
              <a:rPr lang="en-US" baseline="-25000" dirty="0">
                <a:latin typeface="Arial" charset="0"/>
              </a:rPr>
              <a:t>i</a:t>
            </a:r>
            <a:r>
              <a:rPr lang="en-US" dirty="0">
                <a:latin typeface="Arial" charset="0"/>
              </a:rPr>
              <a:t>)</a:t>
            </a:r>
          </a:p>
          <a:p>
            <a:pPr marL="0" indent="0" eaLnBrk="1" hangingPunct="1">
              <a:lnSpc>
                <a:spcPct val="90000"/>
              </a:lnSpc>
              <a:buFont typeface="Wingdings" charset="0"/>
              <a:buNone/>
            </a:pPr>
            <a:endParaRPr lang="en-US" dirty="0">
              <a:latin typeface="Arial" charset="0"/>
            </a:endParaRPr>
          </a:p>
        </p:txBody>
      </p:sp>
    </p:spTree>
    <p:extLst>
      <p:ext uri="{BB962C8B-B14F-4D97-AF65-F5344CB8AC3E}">
        <p14:creationId xmlns:p14="http://schemas.microsoft.com/office/powerpoint/2010/main" val="16312320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954132" y="805215"/>
            <a:ext cx="6280441" cy="990107"/>
          </a:xfrm>
        </p:spPr>
        <p:txBody>
          <a:bodyPr/>
          <a:lstStyle/>
          <a:p>
            <a:pPr eaLnBrk="1" hangingPunct="1"/>
            <a:r>
              <a:rPr lang="en-US" sz="3200" dirty="0">
                <a:latin typeface="Arial" charset="0"/>
              </a:rPr>
              <a:t>Information Gain </a:t>
            </a:r>
            <a:br>
              <a:rPr lang="en-US" sz="3200" dirty="0">
                <a:latin typeface="Arial" charset="0"/>
              </a:rPr>
            </a:br>
            <a:r>
              <a:rPr lang="en-US" sz="2000" dirty="0">
                <a:latin typeface="Arial" charset="0"/>
              </a:rPr>
              <a:t>(AKA Mutual Information or </a:t>
            </a:r>
            <a:r>
              <a:rPr lang="en-US" sz="2000" dirty="0" err="1">
                <a:latin typeface="Arial" charset="0"/>
              </a:rPr>
              <a:t>Kullback-Leibler</a:t>
            </a:r>
            <a:r>
              <a:rPr lang="en-US" sz="2000" dirty="0">
                <a:latin typeface="Arial" charset="0"/>
              </a:rPr>
              <a:t> divergence)</a:t>
            </a:r>
          </a:p>
        </p:txBody>
      </p:sp>
      <p:sp>
        <p:nvSpPr>
          <p:cNvPr id="60419" name="Rectangle 3"/>
          <p:cNvSpPr>
            <a:spLocks noGrp="1" noChangeArrowheads="1"/>
          </p:cNvSpPr>
          <p:nvPr>
            <p:ph idx="1"/>
          </p:nvPr>
        </p:nvSpPr>
        <p:spPr>
          <a:xfrm>
            <a:off x="1128943" y="1954773"/>
            <a:ext cx="7048804" cy="4379976"/>
          </a:xfrm>
        </p:spPr>
        <p:txBody>
          <a:bodyPr>
            <a:normAutofit fontScale="92500" lnSpcReduction="10000"/>
          </a:bodyPr>
          <a:lstStyle/>
          <a:p>
            <a:pPr marL="0" indent="0" eaLnBrk="1" hangingPunct="1">
              <a:lnSpc>
                <a:spcPct val="90000"/>
              </a:lnSpc>
              <a:buFont typeface="Wingdings" charset="0"/>
              <a:buNone/>
            </a:pPr>
            <a:r>
              <a:rPr lang="en-US" dirty="0">
                <a:latin typeface="Arial" charset="0"/>
              </a:rPr>
              <a:t>IG(Y | X)  = Entropy(Y) – Entropy(Y | X)  </a:t>
            </a:r>
            <a:br>
              <a:rPr lang="en-US" dirty="0">
                <a:latin typeface="Arial" charset="0"/>
              </a:rPr>
            </a:br>
            <a:r>
              <a:rPr lang="en-US" sz="2400" dirty="0">
                <a:solidFill>
                  <a:srgbClr val="000000"/>
                </a:solidFill>
                <a:latin typeface="Arial" charset="0"/>
              </a:rPr>
              <a:t>			 </a:t>
            </a:r>
            <a:r>
              <a:rPr lang="en-US" dirty="0">
                <a:solidFill>
                  <a:schemeClr val="tx1"/>
                </a:solidFill>
                <a:latin typeface="Arial" charset="0"/>
              </a:rPr>
              <a:t>also given as IG(Y, X) and I(Y;X)</a:t>
            </a:r>
          </a:p>
          <a:p>
            <a:pPr lvl="1" eaLnBrk="1" hangingPunct="1">
              <a:lnSpc>
                <a:spcPct val="90000"/>
              </a:lnSpc>
            </a:pPr>
            <a:r>
              <a:rPr lang="en-US" dirty="0">
                <a:latin typeface="Arial" charset="0"/>
              </a:rPr>
              <a:t>Reduction in entropy of Y (uncertainty about Y) by knowing X</a:t>
            </a:r>
          </a:p>
          <a:p>
            <a:pPr lvl="1" eaLnBrk="1" hangingPunct="1">
              <a:lnSpc>
                <a:spcPct val="90000"/>
              </a:lnSpc>
            </a:pPr>
            <a:r>
              <a:rPr lang="en-US" dirty="0">
                <a:latin typeface="Arial" charset="0"/>
              </a:rPr>
              <a:t>If I need to transmit Y, how many bits on average would it save me if both sides already </a:t>
            </a:r>
            <a:r>
              <a:rPr lang="en-US" dirty="0" smtClean="0">
                <a:latin typeface="Arial" charset="0"/>
              </a:rPr>
              <a:t>knew </a:t>
            </a:r>
            <a:r>
              <a:rPr lang="en-US" dirty="0">
                <a:latin typeface="Arial" charset="0"/>
              </a:rPr>
              <a:t>X</a:t>
            </a:r>
          </a:p>
          <a:p>
            <a:pPr lvl="1" eaLnBrk="1" hangingPunct="1">
              <a:lnSpc>
                <a:spcPct val="90000"/>
              </a:lnSpc>
              <a:buFont typeface="Wingdings" charset="0"/>
              <a:buChar char="à"/>
            </a:pPr>
            <a:r>
              <a:rPr lang="en-US" dirty="0">
                <a:latin typeface="Arial" charset="0"/>
              </a:rPr>
              <a:t>If I am predicting Y</a:t>
            </a:r>
            <a:br>
              <a:rPr lang="en-US" dirty="0">
                <a:latin typeface="Arial" charset="0"/>
              </a:rPr>
            </a:br>
            <a:r>
              <a:rPr lang="en-US" dirty="0">
                <a:latin typeface="Arial" charset="0"/>
              </a:rPr>
              <a:t> how much information does X provide</a:t>
            </a:r>
          </a:p>
          <a:p>
            <a:pPr lvl="1" eaLnBrk="1" hangingPunct="1">
              <a:lnSpc>
                <a:spcPct val="90000"/>
              </a:lnSpc>
              <a:buFont typeface="Wingdings" charset="0"/>
              <a:buChar char="à"/>
            </a:pPr>
            <a:endParaRPr lang="en-US" sz="1400" dirty="0">
              <a:latin typeface="Arial" charset="0"/>
            </a:endParaRPr>
          </a:p>
          <a:p>
            <a:pPr marL="0" indent="0" eaLnBrk="1" hangingPunct="1">
              <a:lnSpc>
                <a:spcPct val="90000"/>
              </a:lnSpc>
              <a:buFont typeface="Wingdings" charset="0"/>
              <a:buNone/>
            </a:pPr>
            <a:r>
              <a:rPr lang="en-US" dirty="0">
                <a:latin typeface="Arial" charset="0"/>
              </a:rPr>
              <a:t>Case we are interested in:  IG(Label | Feature)</a:t>
            </a:r>
          </a:p>
          <a:p>
            <a:pPr lvl="1" eaLnBrk="1" hangingPunct="1">
              <a:lnSpc>
                <a:spcPct val="90000"/>
              </a:lnSpc>
            </a:pPr>
            <a:r>
              <a:rPr lang="en-US" dirty="0">
                <a:latin typeface="Arial" charset="0"/>
              </a:rPr>
              <a:t>Higher IG for a feature indicates more information about the label is in that feature  </a:t>
            </a:r>
          </a:p>
          <a:p>
            <a:pPr marL="0" indent="0" eaLnBrk="1" hangingPunct="1">
              <a:lnSpc>
                <a:spcPct val="90000"/>
              </a:lnSpc>
              <a:buFont typeface="Wingdings" charset="0"/>
              <a:buNone/>
            </a:pPr>
            <a:r>
              <a:rPr lang="en-US" dirty="0">
                <a:latin typeface="Arial" charset="0"/>
              </a:rPr>
              <a:t>     – Very useful for feature selection!</a:t>
            </a:r>
          </a:p>
          <a:p>
            <a:pPr marL="0" indent="0" eaLnBrk="1" hangingPunct="1">
              <a:lnSpc>
                <a:spcPct val="90000"/>
              </a:lnSpc>
              <a:buFont typeface="Wingdings" charset="0"/>
              <a:buNone/>
            </a:pPr>
            <a:endParaRPr lang="en-US" dirty="0">
              <a:latin typeface="Arial" charset="0"/>
            </a:endParaRPr>
          </a:p>
        </p:txBody>
      </p:sp>
    </p:spTree>
    <p:extLst>
      <p:ext uri="{BB962C8B-B14F-4D97-AF65-F5344CB8AC3E}">
        <p14:creationId xmlns:p14="http://schemas.microsoft.com/office/powerpoint/2010/main" val="2725318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Impact on Decision </a:t>
            </a:r>
            <a:r>
              <a:rPr lang="en-US" dirty="0">
                <a:latin typeface="Arial" charset="0"/>
              </a:rPr>
              <a:t>T</a:t>
            </a:r>
            <a:r>
              <a:rPr lang="en-US" dirty="0" smtClean="0">
                <a:latin typeface="Arial" charset="0"/>
              </a:rPr>
              <a:t>rees…</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a:latin typeface="Arial" charset="0"/>
              </a:rPr>
              <a:t>(</a:t>
            </a:r>
            <a:r>
              <a:rPr lang="en-US" sz="2000" dirty="0" err="1">
                <a:latin typeface="Arial" charset="0"/>
              </a:rPr>
              <a:t>trainingSet</a:t>
            </a:r>
            <a:r>
              <a:rPr lang="en-US" sz="2000" dirty="0">
                <a:latin typeface="Arial" charset="0"/>
              </a:rPr>
              <a:t>)</a:t>
            </a:r>
          </a:p>
          <a:p>
            <a:pPr eaLnBrk="1" hangingPunct="1">
              <a:lnSpc>
                <a:spcPct val="90000"/>
              </a:lnSpc>
              <a:buFont typeface="Wingdings" charset="0"/>
              <a:buNone/>
            </a:pPr>
            <a:r>
              <a:rPr lang="en-US" sz="2000" dirty="0">
                <a:latin typeface="Arial" charset="0"/>
              </a:rPr>
              <a:t>	// base case                                               … (more base cases later)</a:t>
            </a:r>
          </a:p>
          <a:p>
            <a:pPr eaLnBrk="1" hangingPunct="1">
              <a:lnSpc>
                <a:spcPct val="90000"/>
              </a:lnSpc>
              <a:buFont typeface="Wingdings" charset="0"/>
              <a:buNone/>
            </a:pPr>
            <a:r>
              <a:rPr lang="en-US" sz="2000" dirty="0">
                <a:latin typeface="Arial" charset="0"/>
              </a:rPr>
              <a:t>	If </a:t>
            </a:r>
            <a:r>
              <a:rPr lang="en-US" sz="2000" dirty="0" err="1">
                <a:latin typeface="Arial" charset="0"/>
              </a:rPr>
              <a:t>trainingSet</a:t>
            </a:r>
            <a:r>
              <a:rPr lang="en-US" sz="2000" dirty="0">
                <a:latin typeface="Arial" charset="0"/>
              </a:rPr>
              <a:t> only has one label on all instances</a:t>
            </a:r>
          </a:p>
          <a:p>
            <a:pPr eaLnBrk="1" hangingPunct="1">
              <a:lnSpc>
                <a:spcPct val="90000"/>
              </a:lnSpc>
              <a:buFont typeface="Wingdings" charset="0"/>
              <a:buNone/>
            </a:pPr>
            <a:r>
              <a:rPr lang="en-US" sz="2000" dirty="0">
                <a:latin typeface="Arial" charset="0"/>
              </a:rPr>
              <a:t>		Return new Leaf(</a:t>
            </a:r>
            <a:r>
              <a:rPr lang="en-US" sz="2000" dirty="0" err="1">
                <a:latin typeface="Arial" charset="0"/>
              </a:rPr>
              <a:t>trainingSet.label</a:t>
            </a:r>
            <a:r>
              <a:rPr lang="en-US" sz="2000" dirty="0">
                <a:latin typeface="Arial" charset="0"/>
              </a:rPr>
              <a:t>)</a:t>
            </a:r>
          </a:p>
          <a:p>
            <a:pPr eaLnBrk="1" hangingPunct="1">
              <a:lnSpc>
                <a:spcPct val="90000"/>
              </a:lnSpc>
              <a:buFont typeface="Wingdings" charset="0"/>
              <a:buNone/>
            </a:pPr>
            <a:endParaRPr lang="en-US" sz="1400" dirty="0">
              <a:latin typeface="Arial" charset="0"/>
            </a:endParaRPr>
          </a:p>
          <a:p>
            <a:pPr eaLnBrk="1" hangingPunct="1">
              <a:lnSpc>
                <a:spcPct val="90000"/>
              </a:lnSpc>
              <a:buFont typeface="Wingdings" charset="0"/>
              <a:buNone/>
            </a:pPr>
            <a:r>
              <a:rPr lang="en-US" sz="2000" dirty="0">
                <a:latin typeface="Arial" charset="0"/>
              </a:rPr>
              <a:t>	// recursive case</a:t>
            </a:r>
          </a:p>
          <a:p>
            <a:pPr eaLnBrk="1" hangingPunct="1">
              <a:lnSpc>
                <a:spcPct val="90000"/>
              </a:lnSpc>
              <a:buFont typeface="Wingdings" charset="0"/>
              <a:buNone/>
            </a:pPr>
            <a:r>
              <a:rPr lang="en-US" sz="2000" dirty="0">
                <a:latin typeface="Arial" charset="0"/>
              </a:rPr>
              <a:t>	Pick a feature </a:t>
            </a:r>
            <a:r>
              <a:rPr lang="en-US" sz="2000" dirty="0" err="1">
                <a:latin typeface="Arial" charset="0"/>
              </a:rPr>
              <a:t>Fn</a:t>
            </a:r>
            <a:r>
              <a:rPr lang="en-US" sz="2000" dirty="0">
                <a:latin typeface="Arial" charset="0"/>
              </a:rPr>
              <a:t> we haven</a:t>
            </a:r>
            <a:r>
              <a:rPr lang="ja-JP" altLang="en-US" sz="2000" dirty="0">
                <a:latin typeface="Arial" charset="0"/>
              </a:rPr>
              <a:t>’</a:t>
            </a:r>
            <a:r>
              <a:rPr lang="en-US" sz="2000" dirty="0">
                <a:latin typeface="Arial" charset="0"/>
              </a:rPr>
              <a:t>t split with before      // … how?</a:t>
            </a:r>
          </a:p>
          <a:p>
            <a:pPr eaLnBrk="1" hangingPunct="1">
              <a:lnSpc>
                <a:spcPct val="90000"/>
              </a:lnSpc>
              <a:buFont typeface="Wingdings" charset="0"/>
              <a:buNone/>
            </a:pPr>
            <a:r>
              <a:rPr lang="en-US" sz="2000" dirty="0">
                <a:latin typeface="Arial" charset="0"/>
              </a:rPr>
              <a:t>	result = new </a:t>
            </a:r>
            <a:r>
              <a:rPr lang="en-US" sz="2000" dirty="0" err="1">
                <a:latin typeface="Arial" charset="0"/>
              </a:rPr>
              <a:t>SplitNode</a:t>
            </a:r>
            <a:r>
              <a:rPr lang="en-US" sz="2000" dirty="0">
                <a:latin typeface="Arial" charset="0"/>
              </a:rPr>
              <a:t>(</a:t>
            </a:r>
            <a:r>
              <a:rPr lang="en-US" sz="2000" dirty="0" err="1">
                <a:latin typeface="Arial" charset="0"/>
              </a:rPr>
              <a:t>Fn</a:t>
            </a:r>
            <a:r>
              <a:rPr lang="en-US" sz="2000" dirty="0">
                <a:latin typeface="Arial" charset="0"/>
              </a:rPr>
              <a:t>)</a:t>
            </a:r>
          </a:p>
          <a:p>
            <a:pPr eaLnBrk="1" hangingPunct="1">
              <a:lnSpc>
                <a:spcPct val="90000"/>
              </a:lnSpc>
              <a:buFont typeface="Wingdings" charset="0"/>
              <a:buNone/>
            </a:pPr>
            <a:r>
              <a:rPr lang="en-US" sz="2000" dirty="0">
                <a:latin typeface="Arial" charset="0"/>
              </a:rPr>
              <a:t>	For each value unique value </a:t>
            </a:r>
            <a:r>
              <a:rPr lang="en-US" sz="2000" i="1" dirty="0">
                <a:latin typeface="Arial" charset="0"/>
              </a:rPr>
              <a:t>f</a:t>
            </a:r>
            <a:r>
              <a:rPr lang="en-US" sz="2000" i="1" baseline="-25000" dirty="0">
                <a:latin typeface="Arial" charset="0"/>
              </a:rPr>
              <a:t>i</a:t>
            </a:r>
            <a:r>
              <a:rPr lang="en-US" sz="2000" dirty="0">
                <a:latin typeface="Arial" charset="0"/>
              </a:rPr>
              <a:t> of feature </a:t>
            </a:r>
            <a:r>
              <a:rPr lang="en-US" sz="2000" dirty="0" err="1">
                <a:latin typeface="Arial" charset="0"/>
              </a:rPr>
              <a:t>Fn</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trainSubset</a:t>
            </a:r>
            <a:r>
              <a:rPr lang="en-US" sz="2000" dirty="0">
                <a:latin typeface="Arial" charset="0"/>
              </a:rPr>
              <a:t>= subset of </a:t>
            </a:r>
            <a:r>
              <a:rPr lang="en-US" sz="2000" dirty="0" err="1">
                <a:latin typeface="Arial" charset="0"/>
              </a:rPr>
              <a:t>trainingSet</a:t>
            </a:r>
            <a:r>
              <a:rPr lang="en-US" sz="2000" dirty="0">
                <a:latin typeface="Arial" charset="0"/>
              </a:rPr>
              <a:t> with </a:t>
            </a:r>
            <a:r>
              <a:rPr lang="en-US" sz="2000" dirty="0" err="1">
                <a:latin typeface="Arial" charset="0"/>
              </a:rPr>
              <a:t>Fn</a:t>
            </a:r>
            <a:r>
              <a:rPr lang="en-US" sz="2000" dirty="0">
                <a:latin typeface="Arial" charset="0"/>
              </a:rPr>
              <a:t>= </a:t>
            </a:r>
            <a:r>
              <a:rPr lang="en-US" sz="2000" i="1" dirty="0">
                <a:latin typeface="Arial" charset="0"/>
              </a:rPr>
              <a:t>f</a:t>
            </a:r>
            <a:r>
              <a:rPr lang="en-US" sz="2000" i="1" baseline="-25000" dirty="0">
                <a:latin typeface="Arial" charset="0"/>
              </a:rPr>
              <a:t>i</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r</a:t>
            </a:r>
            <a:r>
              <a:rPr lang="en-US" sz="2000" dirty="0" err="1" smtClean="0">
                <a:latin typeface="Arial" charset="0"/>
              </a:rPr>
              <a:t>esult.addChild</a:t>
            </a:r>
            <a:r>
              <a:rPr lang="en-US" sz="2000" dirty="0">
                <a:latin typeface="Arial" charset="0"/>
              </a:rPr>
              <a:t>(</a:t>
            </a:r>
            <a:r>
              <a:rPr lang="en-US" sz="2000" dirty="0" err="1">
                <a:latin typeface="Arial" charset="0"/>
              </a:rPr>
              <a:t>BuildTree</a:t>
            </a:r>
            <a:r>
              <a:rPr lang="en-US" sz="2000" dirty="0">
                <a:latin typeface="Arial" charset="0"/>
              </a:rPr>
              <a:t>(</a:t>
            </a:r>
            <a:r>
              <a:rPr lang="en-US" sz="2000" dirty="0" err="1">
                <a:latin typeface="Arial" charset="0"/>
              </a:rPr>
              <a:t>trainSubset</a:t>
            </a:r>
            <a:r>
              <a:rPr lang="en-US" sz="2000" dirty="0">
                <a:latin typeface="Arial" charset="0"/>
              </a:rPr>
              <a:t>))</a:t>
            </a:r>
          </a:p>
          <a:p>
            <a:pPr eaLnBrk="1" hangingPunct="1">
              <a:lnSpc>
                <a:spcPct val="90000"/>
              </a:lnSpc>
              <a:buFont typeface="Wingdings" charset="0"/>
              <a:buNone/>
            </a:pPr>
            <a:r>
              <a:rPr lang="en-US" sz="2000" dirty="0">
                <a:latin typeface="Arial" charset="0"/>
              </a:rPr>
              <a:t>	Return result</a:t>
            </a:r>
          </a:p>
        </p:txBody>
      </p:sp>
      <p:sp>
        <p:nvSpPr>
          <p:cNvPr id="4" name="Rectangle 3"/>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444424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
            </a:r>
            <a:r>
              <a:rPr lang="en-US" dirty="0" smtClean="0"/>
              <a:t>Features</a:t>
            </a:r>
            <a:endParaRPr lang="en-US" dirty="0"/>
          </a:p>
        </p:txBody>
      </p:sp>
      <p:sp>
        <p:nvSpPr>
          <p:cNvPr id="3" name="Content Placeholder 2"/>
          <p:cNvSpPr>
            <a:spLocks noGrp="1"/>
          </p:cNvSpPr>
          <p:nvPr>
            <p:ph idx="1"/>
          </p:nvPr>
        </p:nvSpPr>
        <p:spPr/>
        <p:txBody>
          <a:bodyPr/>
          <a:lstStyle/>
          <a:p>
            <a:pPr marL="0" indent="0">
              <a:buNone/>
            </a:pPr>
            <a:r>
              <a:rPr lang="en-US" sz="3000" dirty="0" smtClean="0"/>
              <a:t>We need to extract column numbers for those features </a:t>
            </a:r>
          </a:p>
          <a:p>
            <a:pPr marL="0" indent="0">
              <a:buNone/>
            </a:pPr>
            <a:r>
              <a:rPr lang="en-US" sz="2000" dirty="0" err="1" smtClean="0">
                <a:latin typeface="Andale Mono"/>
                <a:cs typeface="Andale Mono"/>
              </a:rPr>
              <a:t>ncols</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len</a:t>
            </a:r>
            <a:r>
              <a:rPr lang="en-US" sz="2000" dirty="0">
                <a:latin typeface="Andale Mono"/>
                <a:cs typeface="Andale Mono"/>
              </a:rPr>
              <a:t>(cols)</a:t>
            </a:r>
          </a:p>
          <a:p>
            <a:pPr marL="0" indent="0">
              <a:buNone/>
            </a:pPr>
            <a:r>
              <a:rPr lang="en-US" sz="2000" dirty="0">
                <a:latin typeface="Andale Mono"/>
                <a:cs typeface="Andale Mono"/>
              </a:rPr>
              <a:t>for </a:t>
            </a:r>
            <a:r>
              <a:rPr lang="en-US" sz="2000" dirty="0" err="1">
                <a:latin typeface="Andale Mono"/>
                <a:cs typeface="Andale Mono"/>
              </a:rPr>
              <a:t>i</a:t>
            </a:r>
            <a:r>
              <a:rPr lang="en-US" sz="2000" dirty="0">
                <a:latin typeface="Andale Mono"/>
                <a:cs typeface="Andale Mono"/>
              </a:rPr>
              <a:t> in </a:t>
            </a:r>
            <a:r>
              <a:rPr lang="en-US" sz="2000" dirty="0" err="1">
                <a:latin typeface="Andale Mono"/>
                <a:cs typeface="Andale Mono"/>
              </a:rPr>
              <a:t>np.arange</a:t>
            </a:r>
            <a:r>
              <a:rPr lang="en-US" sz="2000" dirty="0">
                <a:latin typeface="Andale Mono"/>
                <a:cs typeface="Andale Mono"/>
              </a:rPr>
              <a:t>(</a:t>
            </a:r>
            <a:r>
              <a:rPr lang="en-US" sz="2000" dirty="0" err="1">
                <a:latin typeface="Andale Mono"/>
                <a:cs typeface="Andale Mono"/>
              </a:rPr>
              <a:t>ncols</a:t>
            </a:r>
            <a:r>
              <a:rPr lang="en-US" sz="2000" dirty="0">
                <a:latin typeface="Andale Mono"/>
                <a:cs typeface="Andale Mono"/>
              </a:rPr>
              <a:t>):</a:t>
            </a:r>
          </a:p>
          <a:p>
            <a:pPr marL="0" indent="0">
              <a:buNone/>
            </a:pPr>
            <a:r>
              <a:rPr lang="en-US" sz="2000" dirty="0">
                <a:latin typeface="Andale Mono"/>
                <a:cs typeface="Andale Mono"/>
              </a:rPr>
              <a:t>    try: </a:t>
            </a:r>
          </a:p>
          <a:p>
            <a:pPr marL="0" indent="0">
              <a:buNone/>
            </a:pPr>
            <a:r>
              <a:rPr lang="en-US" sz="2000" dirty="0" smtClean="0">
                <a:latin typeface="Andale Mono"/>
                <a:cs typeface="Andale Mono"/>
              </a:rPr>
              <a:t>        # </a:t>
            </a:r>
            <a:r>
              <a:rPr lang="en-US" sz="2000" dirty="0">
                <a:latin typeface="Andale Mono"/>
                <a:cs typeface="Andale Mono"/>
              </a:rPr>
              <a:t>if </a:t>
            </a:r>
            <a:r>
              <a:rPr lang="en-US" sz="2000" dirty="0" smtClean="0">
                <a:latin typeface="Andale Mono"/>
                <a:cs typeface="Andale Mono"/>
              </a:rPr>
              <a:t>in </a:t>
            </a:r>
            <a:r>
              <a:rPr lang="en-US" sz="2000" dirty="0">
                <a:latin typeface="Andale Mono"/>
                <a:cs typeface="Andale Mono"/>
              </a:rPr>
              <a:t>the list </a:t>
            </a:r>
            <a:r>
              <a:rPr lang="en-US" sz="2000" dirty="0" smtClean="0">
                <a:latin typeface="Andale Mono"/>
                <a:cs typeface="Andale Mono"/>
              </a:rPr>
              <a:t>store the location</a:t>
            </a:r>
            <a:endParaRPr lang="en-US" sz="2000" dirty="0">
              <a:latin typeface="Andale Mono"/>
              <a:cs typeface="Andale Mono"/>
            </a:endParaRPr>
          </a:p>
          <a:p>
            <a:pPr marL="0" indent="0">
              <a:buNone/>
            </a:pPr>
            <a:r>
              <a:rPr lang="en-US" sz="2000" dirty="0">
                <a:latin typeface="Andale Mono"/>
                <a:cs typeface="Andale Mono"/>
              </a:rPr>
              <a:t>        </a:t>
            </a:r>
            <a:r>
              <a:rPr lang="en-US" sz="2000" dirty="0" err="1">
                <a:latin typeface="Andale Mono"/>
                <a:cs typeface="Andale Mono"/>
              </a:rPr>
              <a:t>features.index</a:t>
            </a:r>
            <a:r>
              <a:rPr lang="en-US" sz="2000" dirty="0">
                <a:latin typeface="Andale Mono"/>
                <a:cs typeface="Andale Mono"/>
              </a:rPr>
              <a:t>(cols[</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err="1">
                <a:latin typeface="Andale Mono"/>
                <a:cs typeface="Andale Mono"/>
              </a:rPr>
              <a:t>use_data.append</a:t>
            </a:r>
            <a:r>
              <a:rPr lang="en-US" sz="2000" dirty="0">
                <a:latin typeface="Andale Mono"/>
                <a:cs typeface="Andale Mono"/>
              </a:rPr>
              <a:t>(</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a:t>
            </a:r>
          </a:p>
          <a:p>
            <a:pPr marL="0" indent="0">
              <a:buNone/>
            </a:pPr>
            <a:r>
              <a:rPr lang="en-US" sz="2000" dirty="0">
                <a:latin typeface="Andale Mono"/>
                <a:cs typeface="Andale Mono"/>
              </a:rPr>
              <a:t>X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use_data</a:t>
            </a:r>
            <a:r>
              <a:rPr lang="en-US" sz="2000" dirty="0" smtClean="0">
                <a:latin typeface="Andale Mono"/>
                <a:cs typeface="Andale Mono"/>
              </a:rPr>
              <a:t>]</a:t>
            </a:r>
          </a:p>
          <a:p>
            <a:pPr marL="0" indent="0">
              <a:buNone/>
            </a:pPr>
            <a:r>
              <a:rPr lang="en-US" sz="2000" dirty="0">
                <a:latin typeface="Andale Mono"/>
                <a:cs typeface="Andale Mono"/>
              </a:rPr>
              <a:t>y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out_index</a:t>
            </a:r>
            <a:r>
              <a:rPr lang="en-US" sz="2000" dirty="0">
                <a:latin typeface="Andale Mono"/>
                <a:cs typeface="Andale Mono"/>
              </a:rPr>
              <a:t>]</a:t>
            </a:r>
          </a:p>
          <a:p>
            <a:pPr marL="0" indent="0">
              <a:buNone/>
            </a:pPr>
            <a:endParaRPr lang="en-US" sz="2000" dirty="0">
              <a:latin typeface="Andale Mono"/>
              <a:cs typeface="Andale Mono"/>
            </a:endParaRPr>
          </a:p>
          <a:p>
            <a:pPr marL="0" indent="0">
              <a:buNone/>
            </a:pPr>
            <a:endParaRPr lang="en-US" sz="3000" dirty="0" smtClean="0"/>
          </a:p>
          <a:p>
            <a:pPr marL="0" indent="0">
              <a:buNone/>
            </a:pPr>
            <a:endParaRPr lang="en-US" sz="3000" dirty="0"/>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
        <p:nvSpPr>
          <p:cNvPr id="7" name="Rectangle 6"/>
          <p:cNvSpPr/>
          <p:nvPr/>
        </p:nvSpPr>
        <p:spPr>
          <a:xfrm>
            <a:off x="1559745" y="3654630"/>
            <a:ext cx="5837900" cy="91138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Line Callout 1 7"/>
          <p:cNvSpPr/>
          <p:nvPr/>
        </p:nvSpPr>
        <p:spPr>
          <a:xfrm>
            <a:off x="1983103" y="5124847"/>
            <a:ext cx="5251470" cy="1134980"/>
          </a:xfrm>
          <a:prstGeom prst="borderCallout1">
            <a:avLst>
              <a:gd name="adj1" fmla="val -22917"/>
              <a:gd name="adj2" fmla="val 76174"/>
              <a:gd name="adj3" fmla="val -50000"/>
              <a:gd name="adj4" fmla="val 23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 quick mechanism for looking something up in an array. Frequently useful in this byte. Here it lets us decide which outcome to increment.</a:t>
            </a:r>
            <a:endParaRPr lang="en-US" sz="2000" dirty="0"/>
          </a:p>
        </p:txBody>
      </p:sp>
    </p:spTree>
    <p:extLst>
      <p:ext uri="{BB962C8B-B14F-4D97-AF65-F5344CB8AC3E}">
        <p14:creationId xmlns:p14="http://schemas.microsoft.com/office/powerpoint/2010/main" val="19823493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Impact on Decision </a:t>
            </a:r>
            <a:r>
              <a:rPr lang="en-US" dirty="0">
                <a:latin typeface="Arial" charset="0"/>
              </a:rPr>
              <a:t>T</a:t>
            </a:r>
            <a:r>
              <a:rPr lang="en-US" dirty="0" smtClean="0">
                <a:latin typeface="Arial" charset="0"/>
              </a:rPr>
              <a:t>rees…</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a:latin typeface="Arial" charset="0"/>
              </a:rPr>
              <a:t>(</a:t>
            </a:r>
            <a:r>
              <a:rPr lang="en-US" sz="2000" dirty="0" err="1">
                <a:latin typeface="Arial" charset="0"/>
              </a:rPr>
              <a:t>trainingSet</a:t>
            </a:r>
            <a:r>
              <a:rPr lang="en-US" sz="2000" dirty="0">
                <a:latin typeface="Arial" charset="0"/>
              </a:rPr>
              <a:t>)</a:t>
            </a:r>
          </a:p>
          <a:p>
            <a:pPr eaLnBrk="1" hangingPunct="1">
              <a:lnSpc>
                <a:spcPct val="90000"/>
              </a:lnSpc>
              <a:buFont typeface="Wingdings" charset="0"/>
              <a:buNone/>
            </a:pPr>
            <a:r>
              <a:rPr lang="en-US" sz="2000" dirty="0">
                <a:latin typeface="Arial" charset="0"/>
              </a:rPr>
              <a:t>	// base case                                               … (more base cases later)</a:t>
            </a:r>
          </a:p>
          <a:p>
            <a:pPr eaLnBrk="1" hangingPunct="1">
              <a:lnSpc>
                <a:spcPct val="90000"/>
              </a:lnSpc>
              <a:buFont typeface="Wingdings" charset="0"/>
              <a:buNone/>
            </a:pPr>
            <a:r>
              <a:rPr lang="en-US" sz="2000" dirty="0">
                <a:latin typeface="Arial" charset="0"/>
              </a:rPr>
              <a:t>	If </a:t>
            </a:r>
            <a:r>
              <a:rPr lang="en-US" sz="2000" dirty="0" err="1">
                <a:latin typeface="Arial" charset="0"/>
              </a:rPr>
              <a:t>trainingSet</a:t>
            </a:r>
            <a:r>
              <a:rPr lang="en-US" sz="2000" dirty="0">
                <a:latin typeface="Arial" charset="0"/>
              </a:rPr>
              <a:t> only has one label on all instances</a:t>
            </a:r>
          </a:p>
          <a:p>
            <a:pPr eaLnBrk="1" hangingPunct="1">
              <a:lnSpc>
                <a:spcPct val="90000"/>
              </a:lnSpc>
              <a:buFont typeface="Wingdings" charset="0"/>
              <a:buNone/>
            </a:pPr>
            <a:r>
              <a:rPr lang="en-US" sz="2000" dirty="0">
                <a:latin typeface="Arial" charset="0"/>
              </a:rPr>
              <a:t>		Return new Leaf(</a:t>
            </a:r>
            <a:r>
              <a:rPr lang="en-US" sz="2000" dirty="0" err="1">
                <a:latin typeface="Arial" charset="0"/>
              </a:rPr>
              <a:t>trainingSet.label</a:t>
            </a:r>
            <a:r>
              <a:rPr lang="en-US" sz="2000" dirty="0">
                <a:latin typeface="Arial" charset="0"/>
              </a:rPr>
              <a:t>)</a:t>
            </a:r>
          </a:p>
          <a:p>
            <a:pPr eaLnBrk="1" hangingPunct="1">
              <a:lnSpc>
                <a:spcPct val="90000"/>
              </a:lnSpc>
              <a:buFont typeface="Wingdings" charset="0"/>
              <a:buNone/>
            </a:pPr>
            <a:endParaRPr lang="en-US" sz="1400" dirty="0">
              <a:latin typeface="Arial" charset="0"/>
            </a:endParaRPr>
          </a:p>
          <a:p>
            <a:pPr eaLnBrk="1" hangingPunct="1">
              <a:lnSpc>
                <a:spcPct val="90000"/>
              </a:lnSpc>
              <a:buFont typeface="Wingdings" charset="0"/>
              <a:buNone/>
            </a:pPr>
            <a:r>
              <a:rPr lang="en-US" sz="2000" dirty="0">
                <a:latin typeface="Arial" charset="0"/>
              </a:rPr>
              <a:t>	// recursive case</a:t>
            </a:r>
          </a:p>
          <a:p>
            <a:pPr eaLnBrk="1" hangingPunct="1">
              <a:lnSpc>
                <a:spcPct val="90000"/>
              </a:lnSpc>
              <a:buFont typeface="Wingdings" charset="0"/>
              <a:buNone/>
            </a:pPr>
            <a:r>
              <a:rPr lang="en-US" sz="2000" dirty="0">
                <a:latin typeface="Arial" charset="0"/>
              </a:rPr>
              <a:t>	Pick a feature </a:t>
            </a:r>
            <a:r>
              <a:rPr lang="en-US" sz="2000" dirty="0" err="1">
                <a:latin typeface="Arial" charset="0"/>
              </a:rPr>
              <a:t>Fn</a:t>
            </a:r>
            <a:r>
              <a:rPr lang="en-US" sz="2000" dirty="0">
                <a:latin typeface="Arial" charset="0"/>
              </a:rPr>
              <a:t> we haven</a:t>
            </a:r>
            <a:r>
              <a:rPr lang="ja-JP" altLang="en-US" sz="2000" dirty="0">
                <a:latin typeface="Arial" charset="0"/>
              </a:rPr>
              <a:t>’</a:t>
            </a:r>
            <a:r>
              <a:rPr lang="en-US" sz="2000" dirty="0">
                <a:latin typeface="Arial" charset="0"/>
              </a:rPr>
              <a:t>t split with before      // … how?</a:t>
            </a:r>
          </a:p>
          <a:p>
            <a:pPr eaLnBrk="1" hangingPunct="1">
              <a:lnSpc>
                <a:spcPct val="90000"/>
              </a:lnSpc>
              <a:buFont typeface="Wingdings" charset="0"/>
              <a:buNone/>
            </a:pPr>
            <a:r>
              <a:rPr lang="en-US" sz="2000" dirty="0">
                <a:latin typeface="Arial" charset="0"/>
              </a:rPr>
              <a:t>	result = new </a:t>
            </a:r>
            <a:r>
              <a:rPr lang="en-US" sz="2000" dirty="0" err="1">
                <a:latin typeface="Arial" charset="0"/>
              </a:rPr>
              <a:t>SplitNode</a:t>
            </a:r>
            <a:r>
              <a:rPr lang="en-US" sz="2000" dirty="0">
                <a:latin typeface="Arial" charset="0"/>
              </a:rPr>
              <a:t>(</a:t>
            </a:r>
            <a:r>
              <a:rPr lang="en-US" sz="2000" dirty="0" err="1">
                <a:latin typeface="Arial" charset="0"/>
              </a:rPr>
              <a:t>Fn</a:t>
            </a:r>
            <a:r>
              <a:rPr lang="en-US" sz="2000" dirty="0">
                <a:latin typeface="Arial" charset="0"/>
              </a:rPr>
              <a:t>)</a:t>
            </a:r>
          </a:p>
          <a:p>
            <a:pPr eaLnBrk="1" hangingPunct="1">
              <a:lnSpc>
                <a:spcPct val="90000"/>
              </a:lnSpc>
              <a:buFont typeface="Wingdings" charset="0"/>
              <a:buNone/>
            </a:pPr>
            <a:r>
              <a:rPr lang="en-US" sz="2000" dirty="0">
                <a:latin typeface="Arial" charset="0"/>
              </a:rPr>
              <a:t>	For each value unique value </a:t>
            </a:r>
            <a:r>
              <a:rPr lang="en-US" sz="2000" i="1" dirty="0">
                <a:latin typeface="Arial" charset="0"/>
              </a:rPr>
              <a:t>f</a:t>
            </a:r>
            <a:r>
              <a:rPr lang="en-US" sz="2000" i="1" baseline="-25000" dirty="0">
                <a:latin typeface="Arial" charset="0"/>
              </a:rPr>
              <a:t>i</a:t>
            </a:r>
            <a:r>
              <a:rPr lang="en-US" sz="2000" dirty="0">
                <a:latin typeface="Arial" charset="0"/>
              </a:rPr>
              <a:t> of feature </a:t>
            </a:r>
            <a:r>
              <a:rPr lang="en-US" sz="2000" dirty="0" err="1">
                <a:latin typeface="Arial" charset="0"/>
              </a:rPr>
              <a:t>Fn</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trainSubset</a:t>
            </a:r>
            <a:r>
              <a:rPr lang="en-US" sz="2000" dirty="0">
                <a:latin typeface="Arial" charset="0"/>
              </a:rPr>
              <a:t>= subset of </a:t>
            </a:r>
            <a:r>
              <a:rPr lang="en-US" sz="2000" dirty="0" err="1">
                <a:latin typeface="Arial" charset="0"/>
              </a:rPr>
              <a:t>trainingSet</a:t>
            </a:r>
            <a:r>
              <a:rPr lang="en-US" sz="2000" dirty="0">
                <a:latin typeface="Arial" charset="0"/>
              </a:rPr>
              <a:t> with </a:t>
            </a:r>
            <a:r>
              <a:rPr lang="en-US" sz="2000" dirty="0" err="1">
                <a:latin typeface="Arial" charset="0"/>
              </a:rPr>
              <a:t>Fn</a:t>
            </a:r>
            <a:r>
              <a:rPr lang="en-US" sz="2000" dirty="0">
                <a:latin typeface="Arial" charset="0"/>
              </a:rPr>
              <a:t>= </a:t>
            </a:r>
            <a:r>
              <a:rPr lang="en-US" sz="2000" i="1" dirty="0">
                <a:latin typeface="Arial" charset="0"/>
              </a:rPr>
              <a:t>f</a:t>
            </a:r>
            <a:r>
              <a:rPr lang="en-US" sz="2000" i="1" baseline="-25000" dirty="0">
                <a:latin typeface="Arial" charset="0"/>
              </a:rPr>
              <a:t>i</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r</a:t>
            </a:r>
            <a:r>
              <a:rPr lang="en-US" sz="2000" dirty="0" err="1" smtClean="0">
                <a:latin typeface="Arial" charset="0"/>
              </a:rPr>
              <a:t>esult.addChild</a:t>
            </a:r>
            <a:r>
              <a:rPr lang="en-US" sz="2000" dirty="0">
                <a:latin typeface="Arial" charset="0"/>
              </a:rPr>
              <a:t>(</a:t>
            </a:r>
            <a:r>
              <a:rPr lang="en-US" sz="2000" dirty="0" err="1">
                <a:latin typeface="Arial" charset="0"/>
              </a:rPr>
              <a:t>BuildTree</a:t>
            </a:r>
            <a:r>
              <a:rPr lang="en-US" sz="2000" dirty="0">
                <a:latin typeface="Arial" charset="0"/>
              </a:rPr>
              <a:t>(</a:t>
            </a:r>
            <a:r>
              <a:rPr lang="en-US" sz="2000" dirty="0" err="1">
                <a:latin typeface="Arial" charset="0"/>
              </a:rPr>
              <a:t>trainSubset</a:t>
            </a:r>
            <a:r>
              <a:rPr lang="en-US" sz="2000" dirty="0">
                <a:latin typeface="Arial" charset="0"/>
              </a:rPr>
              <a:t>))</a:t>
            </a:r>
          </a:p>
          <a:p>
            <a:pPr eaLnBrk="1" hangingPunct="1">
              <a:lnSpc>
                <a:spcPct val="90000"/>
              </a:lnSpc>
              <a:buFont typeface="Wingdings" charset="0"/>
              <a:buNone/>
            </a:pPr>
            <a:r>
              <a:rPr lang="en-US" sz="2000" dirty="0">
                <a:latin typeface="Arial" charset="0"/>
              </a:rPr>
              <a:t>	Return result</a:t>
            </a:r>
          </a:p>
        </p:txBody>
      </p:sp>
      <p:sp>
        <p:nvSpPr>
          <p:cNvPr id="4" name="Rectangle 3"/>
          <p:cNvSpPr/>
          <p:nvPr/>
        </p:nvSpPr>
        <p:spPr>
          <a:xfrm>
            <a:off x="2669467" y="4024938"/>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Line Callout 1 4"/>
          <p:cNvSpPr/>
          <p:nvPr/>
        </p:nvSpPr>
        <p:spPr>
          <a:xfrm>
            <a:off x="4343803" y="2324563"/>
            <a:ext cx="2286807" cy="1606506"/>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 with feature having the largest IG</a:t>
            </a:r>
          </a:p>
          <a:p>
            <a:pPr algn="ctr"/>
            <a:endParaRPr lang="en-US" dirty="0"/>
          </a:p>
          <a:p>
            <a:pPr algn="ctr"/>
            <a:endParaRPr lang="en-US" dirty="0"/>
          </a:p>
        </p:txBody>
      </p:sp>
      <p:sp>
        <p:nvSpPr>
          <p:cNvPr id="6" name="Rectangle 5"/>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1681586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Impact on Decision </a:t>
            </a:r>
            <a:r>
              <a:rPr lang="en-US" dirty="0">
                <a:latin typeface="Arial" charset="0"/>
              </a:rPr>
              <a:t>T</a:t>
            </a:r>
            <a:r>
              <a:rPr lang="en-US" dirty="0" smtClean="0">
                <a:latin typeface="Arial" charset="0"/>
              </a:rPr>
              <a:t>rees…</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smtClean="0">
                <a:latin typeface="Arial" charset="0"/>
              </a:rPr>
              <a:t>(</a:t>
            </a:r>
            <a:r>
              <a:rPr lang="en-US" sz="2000" dirty="0" err="1" smtClean="0">
                <a:latin typeface="Arial" charset="0"/>
              </a:rPr>
              <a:t>trainingSet</a:t>
            </a:r>
            <a:r>
              <a:rPr lang="en-US" sz="2000" dirty="0" smtClean="0">
                <a:latin typeface="Arial" charset="0"/>
              </a:rPr>
              <a:t>)</a:t>
            </a:r>
          </a:p>
          <a:p>
            <a:pPr eaLnBrk="1" hangingPunct="1">
              <a:lnSpc>
                <a:spcPct val="90000"/>
              </a:lnSpc>
              <a:buFont typeface="Wingdings" charset="0"/>
              <a:buNone/>
            </a:pPr>
            <a:r>
              <a:rPr lang="en-US" sz="2000" dirty="0" smtClean="0">
                <a:latin typeface="Arial" charset="0"/>
              </a:rPr>
              <a:t>	// base case                                               … (more base cases later)</a:t>
            </a:r>
          </a:p>
          <a:p>
            <a:pPr eaLnBrk="1" hangingPunct="1">
              <a:lnSpc>
                <a:spcPct val="90000"/>
              </a:lnSpc>
              <a:buFont typeface="Wingdings" charset="0"/>
              <a:buNone/>
            </a:pPr>
            <a:r>
              <a:rPr lang="en-US" sz="2000" dirty="0" smtClean="0">
                <a:latin typeface="Arial" charset="0"/>
              </a:rPr>
              <a:t>	If </a:t>
            </a:r>
            <a:r>
              <a:rPr lang="en-US" sz="2000" dirty="0" err="1" smtClean="0">
                <a:latin typeface="Arial" charset="0"/>
              </a:rPr>
              <a:t>trainingSet</a:t>
            </a:r>
            <a:r>
              <a:rPr lang="en-US" sz="2000" dirty="0" smtClean="0">
                <a:latin typeface="Arial" charset="0"/>
              </a:rPr>
              <a:t> only has one label on all instances</a:t>
            </a:r>
          </a:p>
          <a:p>
            <a:pPr eaLnBrk="1" hangingPunct="1">
              <a:lnSpc>
                <a:spcPct val="90000"/>
              </a:lnSpc>
              <a:buFont typeface="Wingdings" charset="0"/>
              <a:buNone/>
            </a:pPr>
            <a:r>
              <a:rPr lang="en-US" sz="2000" dirty="0" smtClean="0">
                <a:latin typeface="Arial" charset="0"/>
              </a:rPr>
              <a:t>		Return new Leaf(</a:t>
            </a:r>
            <a:r>
              <a:rPr lang="en-US" sz="2000" dirty="0" err="1" smtClean="0">
                <a:latin typeface="Arial" charset="0"/>
              </a:rPr>
              <a:t>trainingSet.label</a:t>
            </a:r>
            <a:r>
              <a:rPr lang="en-US" sz="2000" dirty="0" smtClean="0">
                <a:latin typeface="Arial" charset="0"/>
              </a:rPr>
              <a:t>)</a:t>
            </a:r>
          </a:p>
          <a:p>
            <a:pPr eaLnBrk="1" hangingPunct="1">
              <a:lnSpc>
                <a:spcPct val="90000"/>
              </a:lnSpc>
              <a:buFont typeface="Wingdings" charset="0"/>
              <a:buNone/>
            </a:pPr>
            <a:endParaRPr lang="en-US" sz="1400" dirty="0" smtClean="0">
              <a:latin typeface="Arial" charset="0"/>
            </a:endParaRPr>
          </a:p>
          <a:p>
            <a:pPr eaLnBrk="1" hangingPunct="1">
              <a:lnSpc>
                <a:spcPct val="90000"/>
              </a:lnSpc>
              <a:buFont typeface="Wingdings" charset="0"/>
              <a:buNone/>
            </a:pPr>
            <a:r>
              <a:rPr lang="en-US" sz="2000" dirty="0" smtClean="0">
                <a:latin typeface="Arial" charset="0"/>
              </a:rPr>
              <a:t>	// recursive case</a:t>
            </a:r>
          </a:p>
          <a:p>
            <a:pPr eaLnBrk="1" hangingPunct="1">
              <a:lnSpc>
                <a:spcPct val="90000"/>
              </a:lnSpc>
              <a:buFont typeface="Wingdings" charset="0"/>
              <a:buNone/>
            </a:pPr>
            <a:r>
              <a:rPr lang="en-US" sz="2000" dirty="0" smtClean="0">
                <a:latin typeface="Arial" charset="0"/>
              </a:rPr>
              <a:t>	Pick a feature </a:t>
            </a:r>
            <a:r>
              <a:rPr lang="en-US" sz="2000" dirty="0" err="1" smtClean="0">
                <a:latin typeface="Arial" charset="0"/>
              </a:rPr>
              <a:t>Fn</a:t>
            </a:r>
            <a:r>
              <a:rPr lang="en-US" sz="2000" dirty="0" smtClean="0">
                <a:latin typeface="Arial" charset="0"/>
              </a:rPr>
              <a:t> we haven</a:t>
            </a:r>
            <a:r>
              <a:rPr lang="ja-JP" altLang="en-US" sz="2000" dirty="0" smtClean="0">
                <a:latin typeface="Arial" charset="0"/>
              </a:rPr>
              <a:t>’</a:t>
            </a:r>
            <a:r>
              <a:rPr lang="en-US" sz="2000" dirty="0" smtClean="0">
                <a:latin typeface="Arial" charset="0"/>
              </a:rPr>
              <a:t>t split with before      // … how?</a:t>
            </a:r>
          </a:p>
          <a:p>
            <a:pPr eaLnBrk="1" hangingPunct="1">
              <a:lnSpc>
                <a:spcPct val="90000"/>
              </a:lnSpc>
              <a:buFont typeface="Wingdings" charset="0"/>
              <a:buNone/>
            </a:pPr>
            <a:r>
              <a:rPr lang="en-US" sz="2000" dirty="0" smtClean="0">
                <a:latin typeface="Arial" charset="0"/>
              </a:rPr>
              <a:t>	result = new </a:t>
            </a:r>
            <a:r>
              <a:rPr lang="en-US" sz="2000" dirty="0" err="1" smtClean="0">
                <a:latin typeface="Arial" charset="0"/>
              </a:rPr>
              <a:t>SplitNode</a:t>
            </a:r>
            <a:r>
              <a:rPr lang="en-US" sz="2000" dirty="0" smtClean="0">
                <a:latin typeface="Arial" charset="0"/>
              </a:rPr>
              <a:t>(</a:t>
            </a:r>
            <a:r>
              <a:rPr lang="en-US" sz="2000" dirty="0" err="1" smtClean="0">
                <a:latin typeface="Arial" charset="0"/>
              </a:rPr>
              <a:t>Fn</a:t>
            </a:r>
            <a:r>
              <a:rPr lang="en-US" sz="2000" dirty="0" smtClean="0">
                <a:latin typeface="Arial" charset="0"/>
              </a:rPr>
              <a:t>)</a:t>
            </a:r>
          </a:p>
          <a:p>
            <a:pPr eaLnBrk="1" hangingPunct="1">
              <a:lnSpc>
                <a:spcPct val="90000"/>
              </a:lnSpc>
              <a:buFont typeface="Wingdings" charset="0"/>
              <a:buNone/>
            </a:pPr>
            <a:r>
              <a:rPr lang="en-US" sz="2000" dirty="0" smtClean="0">
                <a:latin typeface="Arial" charset="0"/>
              </a:rPr>
              <a:t>	For each value unique value </a:t>
            </a:r>
            <a:r>
              <a:rPr lang="en-US" sz="2000" i="1" dirty="0" smtClean="0">
                <a:latin typeface="Arial" charset="0"/>
              </a:rPr>
              <a:t>f</a:t>
            </a:r>
            <a:r>
              <a:rPr lang="en-US" sz="2000" i="1" baseline="-25000" dirty="0" smtClean="0">
                <a:latin typeface="Arial" charset="0"/>
              </a:rPr>
              <a:t>i</a:t>
            </a:r>
            <a:r>
              <a:rPr lang="en-US" sz="2000" dirty="0" smtClean="0">
                <a:latin typeface="Arial" charset="0"/>
              </a:rPr>
              <a:t> of feature </a:t>
            </a:r>
            <a:r>
              <a:rPr lang="en-US" sz="2000" dirty="0" err="1" smtClean="0">
                <a:latin typeface="Arial" charset="0"/>
              </a:rPr>
              <a:t>Fn</a:t>
            </a:r>
            <a:endParaRPr lang="en-US" sz="2000" dirty="0" smtClean="0">
              <a:latin typeface="Arial" charset="0"/>
            </a:endParaRPr>
          </a:p>
          <a:p>
            <a:pPr eaLnBrk="1" hangingPunct="1">
              <a:lnSpc>
                <a:spcPct val="90000"/>
              </a:lnSpc>
              <a:buFont typeface="Wingdings" charset="0"/>
              <a:buNone/>
            </a:pPr>
            <a:r>
              <a:rPr lang="en-US" sz="2000" dirty="0" smtClean="0">
                <a:latin typeface="Arial" charset="0"/>
              </a:rPr>
              <a:t>		</a:t>
            </a:r>
            <a:r>
              <a:rPr lang="en-US" sz="2000" dirty="0" err="1" smtClean="0">
                <a:latin typeface="Arial" charset="0"/>
              </a:rPr>
              <a:t>trainSubset</a:t>
            </a:r>
            <a:r>
              <a:rPr lang="en-US" sz="2000" dirty="0" smtClean="0">
                <a:latin typeface="Arial" charset="0"/>
              </a:rPr>
              <a:t>= subset of </a:t>
            </a:r>
            <a:r>
              <a:rPr lang="en-US" sz="2000" dirty="0" err="1" smtClean="0">
                <a:latin typeface="Arial" charset="0"/>
              </a:rPr>
              <a:t>trainingSet</a:t>
            </a:r>
            <a:r>
              <a:rPr lang="en-US" sz="2000" dirty="0" smtClean="0">
                <a:latin typeface="Arial" charset="0"/>
              </a:rPr>
              <a:t> with </a:t>
            </a:r>
            <a:r>
              <a:rPr lang="en-US" sz="2000" dirty="0" err="1" smtClean="0">
                <a:latin typeface="Arial" charset="0"/>
              </a:rPr>
              <a:t>Fn</a:t>
            </a:r>
            <a:r>
              <a:rPr lang="en-US" sz="2000" dirty="0" smtClean="0">
                <a:latin typeface="Arial" charset="0"/>
              </a:rPr>
              <a:t>= </a:t>
            </a:r>
            <a:r>
              <a:rPr lang="en-US" sz="2000" i="1" dirty="0" smtClean="0">
                <a:latin typeface="Arial" charset="0"/>
              </a:rPr>
              <a:t>f</a:t>
            </a:r>
            <a:r>
              <a:rPr lang="en-US" sz="2000" i="1" baseline="-25000" dirty="0" smtClean="0">
                <a:latin typeface="Arial" charset="0"/>
              </a:rPr>
              <a:t>i</a:t>
            </a:r>
            <a:endParaRPr lang="en-US" sz="2000" dirty="0" smtClean="0">
              <a:latin typeface="Arial" charset="0"/>
            </a:endParaRPr>
          </a:p>
          <a:p>
            <a:pPr eaLnBrk="1" hangingPunct="1">
              <a:lnSpc>
                <a:spcPct val="90000"/>
              </a:lnSpc>
              <a:buFont typeface="Wingdings" charset="0"/>
              <a:buNone/>
            </a:pPr>
            <a:r>
              <a:rPr lang="en-US" sz="2000" dirty="0" smtClean="0">
                <a:latin typeface="Arial" charset="0"/>
              </a:rPr>
              <a:t>		</a:t>
            </a:r>
            <a:r>
              <a:rPr lang="en-US" sz="2000" dirty="0" err="1" smtClean="0">
                <a:latin typeface="Arial" charset="0"/>
              </a:rPr>
              <a:t>result.addChild</a:t>
            </a:r>
            <a:r>
              <a:rPr lang="en-US" sz="2000" dirty="0" smtClean="0">
                <a:latin typeface="Arial" charset="0"/>
              </a:rPr>
              <a:t>(</a:t>
            </a:r>
            <a:r>
              <a:rPr lang="en-US" sz="2000" dirty="0" err="1" smtClean="0">
                <a:latin typeface="Arial" charset="0"/>
              </a:rPr>
              <a:t>BuildTree</a:t>
            </a:r>
            <a:r>
              <a:rPr lang="en-US" sz="2000" dirty="0" smtClean="0">
                <a:latin typeface="Arial" charset="0"/>
              </a:rPr>
              <a:t>(</a:t>
            </a:r>
            <a:r>
              <a:rPr lang="en-US" sz="2000" dirty="0" err="1" smtClean="0">
                <a:latin typeface="Arial" charset="0"/>
              </a:rPr>
              <a:t>trainSubset</a:t>
            </a:r>
            <a:r>
              <a:rPr lang="en-US" sz="2000" dirty="0" smtClean="0">
                <a:latin typeface="Arial" charset="0"/>
              </a:rPr>
              <a:t>))</a:t>
            </a:r>
          </a:p>
          <a:p>
            <a:pPr eaLnBrk="1" hangingPunct="1">
              <a:lnSpc>
                <a:spcPct val="90000"/>
              </a:lnSpc>
              <a:buFont typeface="Wingdings" charset="0"/>
              <a:buNone/>
            </a:pPr>
            <a:r>
              <a:rPr lang="en-US" sz="2000" dirty="0" smtClean="0">
                <a:latin typeface="Arial" charset="0"/>
              </a:rPr>
              <a:t>	Return result</a:t>
            </a:r>
            <a:endParaRPr lang="en-US" sz="2000" dirty="0">
              <a:latin typeface="Arial" charset="0"/>
            </a:endParaRPr>
          </a:p>
        </p:txBody>
      </p:sp>
      <p:sp>
        <p:nvSpPr>
          <p:cNvPr id="4" name="Rectangle 3"/>
          <p:cNvSpPr/>
          <p:nvPr/>
        </p:nvSpPr>
        <p:spPr>
          <a:xfrm>
            <a:off x="2669467" y="4024938"/>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Line Callout 1 4"/>
          <p:cNvSpPr/>
          <p:nvPr/>
        </p:nvSpPr>
        <p:spPr>
          <a:xfrm>
            <a:off x="4343803" y="2324563"/>
            <a:ext cx="2286807" cy="1606506"/>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 with feature having the largest IG</a:t>
            </a:r>
          </a:p>
          <a:p>
            <a:pPr algn="ctr"/>
            <a:r>
              <a:rPr lang="en-US" dirty="0" smtClean="0"/>
              <a:t>… Stop when gain is small to avoid </a:t>
            </a:r>
            <a:r>
              <a:rPr lang="en-US" dirty="0" err="1" smtClean="0"/>
              <a:t>overfitting</a:t>
            </a:r>
            <a:endParaRPr lang="en-US" dirty="0"/>
          </a:p>
        </p:txBody>
      </p:sp>
      <p:sp>
        <p:nvSpPr>
          <p:cNvPr id="2" name="Rectangle 1"/>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306015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a:latin typeface="Arial" charset="0"/>
              </a:rPr>
              <a:t>Decision Trees – </a:t>
            </a:r>
            <a:r>
              <a:rPr lang="en-US" dirty="0" err="1">
                <a:latin typeface="Arial" charset="0"/>
              </a:rPr>
              <a:t>Overfitting</a:t>
            </a:r>
            <a:endParaRPr lang="en-US" dirty="0">
              <a:latin typeface="Arial" charset="0"/>
            </a:endParaRPr>
          </a:p>
        </p:txBody>
      </p:sp>
      <p:sp>
        <p:nvSpPr>
          <p:cNvPr id="63491" name="Rectangle 3"/>
          <p:cNvSpPr>
            <a:spLocks noGrp="1" noChangeArrowheads="1"/>
          </p:cNvSpPr>
          <p:nvPr>
            <p:ph idx="1"/>
          </p:nvPr>
        </p:nvSpPr>
        <p:spPr>
          <a:xfrm>
            <a:off x="1128943" y="1506953"/>
            <a:ext cx="7048804" cy="4379976"/>
          </a:xfrm>
        </p:spPr>
        <p:txBody>
          <a:bodyPr/>
          <a:lstStyle/>
          <a:p>
            <a:pPr marL="0" indent="0" eaLnBrk="1" hangingPunct="1">
              <a:buFont typeface="Wingdings" charset="0"/>
              <a:buNone/>
            </a:pPr>
            <a:r>
              <a:rPr lang="en-US" sz="2800" dirty="0" smtClean="0">
                <a:latin typeface="Arial" charset="0"/>
              </a:rPr>
              <a:t>Algorithm will </a:t>
            </a:r>
            <a:r>
              <a:rPr lang="en-US" sz="2800" dirty="0">
                <a:latin typeface="Arial" charset="0"/>
              </a:rPr>
              <a:t>subdivide all the way down to single training instances to exactly </a:t>
            </a:r>
            <a:r>
              <a:rPr lang="ja-JP" altLang="en-US" sz="2800" dirty="0">
                <a:latin typeface="Arial" charset="0"/>
              </a:rPr>
              <a:t>“</a:t>
            </a:r>
            <a:r>
              <a:rPr lang="en-US" sz="2800" dirty="0">
                <a:latin typeface="Arial" charset="0"/>
              </a:rPr>
              <a:t>fit</a:t>
            </a:r>
            <a:r>
              <a:rPr lang="ja-JP" altLang="en-US" sz="2800" dirty="0">
                <a:latin typeface="Arial" charset="0"/>
              </a:rPr>
              <a:t>”</a:t>
            </a:r>
            <a:r>
              <a:rPr lang="en-US" sz="2800" dirty="0">
                <a:latin typeface="Arial" charset="0"/>
              </a:rPr>
              <a:t> training </a:t>
            </a:r>
            <a:r>
              <a:rPr lang="en-US" sz="2800" dirty="0" smtClean="0">
                <a:latin typeface="Arial" charset="0"/>
              </a:rPr>
              <a:t>data</a:t>
            </a:r>
          </a:p>
          <a:p>
            <a:pPr lvl="1" eaLnBrk="1" hangingPunct="1"/>
            <a:r>
              <a:rPr lang="en-US" sz="2400" dirty="0" smtClean="0">
                <a:latin typeface="Arial" charset="0"/>
              </a:rPr>
              <a:t>But doing well on training data doesn’t </a:t>
            </a:r>
            <a:br>
              <a:rPr lang="en-US" sz="2400" dirty="0" smtClean="0">
                <a:latin typeface="Arial" charset="0"/>
              </a:rPr>
            </a:br>
            <a:r>
              <a:rPr lang="en-US" sz="2400" dirty="0" smtClean="0">
                <a:latin typeface="Arial" charset="0"/>
              </a:rPr>
              <a:t>guarantee doing well on new data</a:t>
            </a:r>
          </a:p>
          <a:p>
            <a:pPr lvl="1" eaLnBrk="1" hangingPunct="1"/>
            <a:r>
              <a:rPr lang="en-US" sz="2400" dirty="0" smtClean="0">
                <a:latin typeface="Arial" charset="0"/>
              </a:rPr>
              <a:t>Small numbers of training instances </a:t>
            </a:r>
            <a:br>
              <a:rPr lang="en-US" sz="2400" dirty="0" smtClean="0">
                <a:latin typeface="Arial" charset="0"/>
              </a:rPr>
            </a:br>
            <a:r>
              <a:rPr lang="en-US" sz="2400" dirty="0" smtClean="0">
                <a:latin typeface="Arial" charset="0"/>
              </a:rPr>
              <a:t>don’t generalize well (“noisy”)</a:t>
            </a:r>
            <a:endParaRPr lang="en-US" sz="2400" dirty="0">
              <a:latin typeface="Arial" charset="0"/>
            </a:endParaRPr>
          </a:p>
          <a:p>
            <a:pPr marL="0" indent="0" eaLnBrk="1" hangingPunct="1">
              <a:buNone/>
            </a:pPr>
            <a:r>
              <a:rPr lang="en-US" sz="2800" dirty="0" smtClean="0">
                <a:latin typeface="Arial" charset="0"/>
                <a:sym typeface="Wingdings" charset="0"/>
              </a:rPr>
              <a:t>Decision </a:t>
            </a:r>
            <a:r>
              <a:rPr lang="en-US" sz="2800" dirty="0">
                <a:latin typeface="Arial" charset="0"/>
                <a:sym typeface="Wingdings" charset="0"/>
              </a:rPr>
              <a:t>trees are particularly prone to </a:t>
            </a:r>
            <a:r>
              <a:rPr lang="en-US" sz="2800" dirty="0" err="1" smtClean="0">
                <a:latin typeface="Arial" charset="0"/>
                <a:sym typeface="Wingdings" charset="0"/>
              </a:rPr>
              <a:t>overfitting</a:t>
            </a:r>
            <a:endParaRPr lang="en-US" sz="2800" dirty="0" smtClean="0">
              <a:latin typeface="Arial" charset="0"/>
              <a:sym typeface="Wingdings" charset="0"/>
            </a:endParaRPr>
          </a:p>
          <a:p>
            <a:pPr marL="0" indent="0" eaLnBrk="1" hangingPunct="1">
              <a:buNone/>
            </a:pPr>
            <a:r>
              <a:rPr lang="en-US" sz="2800" dirty="0" smtClean="0">
                <a:latin typeface="Arial" charset="0"/>
                <a:sym typeface="Wingdings" charset="0"/>
              </a:rPr>
              <a:t>“Pruning” can help (typically done after tree construction)</a:t>
            </a:r>
          </a:p>
          <a:p>
            <a:pPr marL="0" indent="0" eaLnBrk="1" hangingPunct="1">
              <a:buNone/>
            </a:pPr>
            <a:endParaRPr lang="en-US" sz="2000" dirty="0">
              <a:latin typeface="Arial" charset="0"/>
            </a:endParaRPr>
          </a:p>
          <a:p>
            <a:pPr lvl="1" eaLnBrk="1" hangingPunct="1"/>
            <a:endParaRPr lang="en-US" sz="2400" dirty="0">
              <a:latin typeface="Arial" charset="0"/>
            </a:endParaRPr>
          </a:p>
        </p:txBody>
      </p:sp>
    </p:spTree>
    <p:extLst>
      <p:ext uri="{BB962C8B-B14F-4D97-AF65-F5344CB8AC3E}">
        <p14:creationId xmlns:p14="http://schemas.microsoft.com/office/powerpoint/2010/main" val="730796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dirty="0">
                <a:latin typeface="Arial" charset="0"/>
              </a:rPr>
              <a:t>Minimum description length principle</a:t>
            </a:r>
            <a:endParaRPr lang="en-US" sz="2800" dirty="0">
              <a:latin typeface="Arial" charset="0"/>
            </a:endParaRPr>
          </a:p>
        </p:txBody>
      </p:sp>
      <p:sp>
        <p:nvSpPr>
          <p:cNvPr id="27651" name="Rectangle 3"/>
          <p:cNvSpPr>
            <a:spLocks noGrp="1" noChangeArrowheads="1"/>
          </p:cNvSpPr>
          <p:nvPr>
            <p:ph idx="1"/>
          </p:nvPr>
        </p:nvSpPr>
        <p:spPr/>
        <p:txBody>
          <a:bodyPr>
            <a:normAutofit/>
          </a:bodyPr>
          <a:lstStyle/>
          <a:p>
            <a:pPr marL="0" indent="0" eaLnBrk="1" hangingPunct="1">
              <a:buNone/>
            </a:pPr>
            <a:r>
              <a:rPr lang="en-US" dirty="0">
                <a:latin typeface="Arial" charset="0"/>
              </a:rPr>
              <a:t>T</a:t>
            </a:r>
            <a:r>
              <a:rPr lang="en-US" dirty="0" smtClean="0">
                <a:latin typeface="Arial" charset="0"/>
              </a:rPr>
              <a:t>he </a:t>
            </a:r>
            <a:r>
              <a:rPr lang="en-US" dirty="0">
                <a:latin typeface="Arial" charset="0"/>
              </a:rPr>
              <a:t>simplest model that fits your data will generalize better</a:t>
            </a:r>
          </a:p>
          <a:p>
            <a:pPr lvl="1" eaLnBrk="1" hangingPunct="1"/>
            <a:r>
              <a:rPr lang="en-US" dirty="0">
                <a:latin typeface="Arial" charset="0"/>
              </a:rPr>
              <a:t>Complex models are more likely to over-fit</a:t>
            </a:r>
          </a:p>
          <a:p>
            <a:pPr lvl="1" eaLnBrk="1" hangingPunct="1"/>
            <a:r>
              <a:rPr lang="en-US" dirty="0">
                <a:latin typeface="Arial" charset="0"/>
              </a:rPr>
              <a:t>Decision trees can become complex when you try to optimize performance on training </a:t>
            </a:r>
            <a:r>
              <a:rPr lang="en-US" dirty="0" smtClean="0">
                <a:latin typeface="Arial" charset="0"/>
              </a:rPr>
              <a:t>data</a:t>
            </a:r>
          </a:p>
          <a:p>
            <a:pPr lvl="1" eaLnBrk="1" hangingPunct="1"/>
            <a:r>
              <a:rPr lang="en-US" dirty="0" smtClean="0">
                <a:latin typeface="Arial" charset="0"/>
              </a:rPr>
              <a:t>Sometimes 0R/1R are best!</a:t>
            </a:r>
          </a:p>
          <a:p>
            <a:pPr marL="0" indent="0" eaLnBrk="1" hangingPunct="1">
              <a:buNone/>
            </a:pPr>
            <a:r>
              <a:rPr lang="en-US" dirty="0">
                <a:latin typeface="Arial" charset="0"/>
              </a:rPr>
              <a:t>The best algorithm for your data will give you exactly the power you need</a:t>
            </a:r>
          </a:p>
          <a:p>
            <a:pPr eaLnBrk="1" hangingPunct="1"/>
            <a:endParaRPr lang="en-US" dirty="0">
              <a:latin typeface="Arial" charset="0"/>
            </a:endParaRPr>
          </a:p>
        </p:txBody>
      </p:sp>
    </p:spTree>
    <p:extLst>
      <p:ext uri="{BB962C8B-B14F-4D97-AF65-F5344CB8AC3E}">
        <p14:creationId xmlns:p14="http://schemas.microsoft.com/office/powerpoint/2010/main" val="794218689"/>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z="4000">
                <a:latin typeface="Arial" charset="0"/>
              </a:rPr>
              <a:t>Prepruning versus Postpruning</a:t>
            </a:r>
          </a:p>
        </p:txBody>
      </p:sp>
      <p:sp>
        <p:nvSpPr>
          <p:cNvPr id="28675" name="Rectangle 3"/>
          <p:cNvSpPr>
            <a:spLocks noGrp="1" noChangeArrowheads="1"/>
          </p:cNvSpPr>
          <p:nvPr>
            <p:ph idx="1"/>
          </p:nvPr>
        </p:nvSpPr>
        <p:spPr/>
        <p:txBody>
          <a:bodyPr/>
          <a:lstStyle/>
          <a:p>
            <a:pPr marL="0" indent="0" eaLnBrk="1" hangingPunct="1">
              <a:buNone/>
            </a:pPr>
            <a:r>
              <a:rPr lang="en-US" dirty="0" err="1">
                <a:latin typeface="Arial" charset="0"/>
              </a:rPr>
              <a:t>Prepruning</a:t>
            </a:r>
            <a:r>
              <a:rPr lang="en-US" dirty="0">
                <a:latin typeface="Arial" charset="0"/>
              </a:rPr>
              <a:t>: knowing when to stop growing a tree</a:t>
            </a:r>
          </a:p>
          <a:p>
            <a:pPr lvl="1" eaLnBrk="1" hangingPunct="1"/>
            <a:r>
              <a:rPr lang="en-US" dirty="0">
                <a:latin typeface="Arial" charset="0"/>
              </a:rPr>
              <a:t>Hard to do because sometimes the value of a feature </a:t>
            </a:r>
            <a:r>
              <a:rPr lang="en-US" dirty="0" err="1">
                <a:latin typeface="Arial" charset="0"/>
              </a:rPr>
              <a:t>doesn</a:t>
            </a:r>
            <a:r>
              <a:rPr lang="ja-JP" altLang="en-US" dirty="0">
                <a:latin typeface="Arial" charset="0"/>
              </a:rPr>
              <a:t>’</a:t>
            </a:r>
            <a:r>
              <a:rPr lang="en-US" dirty="0">
                <a:latin typeface="Arial" charset="0"/>
              </a:rPr>
              <a:t>t become clear until lower down on the tree</a:t>
            </a:r>
          </a:p>
          <a:p>
            <a:pPr lvl="2" eaLnBrk="1" hangingPunct="1"/>
            <a:r>
              <a:rPr lang="en-US" dirty="0">
                <a:latin typeface="Arial" charset="0"/>
              </a:rPr>
              <a:t>Interactions between features</a:t>
            </a:r>
          </a:p>
          <a:p>
            <a:pPr lvl="1" eaLnBrk="1" hangingPunct="1"/>
            <a:r>
              <a:rPr lang="en-US" dirty="0">
                <a:latin typeface="Arial" charset="0"/>
              </a:rPr>
              <a:t>You always have to have a stopping criterion, so in some sense you are doing </a:t>
            </a:r>
            <a:r>
              <a:rPr lang="en-US" dirty="0" err="1">
                <a:latin typeface="Arial" charset="0"/>
              </a:rPr>
              <a:t>prepruning</a:t>
            </a:r>
            <a:endParaRPr lang="en-US" dirty="0">
              <a:latin typeface="Arial" charset="0"/>
            </a:endParaRPr>
          </a:p>
          <a:p>
            <a:pPr lvl="1" eaLnBrk="1" hangingPunct="1"/>
            <a:r>
              <a:rPr lang="en-US" dirty="0">
                <a:latin typeface="Arial" charset="0"/>
              </a:rPr>
              <a:t>But in practice you over-shoot and then do post-pruning</a:t>
            </a:r>
          </a:p>
        </p:txBody>
      </p:sp>
    </p:spTree>
    <p:extLst>
      <p:ext uri="{BB962C8B-B14F-4D97-AF65-F5344CB8AC3E}">
        <p14:creationId xmlns:p14="http://schemas.microsoft.com/office/powerpoint/2010/main" val="25053308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4000">
                <a:latin typeface="Arial" charset="0"/>
              </a:rPr>
              <a:t>Prepruning versus Postpruning</a:t>
            </a:r>
          </a:p>
        </p:txBody>
      </p:sp>
      <p:sp>
        <p:nvSpPr>
          <p:cNvPr id="29699" name="Rectangle 3"/>
          <p:cNvSpPr>
            <a:spLocks noGrp="1" noChangeArrowheads="1"/>
          </p:cNvSpPr>
          <p:nvPr>
            <p:ph idx="1"/>
          </p:nvPr>
        </p:nvSpPr>
        <p:spPr/>
        <p:txBody>
          <a:bodyPr/>
          <a:lstStyle/>
          <a:p>
            <a:pPr marL="0" indent="0" eaLnBrk="1" hangingPunct="1">
              <a:buNone/>
            </a:pPr>
            <a:r>
              <a:rPr lang="en-US" dirty="0" err="1">
                <a:latin typeface="Arial" charset="0"/>
              </a:rPr>
              <a:t>Postpruning</a:t>
            </a:r>
            <a:r>
              <a:rPr lang="en-US" dirty="0">
                <a:latin typeface="Arial" charset="0"/>
              </a:rPr>
              <a:t>: simplifying a tree after it is built</a:t>
            </a:r>
          </a:p>
          <a:p>
            <a:pPr lvl="1" eaLnBrk="1" hangingPunct="1"/>
            <a:r>
              <a:rPr lang="en-US" dirty="0">
                <a:latin typeface="Arial" charset="0"/>
              </a:rPr>
              <a:t>Easier because hindsight is 20/20</a:t>
            </a:r>
          </a:p>
          <a:p>
            <a:pPr lvl="1" eaLnBrk="1" hangingPunct="1"/>
            <a:r>
              <a:rPr lang="en-US" dirty="0">
                <a:latin typeface="Arial" charset="0"/>
              </a:rPr>
              <a:t>Less efficient because you might have done a lot of work that you</a:t>
            </a:r>
            <a:r>
              <a:rPr lang="ja-JP" altLang="en-US" dirty="0">
                <a:latin typeface="Arial" charset="0"/>
              </a:rPr>
              <a:t>’</a:t>
            </a:r>
            <a:r>
              <a:rPr lang="en-US" dirty="0">
                <a:latin typeface="Arial" charset="0"/>
              </a:rPr>
              <a:t>re going to throw away now</a:t>
            </a:r>
          </a:p>
        </p:txBody>
      </p:sp>
    </p:spTree>
    <p:extLst>
      <p:ext uri="{BB962C8B-B14F-4D97-AF65-F5344CB8AC3E}">
        <p14:creationId xmlns:p14="http://schemas.microsoft.com/office/powerpoint/2010/main" val="33384172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eaLnBrk="1" hangingPunct="1"/>
            <a:r>
              <a:rPr lang="en-US" sz="4000" dirty="0" smtClean="0">
                <a:latin typeface="Arial" charset="0"/>
              </a:rPr>
              <a:t>Reduced Error Pruning</a:t>
            </a:r>
            <a:endParaRPr lang="en-US" sz="4000" dirty="0">
              <a:latin typeface="Arial" charset="0"/>
            </a:endParaRPr>
          </a:p>
        </p:txBody>
      </p:sp>
      <p:sp>
        <p:nvSpPr>
          <p:cNvPr id="33795" name="Rectangle 3"/>
          <p:cNvSpPr>
            <a:spLocks noGrp="1" noChangeArrowheads="1"/>
          </p:cNvSpPr>
          <p:nvPr>
            <p:ph idx="1"/>
          </p:nvPr>
        </p:nvSpPr>
        <p:spPr>
          <a:xfrm>
            <a:off x="1128943" y="1588865"/>
            <a:ext cx="7048804" cy="4379976"/>
          </a:xfrm>
        </p:spPr>
        <p:txBody>
          <a:bodyPr/>
          <a:lstStyle/>
          <a:p>
            <a:pPr marL="0" indent="0" eaLnBrk="1" hangingPunct="1">
              <a:lnSpc>
                <a:spcPct val="90000"/>
              </a:lnSpc>
              <a:buNone/>
            </a:pPr>
            <a:r>
              <a:rPr lang="en-US" sz="2800" i="1" dirty="0" smtClean="0">
                <a:latin typeface="Arial" charset="0"/>
              </a:rPr>
              <a:t>Estimate</a:t>
            </a:r>
            <a:r>
              <a:rPr lang="en-US" sz="2800" dirty="0" smtClean="0">
                <a:latin typeface="Arial" charset="0"/>
              </a:rPr>
              <a:t> </a:t>
            </a:r>
            <a:r>
              <a:rPr lang="en-US" sz="2800" dirty="0">
                <a:latin typeface="Arial" charset="0"/>
              </a:rPr>
              <a:t>the error rate at each node of both the original and resulting tree (after pruning</a:t>
            </a:r>
            <a:r>
              <a:rPr lang="en-US" sz="2800" dirty="0" smtClean="0">
                <a:latin typeface="Arial" charset="0"/>
              </a:rPr>
              <a:t>)</a:t>
            </a:r>
          </a:p>
          <a:p>
            <a:pPr marL="0" indent="0" eaLnBrk="1" hangingPunct="1">
              <a:lnSpc>
                <a:spcPct val="90000"/>
              </a:lnSpc>
              <a:buNone/>
            </a:pPr>
            <a:r>
              <a:rPr lang="en-US" i="1" dirty="0" smtClean="0">
                <a:latin typeface="Arial" charset="0"/>
              </a:rPr>
              <a:t>Prune </a:t>
            </a:r>
            <a:r>
              <a:rPr lang="en-US" dirty="0" smtClean="0">
                <a:latin typeface="Arial" charset="0"/>
              </a:rPr>
              <a:t>when keeping the </a:t>
            </a:r>
            <a:r>
              <a:rPr lang="en-US" dirty="0" err="1" smtClean="0">
                <a:latin typeface="Arial" charset="0"/>
              </a:rPr>
              <a:t>subtree</a:t>
            </a:r>
            <a:r>
              <a:rPr lang="en-US" smtClean="0">
                <a:latin typeface="Arial" charset="0"/>
              </a:rPr>
              <a:t> means </a:t>
            </a:r>
            <a:r>
              <a:rPr lang="en-US" dirty="0" smtClean="0">
                <a:latin typeface="Arial" charset="0"/>
              </a:rPr>
              <a:t>the error goes up </a:t>
            </a:r>
            <a:r>
              <a:rPr lang="en-US" i="1" dirty="0" smtClean="0">
                <a:latin typeface="Arial" charset="0"/>
              </a:rPr>
              <a:t>on an optimization set</a:t>
            </a:r>
            <a:endParaRPr lang="en-US" sz="2800" dirty="0" smtClean="0">
              <a:latin typeface="Arial" charset="0"/>
            </a:endParaRPr>
          </a:p>
          <a:p>
            <a:pPr marL="228600" lvl="1" indent="0">
              <a:lnSpc>
                <a:spcPct val="90000"/>
              </a:lnSpc>
              <a:buNone/>
            </a:pPr>
            <a:r>
              <a:rPr lang="en-US" sz="2400" dirty="0" smtClean="0">
                <a:latin typeface="Arial" charset="0"/>
              </a:rPr>
              <a:t>Won</a:t>
            </a:r>
            <a:r>
              <a:rPr lang="ja-JP" altLang="en-US" sz="2400" dirty="0" smtClean="0">
                <a:latin typeface="Arial" charset="0"/>
              </a:rPr>
              <a:t>’</a:t>
            </a:r>
            <a:r>
              <a:rPr lang="en-US" sz="2400" dirty="0" smtClean="0">
                <a:latin typeface="Arial" charset="0"/>
              </a:rPr>
              <a:t>t </a:t>
            </a:r>
            <a:r>
              <a:rPr lang="en-US" sz="2400" dirty="0">
                <a:latin typeface="Arial" charset="0"/>
              </a:rPr>
              <a:t>work to use the training set to </a:t>
            </a:r>
            <a:r>
              <a:rPr lang="en-US" sz="2400" i="1" dirty="0">
                <a:latin typeface="Arial" charset="0"/>
              </a:rPr>
              <a:t>compute</a:t>
            </a:r>
            <a:r>
              <a:rPr lang="en-US" sz="2400" dirty="0">
                <a:latin typeface="Arial" charset="0"/>
              </a:rPr>
              <a:t> the error rate because the original tree was optimized over this set already</a:t>
            </a:r>
          </a:p>
          <a:p>
            <a:pPr marL="228600" lvl="1" indent="0">
              <a:lnSpc>
                <a:spcPct val="90000"/>
              </a:lnSpc>
              <a:buNone/>
            </a:pPr>
            <a:r>
              <a:rPr lang="en-US" sz="2400" dirty="0">
                <a:latin typeface="Arial" charset="0"/>
              </a:rPr>
              <a:t>You can hold back some of the training data for </a:t>
            </a:r>
            <a:r>
              <a:rPr lang="en-US" sz="2400" dirty="0" smtClean="0">
                <a:latin typeface="Arial" charset="0"/>
              </a:rPr>
              <a:t>an optimization set </a:t>
            </a:r>
            <a:r>
              <a:rPr lang="en-US" sz="2400" dirty="0">
                <a:latin typeface="Arial" charset="0"/>
              </a:rPr>
              <a:t>to use for </a:t>
            </a:r>
            <a:r>
              <a:rPr lang="en-US" sz="2400" dirty="0" smtClean="0">
                <a:latin typeface="Arial" charset="0"/>
              </a:rPr>
              <a:t>pruning</a:t>
            </a:r>
          </a:p>
        </p:txBody>
      </p:sp>
    </p:spTree>
    <p:extLst>
      <p:ext uri="{BB962C8B-B14F-4D97-AF65-F5344CB8AC3E}">
        <p14:creationId xmlns:p14="http://schemas.microsoft.com/office/powerpoint/2010/main" val="2469633523"/>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589974"/>
            <a:ext cx="6280441" cy="990107"/>
          </a:xfrm>
        </p:spPr>
        <p:txBody>
          <a:bodyPr>
            <a:normAutofit/>
          </a:bodyPr>
          <a:lstStyle/>
          <a:p>
            <a:pPr eaLnBrk="1" hangingPunct="1"/>
            <a:r>
              <a:rPr lang="en-US" sz="4000" dirty="0" smtClean="0">
                <a:latin typeface="Arial" charset="0"/>
              </a:rPr>
              <a:t>Using Confidence Factors to </a:t>
            </a:r>
            <a:r>
              <a:rPr lang="en-US" sz="4000" i="1" dirty="0">
                <a:latin typeface="Arial" charset="0"/>
              </a:rPr>
              <a:t>E</a:t>
            </a:r>
            <a:r>
              <a:rPr lang="en-US" sz="4000" i="1" dirty="0" smtClean="0">
                <a:latin typeface="Arial" charset="0"/>
              </a:rPr>
              <a:t>stimate </a:t>
            </a:r>
            <a:r>
              <a:rPr lang="en-US" sz="4000" dirty="0">
                <a:latin typeface="Arial" charset="0"/>
              </a:rPr>
              <a:t>E</a:t>
            </a:r>
            <a:r>
              <a:rPr lang="en-US" sz="4000" dirty="0" smtClean="0">
                <a:latin typeface="Arial" charset="0"/>
              </a:rPr>
              <a:t>rror </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Confidence factor = .25</a:t>
            </a:r>
          </a:p>
          <a:p>
            <a:r>
              <a:rPr lang="en-US"/>
              <a:t>Means you are 75% sure the error rate is within the interval.</a:t>
            </a:r>
          </a:p>
        </p:txBody>
      </p:sp>
      <p:sp>
        <p:nvSpPr>
          <p:cNvPr id="5" name="TextBox 4"/>
          <p:cNvSpPr txBox="1"/>
          <p:nvPr/>
        </p:nvSpPr>
        <p:spPr>
          <a:xfrm>
            <a:off x="1371600" y="3788178"/>
            <a:ext cx="6414336" cy="1569660"/>
          </a:xfrm>
          <a:prstGeom prst="rect">
            <a:avLst/>
          </a:prstGeom>
          <a:noFill/>
        </p:spPr>
        <p:txBody>
          <a:bodyPr wrap="none" rtlCol="0">
            <a:spAutoFit/>
          </a:bodyPr>
          <a:lstStyle/>
          <a:p>
            <a:r>
              <a:rPr lang="en-US" sz="3200" dirty="0" smtClean="0"/>
              <a:t>Estimate error based on training data</a:t>
            </a:r>
          </a:p>
          <a:p>
            <a:endParaRPr lang="en-US" sz="3200" dirty="0"/>
          </a:p>
          <a:p>
            <a:r>
              <a:rPr lang="en-US" sz="3200" dirty="0" smtClean="0"/>
              <a:t>If it is within the interval, prune</a:t>
            </a:r>
            <a:endParaRPr lang="en-US" sz="3200" dirty="0"/>
          </a:p>
        </p:txBody>
      </p:sp>
    </p:spTree>
    <p:extLst>
      <p:ext uri="{BB962C8B-B14F-4D97-AF65-F5344CB8AC3E}">
        <p14:creationId xmlns:p14="http://schemas.microsoft.com/office/powerpoint/2010/main" val="33083865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589974"/>
            <a:ext cx="6280441" cy="990107"/>
          </a:xfrm>
        </p:spPr>
        <p:txBody>
          <a:bodyPr>
            <a:normAutofit/>
          </a:bodyPr>
          <a:lstStyle/>
          <a:p>
            <a:pPr eaLnBrk="1" hangingPunct="1"/>
            <a:r>
              <a:rPr lang="en-US" sz="4000" dirty="0" smtClean="0">
                <a:latin typeface="Arial" charset="0"/>
              </a:rPr>
              <a:t>Using Confidence Factors to </a:t>
            </a:r>
            <a:r>
              <a:rPr lang="en-US" sz="4000" i="1" dirty="0">
                <a:latin typeface="Arial" charset="0"/>
              </a:rPr>
              <a:t>E</a:t>
            </a:r>
            <a:r>
              <a:rPr lang="en-US" sz="4000" i="1" dirty="0" smtClean="0">
                <a:latin typeface="Arial" charset="0"/>
              </a:rPr>
              <a:t>stimate </a:t>
            </a:r>
            <a:r>
              <a:rPr lang="en-US" sz="4000" dirty="0">
                <a:latin typeface="Arial" charset="0"/>
              </a:rPr>
              <a:t>E</a:t>
            </a:r>
            <a:r>
              <a:rPr lang="en-US" sz="4000" dirty="0" smtClean="0">
                <a:latin typeface="Arial" charset="0"/>
              </a:rPr>
              <a:t>rror </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Confidence factor = .25</a:t>
            </a:r>
          </a:p>
          <a:p>
            <a:r>
              <a:rPr lang="en-US"/>
              <a:t>Means you are 75% sure the error rate is within the interval.</a:t>
            </a:r>
          </a:p>
        </p:txBody>
      </p:sp>
      <p:sp>
        <p:nvSpPr>
          <p:cNvPr id="5" name="TextBox 4"/>
          <p:cNvSpPr txBox="1"/>
          <p:nvPr/>
        </p:nvSpPr>
        <p:spPr>
          <a:xfrm>
            <a:off x="1371600" y="3788178"/>
            <a:ext cx="6414336" cy="1569660"/>
          </a:xfrm>
          <a:prstGeom prst="rect">
            <a:avLst/>
          </a:prstGeom>
          <a:noFill/>
        </p:spPr>
        <p:txBody>
          <a:bodyPr wrap="none" rtlCol="0">
            <a:spAutoFit/>
          </a:bodyPr>
          <a:lstStyle/>
          <a:p>
            <a:r>
              <a:rPr lang="en-US" sz="3200" dirty="0" smtClean="0"/>
              <a:t>Estimate error based on training data</a:t>
            </a:r>
          </a:p>
          <a:p>
            <a:endParaRPr lang="en-US" sz="3200" dirty="0"/>
          </a:p>
          <a:p>
            <a:r>
              <a:rPr lang="en-US" sz="3200" dirty="0" smtClean="0"/>
              <a:t>If it is within the interval, prune</a:t>
            </a:r>
          </a:p>
        </p:txBody>
      </p:sp>
    </p:spTree>
    <p:extLst>
      <p:ext uri="{BB962C8B-B14F-4D97-AF65-F5344CB8AC3E}">
        <p14:creationId xmlns:p14="http://schemas.microsoft.com/office/powerpoint/2010/main" val="42574826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611498"/>
            <a:ext cx="6646818" cy="990107"/>
          </a:xfrm>
        </p:spPr>
        <p:txBody>
          <a:bodyPr>
            <a:normAutofit/>
          </a:bodyPr>
          <a:lstStyle/>
          <a:p>
            <a:pPr eaLnBrk="1" hangingPunct="1"/>
            <a:r>
              <a:rPr lang="en-US" sz="4000" dirty="0" smtClean="0">
                <a:latin typeface="Arial" charset="0"/>
              </a:rPr>
              <a:t>Lowering confidence causes more pruning</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8" name="Line 4"/>
          <p:cNvSpPr>
            <a:spLocks noChangeShapeType="1"/>
          </p:cNvSpPr>
          <p:nvPr/>
        </p:nvSpPr>
        <p:spPr bwMode="auto">
          <a:xfrm>
            <a:off x="1447800" y="4800600"/>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9" name="Oval 5"/>
          <p:cNvSpPr>
            <a:spLocks noChangeArrowheads="1"/>
          </p:cNvSpPr>
          <p:nvPr/>
        </p:nvSpPr>
        <p:spPr bwMode="auto">
          <a:xfrm>
            <a:off x="4168775" y="4625975"/>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0" name="Rectangle 6"/>
          <p:cNvSpPr>
            <a:spLocks noChangeArrowheads="1"/>
          </p:cNvSpPr>
          <p:nvPr/>
        </p:nvSpPr>
        <p:spPr bwMode="auto">
          <a:xfrm>
            <a:off x="1828800" y="4457700"/>
            <a:ext cx="33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b="1"/>
              <a:t>(</a:t>
            </a:r>
          </a:p>
        </p:txBody>
      </p:sp>
      <p:sp>
        <p:nvSpPr>
          <p:cNvPr id="36871" name="Text Box 7"/>
          <p:cNvSpPr txBox="1">
            <a:spLocks noChangeArrowheads="1"/>
          </p:cNvSpPr>
          <p:nvPr/>
        </p:nvSpPr>
        <p:spPr bwMode="auto">
          <a:xfrm>
            <a:off x="6553200" y="4457700"/>
            <a:ext cx="396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dirty="0"/>
              <a:t>Confidence factor = .25</a:t>
            </a:r>
          </a:p>
          <a:p>
            <a:r>
              <a:rPr lang="en-US" dirty="0"/>
              <a:t>Means you are 75% sure the error rate is within the interval.</a:t>
            </a:r>
          </a:p>
        </p:txBody>
      </p:sp>
      <p:sp>
        <p:nvSpPr>
          <p:cNvPr id="36874" name="Rectangle 13"/>
          <p:cNvSpPr>
            <a:spLocks noChangeArrowheads="1"/>
          </p:cNvSpPr>
          <p:nvPr/>
        </p:nvSpPr>
        <p:spPr bwMode="auto">
          <a:xfrm>
            <a:off x="1371600" y="3778250"/>
            <a:ext cx="6934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t>Confidence factor = .10</a:t>
            </a:r>
          </a:p>
          <a:p>
            <a:r>
              <a:rPr lang="en-US" dirty="0"/>
              <a:t>Means you are 90% sure the error rate is within the interval.</a:t>
            </a:r>
          </a:p>
        </p:txBody>
      </p:sp>
      <p:sp>
        <p:nvSpPr>
          <p:cNvPr id="2" name="Rectangle 1"/>
          <p:cNvSpPr/>
          <p:nvPr/>
        </p:nvSpPr>
        <p:spPr>
          <a:xfrm>
            <a:off x="904565" y="5391217"/>
            <a:ext cx="6153150" cy="986937"/>
          </a:xfrm>
          <a:prstGeom prst="rect">
            <a:avLst/>
          </a:prstGeom>
        </p:spPr>
        <p:txBody>
          <a:bodyPr wrap="square">
            <a:spAutoFit/>
          </a:bodyPr>
          <a:lstStyle/>
          <a:p>
            <a:pPr lvl="1">
              <a:lnSpc>
                <a:spcPct val="90000"/>
              </a:lnSpc>
            </a:pPr>
            <a:r>
              <a:rPr lang="en-US" sz="3200" dirty="0">
                <a:latin typeface="Arial" charset="0"/>
              </a:rPr>
              <a:t>Lowering the confidence value causes more pruning</a:t>
            </a:r>
          </a:p>
        </p:txBody>
      </p:sp>
    </p:spTree>
    <p:extLst>
      <p:ext uri="{BB962C8B-B14F-4D97-AF65-F5344CB8AC3E}">
        <p14:creationId xmlns:p14="http://schemas.microsoft.com/office/powerpoint/2010/main" val="33967872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
            </a:r>
            <a:r>
              <a:rPr lang="en-US" dirty="0" smtClean="0"/>
              <a:t>Features</a:t>
            </a:r>
            <a:endParaRPr lang="en-US" dirty="0"/>
          </a:p>
        </p:txBody>
      </p:sp>
      <p:sp>
        <p:nvSpPr>
          <p:cNvPr id="3" name="Content Placeholder 2"/>
          <p:cNvSpPr>
            <a:spLocks noGrp="1"/>
          </p:cNvSpPr>
          <p:nvPr>
            <p:ph idx="1"/>
          </p:nvPr>
        </p:nvSpPr>
        <p:spPr/>
        <p:txBody>
          <a:bodyPr/>
          <a:lstStyle/>
          <a:p>
            <a:pPr marL="0" indent="0">
              <a:buNone/>
            </a:pPr>
            <a:r>
              <a:rPr lang="en-US" sz="3000" dirty="0" smtClean="0"/>
              <a:t>We need to extract column numbers for those features </a:t>
            </a:r>
          </a:p>
          <a:p>
            <a:pPr marL="0" indent="0">
              <a:buNone/>
            </a:pPr>
            <a:r>
              <a:rPr lang="en-US" sz="2000" dirty="0" err="1" smtClean="0">
                <a:latin typeface="Andale Mono"/>
                <a:cs typeface="Andale Mono"/>
              </a:rPr>
              <a:t>ncols</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len</a:t>
            </a:r>
            <a:r>
              <a:rPr lang="en-US" sz="2000" dirty="0">
                <a:latin typeface="Andale Mono"/>
                <a:cs typeface="Andale Mono"/>
              </a:rPr>
              <a:t>(cols)</a:t>
            </a:r>
          </a:p>
          <a:p>
            <a:pPr marL="0" indent="0">
              <a:buNone/>
            </a:pPr>
            <a:r>
              <a:rPr lang="en-US" sz="2000" dirty="0">
                <a:latin typeface="Andale Mono"/>
                <a:cs typeface="Andale Mono"/>
              </a:rPr>
              <a:t>for </a:t>
            </a:r>
            <a:r>
              <a:rPr lang="en-US" sz="2000" dirty="0" err="1">
                <a:latin typeface="Andale Mono"/>
                <a:cs typeface="Andale Mono"/>
              </a:rPr>
              <a:t>i</a:t>
            </a:r>
            <a:r>
              <a:rPr lang="en-US" sz="2000" dirty="0">
                <a:latin typeface="Andale Mono"/>
                <a:cs typeface="Andale Mono"/>
              </a:rPr>
              <a:t> in </a:t>
            </a:r>
            <a:r>
              <a:rPr lang="en-US" sz="2000" dirty="0" err="1">
                <a:latin typeface="Andale Mono"/>
                <a:cs typeface="Andale Mono"/>
              </a:rPr>
              <a:t>np.arange</a:t>
            </a:r>
            <a:r>
              <a:rPr lang="en-US" sz="2000" dirty="0">
                <a:latin typeface="Andale Mono"/>
                <a:cs typeface="Andale Mono"/>
              </a:rPr>
              <a:t>(</a:t>
            </a:r>
            <a:r>
              <a:rPr lang="en-US" sz="2000" dirty="0" err="1">
                <a:latin typeface="Andale Mono"/>
                <a:cs typeface="Andale Mono"/>
              </a:rPr>
              <a:t>ncols</a:t>
            </a:r>
            <a:r>
              <a:rPr lang="en-US" sz="2000" dirty="0">
                <a:latin typeface="Andale Mono"/>
                <a:cs typeface="Andale Mono"/>
              </a:rPr>
              <a:t>):</a:t>
            </a:r>
          </a:p>
          <a:p>
            <a:pPr marL="0" indent="0">
              <a:buNone/>
            </a:pPr>
            <a:r>
              <a:rPr lang="en-US" sz="2000" dirty="0">
                <a:latin typeface="Andale Mono"/>
                <a:cs typeface="Andale Mono"/>
              </a:rPr>
              <a:t>    try: </a:t>
            </a:r>
          </a:p>
          <a:p>
            <a:pPr marL="0" indent="0">
              <a:buNone/>
            </a:pPr>
            <a:r>
              <a:rPr lang="en-US" sz="2000" dirty="0" smtClean="0">
                <a:latin typeface="Andale Mono"/>
                <a:cs typeface="Andale Mono"/>
              </a:rPr>
              <a:t>        # </a:t>
            </a:r>
            <a:r>
              <a:rPr lang="en-US" sz="2000" dirty="0">
                <a:latin typeface="Andale Mono"/>
                <a:cs typeface="Andale Mono"/>
              </a:rPr>
              <a:t>if </a:t>
            </a:r>
            <a:r>
              <a:rPr lang="en-US" sz="2000" dirty="0" smtClean="0">
                <a:latin typeface="Andale Mono"/>
                <a:cs typeface="Andale Mono"/>
              </a:rPr>
              <a:t>in </a:t>
            </a:r>
            <a:r>
              <a:rPr lang="en-US" sz="2000" dirty="0">
                <a:latin typeface="Andale Mono"/>
                <a:cs typeface="Andale Mono"/>
              </a:rPr>
              <a:t>the list </a:t>
            </a:r>
            <a:r>
              <a:rPr lang="en-US" sz="2000" dirty="0" smtClean="0">
                <a:latin typeface="Andale Mono"/>
                <a:cs typeface="Andale Mono"/>
              </a:rPr>
              <a:t>store the location</a:t>
            </a:r>
            <a:endParaRPr lang="en-US" sz="2000" dirty="0">
              <a:latin typeface="Andale Mono"/>
              <a:cs typeface="Andale Mono"/>
            </a:endParaRPr>
          </a:p>
          <a:p>
            <a:pPr marL="0" indent="0">
              <a:buNone/>
            </a:pPr>
            <a:r>
              <a:rPr lang="en-US" sz="2000" dirty="0">
                <a:latin typeface="Andale Mono"/>
                <a:cs typeface="Andale Mono"/>
              </a:rPr>
              <a:t>        </a:t>
            </a:r>
            <a:r>
              <a:rPr lang="en-US" sz="2000" dirty="0" err="1">
                <a:latin typeface="Andale Mono"/>
                <a:cs typeface="Andale Mono"/>
              </a:rPr>
              <a:t>features.index</a:t>
            </a:r>
            <a:r>
              <a:rPr lang="en-US" sz="2000" dirty="0">
                <a:latin typeface="Andale Mono"/>
                <a:cs typeface="Andale Mono"/>
              </a:rPr>
              <a:t>(cols[</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err="1">
                <a:latin typeface="Andale Mono"/>
                <a:cs typeface="Andale Mono"/>
              </a:rPr>
              <a:t>use_data.append</a:t>
            </a:r>
            <a:r>
              <a:rPr lang="en-US" sz="2000" dirty="0">
                <a:latin typeface="Andale Mono"/>
                <a:cs typeface="Andale Mono"/>
              </a:rPr>
              <a:t>(</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a:t>
            </a:r>
          </a:p>
          <a:p>
            <a:pPr marL="0" indent="0">
              <a:buNone/>
            </a:pPr>
            <a:r>
              <a:rPr lang="en-US" sz="2000" dirty="0">
                <a:latin typeface="Andale Mono"/>
                <a:cs typeface="Andale Mono"/>
              </a:rPr>
              <a:t>X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use_data</a:t>
            </a:r>
            <a:r>
              <a:rPr lang="en-US" sz="2000" dirty="0" smtClean="0">
                <a:latin typeface="Andale Mono"/>
                <a:cs typeface="Andale Mono"/>
              </a:rPr>
              <a:t>]</a:t>
            </a:r>
          </a:p>
          <a:p>
            <a:pPr marL="0" indent="0">
              <a:buNone/>
            </a:pPr>
            <a:r>
              <a:rPr lang="en-US" sz="2000" dirty="0">
                <a:latin typeface="Andale Mono"/>
                <a:cs typeface="Andale Mono"/>
              </a:rPr>
              <a:t>y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out_index</a:t>
            </a:r>
            <a:r>
              <a:rPr lang="en-US" sz="2000" dirty="0">
                <a:latin typeface="Andale Mono"/>
                <a:cs typeface="Andale Mono"/>
              </a:rPr>
              <a:t>]</a:t>
            </a:r>
          </a:p>
          <a:p>
            <a:pPr marL="0" indent="0">
              <a:buNone/>
            </a:pPr>
            <a:endParaRPr lang="en-US" sz="2000" dirty="0">
              <a:latin typeface="Andale Mono"/>
              <a:cs typeface="Andale Mono"/>
            </a:endParaRPr>
          </a:p>
          <a:p>
            <a:pPr marL="0" indent="0">
              <a:buNone/>
            </a:pPr>
            <a:endParaRPr lang="en-US" sz="3000" dirty="0" smtClean="0"/>
          </a:p>
          <a:p>
            <a:pPr marL="0" indent="0">
              <a:buNone/>
            </a:pPr>
            <a:endParaRPr lang="en-US" sz="3000" dirty="0"/>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
        <p:nvSpPr>
          <p:cNvPr id="7" name="Rectangle 6"/>
          <p:cNvSpPr/>
          <p:nvPr/>
        </p:nvSpPr>
        <p:spPr>
          <a:xfrm>
            <a:off x="2194781" y="4392159"/>
            <a:ext cx="5837900" cy="91138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Line Callout 1 7"/>
          <p:cNvSpPr/>
          <p:nvPr/>
        </p:nvSpPr>
        <p:spPr>
          <a:xfrm>
            <a:off x="3417054" y="2701246"/>
            <a:ext cx="5251470" cy="1134980"/>
          </a:xfrm>
          <a:prstGeom prst="borderCallout1">
            <a:avLst>
              <a:gd name="adj1" fmla="val 188274"/>
              <a:gd name="adj2" fmla="val 19612"/>
              <a:gd name="adj3" fmla="val 112454"/>
              <a:gd name="adj4" fmla="val 583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Here we use it to </a:t>
            </a:r>
            <a:r>
              <a:rPr lang="en-US" sz="2000" dirty="0" smtClean="0"/>
              <a:t>collect information</a:t>
            </a:r>
            <a:endParaRPr lang="en-US" sz="2000" dirty="0"/>
          </a:p>
        </p:txBody>
      </p:sp>
    </p:spTree>
    <p:extLst>
      <p:ext uri="{BB962C8B-B14F-4D97-AF65-F5344CB8AC3E}">
        <p14:creationId xmlns:p14="http://schemas.microsoft.com/office/powerpoint/2010/main" val="165479761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600">
                <a:latin typeface="Arial" charset="0"/>
              </a:rPr>
              <a:t>Thinking about the Confidence Factor</a:t>
            </a:r>
          </a:p>
        </p:txBody>
      </p:sp>
      <p:grpSp>
        <p:nvGrpSpPr>
          <p:cNvPr id="35843" name="Group 3"/>
          <p:cNvGrpSpPr>
            <a:grpSpLocks/>
          </p:cNvGrpSpPr>
          <p:nvPr/>
        </p:nvGrpSpPr>
        <p:grpSpPr bwMode="auto">
          <a:xfrm>
            <a:off x="76200" y="1941513"/>
            <a:ext cx="4060825" cy="2798762"/>
            <a:chOff x="1388" y="1223"/>
            <a:chExt cx="2994" cy="1972"/>
          </a:xfrm>
        </p:grpSpPr>
        <p:sp>
          <p:nvSpPr>
            <p:cNvPr id="35845" name="Oval 4"/>
            <p:cNvSpPr>
              <a:spLocks noChangeArrowheads="1"/>
            </p:cNvSpPr>
            <p:nvPr/>
          </p:nvSpPr>
          <p:spPr bwMode="auto">
            <a:xfrm>
              <a:off x="38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6" name="Oval 5"/>
            <p:cNvSpPr>
              <a:spLocks noChangeArrowheads="1"/>
            </p:cNvSpPr>
            <p:nvPr/>
          </p:nvSpPr>
          <p:spPr bwMode="auto">
            <a:xfrm>
              <a:off x="26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7" name="Oval 6"/>
            <p:cNvSpPr>
              <a:spLocks noChangeArrowheads="1"/>
            </p:cNvSpPr>
            <p:nvPr/>
          </p:nvSpPr>
          <p:spPr bwMode="auto">
            <a:xfrm>
              <a:off x="3176" y="1776"/>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8" name="Oval 7"/>
            <p:cNvSpPr>
              <a:spLocks noChangeArrowheads="1"/>
            </p:cNvSpPr>
            <p:nvPr/>
          </p:nvSpPr>
          <p:spPr bwMode="auto">
            <a:xfrm>
              <a:off x="2072" y="172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9" name="Oval 8"/>
            <p:cNvSpPr>
              <a:spLocks noChangeArrowheads="1"/>
            </p:cNvSpPr>
            <p:nvPr/>
          </p:nvSpPr>
          <p:spPr bwMode="auto">
            <a:xfrm>
              <a:off x="2648" y="124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50" name="Text Box 9"/>
            <p:cNvSpPr txBox="1">
              <a:spLocks noChangeArrowheads="1"/>
            </p:cNvSpPr>
            <p:nvPr/>
          </p:nvSpPr>
          <p:spPr bwMode="auto">
            <a:xfrm>
              <a:off x="2974" y="1223"/>
              <a:ext cx="92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[10A, 10B]</a:t>
              </a:r>
            </a:p>
          </p:txBody>
        </p:sp>
        <p:sp>
          <p:nvSpPr>
            <p:cNvPr id="35851" name="Text Box 10"/>
            <p:cNvSpPr txBox="1">
              <a:spLocks noChangeArrowheads="1"/>
            </p:cNvSpPr>
            <p:nvPr/>
          </p:nvSpPr>
          <p:spPr bwMode="auto">
            <a:xfrm>
              <a:off x="1388" y="1738"/>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[5A,1B]</a:t>
              </a:r>
            </a:p>
          </p:txBody>
        </p:sp>
        <p:sp>
          <p:nvSpPr>
            <p:cNvPr id="35852" name="Text Box 11"/>
            <p:cNvSpPr txBox="1">
              <a:spLocks noChangeArrowheads="1"/>
            </p:cNvSpPr>
            <p:nvPr/>
          </p:nvSpPr>
          <p:spPr bwMode="auto">
            <a:xfrm>
              <a:off x="2349" y="2889"/>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[5A,2B]</a:t>
              </a:r>
            </a:p>
          </p:txBody>
        </p:sp>
        <p:sp>
          <p:nvSpPr>
            <p:cNvPr id="35853" name="Text Box 12"/>
            <p:cNvSpPr txBox="1">
              <a:spLocks noChangeArrowheads="1"/>
            </p:cNvSpPr>
            <p:nvPr/>
          </p:nvSpPr>
          <p:spPr bwMode="auto">
            <a:xfrm>
              <a:off x="3694" y="2937"/>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[0A,7B]</a:t>
              </a:r>
            </a:p>
          </p:txBody>
        </p:sp>
        <p:sp>
          <p:nvSpPr>
            <p:cNvPr id="35854" name="Text Box 13"/>
            <p:cNvSpPr txBox="1">
              <a:spLocks noChangeArrowheads="1"/>
            </p:cNvSpPr>
            <p:nvPr/>
          </p:nvSpPr>
          <p:spPr bwMode="auto">
            <a:xfrm>
              <a:off x="3462" y="1777"/>
              <a:ext cx="78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[5A,10B]</a:t>
              </a:r>
            </a:p>
          </p:txBody>
        </p:sp>
        <p:sp>
          <p:nvSpPr>
            <p:cNvPr id="35855" name="Line 14"/>
            <p:cNvSpPr>
              <a:spLocks noChangeShapeType="1"/>
            </p:cNvSpPr>
            <p:nvPr/>
          </p:nvSpPr>
          <p:spPr bwMode="auto">
            <a:xfrm flipH="1">
              <a:off x="2312" y="1488"/>
              <a:ext cx="38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Line 15"/>
            <p:cNvSpPr>
              <a:spLocks noChangeShapeType="1"/>
            </p:cNvSpPr>
            <p:nvPr/>
          </p:nvSpPr>
          <p:spPr bwMode="auto">
            <a:xfrm>
              <a:off x="2888" y="1488"/>
              <a:ext cx="33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7" name="Line 16"/>
            <p:cNvSpPr>
              <a:spLocks noChangeShapeType="1"/>
            </p:cNvSpPr>
            <p:nvPr/>
          </p:nvSpPr>
          <p:spPr bwMode="auto">
            <a:xfrm flipH="1">
              <a:off x="2792" y="2016"/>
              <a:ext cx="48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8" name="Line 17"/>
            <p:cNvSpPr>
              <a:spLocks noChangeShapeType="1"/>
            </p:cNvSpPr>
            <p:nvPr/>
          </p:nvSpPr>
          <p:spPr bwMode="auto">
            <a:xfrm>
              <a:off x="3368" y="2016"/>
              <a:ext cx="48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9" name="Line 4"/>
          <p:cNvSpPr>
            <a:spLocks noChangeShapeType="1"/>
          </p:cNvSpPr>
          <p:nvPr/>
        </p:nvSpPr>
        <p:spPr bwMode="auto">
          <a:xfrm>
            <a:off x="76200" y="5984405"/>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Oval 5"/>
          <p:cNvSpPr>
            <a:spLocks noChangeArrowheads="1"/>
          </p:cNvSpPr>
          <p:nvPr/>
        </p:nvSpPr>
        <p:spPr bwMode="auto">
          <a:xfrm>
            <a:off x="2797175" y="5809780"/>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 name="Rectangle 6"/>
          <p:cNvSpPr>
            <a:spLocks noChangeArrowheads="1"/>
          </p:cNvSpPr>
          <p:nvPr/>
        </p:nvSpPr>
        <p:spPr bwMode="auto">
          <a:xfrm>
            <a:off x="457200" y="5641505"/>
            <a:ext cx="33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b="1"/>
              <a:t>(</a:t>
            </a:r>
          </a:p>
        </p:txBody>
      </p:sp>
      <p:sp>
        <p:nvSpPr>
          <p:cNvPr id="22" name="Text Box 7"/>
          <p:cNvSpPr txBox="1">
            <a:spLocks noChangeArrowheads="1"/>
          </p:cNvSpPr>
          <p:nvPr/>
        </p:nvSpPr>
        <p:spPr bwMode="auto">
          <a:xfrm>
            <a:off x="5181600" y="5641505"/>
            <a:ext cx="396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23" name="Rectangle 13"/>
          <p:cNvSpPr>
            <a:spLocks noChangeArrowheads="1"/>
          </p:cNvSpPr>
          <p:nvPr/>
        </p:nvSpPr>
        <p:spPr bwMode="auto">
          <a:xfrm>
            <a:off x="0" y="6488668"/>
            <a:ext cx="8062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t>Confidence factor = .</a:t>
            </a:r>
            <a:r>
              <a:rPr lang="en-US" dirty="0" smtClean="0"/>
              <a:t>10: You </a:t>
            </a:r>
            <a:r>
              <a:rPr lang="en-US" dirty="0"/>
              <a:t>are 90% sure the error rate is within the interval.</a:t>
            </a:r>
          </a:p>
        </p:txBody>
      </p:sp>
      <p:sp>
        <p:nvSpPr>
          <p:cNvPr id="24" name="Rectangle 23"/>
          <p:cNvSpPr/>
          <p:nvPr/>
        </p:nvSpPr>
        <p:spPr>
          <a:xfrm>
            <a:off x="1437529" y="1976994"/>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Line Callout 1 24"/>
          <p:cNvSpPr/>
          <p:nvPr/>
        </p:nvSpPr>
        <p:spPr>
          <a:xfrm>
            <a:off x="4800196" y="1065921"/>
            <a:ext cx="2286807" cy="1606506"/>
          </a:xfrm>
          <a:prstGeom prst="borderCallout1">
            <a:avLst>
              <a:gd name="adj1" fmla="val 18750"/>
              <a:gd name="adj2" fmla="val -8333"/>
              <a:gd name="adj3" fmla="val 53549"/>
              <a:gd name="adj4" fmla="val -44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 error expected: We’ve only used one feature to at this point </a:t>
            </a:r>
            <a:endParaRPr lang="en-US" dirty="0"/>
          </a:p>
        </p:txBody>
      </p:sp>
      <p:sp>
        <p:nvSpPr>
          <p:cNvPr id="26" name="Rectangle 25"/>
          <p:cNvSpPr/>
          <p:nvPr/>
        </p:nvSpPr>
        <p:spPr>
          <a:xfrm>
            <a:off x="1589929" y="2701075"/>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Line Callout 1 26"/>
          <p:cNvSpPr/>
          <p:nvPr/>
        </p:nvSpPr>
        <p:spPr>
          <a:xfrm>
            <a:off x="4800196" y="3570855"/>
            <a:ext cx="2286807" cy="1606506"/>
          </a:xfrm>
          <a:prstGeom prst="borderCallout1">
            <a:avLst>
              <a:gd name="adj1" fmla="val 18750"/>
              <a:gd name="adj2" fmla="val -8333"/>
              <a:gd name="adj3" fmla="val -28178"/>
              <a:gd name="adj4" fmla="val -43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Less error expected: We have used more information to make a decision</a:t>
            </a:r>
            <a:endParaRPr lang="en-US" dirty="0"/>
          </a:p>
        </p:txBody>
      </p:sp>
    </p:spTree>
    <p:extLst>
      <p:ext uri="{BB962C8B-B14F-4D97-AF65-F5344CB8AC3E}">
        <p14:creationId xmlns:p14="http://schemas.microsoft.com/office/powerpoint/2010/main" val="25823882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600">
                <a:latin typeface="Arial" charset="0"/>
              </a:rPr>
              <a:t>Thinking about the Confidence Factor</a:t>
            </a:r>
          </a:p>
        </p:txBody>
      </p:sp>
      <p:grpSp>
        <p:nvGrpSpPr>
          <p:cNvPr id="35843" name="Group 3"/>
          <p:cNvGrpSpPr>
            <a:grpSpLocks/>
          </p:cNvGrpSpPr>
          <p:nvPr/>
        </p:nvGrpSpPr>
        <p:grpSpPr bwMode="auto">
          <a:xfrm>
            <a:off x="76200" y="1941513"/>
            <a:ext cx="4060825" cy="2798762"/>
            <a:chOff x="1388" y="1223"/>
            <a:chExt cx="2994" cy="1972"/>
          </a:xfrm>
        </p:grpSpPr>
        <p:sp>
          <p:nvSpPr>
            <p:cNvPr id="35845" name="Oval 4"/>
            <p:cNvSpPr>
              <a:spLocks noChangeArrowheads="1"/>
            </p:cNvSpPr>
            <p:nvPr/>
          </p:nvSpPr>
          <p:spPr bwMode="auto">
            <a:xfrm>
              <a:off x="38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6" name="Oval 5"/>
            <p:cNvSpPr>
              <a:spLocks noChangeArrowheads="1"/>
            </p:cNvSpPr>
            <p:nvPr/>
          </p:nvSpPr>
          <p:spPr bwMode="auto">
            <a:xfrm>
              <a:off x="26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7" name="Oval 6"/>
            <p:cNvSpPr>
              <a:spLocks noChangeArrowheads="1"/>
            </p:cNvSpPr>
            <p:nvPr/>
          </p:nvSpPr>
          <p:spPr bwMode="auto">
            <a:xfrm>
              <a:off x="3176" y="1776"/>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8" name="Oval 7"/>
            <p:cNvSpPr>
              <a:spLocks noChangeArrowheads="1"/>
            </p:cNvSpPr>
            <p:nvPr/>
          </p:nvSpPr>
          <p:spPr bwMode="auto">
            <a:xfrm>
              <a:off x="2072" y="172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9" name="Oval 8"/>
            <p:cNvSpPr>
              <a:spLocks noChangeArrowheads="1"/>
            </p:cNvSpPr>
            <p:nvPr/>
          </p:nvSpPr>
          <p:spPr bwMode="auto">
            <a:xfrm>
              <a:off x="2648" y="124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50" name="Text Box 9"/>
            <p:cNvSpPr txBox="1">
              <a:spLocks noChangeArrowheads="1"/>
            </p:cNvSpPr>
            <p:nvPr/>
          </p:nvSpPr>
          <p:spPr bwMode="auto">
            <a:xfrm>
              <a:off x="2974" y="1223"/>
              <a:ext cx="92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[10A, 10B]</a:t>
              </a:r>
            </a:p>
          </p:txBody>
        </p:sp>
        <p:sp>
          <p:nvSpPr>
            <p:cNvPr id="35851" name="Text Box 10"/>
            <p:cNvSpPr txBox="1">
              <a:spLocks noChangeArrowheads="1"/>
            </p:cNvSpPr>
            <p:nvPr/>
          </p:nvSpPr>
          <p:spPr bwMode="auto">
            <a:xfrm>
              <a:off x="1388" y="1738"/>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[5A,1B]</a:t>
              </a:r>
            </a:p>
          </p:txBody>
        </p:sp>
        <p:sp>
          <p:nvSpPr>
            <p:cNvPr id="35852" name="Text Box 11"/>
            <p:cNvSpPr txBox="1">
              <a:spLocks noChangeArrowheads="1"/>
            </p:cNvSpPr>
            <p:nvPr/>
          </p:nvSpPr>
          <p:spPr bwMode="auto">
            <a:xfrm>
              <a:off x="2349" y="2889"/>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[5A,2B]</a:t>
              </a:r>
            </a:p>
          </p:txBody>
        </p:sp>
        <p:sp>
          <p:nvSpPr>
            <p:cNvPr id="35853" name="Text Box 12"/>
            <p:cNvSpPr txBox="1">
              <a:spLocks noChangeArrowheads="1"/>
            </p:cNvSpPr>
            <p:nvPr/>
          </p:nvSpPr>
          <p:spPr bwMode="auto">
            <a:xfrm>
              <a:off x="3694" y="2937"/>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[0A,7B]</a:t>
              </a:r>
            </a:p>
          </p:txBody>
        </p:sp>
        <p:sp>
          <p:nvSpPr>
            <p:cNvPr id="35854" name="Text Box 13"/>
            <p:cNvSpPr txBox="1">
              <a:spLocks noChangeArrowheads="1"/>
            </p:cNvSpPr>
            <p:nvPr/>
          </p:nvSpPr>
          <p:spPr bwMode="auto">
            <a:xfrm>
              <a:off x="3462" y="1777"/>
              <a:ext cx="78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[5A,10B]</a:t>
              </a:r>
            </a:p>
          </p:txBody>
        </p:sp>
        <p:sp>
          <p:nvSpPr>
            <p:cNvPr id="35855" name="Line 14"/>
            <p:cNvSpPr>
              <a:spLocks noChangeShapeType="1"/>
            </p:cNvSpPr>
            <p:nvPr/>
          </p:nvSpPr>
          <p:spPr bwMode="auto">
            <a:xfrm flipH="1">
              <a:off x="2312" y="1488"/>
              <a:ext cx="38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Line 15"/>
            <p:cNvSpPr>
              <a:spLocks noChangeShapeType="1"/>
            </p:cNvSpPr>
            <p:nvPr/>
          </p:nvSpPr>
          <p:spPr bwMode="auto">
            <a:xfrm>
              <a:off x="2888" y="1488"/>
              <a:ext cx="33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7" name="Line 16"/>
            <p:cNvSpPr>
              <a:spLocks noChangeShapeType="1"/>
            </p:cNvSpPr>
            <p:nvPr/>
          </p:nvSpPr>
          <p:spPr bwMode="auto">
            <a:xfrm flipH="1">
              <a:off x="2792" y="2016"/>
              <a:ext cx="48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8" name="Line 17"/>
            <p:cNvSpPr>
              <a:spLocks noChangeShapeType="1"/>
            </p:cNvSpPr>
            <p:nvPr/>
          </p:nvSpPr>
          <p:spPr bwMode="auto">
            <a:xfrm>
              <a:off x="3368" y="2016"/>
              <a:ext cx="48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9" name="Line 4"/>
          <p:cNvSpPr>
            <a:spLocks noChangeShapeType="1"/>
          </p:cNvSpPr>
          <p:nvPr/>
        </p:nvSpPr>
        <p:spPr bwMode="auto">
          <a:xfrm>
            <a:off x="76200" y="5984405"/>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Oval 5"/>
          <p:cNvSpPr>
            <a:spLocks noChangeArrowheads="1"/>
          </p:cNvSpPr>
          <p:nvPr/>
        </p:nvSpPr>
        <p:spPr bwMode="auto">
          <a:xfrm>
            <a:off x="2797175" y="5809780"/>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 name="Rectangle 6"/>
          <p:cNvSpPr>
            <a:spLocks noChangeArrowheads="1"/>
          </p:cNvSpPr>
          <p:nvPr/>
        </p:nvSpPr>
        <p:spPr bwMode="auto">
          <a:xfrm>
            <a:off x="457200" y="5641505"/>
            <a:ext cx="33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b="1"/>
              <a:t>(</a:t>
            </a:r>
          </a:p>
        </p:txBody>
      </p:sp>
      <p:sp>
        <p:nvSpPr>
          <p:cNvPr id="22" name="Text Box 7"/>
          <p:cNvSpPr txBox="1">
            <a:spLocks noChangeArrowheads="1"/>
          </p:cNvSpPr>
          <p:nvPr/>
        </p:nvSpPr>
        <p:spPr bwMode="auto">
          <a:xfrm>
            <a:off x="5181600" y="5641505"/>
            <a:ext cx="396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23" name="Rectangle 13"/>
          <p:cNvSpPr>
            <a:spLocks noChangeArrowheads="1"/>
          </p:cNvSpPr>
          <p:nvPr/>
        </p:nvSpPr>
        <p:spPr bwMode="auto">
          <a:xfrm>
            <a:off x="0" y="6488668"/>
            <a:ext cx="8062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t>Confidence factor = .</a:t>
            </a:r>
            <a:r>
              <a:rPr lang="en-US" dirty="0" smtClean="0"/>
              <a:t>10: You </a:t>
            </a:r>
            <a:r>
              <a:rPr lang="en-US" dirty="0"/>
              <a:t>are 90% sure the error rate is within the interval.</a:t>
            </a:r>
          </a:p>
        </p:txBody>
      </p:sp>
      <p:sp>
        <p:nvSpPr>
          <p:cNvPr id="24" name="Rectangle 23"/>
          <p:cNvSpPr/>
          <p:nvPr/>
        </p:nvSpPr>
        <p:spPr>
          <a:xfrm>
            <a:off x="1437529" y="1976994"/>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Line Callout 1 24"/>
          <p:cNvSpPr/>
          <p:nvPr/>
        </p:nvSpPr>
        <p:spPr>
          <a:xfrm>
            <a:off x="4800196" y="1065921"/>
            <a:ext cx="2286807" cy="1606506"/>
          </a:xfrm>
          <a:prstGeom prst="borderCallout1">
            <a:avLst>
              <a:gd name="adj1" fmla="val 18750"/>
              <a:gd name="adj2" fmla="val -8333"/>
              <a:gd name="adj3" fmla="val 53549"/>
              <a:gd name="adj4" fmla="val -44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 error expected: We’ve only used one feature to at this point </a:t>
            </a:r>
            <a:endParaRPr lang="en-US" dirty="0"/>
          </a:p>
        </p:txBody>
      </p:sp>
      <p:sp>
        <p:nvSpPr>
          <p:cNvPr id="26" name="Rectangle 25"/>
          <p:cNvSpPr/>
          <p:nvPr/>
        </p:nvSpPr>
        <p:spPr>
          <a:xfrm>
            <a:off x="1589929" y="2701075"/>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Line Callout 1 26"/>
          <p:cNvSpPr/>
          <p:nvPr/>
        </p:nvSpPr>
        <p:spPr>
          <a:xfrm>
            <a:off x="4800196" y="3570855"/>
            <a:ext cx="2286807" cy="1606506"/>
          </a:xfrm>
          <a:prstGeom prst="borderCallout1">
            <a:avLst>
              <a:gd name="adj1" fmla="val 18750"/>
              <a:gd name="adj2" fmla="val -8333"/>
              <a:gd name="adj3" fmla="val -28178"/>
              <a:gd name="adj4" fmla="val -43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Less error expected: We have used more information to make a decision</a:t>
            </a:r>
            <a:endParaRPr lang="en-US" dirty="0"/>
          </a:p>
        </p:txBody>
      </p:sp>
      <p:sp>
        <p:nvSpPr>
          <p:cNvPr id="2" name="Rectangle 1"/>
          <p:cNvSpPr/>
          <p:nvPr/>
        </p:nvSpPr>
        <p:spPr>
          <a:xfrm>
            <a:off x="4531643" y="2546399"/>
            <a:ext cx="4700726" cy="1077218"/>
          </a:xfrm>
          <a:prstGeom prst="rect">
            <a:avLst/>
          </a:prstGeom>
        </p:spPr>
        <p:txBody>
          <a:bodyPr wrap="none">
            <a:spAutoFit/>
          </a:bodyPr>
          <a:lstStyle/>
          <a:p>
            <a:r>
              <a:rPr lang="en-US" sz="3200" dirty="0" smtClean="0">
                <a:latin typeface="Times New Roman" charset="0"/>
                <a:cs typeface="Times New Roman" charset="0"/>
              </a:rPr>
              <a:t>For the difference in errors, </a:t>
            </a:r>
            <a:br>
              <a:rPr lang="en-US" sz="3200" dirty="0" smtClean="0">
                <a:latin typeface="Times New Roman" charset="0"/>
                <a:cs typeface="Times New Roman" charset="0"/>
              </a:rPr>
            </a:br>
            <a:r>
              <a:rPr lang="en-US" sz="3200" dirty="0" smtClean="0">
                <a:latin typeface="Times New Roman" charset="0"/>
                <a:cs typeface="Times New Roman" charset="0"/>
              </a:rPr>
              <a:t>is |</a:t>
            </a:r>
            <a:r>
              <a:rPr lang="en-US" sz="3200" dirty="0">
                <a:latin typeface="Times New Roman" charset="0"/>
                <a:cs typeface="Times New Roman" charset="0"/>
              </a:rPr>
              <a:t>t| &lt; |t</a:t>
            </a:r>
            <a:r>
              <a:rPr lang="en-US" sz="3200" baseline="-25000" dirty="0">
                <a:latin typeface="Times New Roman" charset="0"/>
                <a:cs typeface="Times New Roman" charset="0"/>
              </a:rPr>
              <a:t></a:t>
            </a:r>
            <a:r>
              <a:rPr lang="en-US" sz="3200" dirty="0" smtClean="0">
                <a:latin typeface="Times New Roman" charset="0"/>
                <a:cs typeface="Times New Roman" charset="0"/>
              </a:rPr>
              <a:t>| ? </a:t>
            </a:r>
            <a:endParaRPr lang="en-US" sz="3200" dirty="0"/>
          </a:p>
        </p:txBody>
      </p:sp>
    </p:spTree>
    <p:extLst>
      <p:ext uri="{BB962C8B-B14F-4D97-AF65-F5344CB8AC3E}">
        <p14:creationId xmlns:p14="http://schemas.microsoft.com/office/powerpoint/2010/main" val="27809237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Decision Trees Pros and Cons</a:t>
            </a:r>
            <a:endParaRPr lang="en-US" dirty="0">
              <a:latin typeface="Arial" charset="0"/>
            </a:endParaRPr>
          </a:p>
        </p:txBody>
      </p:sp>
      <p:sp>
        <p:nvSpPr>
          <p:cNvPr id="18435" name="Rectangle 3"/>
          <p:cNvSpPr>
            <a:spLocks noGrp="1" noChangeArrowheads="1"/>
          </p:cNvSpPr>
          <p:nvPr>
            <p:ph idx="1"/>
          </p:nvPr>
        </p:nvSpPr>
        <p:spPr>
          <a:xfrm>
            <a:off x="1128943" y="1506953"/>
            <a:ext cx="7048804" cy="4379976"/>
          </a:xfrm>
        </p:spPr>
        <p:txBody>
          <a:bodyPr/>
          <a:lstStyle/>
          <a:p>
            <a:pPr marL="0" indent="0" eaLnBrk="1" hangingPunct="1">
              <a:buNone/>
            </a:pPr>
            <a:r>
              <a:rPr lang="en-US" dirty="0" smtClean="0">
                <a:latin typeface="Arial" charset="0"/>
              </a:rPr>
              <a:t>Open world assumption </a:t>
            </a:r>
          </a:p>
          <a:p>
            <a:pPr lvl="1"/>
            <a:r>
              <a:rPr lang="en-US" dirty="0" smtClean="0">
                <a:latin typeface="Arial" charset="0"/>
              </a:rPr>
              <a:t>Only examine some attributes</a:t>
            </a:r>
          </a:p>
          <a:p>
            <a:pPr lvl="1"/>
            <a:r>
              <a:rPr lang="en-US" dirty="0" smtClean="0">
                <a:latin typeface="Arial" charset="0"/>
              </a:rPr>
              <a:t>Beyond that can use the majority class to decide</a:t>
            </a:r>
          </a:p>
          <a:p>
            <a:pPr marL="0" indent="0">
              <a:buNone/>
            </a:pPr>
            <a:r>
              <a:rPr lang="en-US" dirty="0" smtClean="0">
                <a:latin typeface="Arial" charset="0"/>
              </a:rPr>
              <a:t>Divide and conquer approach</a:t>
            </a:r>
          </a:p>
          <a:p>
            <a:pPr lvl="1"/>
            <a:r>
              <a:rPr lang="en-US" dirty="0" smtClean="0">
                <a:latin typeface="Arial" charset="0"/>
              </a:rPr>
              <a:t>Global maximization of performance at each iteration</a:t>
            </a:r>
            <a:endParaRPr lang="en-US" dirty="0">
              <a:latin typeface="Arial" charset="0"/>
            </a:endParaRPr>
          </a:p>
          <a:p>
            <a:pPr marL="0" indent="0" eaLnBrk="1" hangingPunct="1">
              <a:buNone/>
            </a:pPr>
            <a:r>
              <a:rPr lang="en-US" dirty="0" smtClean="0">
                <a:latin typeface="Arial" charset="0"/>
              </a:rPr>
              <a:t>Prone to </a:t>
            </a:r>
            <a:r>
              <a:rPr lang="en-US" dirty="0" err="1" smtClean="0">
                <a:latin typeface="Arial" charset="0"/>
              </a:rPr>
              <a:t>overfitting</a:t>
            </a:r>
            <a:r>
              <a:rPr lang="en-US" dirty="0" smtClean="0">
                <a:latin typeface="Arial" charset="0"/>
              </a:rPr>
              <a:t>. Pruning important for maximizing performance</a:t>
            </a:r>
          </a:p>
        </p:txBody>
      </p:sp>
    </p:spTree>
    <p:extLst>
      <p:ext uri="{BB962C8B-B14F-4D97-AF65-F5344CB8AC3E}">
        <p14:creationId xmlns:p14="http://schemas.microsoft.com/office/powerpoint/2010/main" val="2770601860"/>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Closed World Assumption</a:t>
            </a:r>
            <a:endParaRPr lang="en-US" dirty="0"/>
          </a:p>
        </p:txBody>
      </p:sp>
      <p:sp>
        <p:nvSpPr>
          <p:cNvPr id="3" name="Content Placeholder 2"/>
          <p:cNvSpPr>
            <a:spLocks noGrp="1"/>
          </p:cNvSpPr>
          <p:nvPr>
            <p:ph idx="1"/>
          </p:nvPr>
        </p:nvSpPr>
        <p:spPr/>
        <p:txBody>
          <a:bodyPr/>
          <a:lstStyle/>
          <a:p>
            <a:pPr marL="0" indent="0">
              <a:buNone/>
            </a:pPr>
            <a:r>
              <a:rPr lang="en-US" dirty="0" smtClean="0"/>
              <a:t>Presumes all true statements are known </a:t>
            </a:r>
          </a:p>
          <a:p>
            <a:pPr marL="0" indent="0">
              <a:buNone/>
            </a:pPr>
            <a:r>
              <a:rPr lang="en-US" dirty="0" smtClean="0"/>
              <a:t>Observer can thus make inferences about </a:t>
            </a:r>
            <a:r>
              <a:rPr lang="en-US" i="1" dirty="0" smtClean="0"/>
              <a:t>new </a:t>
            </a:r>
            <a:r>
              <a:rPr lang="en-US" dirty="0" smtClean="0"/>
              <a:t>things: if they are not known, they are </a:t>
            </a:r>
            <a:r>
              <a:rPr lang="en-US" i="1" dirty="0" smtClean="0"/>
              <a:t>false</a:t>
            </a:r>
          </a:p>
          <a:p>
            <a:pPr marL="0" indent="0">
              <a:buNone/>
            </a:pP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93</a:t>
            </a:fld>
            <a:endParaRPr lang="en-US" dirty="0"/>
          </a:p>
        </p:txBody>
      </p:sp>
    </p:spTree>
    <p:extLst>
      <p:ext uri="{BB962C8B-B14F-4D97-AF65-F5344CB8AC3E}">
        <p14:creationId xmlns:p14="http://schemas.microsoft.com/office/powerpoint/2010/main" val="292342452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World Assumption</a:t>
            </a:r>
            <a:endParaRPr lang="en-US" dirty="0"/>
          </a:p>
        </p:txBody>
      </p:sp>
      <p:sp>
        <p:nvSpPr>
          <p:cNvPr id="3" name="Content Placeholder 2"/>
          <p:cNvSpPr>
            <a:spLocks noGrp="1"/>
          </p:cNvSpPr>
          <p:nvPr>
            <p:ph idx="1"/>
          </p:nvPr>
        </p:nvSpPr>
        <p:spPr/>
        <p:txBody>
          <a:bodyPr/>
          <a:lstStyle/>
          <a:p>
            <a:pPr marL="0" indent="0">
              <a:buNone/>
            </a:pPr>
            <a:r>
              <a:rPr lang="en-US" dirty="0" smtClean="0"/>
              <a:t>No single observer has complete information</a:t>
            </a:r>
          </a:p>
          <a:p>
            <a:pPr marL="0" indent="0">
              <a:buNone/>
            </a:pPr>
            <a:r>
              <a:rPr lang="en-US" dirty="0" smtClean="0"/>
              <a:t>Observer can only make inferences about things that derive from things it already know to be true</a:t>
            </a:r>
          </a:p>
          <a:p>
            <a:pPr marL="0" indent="0">
              <a:buNone/>
            </a:pPr>
            <a:r>
              <a:rPr lang="en-US" dirty="0" smtClean="0"/>
              <a:t>represent information </a:t>
            </a:r>
            <a:r>
              <a:rPr lang="en-US" i="1" dirty="0" smtClean="0"/>
              <a:t>as we discover it </a:t>
            </a:r>
            <a:r>
              <a:rPr lang="en-US" dirty="0" smtClean="0"/>
              <a:t>and </a:t>
            </a:r>
            <a:r>
              <a:rPr lang="en-US" i="1" dirty="0" smtClean="0"/>
              <a:t>cannot guarantee that we know everything true</a:t>
            </a:r>
          </a:p>
          <a:p>
            <a:pPr marL="0" indent="0">
              <a:buNone/>
            </a:pPr>
            <a:r>
              <a:rPr lang="en-US" dirty="0" smtClean="0"/>
              <a:t>statements depending on unknown features are </a:t>
            </a:r>
            <a:r>
              <a:rPr lang="en-US" i="1" dirty="0" smtClean="0"/>
              <a:t>unknown </a:t>
            </a:r>
            <a:r>
              <a:rPr lang="en-US" dirty="0" smtClean="0"/>
              <a:t>rather than </a:t>
            </a:r>
            <a:r>
              <a:rPr lang="en-US" i="1" dirty="0" smtClean="0"/>
              <a:t>false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94</a:t>
            </a:fld>
            <a:endParaRPr lang="en-US" dirty="0"/>
          </a:p>
        </p:txBody>
      </p:sp>
    </p:spTree>
    <p:extLst>
      <p:ext uri="{BB962C8B-B14F-4D97-AF65-F5344CB8AC3E}">
        <p14:creationId xmlns:p14="http://schemas.microsoft.com/office/powerpoint/2010/main" val="20436057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804677" cy="990107"/>
          </a:xfrm>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Statement: Jane is on the plane</a:t>
            </a:r>
          </a:p>
          <a:p>
            <a:pPr marL="0" indent="0">
              <a:buNone/>
            </a:pPr>
            <a:r>
              <a:rPr lang="en-US" dirty="0" smtClean="0"/>
              <a:t>Question: Is Paul on the plane?</a:t>
            </a:r>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95</a:t>
            </a:fld>
            <a:endParaRPr lang="en-US" dirty="0"/>
          </a:p>
        </p:txBody>
      </p:sp>
    </p:spTree>
    <p:extLst>
      <p:ext uri="{BB962C8B-B14F-4D97-AF65-F5344CB8AC3E}">
        <p14:creationId xmlns:p14="http://schemas.microsoft.com/office/powerpoint/2010/main" val="272865175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804677" cy="990107"/>
          </a:xfrm>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Statement: Jane is on the plane</a:t>
            </a:r>
          </a:p>
          <a:p>
            <a:pPr marL="0" indent="0">
              <a:buNone/>
            </a:pPr>
            <a:r>
              <a:rPr lang="en-US" dirty="0" smtClean="0"/>
              <a:t>Question: Is Paul on the plane?</a:t>
            </a:r>
          </a:p>
          <a:p>
            <a:pPr marL="0" indent="0">
              <a:buNone/>
            </a:pPr>
            <a:r>
              <a:rPr lang="en-US" dirty="0" smtClean="0"/>
              <a:t>OWA: Unknown</a:t>
            </a:r>
          </a:p>
          <a:p>
            <a:pPr marL="0" indent="0">
              <a:buNone/>
            </a:pPr>
            <a:r>
              <a:rPr lang="en-US" dirty="0" smtClean="0"/>
              <a:t>CWA: No!</a:t>
            </a:r>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96</a:t>
            </a:fld>
            <a:endParaRPr lang="en-US" dirty="0"/>
          </a:p>
        </p:txBody>
      </p:sp>
    </p:spTree>
    <p:extLst>
      <p:ext uri="{BB962C8B-B14F-4D97-AF65-F5344CB8AC3E}">
        <p14:creationId xmlns:p14="http://schemas.microsoft.com/office/powerpoint/2010/main" val="54344634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804677" cy="990107"/>
          </a:xfrm>
        </p:spPr>
        <p:txBody>
          <a:bodyPr/>
          <a:lstStyle/>
          <a:p>
            <a:r>
              <a:rPr lang="en-US" dirty="0" smtClean="0"/>
              <a:t>Example: Decision Trees</a:t>
            </a:r>
            <a:endParaRPr lang="en-US" dirty="0"/>
          </a:p>
        </p:txBody>
      </p:sp>
      <p:sp>
        <p:nvSpPr>
          <p:cNvPr id="3" name="Content Placeholder 2"/>
          <p:cNvSpPr>
            <a:spLocks noGrp="1"/>
          </p:cNvSpPr>
          <p:nvPr>
            <p:ph idx="1"/>
          </p:nvPr>
        </p:nvSpPr>
        <p:spPr/>
        <p:txBody>
          <a:bodyPr/>
          <a:lstStyle/>
          <a:p>
            <a:pPr marL="0" indent="0">
              <a:buNone/>
            </a:pPr>
            <a:r>
              <a:rPr lang="en-US" dirty="0" smtClean="0"/>
              <a:t>Contain statements about how features relate to outcomes</a:t>
            </a:r>
          </a:p>
          <a:p>
            <a:pPr marL="0" indent="0">
              <a:buNone/>
            </a:pPr>
            <a:r>
              <a:rPr lang="en-US" dirty="0" smtClean="0"/>
              <a:t>Question: What happens when an attribute is included that is not in the tree? </a:t>
            </a:r>
          </a:p>
        </p:txBody>
      </p:sp>
      <p:sp>
        <p:nvSpPr>
          <p:cNvPr id="4" name="Date Placeholder 3"/>
          <p:cNvSpPr>
            <a:spLocks noGrp="1"/>
          </p:cNvSpPr>
          <p:nvPr>
            <p:ph type="dt" sz="half" idx="10"/>
          </p:nvPr>
        </p:nvSpPr>
        <p:spPr/>
        <p:txBody>
          <a:bodyPr/>
          <a:lstStyle/>
          <a:p>
            <a:fld id="{7053BEFA-1175-F644-B249-7D41D72BD3FF}" type="datetime1">
              <a:rPr lang="en-US" smtClean="0"/>
              <a:t>3/26/16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97</a:t>
            </a:fld>
            <a:endParaRPr lang="en-US" dirty="0"/>
          </a:p>
        </p:txBody>
      </p:sp>
    </p:spTree>
    <p:extLst>
      <p:ext uri="{BB962C8B-B14F-4D97-AF65-F5344CB8AC3E}">
        <p14:creationId xmlns:p14="http://schemas.microsoft.com/office/powerpoint/2010/main" val="340875156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
        <p:nvSpPr>
          <p:cNvPr id="5" name="Rectangle 4"/>
          <p:cNvSpPr/>
          <p:nvPr/>
        </p:nvSpPr>
        <p:spPr>
          <a:xfrm>
            <a:off x="526143" y="521732"/>
            <a:ext cx="4476604" cy="4379976"/>
          </a:xfrm>
          <a:prstGeom prst="rect">
            <a:avLst/>
          </a:prstGeom>
          <a:gradFill flip="none" rotWithShape="1">
            <a:gsLst>
              <a:gs pos="0">
                <a:schemeClr val="accent1">
                  <a:alpha val="0"/>
                </a:schemeClr>
              </a:gs>
              <a:gs pos="46000">
                <a:srgbClr val="FFFFFF">
                  <a:alpha val="0"/>
                </a:srgbClr>
              </a:gs>
              <a:gs pos="66000">
                <a:srgbClr val="FFFFF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02747" y="1847153"/>
            <a:ext cx="3664857" cy="437997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954132" y="4668012"/>
            <a:ext cx="4201015" cy="170013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8137283"/>
      </p:ext>
    </p:extLst>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latin typeface="Arial" charset="0"/>
              </a:rPr>
              <a:t>An Alternative: </a:t>
            </a:r>
            <a:br>
              <a:rPr lang="en-US" dirty="0">
                <a:latin typeface="Arial" charset="0"/>
              </a:rPr>
            </a:br>
            <a:r>
              <a:rPr lang="en-US" dirty="0">
                <a:latin typeface="Arial" charset="0"/>
              </a:rPr>
              <a:t>The Elegance of Statistics</a:t>
            </a:r>
          </a:p>
        </p:txBody>
      </p:sp>
      <p:sp>
        <p:nvSpPr>
          <p:cNvPr id="27651" name="Content Placeholder 2"/>
          <p:cNvSpPr>
            <a:spLocks noGrp="1"/>
          </p:cNvSpPr>
          <p:nvPr>
            <p:ph idx="1"/>
          </p:nvPr>
        </p:nvSpPr>
        <p:spPr>
          <a:xfrm>
            <a:off x="1128942" y="1381479"/>
            <a:ext cx="7718725" cy="4379976"/>
          </a:xfrm>
        </p:spPr>
        <p:txBody>
          <a:bodyPr/>
          <a:lstStyle/>
          <a:p>
            <a:pPr eaLnBrk="1" hangingPunct="1">
              <a:buFont typeface="Wingdings" charset="0"/>
              <a:buNone/>
            </a:pPr>
            <a:r>
              <a:rPr lang="en-US" dirty="0">
                <a:latin typeface="Arial" charset="0"/>
              </a:rPr>
              <a:t>We write P(A | B) to denote </a:t>
            </a:r>
          </a:p>
          <a:p>
            <a:pPr eaLnBrk="1" hangingPunct="1">
              <a:buFont typeface="Wingdings" charset="0"/>
              <a:buNone/>
            </a:pPr>
            <a:r>
              <a:rPr lang="en-US" dirty="0">
                <a:latin typeface="Arial" charset="0"/>
              </a:rPr>
              <a:t/>
            </a:r>
            <a:br>
              <a:rPr lang="en-US" dirty="0">
                <a:latin typeface="Arial" charset="0"/>
              </a:rPr>
            </a:br>
            <a:r>
              <a:rPr lang="ja-JP" altLang="en-US" dirty="0">
                <a:latin typeface="Arial" charset="0"/>
              </a:rPr>
              <a:t>“</a:t>
            </a:r>
            <a:r>
              <a:rPr lang="en-US" dirty="0">
                <a:latin typeface="Arial" charset="0"/>
              </a:rPr>
              <a:t>Probability of A given B</a:t>
            </a:r>
            <a:r>
              <a:rPr lang="ja-JP" altLang="en-US" dirty="0">
                <a:latin typeface="Arial" charset="0"/>
              </a:rPr>
              <a:t>”</a:t>
            </a:r>
            <a:r>
              <a:rPr lang="en-US" dirty="0">
                <a:latin typeface="Arial" charset="0"/>
              </a:rPr>
              <a:t> (or </a:t>
            </a:r>
            <a:r>
              <a:rPr lang="ja-JP" altLang="en-US" dirty="0">
                <a:latin typeface="Arial" charset="0"/>
              </a:rPr>
              <a:t>“</a:t>
            </a:r>
            <a:r>
              <a:rPr lang="en-US" dirty="0">
                <a:latin typeface="Arial" charset="0"/>
              </a:rPr>
              <a:t>… assuming B</a:t>
            </a:r>
            <a:r>
              <a:rPr lang="ja-JP" altLang="en-US" dirty="0">
                <a:latin typeface="Arial" charset="0"/>
              </a:rPr>
              <a:t>”</a:t>
            </a:r>
            <a:r>
              <a:rPr lang="en-US" dirty="0">
                <a:latin typeface="Arial" charset="0"/>
              </a:rPr>
              <a:t>)</a:t>
            </a:r>
          </a:p>
          <a:p>
            <a:pPr eaLnBrk="1" hangingPunct="1">
              <a:buFont typeface="Wingdings" charset="0"/>
              <a:buNone/>
            </a:pPr>
            <a:r>
              <a:rPr lang="en-US" dirty="0">
                <a:latin typeface="Arial" charset="0"/>
              </a:rPr>
              <a:t>		or</a:t>
            </a:r>
          </a:p>
          <a:p>
            <a:pPr eaLnBrk="1" hangingPunct="1">
              <a:buFont typeface="Wingdings" charset="0"/>
              <a:buNone/>
            </a:pPr>
            <a:r>
              <a:rPr lang="en-US" dirty="0">
                <a:latin typeface="Arial" charset="0"/>
              </a:rPr>
              <a:t>	</a:t>
            </a:r>
            <a:r>
              <a:rPr lang="ja-JP" altLang="en-US" dirty="0">
                <a:latin typeface="Arial" charset="0"/>
              </a:rPr>
              <a:t>“</a:t>
            </a:r>
            <a:r>
              <a:rPr lang="en-US" dirty="0">
                <a:latin typeface="Arial" charset="0"/>
              </a:rPr>
              <a:t>If we know B is true, what</a:t>
            </a:r>
            <a:r>
              <a:rPr lang="ja-JP" altLang="en-US" dirty="0">
                <a:latin typeface="Arial" charset="0"/>
              </a:rPr>
              <a:t>’</a:t>
            </a:r>
            <a:r>
              <a:rPr lang="en-US" dirty="0">
                <a:latin typeface="Arial" charset="0"/>
              </a:rPr>
              <a:t>s the </a:t>
            </a:r>
            <a:r>
              <a:rPr lang="en-US" dirty="0" smtClean="0">
                <a:latin typeface="Arial" charset="0"/>
              </a:rPr>
              <a:t/>
            </a:r>
            <a:br>
              <a:rPr lang="en-US" dirty="0" smtClean="0">
                <a:latin typeface="Arial" charset="0"/>
              </a:rPr>
            </a:br>
            <a:r>
              <a:rPr lang="en-US" dirty="0" smtClean="0">
                <a:latin typeface="Arial" charset="0"/>
              </a:rPr>
              <a:t>probability </a:t>
            </a:r>
            <a:r>
              <a:rPr lang="en-US" dirty="0">
                <a:latin typeface="Arial" charset="0"/>
              </a:rPr>
              <a:t>of A</a:t>
            </a:r>
            <a:r>
              <a:rPr lang="ja-JP" altLang="en-US" dirty="0">
                <a:latin typeface="Arial" charset="0"/>
              </a:rPr>
              <a:t>”</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p:txBody>
      </p:sp>
      <p:pic>
        <p:nvPicPr>
          <p:cNvPr id="27652" name="Picture 7" descr="prob_venn_diagr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38575" y="3965575"/>
            <a:ext cx="4743450" cy="196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8453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10111</TotalTime>
  <Words>8617</Words>
  <Application>Microsoft Macintosh PowerPoint</Application>
  <PresentationFormat>On-screen Show (4:3)</PresentationFormat>
  <Paragraphs>1694</Paragraphs>
  <Slides>164</Slides>
  <Notes>121</Notes>
  <HiddenSlides>19</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164</vt:i4>
      </vt:variant>
    </vt:vector>
  </HeadingPairs>
  <TitlesOfParts>
    <vt:vector size="167" baseType="lpstr">
      <vt:lpstr>Office Theme</vt:lpstr>
      <vt:lpstr>Equation</vt:lpstr>
      <vt:lpstr>Bitmap Image</vt:lpstr>
      <vt:lpstr>PowerPoint Presentation</vt:lpstr>
      <vt:lpstr>Plan for today</vt:lpstr>
      <vt:lpstr>How do you pick your features?</vt:lpstr>
      <vt:lpstr>Practical Example: Animal Data</vt:lpstr>
      <vt:lpstr>Preparing the Data</vt:lpstr>
      <vt:lpstr>Extracting Features</vt:lpstr>
      <vt:lpstr>Extracting Features</vt:lpstr>
      <vt:lpstr>Extracting Features</vt:lpstr>
      <vt:lpstr>Extracting Features</vt:lpstr>
      <vt:lpstr>Extracting Features</vt:lpstr>
      <vt:lpstr>Removing unwanted features</vt:lpstr>
      <vt:lpstr>Removing unwanted classes</vt:lpstr>
      <vt:lpstr>Don’t forget to plot it </vt:lpstr>
      <vt:lpstr>Selecting algorithms</vt:lpstr>
      <vt:lpstr>Selecting algorithms</vt:lpstr>
      <vt:lpstr>Regression:  Predicting a Quantity</vt:lpstr>
      <vt:lpstr>Least Squares Regression</vt:lpstr>
      <vt:lpstr>Learning in n dimensions</vt:lpstr>
      <vt:lpstr>Animal Outcomes</vt:lpstr>
      <vt:lpstr>Estimated Logistic Regression Model</vt:lpstr>
      <vt:lpstr>Problems with using least squares for classification</vt:lpstr>
      <vt:lpstr>Another example where least squares regression gives poor decision surfaces</vt:lpstr>
      <vt:lpstr>Goal of Logistic Regression</vt:lpstr>
      <vt:lpstr>What do we mean by ‘best separation’?</vt:lpstr>
      <vt:lpstr>What do we mean by ‘best separation’?</vt:lpstr>
      <vt:lpstr>Modeling Logistic Regression</vt:lpstr>
      <vt:lpstr>PowerPoint Presentation</vt:lpstr>
      <vt:lpstr>PowerPoint Presentation</vt:lpstr>
      <vt:lpstr>PowerPoint Presentation</vt:lpstr>
      <vt:lpstr>Assigning a class</vt:lpstr>
      <vt:lpstr>Soft threshold interpretation</vt:lpstr>
      <vt:lpstr>Probabilistic Interpretation</vt:lpstr>
      <vt:lpstr>Logistic regression</vt:lpstr>
      <vt:lpstr>Minimizing the error (learning) is just search over the weight space</vt:lpstr>
      <vt:lpstr>Minimizing Error</vt:lpstr>
      <vt:lpstr>Minimizing Error</vt:lpstr>
      <vt:lpstr>Minimizing Error</vt:lpstr>
      <vt:lpstr>Minimizing Error</vt:lpstr>
      <vt:lpstr>Minimizing Error</vt:lpstr>
      <vt:lpstr>Minimizing Error</vt:lpstr>
      <vt:lpstr>Gradient Descent: Linear vs Logistic</vt:lpstr>
      <vt:lpstr>Gradient Descent: Linear vs Logistic</vt:lpstr>
      <vt:lpstr>Implementing Gradient Descent</vt:lpstr>
      <vt:lpstr>Main algorithm</vt:lpstr>
      <vt:lpstr>Main algorithm</vt:lpstr>
      <vt:lpstr>Main algorithm</vt:lpstr>
      <vt:lpstr>Main algorithm</vt:lpstr>
      <vt:lpstr>Doing this for outcomes</vt:lpstr>
      <vt:lpstr>Dividing your data</vt:lpstr>
      <vt:lpstr>Dividing your data</vt:lpstr>
      <vt:lpstr>Recall: Training Classifiers</vt:lpstr>
      <vt:lpstr>Training Classifiers</vt:lpstr>
      <vt:lpstr>Training Classifiers</vt:lpstr>
      <vt:lpstr>Using Kfold Validation</vt:lpstr>
      <vt:lpstr>Using Kfold Validation</vt:lpstr>
      <vt:lpstr>Using Kfold Validation</vt:lpstr>
      <vt:lpstr>Using Kfold Validation</vt:lpstr>
      <vt:lpstr>Real Work: Selecting Features and Algorithms</vt:lpstr>
      <vt:lpstr>Real Work: Selecting Features and Algorithms</vt:lpstr>
      <vt:lpstr>Real Work: Selecting Features and Algorithms</vt:lpstr>
      <vt:lpstr>ALWAYS do this on X_opt</vt:lpstr>
      <vt:lpstr>Finding Features </vt:lpstr>
      <vt:lpstr>Selecting algorithms</vt:lpstr>
      <vt:lpstr>Selecting algorithms</vt:lpstr>
      <vt:lpstr>Classification (Learning) Algorithms</vt:lpstr>
      <vt:lpstr>How Decision Trees Work</vt:lpstr>
      <vt:lpstr>How Decision Trees Work</vt:lpstr>
      <vt:lpstr>How Decision Trees Work</vt:lpstr>
      <vt:lpstr>How Decision Trees Work</vt:lpstr>
      <vt:lpstr>Easy to train recursively</vt:lpstr>
      <vt:lpstr>Decision Trees</vt:lpstr>
      <vt:lpstr>Information Entropy</vt:lpstr>
      <vt:lpstr>Information Entropy</vt:lpstr>
      <vt:lpstr>Information Entropy</vt:lpstr>
      <vt:lpstr>Information Entropy</vt:lpstr>
      <vt:lpstr>Information Entropy</vt:lpstr>
      <vt:lpstr>Conditional Entropy</vt:lpstr>
      <vt:lpstr>Information Gain  (AKA Mutual Information or Kullback-Leibler divergence)</vt:lpstr>
      <vt:lpstr>Impact on Decision Trees…</vt:lpstr>
      <vt:lpstr>Impact on Decision Trees…</vt:lpstr>
      <vt:lpstr>Impact on Decision Trees…</vt:lpstr>
      <vt:lpstr>Decision Trees – Overfitting</vt:lpstr>
      <vt:lpstr>Minimum description length principle</vt:lpstr>
      <vt:lpstr>Prepruning versus Postpruning</vt:lpstr>
      <vt:lpstr>Prepruning versus Postpruning</vt:lpstr>
      <vt:lpstr>Reduced Error Pruning</vt:lpstr>
      <vt:lpstr>Using Confidence Factors to Estimate Error </vt:lpstr>
      <vt:lpstr>Using Confidence Factors to Estimate Error </vt:lpstr>
      <vt:lpstr>Lowering confidence causes more pruning</vt:lpstr>
      <vt:lpstr>Thinking about the Confidence Factor</vt:lpstr>
      <vt:lpstr>Thinking about the Confidence Factor</vt:lpstr>
      <vt:lpstr>Decision Trees Pros and Cons</vt:lpstr>
      <vt:lpstr>Closed World Assumption</vt:lpstr>
      <vt:lpstr>Open World Assumption</vt:lpstr>
      <vt:lpstr>Example:</vt:lpstr>
      <vt:lpstr>Example:</vt:lpstr>
      <vt:lpstr>Example: Decision Trees</vt:lpstr>
      <vt:lpstr>Selecting algorithms</vt:lpstr>
      <vt:lpstr>An Alternative:  The Elegance of Statistics</vt:lpstr>
      <vt:lpstr>Conditional Probability Example</vt:lpstr>
      <vt:lpstr>Conditional Probability</vt:lpstr>
      <vt:lpstr>Conditional Probability</vt:lpstr>
      <vt:lpstr>Conditional Probability</vt:lpstr>
      <vt:lpstr>Conditional Probability</vt:lpstr>
      <vt:lpstr>Naïve Bayes</vt:lpstr>
      <vt:lpstr>Why is that true?</vt:lpstr>
      <vt:lpstr>Why is that true?</vt:lpstr>
      <vt:lpstr>Why is that true?</vt:lpstr>
      <vt:lpstr>Why is that true?</vt:lpstr>
      <vt:lpstr>Why is that true?</vt:lpstr>
      <vt:lpstr>Why is that true?</vt:lpstr>
      <vt:lpstr>Why is that true?</vt:lpstr>
      <vt:lpstr>Bayes Law</vt:lpstr>
      <vt:lpstr>Bayes Law</vt:lpstr>
      <vt:lpstr>Bayes Law</vt:lpstr>
      <vt:lpstr>Naïve Bayes</vt:lpstr>
      <vt:lpstr>Naïve Bayes</vt:lpstr>
      <vt:lpstr>Small Issues</vt:lpstr>
      <vt:lpstr>Naïve Bayes Pros and Cons</vt:lpstr>
      <vt:lpstr>Selecting algorithms</vt:lpstr>
      <vt:lpstr>Naïve Bayes vs Decision Trees</vt:lpstr>
      <vt:lpstr>Review: Decision Trees &amp; Naïve Bayes</vt:lpstr>
      <vt:lpstr>Need to add slides on regression and maybe unsupervised learning/clustering</vt:lpstr>
      <vt:lpstr>Example: Stepgreen data</vt:lpstr>
      <vt:lpstr>Actions that don’t change </vt:lpstr>
      <vt:lpstr>Popular, High Impact New Actions</vt:lpstr>
      <vt:lpstr>Digging Deeper…</vt:lpstr>
      <vt:lpstr>PowerPoint Presentation</vt:lpstr>
      <vt:lpstr>PowerPoint Presentation</vt:lpstr>
      <vt:lpstr>PowerPoint Presentation</vt:lpstr>
      <vt:lpstr>The Data Set</vt:lpstr>
      <vt:lpstr>Example: Natality Data Set</vt:lpstr>
      <vt:lpstr>Natality Data Set</vt:lpstr>
      <vt:lpstr>After applying logistic regression:</vt:lpstr>
      <vt:lpstr>Logistic regression</vt:lpstr>
      <vt:lpstr>Logistic regression: Review</vt:lpstr>
      <vt:lpstr>Regression for big data</vt:lpstr>
      <vt:lpstr>How do we handle big data</vt:lpstr>
      <vt:lpstr>How do we handle big data</vt:lpstr>
      <vt:lpstr>How do we handle big data</vt:lpstr>
      <vt:lpstr>Small Data version</vt:lpstr>
      <vt:lpstr>Stochastic Version</vt:lpstr>
      <vt:lpstr>Stochastic Version</vt:lpstr>
      <vt:lpstr>Stochastic Version</vt:lpstr>
      <vt:lpstr>get_data</vt:lpstr>
      <vt:lpstr>get_data</vt:lpstr>
      <vt:lpstr>get_data</vt:lpstr>
      <vt:lpstr>get_data</vt:lpstr>
      <vt:lpstr>get_data</vt:lpstr>
      <vt:lpstr>get_data</vt:lpstr>
      <vt:lpstr>get_data</vt:lpstr>
      <vt:lpstr>get_data</vt:lpstr>
      <vt:lpstr>Stochastic Version</vt:lpstr>
      <vt:lpstr>Stochastic Version</vt:lpstr>
      <vt:lpstr>Stochastic Version</vt:lpstr>
      <vt:lpstr>Stochastic Version</vt:lpstr>
      <vt:lpstr>Applying the model</vt:lpstr>
      <vt:lpstr>Applying the model</vt:lpstr>
      <vt:lpstr>Applying the model</vt:lpstr>
      <vt:lpstr>What you need to do</vt:lpstr>
      <vt:lpstr>What you need to do</vt:lpstr>
      <vt:lpstr>What you need to do</vt:lpstr>
      <vt:lpstr>What you need to do</vt:lpstr>
      <vt:lpstr>Extra things you can explore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597</cp:revision>
  <dcterms:created xsi:type="dcterms:W3CDTF">2013-10-07T16:54:34Z</dcterms:created>
  <dcterms:modified xsi:type="dcterms:W3CDTF">2016-03-26T15:25:30Z</dcterms:modified>
</cp:coreProperties>
</file>