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55" r:id="rId3"/>
    <p:sldId id="301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502" r:id="rId31"/>
    <p:sldId id="519" r:id="rId32"/>
    <p:sldId id="509" r:id="rId33"/>
    <p:sldId id="310" r:id="rId34"/>
    <p:sldId id="311" r:id="rId35"/>
    <p:sldId id="511" r:id="rId36"/>
    <p:sldId id="510" r:id="rId37"/>
    <p:sldId id="314" r:id="rId38"/>
    <p:sldId id="315" r:id="rId39"/>
    <p:sldId id="316" r:id="rId40"/>
    <p:sldId id="317" r:id="rId41"/>
    <p:sldId id="437" r:id="rId42"/>
    <p:sldId id="438" r:id="rId43"/>
    <p:sldId id="439" r:id="rId44"/>
    <p:sldId id="440" r:id="rId45"/>
    <p:sldId id="322" r:id="rId46"/>
    <p:sldId id="512" r:id="rId47"/>
    <p:sldId id="513" r:id="rId48"/>
    <p:sldId id="324" r:id="rId49"/>
    <p:sldId id="325" r:id="rId50"/>
    <p:sldId id="331" r:id="rId51"/>
    <p:sldId id="514" r:id="rId52"/>
    <p:sldId id="469" r:id="rId53"/>
    <p:sldId id="520" r:id="rId54"/>
    <p:sldId id="51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61" d="100"/>
          <a:sy n="61" d="100"/>
        </p:scale>
        <p:origin x="-1704" y="-10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466AD6A-0C79-6B45-BD81-96C0113D754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4C5EFA-181E-C64C-889B-8F18EB0AB88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2F28B9-7A81-024B-8CC3-38DD23C2D67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BB6639-10BE-CA40-8F38-635D459AAF0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5D613D-8F1A-5D41-93CB-2107B92E4F1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D14299-E9D2-9644-B6AD-61CE579B344C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C91D2-70B9-6047-BB13-4D52627D2896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(Note: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standard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825EA9-94E6-2E42-BD57-0CF72E222F01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314732-F58C-5642-83DD-84B8460976C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23E6C2-C91D-E74C-BFCC-1ED7DFE9719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817C3-7AEF-3F4C-956B-5B476C99AED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AA478E-1D00-5942-A304-921C2E58D81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difference is big enough then we feel it is worth the risk of additional complexity/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Otherwise we cannot conclude that the difference in accuracy is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4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843085-C127-AB49-AEF8-959CA7F10BD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F4C62F-1AA2-D048-B9E4-59F1195B6196}" type="slidenum">
              <a:rPr lang="en-US" sz="1200"/>
              <a:pPr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795C93-EB27-8542-94AC-68C3B251210C}" type="slidenum">
              <a:rPr lang="en-US" sz="1200"/>
              <a:pPr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2335CD-B321-3B44-AAA5-7F5A9A8AA537}" type="slidenum">
              <a:rPr lang="en-US" sz="1200"/>
              <a:pPr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187489-F65C-8147-8ECD-50D4A1D09F7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7C557C-8A91-894F-9A91-46452B6A5D9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F9885-1641-C041-A79B-4B6FE8035280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6E31F1-3F6E-1343-ABE2-8AA5045EDAD7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E8DD81C-4668-2C48-91CF-32855F7CD63B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29D63A-B2A7-C848-8A1D-73D63113BD7B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Arial" charset="0"/>
              </a:rPr>
              <a:t>In practice statistical approach </a:t>
            </a:r>
            <a:r>
              <a:rPr lang="en-US" dirty="0" err="1" smtClean="0">
                <a:latin typeface="Arial" charset="0"/>
              </a:rPr>
              <a:t>doesn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t work better than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ad-hoc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methods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B2EED5-9D73-204C-BCD0-404BDD278E84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300611-428A-5A40-B86F-BE6E0369CAF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Intuitively would like the features with the most information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Turns out there is a nice information theoretic way to estimate this: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Information Gain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… will need a short trip into information theory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yes'_theorem" TargetMode="External"/><Relationship Id="rId4" Type="http://schemas.openxmlformats.org/officeDocument/2006/relationships/hyperlink" Target="http://yudkowsky.net/rational/bayes" TargetMode="External"/><Relationship Id="rId5" Type="http://schemas.openxmlformats.org/officeDocument/2006/relationships/hyperlink" Target="http://oscarbonilla.com/2009/05/visualizing-bayes-theorem/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II: </a:t>
            </a:r>
            <a:br>
              <a:rPr lang="en-US" dirty="0" smtClean="0"/>
            </a:br>
            <a:r>
              <a:rPr lang="en-US" smtClean="0"/>
              <a:t>Decision Trees &amp; Naïve </a:t>
            </a:r>
            <a:r>
              <a:rPr lang="en-US" dirty="0" smtClean="0"/>
              <a:t>Bayes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(AKA </a:t>
            </a:r>
            <a:r>
              <a:rPr lang="en-US" i="1" dirty="0">
                <a:latin typeface="Arial" charset="0"/>
              </a:rPr>
              <a:t>Shannon Entropy</a:t>
            </a:r>
            <a:r>
              <a:rPr lang="en-US" dirty="0" smtClean="0">
                <a:latin typeface="Arial" charset="0"/>
              </a:rPr>
              <a:t>):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 measure </a:t>
            </a:r>
            <a:r>
              <a:rPr lang="en-US" dirty="0">
                <a:latin typeface="Arial" charset="0"/>
              </a:rPr>
              <a:t>of uncertainty </a:t>
            </a:r>
            <a:endParaRPr lang="en-US" sz="1600" dirty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Less </a:t>
            </a:r>
            <a:r>
              <a:rPr lang="en-US" dirty="0">
                <a:latin typeface="Arial" charset="0"/>
              </a:rPr>
              <a:t>uncertainty (less entropy)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>
                <a:latin typeface="Arial" charset="0"/>
                <a:sym typeface="Wingdings" charset="0"/>
              </a:rPr>
              <a:t> more predictable  less </a:t>
            </a:r>
            <a:r>
              <a:rPr lang="en-US" dirty="0" smtClean="0">
                <a:latin typeface="Arial" charset="0"/>
                <a:sym typeface="Wingdings" charset="0"/>
              </a:rPr>
              <a:t>information</a:t>
            </a:r>
            <a:endParaRPr lang="en-US" sz="2000" dirty="0">
              <a:latin typeface="Arial" charset="0"/>
              <a:sym typeface="Wingdings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Provides </a:t>
            </a:r>
            <a:r>
              <a:rPr lang="en-US" dirty="0">
                <a:latin typeface="Arial" charset="0"/>
              </a:rPr>
              <a:t>a lower bound on the average number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of bits needed to encode / transmit something</a:t>
            </a:r>
          </a:p>
          <a:p>
            <a:pPr lvl="1"/>
            <a:r>
              <a:rPr lang="en-US" dirty="0" smtClean="0">
                <a:latin typeface="Arial" charset="0"/>
              </a:rPr>
              <a:t>Intuitively: proportional </a:t>
            </a:r>
            <a:r>
              <a:rPr lang="en-US" dirty="0">
                <a:latin typeface="Arial" charset="0"/>
              </a:rPr>
              <a:t>to how much information is in the thing to be transmitted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804025" y="228600"/>
            <a:ext cx="2438400" cy="2590800"/>
            <a:chOff x="4224" y="672"/>
            <a:chExt cx="1536" cy="1632"/>
          </a:xfrm>
        </p:grpSpPr>
        <p:pic>
          <p:nvPicPr>
            <p:cNvPr id="54277" name="Picture 4" descr="225px-Shann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5"/>
            <a:stretch>
              <a:fillRect/>
            </a:stretch>
          </p:blipFill>
          <p:spPr bwMode="auto">
            <a:xfrm>
              <a:off x="4348" y="672"/>
              <a:ext cx="1289" cy="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4224" y="201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</a:rPr>
                <a:t>Claude Shannon (1916-2001) </a:t>
              </a:r>
              <a:br>
                <a:rPr lang="en-US" sz="1200">
                  <a:solidFill>
                    <a:srgbClr val="000000"/>
                  </a:solidFill>
                </a:rPr>
              </a:br>
              <a:r>
                <a:rPr lang="en-US" sz="1200">
                  <a:solidFill>
                    <a:srgbClr val="000000"/>
                  </a:solidFill>
                </a:rPr>
                <a:t>The father of information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1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</a:rPr>
              <a:t>Assume a discrete random variable X w/ values {x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,x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…,</a:t>
            </a:r>
            <a:r>
              <a:rPr lang="en-US" sz="2400" dirty="0" err="1">
                <a:latin typeface="Arial" charset="0"/>
              </a:rPr>
              <a:t>x</a:t>
            </a:r>
            <a:r>
              <a:rPr lang="en-US" sz="2400" baseline="-25000" dirty="0" err="1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latin typeface="Arial" charset="0"/>
              </a:rPr>
              <a:t>Uncertainty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</a:t>
            </a:r>
            <a:r>
              <a:rPr lang="en-US" sz="2400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associated with x</a:t>
            </a:r>
            <a:r>
              <a:rPr lang="en-US" sz="2400" baseline="-25000" dirty="0">
                <a:latin typeface="Arial" charset="0"/>
              </a:rPr>
              <a:t>i </a:t>
            </a:r>
            <a:r>
              <a:rPr lang="en-US" sz="2400" dirty="0">
                <a:latin typeface="Arial" charset="0"/>
              </a:rPr>
              <a:t>(the number of bits needed to designate  x</a:t>
            </a:r>
            <a:r>
              <a:rPr lang="en-US" sz="2400" baseline="-25000" dirty="0">
                <a:latin typeface="Arial" charset="0"/>
              </a:rPr>
              <a:t>i  </a:t>
            </a:r>
            <a:r>
              <a:rPr lang="en-US" sz="2400" dirty="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If X was uniformly distributed [P(x</a:t>
            </a:r>
            <a:r>
              <a:rPr lang="en-US" sz="2000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u</a:t>
            </a:r>
            <a:r>
              <a:rPr lang="en-US" sz="2000" baseline="-25000" dirty="0" err="1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= log</a:t>
            </a:r>
            <a:r>
              <a:rPr lang="en-US" sz="2000" baseline="-25000" dirty="0">
                <a:latin typeface="Arial" charset="0"/>
              </a:rPr>
              <a:t>2 </a:t>
            </a:r>
            <a:r>
              <a:rPr lang="en-US" sz="2000" dirty="0">
                <a:latin typeface="Arial" charset="0"/>
              </a:rPr>
              <a:t>n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Arial" charset="0"/>
              </a:rPr>
              <a:t>u</a:t>
            </a:r>
            <a:r>
              <a:rPr lang="en-US" sz="2000" baseline="-250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= log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(1/P(x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))  =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log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P(x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chemeClr val="tx2"/>
                </a:solidFill>
                <a:latin typeface="Arial" charset="0"/>
              </a:rPr>
              <a:t>Entropy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	Entropy(X) = H(X) =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+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+…+ P(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aseline="-25000" dirty="0" err="1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		   	        = 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=1..n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log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417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solidFill>
                  <a:schemeClr val="bg1"/>
                </a:solidFill>
                <a:latin typeface="Arial" charset="0"/>
              </a:rPr>
              <a:t>Entropy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Entropy(X) = H(X) =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+…+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solidFill>
                <a:schemeClr val="bg1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	   	        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929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850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33291" y="5557741"/>
            <a:ext cx="2971800" cy="762000"/>
          </a:xfrm>
          <a:prstGeom prst="rect">
            <a:avLst/>
          </a:prstGeom>
          <a:solidFill>
            <a:srgbClr val="F2F7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= </a:t>
            </a:r>
            <a:r>
              <a:rPr lang="en-US" b="1">
                <a:latin typeface="Arial" charset="0"/>
              </a:rPr>
              <a:t>-</a:t>
            </a:r>
            <a:r>
              <a:rPr lang="en-US" sz="2400">
                <a:latin typeface="Arial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latin typeface="Arial" charset="0"/>
              </a:rPr>
              <a:t>i=1..n</a:t>
            </a:r>
            <a:r>
              <a:rPr lang="en-US" sz="2400">
                <a:latin typeface="Arial" charset="0"/>
              </a:rPr>
              <a:t> 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log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841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Entropy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847153"/>
            <a:ext cx="8015057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Specific Conditional Entropy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|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of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among instances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 which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endParaRPr lang="en-US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Conditional Entropy</a:t>
            </a:r>
            <a:r>
              <a:rPr lang="en-US" dirty="0">
                <a:latin typeface="Arial" charset="0"/>
              </a:rPr>
              <a:t> across the full training set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Entropy(Y | X): average specific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conditional </a:t>
            </a:r>
            <a:r>
              <a:rPr lang="en-US" dirty="0">
                <a:latin typeface="Arial" charset="0"/>
              </a:rPr>
              <a:t>entropy of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in Y if X is 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Also expected number of bits to transmit Y if both sides already know the value of X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Entropy(Y | X) = </a:t>
            </a:r>
            <a:r>
              <a:rPr lang="en-US" dirty="0">
                <a:latin typeface="Arial" charset="0"/>
                <a:sym typeface="Symbol" charset="0"/>
              </a:rPr>
              <a:t></a:t>
            </a:r>
            <a:r>
              <a:rPr lang="en-US" baseline="-25000" dirty="0" err="1">
                <a:latin typeface="Arial" charset="0"/>
              </a:rPr>
              <a:t>i</a:t>
            </a:r>
            <a:r>
              <a:rPr lang="en-US" baseline="-25000" dirty="0">
                <a:latin typeface="Arial" charset="0"/>
              </a:rPr>
              <a:t>=1..n</a:t>
            </a:r>
            <a:r>
              <a:rPr lang="en-US" dirty="0">
                <a:latin typeface="Arial" charset="0"/>
              </a:rPr>
              <a:t> P(X=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 Entropy(Y | X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3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805215"/>
            <a:ext cx="6280441" cy="99010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Information Gain </a:t>
            </a:r>
            <a:br>
              <a:rPr lang="en-US" sz="32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(AKA Mutual Information or </a:t>
            </a:r>
            <a:r>
              <a:rPr lang="en-US" sz="2000" dirty="0" err="1">
                <a:latin typeface="Arial" charset="0"/>
              </a:rPr>
              <a:t>Kullback-Leibler</a:t>
            </a:r>
            <a:r>
              <a:rPr lang="en-US" sz="2000" dirty="0">
                <a:latin typeface="Arial" charset="0"/>
              </a:rPr>
              <a:t> divergence)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954773"/>
            <a:ext cx="7048804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IG(Y | X)  = Entropy(Y) – Entropy(Y | X)  </a:t>
            </a:r>
            <a:br>
              <a:rPr lang="en-US" dirty="0"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			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also given as IG(Y, X) and I(Y;X)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Reduction in entropy of Y (uncertainty about Y) by knowing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If I need to transmit Y, how many bits on average would it save me if both sides already new 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Arial" charset="0"/>
              </a:rPr>
              <a:t>If I am predicting 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how much information does X provide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Case we are interested in:  IG(Label | Feature)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Higher IG for a feature indicates more information about the label is in that feature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   – Very useful for feature selection!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If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Return new Leaf(</a:t>
            </a:r>
            <a:r>
              <a:rPr lang="en-US" sz="2000" dirty="0" err="1" smtClean="0">
                <a:latin typeface="Arial" charset="0"/>
              </a:rPr>
              <a:t>trainingSet.label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Pick a feature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 we haven</a:t>
            </a:r>
            <a:r>
              <a:rPr lang="ja-JP" altLang="en-US" sz="2000" dirty="0" smtClean="0"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result = new </a:t>
            </a:r>
            <a:r>
              <a:rPr lang="en-US" sz="2000" dirty="0" err="1" smtClean="0">
                <a:latin typeface="Arial" charset="0"/>
              </a:rPr>
              <a:t>SplitNode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For each value unique value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 of feature </a:t>
            </a:r>
            <a:r>
              <a:rPr lang="en-US" sz="2000" dirty="0" err="1" smtClean="0">
                <a:latin typeface="Arial" charset="0"/>
              </a:rPr>
              <a:t>Fn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= subset of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with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result.addChild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Return result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r>
              <a:rPr lang="en-US" dirty="0" smtClean="0"/>
              <a:t>… Stop when gain is small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4589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Decision Trees – </a:t>
            </a:r>
            <a:r>
              <a:rPr lang="en-US" dirty="0" err="1">
                <a:latin typeface="Arial" charset="0"/>
              </a:rPr>
              <a:t>Overfitting</a:t>
            </a:r>
            <a:endParaRPr lang="en-US" dirty="0">
              <a:latin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800" dirty="0" smtClean="0">
                <a:latin typeface="Arial" charset="0"/>
              </a:rPr>
              <a:t>Algorithm will </a:t>
            </a:r>
            <a:r>
              <a:rPr lang="en-US" sz="2800" dirty="0">
                <a:latin typeface="Arial" charset="0"/>
              </a:rPr>
              <a:t>subdivide all the way down to single training instances to exactly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fit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training </a:t>
            </a:r>
            <a:r>
              <a:rPr lang="en-US" sz="2800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But doing well on training data doesn’t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guarantee doing well on new 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Small numbers of training instances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don’t generalize well (“noisy”)</a:t>
            </a:r>
            <a:endParaRPr lang="en-US" sz="24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Decision </a:t>
            </a:r>
            <a:r>
              <a:rPr lang="en-US" sz="2800" dirty="0">
                <a:latin typeface="Arial" charset="0"/>
                <a:sym typeface="Wingdings" charset="0"/>
              </a:rPr>
              <a:t>trees are particularly prone to </a:t>
            </a:r>
            <a:r>
              <a:rPr lang="en-US" sz="2800" dirty="0" err="1" smtClean="0">
                <a:latin typeface="Arial" charset="0"/>
                <a:sym typeface="Wingdings" charset="0"/>
              </a:rPr>
              <a:t>overfitting</a:t>
            </a:r>
            <a:endParaRPr lang="en-US" sz="2800" dirty="0" smtClean="0">
              <a:latin typeface="Arial" charset="0"/>
              <a:sym typeface="Wingdings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“Pruning” can help (typically done after tree construction)</a:t>
            </a:r>
          </a:p>
          <a:p>
            <a:pPr marL="0" indent="0" eaLnBrk="1" hangingPunct="1">
              <a:buNone/>
            </a:pPr>
            <a:endParaRPr lang="en-US" sz="2000" dirty="0">
              <a:latin typeface="Arial" charset="0"/>
            </a:endParaRPr>
          </a:p>
          <a:p>
            <a:pPr lvl="1" eaLnBrk="1" hangingPunct="1"/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Minimum description length principle</a:t>
            </a:r>
            <a:endParaRPr lang="en-US" sz="2800" dirty="0">
              <a:latin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he </a:t>
            </a:r>
            <a:r>
              <a:rPr lang="en-US" dirty="0">
                <a:latin typeface="Arial" charset="0"/>
              </a:rPr>
              <a:t>simplest model that fits your data will generalize better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Complex models are more likely to over-fit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Decision trees can become complex when you try to optimize performance on training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Sometimes 0R/1R are best!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The best algorithm for your data will give you exactly the power you need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Prepruning</a:t>
            </a:r>
            <a:r>
              <a:rPr lang="en-US" dirty="0">
                <a:latin typeface="Arial" charset="0"/>
              </a:rPr>
              <a:t>: knowing when to stop growing a tree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to do because sometimes the value of a feature </a:t>
            </a:r>
            <a:r>
              <a:rPr lang="en-US" dirty="0" err="1">
                <a:latin typeface="Arial" charset="0"/>
              </a:rPr>
              <a:t>doesn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become clear until lower down on the tree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Interactions between features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You always have to have a stopping criterion, so in some sense you are doing </a:t>
            </a:r>
            <a:r>
              <a:rPr lang="en-US" dirty="0" err="1">
                <a:latin typeface="Arial" charset="0"/>
              </a:rPr>
              <a:t>prepruning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But in practice you over-shoot and then do post-pruning</a:t>
            </a:r>
          </a:p>
        </p:txBody>
      </p:sp>
    </p:spTree>
    <p:extLst>
      <p:ext uri="{BB962C8B-B14F-4D97-AF65-F5344CB8AC3E}">
        <p14:creationId xmlns:p14="http://schemas.microsoft.com/office/powerpoint/2010/main" val="250533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Postpruning</a:t>
            </a:r>
            <a:r>
              <a:rPr lang="en-US" dirty="0">
                <a:latin typeface="Arial" charset="0"/>
              </a:rPr>
              <a:t>: simplifying a tree after it is built</a:t>
            </a:r>
          </a:p>
          <a:p>
            <a:pPr lvl="1" eaLnBrk="1" hangingPunct="1"/>
            <a:r>
              <a:rPr lang="en-US" dirty="0">
                <a:latin typeface="Arial" charset="0"/>
              </a:rPr>
              <a:t>Easier because hindsight is 20/20</a:t>
            </a:r>
          </a:p>
          <a:p>
            <a:pPr lvl="1" eaLnBrk="1" hangingPunct="1"/>
            <a:r>
              <a:rPr lang="en-US" dirty="0">
                <a:latin typeface="Arial" charset="0"/>
              </a:rPr>
              <a:t>Less efficient because you might have done a lot of work that you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re going to throw away now</a:t>
            </a:r>
          </a:p>
        </p:txBody>
      </p:sp>
    </p:spTree>
    <p:extLst>
      <p:ext uri="{BB962C8B-B14F-4D97-AF65-F5344CB8AC3E}">
        <p14:creationId xmlns:p14="http://schemas.microsoft.com/office/powerpoint/2010/main" val="33384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Reduced Error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88865"/>
            <a:ext cx="7048804" cy="437997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i="1" dirty="0" smtClean="0">
                <a:latin typeface="Arial" charset="0"/>
              </a:rPr>
              <a:t>Estimate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the error rate at each node of both the original and resulting tree (after pruning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i="1" dirty="0" smtClean="0">
                <a:latin typeface="Arial" charset="0"/>
              </a:rPr>
              <a:t>Prune </a:t>
            </a:r>
            <a:r>
              <a:rPr lang="en-US" dirty="0" smtClean="0">
                <a:latin typeface="Arial" charset="0"/>
              </a:rPr>
              <a:t>when keeping the </a:t>
            </a:r>
            <a:r>
              <a:rPr lang="en-US" dirty="0" err="1" smtClean="0">
                <a:latin typeface="Arial" charset="0"/>
              </a:rPr>
              <a:t>subtree</a:t>
            </a:r>
            <a:r>
              <a:rPr lang="en-US" smtClean="0">
                <a:latin typeface="Arial" charset="0"/>
              </a:rPr>
              <a:t> means </a:t>
            </a:r>
            <a:r>
              <a:rPr lang="en-US" dirty="0" smtClean="0">
                <a:latin typeface="Arial" charset="0"/>
              </a:rPr>
              <a:t>the error goes up </a:t>
            </a:r>
            <a:r>
              <a:rPr lang="en-US" i="1" dirty="0" smtClean="0">
                <a:latin typeface="Arial" charset="0"/>
              </a:rPr>
              <a:t>on an optimization set</a:t>
            </a:r>
            <a:endParaRPr lang="en-US" sz="2800" dirty="0" smtClean="0">
              <a:latin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Won</a:t>
            </a:r>
            <a:r>
              <a:rPr lang="ja-JP" altLang="en-US" sz="2400" dirty="0" smtClean="0">
                <a:latin typeface="Arial" charset="0"/>
              </a:rPr>
              <a:t>’</a:t>
            </a:r>
            <a:r>
              <a:rPr lang="en-US" sz="2400" dirty="0" smtClean="0">
                <a:latin typeface="Arial" charset="0"/>
              </a:rPr>
              <a:t>t </a:t>
            </a:r>
            <a:r>
              <a:rPr lang="en-US" sz="2400" dirty="0">
                <a:latin typeface="Arial" charset="0"/>
              </a:rPr>
              <a:t>work to use the training set to </a:t>
            </a:r>
            <a:r>
              <a:rPr lang="en-US" sz="2400" i="1" dirty="0">
                <a:latin typeface="Arial" charset="0"/>
              </a:rPr>
              <a:t>compute</a:t>
            </a:r>
            <a:r>
              <a:rPr lang="en-US" sz="2400" dirty="0">
                <a:latin typeface="Arial" charset="0"/>
              </a:rPr>
              <a:t> the error rate because the original tree was optimized over this set already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</a:rPr>
              <a:t>You can hold back some of the training data for </a:t>
            </a:r>
            <a:r>
              <a:rPr lang="en-US" sz="2400" dirty="0" smtClean="0">
                <a:latin typeface="Arial" charset="0"/>
              </a:rPr>
              <a:t>an optimization set </a:t>
            </a:r>
            <a:r>
              <a:rPr lang="en-US" sz="2400" dirty="0">
                <a:latin typeface="Arial" charset="0"/>
              </a:rPr>
              <a:t>to use for </a:t>
            </a:r>
            <a:r>
              <a:rPr lang="en-US" sz="2400" dirty="0" smtClean="0">
                <a:latin typeface="Arial" charset="0"/>
              </a:rPr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246963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38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</a:p>
        </p:txBody>
      </p:sp>
    </p:spTree>
    <p:extLst>
      <p:ext uri="{BB962C8B-B14F-4D97-AF65-F5344CB8AC3E}">
        <p14:creationId xmlns:p14="http://schemas.microsoft.com/office/powerpoint/2010/main" val="425748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611498"/>
            <a:ext cx="664681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Lowering confidence causes more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447800" y="4800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168775" y="46259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28800" y="44577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553200" y="4457700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Confidence factor = .25</a:t>
            </a:r>
          </a:p>
          <a:p>
            <a:r>
              <a:rPr lang="en-US" dirty="0"/>
              <a:t>Means you are 75% sure the error rate is within the interval.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1371600" y="377825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Confidence factor = .10</a:t>
            </a:r>
          </a:p>
          <a:p>
            <a:r>
              <a:rPr lang="en-US" dirty="0"/>
              <a:t>Means you are 90% sure the error rate is within the interval.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4565" y="5391217"/>
            <a:ext cx="6153150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>
                <a:latin typeface="Arial" charset="0"/>
              </a:rPr>
              <a:t>Lowering the confidence value causes more pruning</a:t>
            </a:r>
          </a:p>
        </p:txBody>
      </p:sp>
    </p:spTree>
    <p:extLst>
      <p:ext uri="{BB962C8B-B14F-4D97-AF65-F5344CB8AC3E}">
        <p14:creationId xmlns:p14="http://schemas.microsoft.com/office/powerpoint/2010/main" val="339678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643" y="2546399"/>
            <a:ext cx="47007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  <a:cs typeface="Times New Roman" charset="0"/>
              </a:rPr>
              <a:t>For the difference in errors, </a:t>
            </a:r>
            <a:br>
              <a:rPr lang="en-US" sz="3200" dirty="0" smtClean="0">
                <a:latin typeface="Times New Roman" charset="0"/>
                <a:cs typeface="Times New Roman" charset="0"/>
              </a:rPr>
            </a:br>
            <a:r>
              <a:rPr lang="en-US" sz="3200" dirty="0" smtClean="0">
                <a:latin typeface="Times New Roman" charset="0"/>
                <a:cs typeface="Times New Roman" charset="0"/>
              </a:rPr>
              <a:t>is |</a:t>
            </a:r>
            <a:r>
              <a:rPr lang="en-US" sz="3200" dirty="0">
                <a:latin typeface="Times New Roman" charset="0"/>
                <a:cs typeface="Times New Roman" charset="0"/>
              </a:rPr>
              <a:t>t| &lt; |t</a:t>
            </a:r>
            <a:r>
              <a:rPr lang="en-US" sz="3200" baseline="-25000" dirty="0">
                <a:latin typeface="Times New Roman" charset="0"/>
                <a:cs typeface="Times New Roman" charset="0"/>
              </a:rPr>
              <a:t></a:t>
            </a:r>
            <a:r>
              <a:rPr lang="en-US" sz="3200" dirty="0" smtClean="0">
                <a:latin typeface="Times New Roman" charset="0"/>
                <a:cs typeface="Times New Roman" charset="0"/>
              </a:rPr>
              <a:t>| 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092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Classification (Learning)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Two of the simplest alg. tend to give very good results on discrete (non-sequence)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Efficient training and classification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Comparatively simple and easy to use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(not a lot of parameters to set, etc.)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Naïve </a:t>
            </a:r>
            <a:r>
              <a:rPr lang="en-US" dirty="0">
                <a:latin typeface="Arial" charset="0"/>
              </a:rPr>
              <a:t>Bayes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Decision Trees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70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Pros and Cons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Open world assumption </a:t>
            </a:r>
          </a:p>
          <a:p>
            <a:pPr lvl="1"/>
            <a:r>
              <a:rPr lang="en-US" dirty="0" smtClean="0">
                <a:latin typeface="Arial" charset="0"/>
              </a:rPr>
              <a:t>Only examine some attributes</a:t>
            </a:r>
          </a:p>
          <a:p>
            <a:pPr lvl="1"/>
            <a:r>
              <a:rPr lang="en-US" dirty="0" smtClean="0">
                <a:latin typeface="Arial" charset="0"/>
              </a:rPr>
              <a:t>Beyond that can use the majority class to decide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and conquer approach</a:t>
            </a:r>
          </a:p>
          <a:p>
            <a:pPr lvl="1"/>
            <a:r>
              <a:rPr lang="en-US" dirty="0" smtClean="0">
                <a:latin typeface="Arial" charset="0"/>
              </a:rPr>
              <a:t>Global maximization of performance at each iteration</a:t>
            </a:r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Prone to </a:t>
            </a:r>
            <a:r>
              <a:rPr lang="en-US" dirty="0" err="1" smtClean="0">
                <a:latin typeface="Arial" charset="0"/>
              </a:rPr>
              <a:t>overfitting</a:t>
            </a:r>
            <a:r>
              <a:rPr lang="en-US" dirty="0" smtClean="0">
                <a:latin typeface="Arial" charset="0"/>
              </a:rPr>
              <a:t>. Pruning important for maximizing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7706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 Alternative: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The Elegance of Statistics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28942" y="1381479"/>
            <a:ext cx="7718725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We write P(A | B) to denote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… assuming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or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If we know B is true, what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the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of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7652" name="Picture 7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65575"/>
            <a:ext cx="474345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4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 Example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x-none" dirty="0" smtClean="0">
                <a:latin typeface="Arial" charset="0"/>
              </a:rPr>
              <a:t>Consider Jen’s Mobile data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Location: </a:t>
            </a:r>
            <a:r>
              <a:rPr lang="en-US" sz="2000" dirty="0" smtClean="0">
                <a:latin typeface="Arial" charset="0"/>
              </a:rPr>
              <a:t>{Shadyside, NSH, Hidden Valley,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Activity: </a:t>
            </a:r>
            <a:r>
              <a:rPr lang="en-US" dirty="0">
                <a:latin typeface="Arial" charset="0"/>
              </a:rPr>
              <a:t>	 </a:t>
            </a:r>
            <a:r>
              <a:rPr lang="en-US" sz="2000" dirty="0" smtClean="0">
                <a:latin typeface="Arial" charset="0"/>
              </a:rPr>
              <a:t>{Biking, Vehicle, Walking, Still,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probabilities are useful in classification: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P</a:t>
            </a:r>
            <a:r>
              <a:rPr lang="en-US" sz="2400" dirty="0" smtClean="0">
                <a:latin typeface="Arial" charset="0"/>
              </a:rPr>
              <a:t>(Walking| </a:t>
            </a:r>
            <a:r>
              <a:rPr lang="en-US" sz="2400" dirty="0">
                <a:latin typeface="Arial" charset="0"/>
              </a:rPr>
              <a:t>Location</a:t>
            </a:r>
            <a:r>
              <a:rPr lang="en-US" sz="2400" dirty="0" smtClean="0">
                <a:latin typeface="Arial" charset="0"/>
              </a:rPr>
              <a:t>=Shadyside)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P(Sleeping | </a:t>
            </a:r>
            <a:r>
              <a:rPr lang="en-US" sz="2400" dirty="0" smtClean="0">
                <a:latin typeface="Arial" charset="0"/>
              </a:rPr>
              <a:t>Location=NSH)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etc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</a:rPr>
              <a:t>We can estimate these based on body of prior observations (e.g., count how many times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walking when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location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was Shadyside)</a:t>
            </a:r>
            <a:endParaRPr lang="en-US" dirty="0">
              <a:solidFill>
                <a:srgbClr val="85020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8943" y="1254477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P(A | B) 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You can think of this as just a change of universe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Probability of A treating B as the universe</a:t>
            </a:r>
          </a:p>
        </p:txBody>
      </p:sp>
      <p:pic>
        <p:nvPicPr>
          <p:cNvPr id="28676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prob_venn_diagram_Bonl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187700"/>
            <a:ext cx="35607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789488" y="4156075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11791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88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Divide top and bottom by |U|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		|A&amp;B|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=		   |U|     		=  P(A&amp;B)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|B|		     	 </a:t>
            </a:r>
            <a:r>
              <a:rPr lang="en-US" dirty="0" smtClean="0">
                <a:latin typeface="Arial" charset="0"/>
              </a:rPr>
              <a:t> P</a:t>
            </a:r>
            <a:r>
              <a:rPr lang="en-US" dirty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|U|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9790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1440657" y="5450431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1753670" y="4853650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>
            <a:off x="1753670" y="5929837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3765677" y="5439717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4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(Sleeping | NSH)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P(</a:t>
            </a:r>
            <a:r>
              <a:rPr lang="en-US" dirty="0" err="1" smtClean="0">
                <a:latin typeface="Arial" charset="0"/>
              </a:rPr>
              <a:t>Sleeping&amp;NSH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P(NSH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297708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38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Based on Bayes law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3"/>
              </a:rPr>
              <a:t>http://en.wikipedia.org/wiki/Bayes'_theorem</a:t>
            </a:r>
            <a:r>
              <a:rPr lang="en-US" sz="28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4"/>
              </a:rPr>
              <a:t>http://yudkowsky.net/rational/bayes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5"/>
              </a:rPr>
              <a:t>http://oscarbonilla.com/2009/05/visualizing-bayes-theorem/</a:t>
            </a:r>
            <a:r>
              <a:rPr lang="en-US" sz="1800" dirty="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Bayes </a:t>
            </a:r>
            <a:r>
              <a:rPr lang="en-US" dirty="0">
                <a:latin typeface="Arial" charset="0"/>
              </a:rPr>
              <a:t>Law (AKA Bayes theorem):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32772" name="Picture 4" descr="bay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667000" y="4876800"/>
            <a:ext cx="4232275" cy="1066800"/>
            <a:chOff x="3094" y="2928"/>
            <a:chExt cx="2666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32777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327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32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32778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85020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50205"/>
                </a:solidFill>
                <a:latin typeface="Arial" charset="0"/>
              </a:rPr>
              <a:t>Why is that true?</a:t>
            </a:r>
          </a:p>
        </p:txBody>
      </p:sp>
      <p:pic>
        <p:nvPicPr>
          <p:cNvPr id="33795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850205"/>
                </a:solidFill>
                <a:latin typeface="Arial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8482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4819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4821" name="Straight Connector 14"/>
          <p:cNvCxnSpPr>
            <a:cxnSpLocks noChangeShapeType="1"/>
          </p:cNvCxnSpPr>
          <p:nvPr/>
        </p:nvCxnSpPr>
        <p:spPr bwMode="auto">
          <a:xfrm>
            <a:off x="2951163" y="2315634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511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8917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8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5452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9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6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13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12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A)P(A)</a:t>
            </a:r>
            <a:endParaRPr lang="en-US" dirty="0">
              <a:solidFill>
                <a:srgbClr val="445984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48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90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35125" y="5477410"/>
            <a:ext cx="4232275" cy="1066800"/>
            <a:chOff x="3094" y="2928"/>
            <a:chExt cx="2666" cy="67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0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58458" y="4410610"/>
            <a:ext cx="4232275" cy="1066800"/>
            <a:chOff x="3094" y="2928"/>
            <a:chExt cx="2666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4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| 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0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| 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3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43021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43022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43023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430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430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43024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43014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43015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43016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43017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4301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 dirty="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4302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43018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57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Class C</a:t>
            </a:r>
            <a:r>
              <a:rPr lang="en-US" baseline="-25000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with the highest computed probability is used as the classification result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24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328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15740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92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57346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93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3514725"/>
            <a:ext cx="2906274" cy="8761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576791" y="2574417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interior node looks at 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Small Issues</a:t>
            </a:r>
            <a:endParaRPr lang="en-US" dirty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34950" indent="-6350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What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happens when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never occurs in the training data?</a:t>
            </a:r>
          </a:p>
          <a:p>
            <a:pPr marL="463550" lvl="1" indent="-6350" eaLnBrk="1" hangingPunct="1">
              <a:buFontTx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		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= 0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therefore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never wins &amp; is never selected!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sym typeface="Wingdings" charset="0"/>
              </a:rPr>
              <a:t>(A common variant puts a minimum on</a:t>
            </a:r>
            <a:r>
              <a:rPr lang="en-US" sz="2000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sz="2000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to avoid this, </a:t>
            </a:r>
            <a:br>
              <a:rPr lang="en-US" sz="2000" dirty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but in general rare events can be hard to handle well)</a:t>
            </a:r>
          </a:p>
          <a:p>
            <a:pPr marL="463550" lvl="1" indent="-6350" eaLnBrk="1" hangingPunct="1">
              <a:buFontTx/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234950" indent="-6350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We have implicitly assumed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baseline="-250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comes from a discrete set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e.g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., so we can simply count the occurrences to compute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|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 </a:t>
            </a:r>
          </a:p>
          <a:p>
            <a:pPr marL="9144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There are good ways to quantize (pick good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bins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for e.g., numeric features automatically, but we won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 cover this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Naïve Bayes Pros and Cons</a:t>
            </a:r>
            <a:endParaRPr lang="en-US" sz="4000" dirty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48193"/>
            <a:ext cx="7669252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Elegant balance of features and prior probabilities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But depends </a:t>
            </a:r>
            <a:r>
              <a:rPr lang="en-US" dirty="0">
                <a:latin typeface="Arial" charset="0"/>
              </a:rPr>
              <a:t>on assumptions that are not in general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Will </a:t>
            </a:r>
            <a:r>
              <a:rPr lang="en-US" dirty="0">
                <a:latin typeface="Arial" charset="0"/>
              </a:rPr>
              <a:t>tend to fail when things are highly </a:t>
            </a:r>
            <a:r>
              <a:rPr lang="en-US" dirty="0" smtClean="0">
                <a:latin typeface="Arial" charset="0"/>
              </a:rPr>
              <a:t>conditional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i.e</a:t>
            </a:r>
            <a:r>
              <a:rPr lang="en-US" dirty="0">
                <a:latin typeface="Arial" charset="0"/>
              </a:rPr>
              <a:t>., System behaves very differently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when X is true vs. Y is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Works less well when attributes are redundant or classes are </a:t>
            </a:r>
            <a:r>
              <a:rPr lang="en-US" dirty="0" smtClean="0">
                <a:latin typeface="Arial" charset="0"/>
              </a:rPr>
              <a:t>skewed (priors win)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Robust when features are missing (because of prior probabilities)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Naïve Bayes </a:t>
            </a:r>
            <a:r>
              <a:rPr lang="en-US" dirty="0" err="1" smtClean="0">
                <a:latin typeface="Arial" charset="0"/>
              </a:rPr>
              <a:t>vs</a:t>
            </a:r>
            <a:r>
              <a:rPr lang="en-US" dirty="0" smtClean="0">
                <a:latin typeface="Arial" charset="0"/>
              </a:rPr>
              <a:t> Decision Trees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use </a:t>
            </a:r>
            <a:r>
              <a:rPr lang="en-US" dirty="0">
                <a:latin typeface="Arial" charset="0"/>
              </a:rPr>
              <a:t>contingencies between patterns of attribute values as a basis for decision making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Naïve Bayes treats </a:t>
            </a:r>
            <a:r>
              <a:rPr lang="en-US" dirty="0">
                <a:latin typeface="Arial" charset="0"/>
              </a:rPr>
              <a:t>attributes as independent pieces of evidence that the decision should go one way or another</a:t>
            </a:r>
          </a:p>
          <a:p>
            <a:pPr eaLnBrk="1" hangingPunct="1"/>
            <a:r>
              <a:rPr lang="en-US" dirty="0">
                <a:latin typeface="Arial" charset="0"/>
              </a:rPr>
              <a:t>Most of the time in real data sets the values of the different attributes are not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92016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add slides on regression and maybe unsupervised learning/clustering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53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7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38457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16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001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17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345904" y="3098381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value selects which </a:t>
            </a:r>
            <a:r>
              <a:rPr lang="en-US" dirty="0" err="1" smtClean="0"/>
              <a:t>subtree</a:t>
            </a:r>
            <a:r>
              <a:rPr lang="en-US" dirty="0" smtClean="0"/>
              <a:t> to traverse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2931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40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76259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41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716722" y="4218652"/>
            <a:ext cx="1631281" cy="5380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701114" y="5143135"/>
            <a:ext cx="2002100" cy="832688"/>
          </a:xfrm>
          <a:prstGeom prst="borderCallout1">
            <a:avLst>
              <a:gd name="adj1" fmla="val -14853"/>
              <a:gd name="adj2" fmla="val 38979"/>
              <a:gd name="adj3" fmla="val -40006"/>
              <a:gd name="adj4" fmla="val 2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Leaves specify the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Easy to train recursively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</a:t>
            </a:r>
            <a:endParaRPr lang="en-US" dirty="0">
              <a:latin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How </a:t>
            </a:r>
            <a:r>
              <a:rPr lang="en-US" dirty="0">
                <a:latin typeface="Arial" charset="0"/>
              </a:rPr>
              <a:t>do we pick features to base splits on</a:t>
            </a:r>
            <a:r>
              <a:rPr lang="en-US" dirty="0" smtClean="0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Some </a:t>
            </a:r>
            <a:r>
              <a:rPr lang="en-US" dirty="0">
                <a:latin typeface="Arial" charset="0"/>
              </a:rPr>
              <a:t>features might be mostly noise (not very predictive of label)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splitting </a:t>
            </a:r>
            <a:r>
              <a:rPr lang="en-US" dirty="0">
                <a:latin typeface="Arial" charset="0"/>
              </a:rPr>
              <a:t>with </a:t>
            </a:r>
            <a:r>
              <a:rPr lang="en-US" dirty="0" smtClean="0">
                <a:latin typeface="Arial" charset="0"/>
              </a:rPr>
              <a:t>doesn’t narrow </a:t>
            </a:r>
            <a:r>
              <a:rPr lang="en-US" dirty="0">
                <a:latin typeface="Arial" charset="0"/>
              </a:rPr>
              <a:t>down your decision much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Other features might have high information content 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2216</Words>
  <Application>Microsoft Macintosh PowerPoint</Application>
  <PresentationFormat>On-screen Show (4:3)</PresentationFormat>
  <Paragraphs>515</Paragraphs>
  <Slides>54</Slides>
  <Notes>52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PowerPoint Presentation</vt:lpstr>
      <vt:lpstr>Selecting algorithms</vt:lpstr>
      <vt:lpstr>Classification (Learning) Algorithms</vt:lpstr>
      <vt:lpstr>How Decision Trees Work</vt:lpstr>
      <vt:lpstr>How Decision Trees Work</vt:lpstr>
      <vt:lpstr>How Decision Trees Work</vt:lpstr>
      <vt:lpstr>How Decision Trees Work</vt:lpstr>
      <vt:lpstr>Easy to train recursively</vt:lpstr>
      <vt:lpstr>Decision Trees</vt:lpstr>
      <vt:lpstr>Information Entropy</vt:lpstr>
      <vt:lpstr>Information Entropy</vt:lpstr>
      <vt:lpstr>Information Entropy</vt:lpstr>
      <vt:lpstr>Information Entropy</vt:lpstr>
      <vt:lpstr>Information Entropy</vt:lpstr>
      <vt:lpstr>Conditional Entropy</vt:lpstr>
      <vt:lpstr>Information Gain  (AKA Mutual Information or Kullback-Leibler divergence)</vt:lpstr>
      <vt:lpstr>Impact on Decision Trees…</vt:lpstr>
      <vt:lpstr>Impact on Decision Trees…</vt:lpstr>
      <vt:lpstr>Impact on Decision Trees…</vt:lpstr>
      <vt:lpstr>Decision Trees – Overfitting</vt:lpstr>
      <vt:lpstr>Minimum description length principle</vt:lpstr>
      <vt:lpstr>Prepruning versus Postpruning</vt:lpstr>
      <vt:lpstr>Prepruning versus Postpruning</vt:lpstr>
      <vt:lpstr>Reduced Error Pruning</vt:lpstr>
      <vt:lpstr>Using Confidence Factors to Estimate Error </vt:lpstr>
      <vt:lpstr>Using Confidence Factors to Estimate Error </vt:lpstr>
      <vt:lpstr>Lowering confidence causes more pruning</vt:lpstr>
      <vt:lpstr>Thinking about the Confidence Factor</vt:lpstr>
      <vt:lpstr>Thinking about the Confidence Factor</vt:lpstr>
      <vt:lpstr>Decision Trees Pros and Cons</vt:lpstr>
      <vt:lpstr>An Alternative:  The Elegance of Statistics</vt:lpstr>
      <vt:lpstr>Conditional Probability Example</vt:lpstr>
      <vt:lpstr>Conditional Probability</vt:lpstr>
      <vt:lpstr>Conditional Probability</vt:lpstr>
      <vt:lpstr>Conditional Probability</vt:lpstr>
      <vt:lpstr>Conditional Probability</vt:lpstr>
      <vt:lpstr>Naïve Bayes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Bayes Law</vt:lpstr>
      <vt:lpstr>Bayes Law</vt:lpstr>
      <vt:lpstr>Bayes Law</vt:lpstr>
      <vt:lpstr>Naïve Bayes</vt:lpstr>
      <vt:lpstr>Naïve Bayes</vt:lpstr>
      <vt:lpstr>Small Issues</vt:lpstr>
      <vt:lpstr>Naïve Bayes Pros and Cons</vt:lpstr>
      <vt:lpstr>Naïve Bayes vs Decision Trees</vt:lpstr>
      <vt:lpstr>Need to add slides on regression and maybe unsupervised learning/clustering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492</cp:revision>
  <dcterms:created xsi:type="dcterms:W3CDTF">2013-10-07T16:54:34Z</dcterms:created>
  <dcterms:modified xsi:type="dcterms:W3CDTF">2014-03-23T20:24:28Z</dcterms:modified>
</cp:coreProperties>
</file>