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Microsoft_Equation1.bin" ContentType="application/vnd.openxmlformats-officedocument.oleObject"/>
  <Override PartName="/ppt/notesSlides/notesSlide5.xml" ContentType="application/vnd.openxmlformats-officedocument.presentationml.notesSlide+xml"/>
  <Override PartName="/ppt/embeddings/Microsoft_Equation2.bin" ContentType="application/vnd.openxmlformats-officedocument.oleObject"/>
  <Override PartName="/ppt/embeddings/Microsoft_Equation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Microsoft_Equation4.bin" ContentType="application/vnd.openxmlformats-officedocument.oleObject"/>
  <Override PartName="/ppt/embeddings/Microsoft_Equation5.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Microsoft_Equation6.bin" ContentType="application/vnd.openxmlformats-officedocument.oleObject"/>
  <Override PartName="/ppt/embeddings/Microsoft_Equation7.bin" ContentType="application/vnd.openxmlformats-officedocument.oleObject"/>
  <Override PartName="/ppt/notesSlides/notesSlide11.xml" ContentType="application/vnd.openxmlformats-officedocument.presentationml.notesSlide+xml"/>
  <Override PartName="/ppt/embeddings/Microsoft_Equation8.bin" ContentType="application/vnd.openxmlformats-officedocument.oleObject"/>
  <Override PartName="/ppt/embeddings/oleObject2.bin" ContentType="application/vnd.openxmlformats-officedocument.oleObject"/>
  <Override PartName="/ppt/notesSlides/notesSlide12.xml" ContentType="application/vnd.openxmlformats-officedocument.presentationml.notesSlide+xml"/>
  <Override PartName="/ppt/embeddings/Microsoft_Equation9.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8"/>
  </p:notesMasterIdLst>
  <p:handoutMasterIdLst>
    <p:handoutMasterId r:id="rId59"/>
  </p:handoutMasterIdLst>
  <p:sldIdLst>
    <p:sldId id="258" r:id="rId2"/>
    <p:sldId id="323" r:id="rId3"/>
    <p:sldId id="319" r:id="rId4"/>
    <p:sldId id="320" r:id="rId5"/>
    <p:sldId id="321" r:id="rId6"/>
    <p:sldId id="322" r:id="rId7"/>
    <p:sldId id="324" r:id="rId8"/>
    <p:sldId id="325" r:id="rId9"/>
    <p:sldId id="259" r:id="rId10"/>
    <p:sldId id="260" r:id="rId11"/>
    <p:sldId id="261" r:id="rId12"/>
    <p:sldId id="262" r:id="rId13"/>
    <p:sldId id="263" r:id="rId14"/>
    <p:sldId id="265" r:id="rId15"/>
    <p:sldId id="264" r:id="rId16"/>
    <p:sldId id="266" r:id="rId17"/>
    <p:sldId id="267" r:id="rId18"/>
    <p:sldId id="278" r:id="rId19"/>
    <p:sldId id="268" r:id="rId20"/>
    <p:sldId id="276" r:id="rId21"/>
    <p:sldId id="277" r:id="rId22"/>
    <p:sldId id="269" r:id="rId23"/>
    <p:sldId id="272" r:id="rId24"/>
    <p:sldId id="274" r:id="rId25"/>
    <p:sldId id="273" r:id="rId26"/>
    <p:sldId id="275" r:id="rId27"/>
    <p:sldId id="326" r:id="rId28"/>
    <p:sldId id="279" r:id="rId29"/>
    <p:sldId id="281" r:id="rId30"/>
    <p:sldId id="282" r:id="rId31"/>
    <p:sldId id="283" r:id="rId32"/>
    <p:sldId id="280" r:id="rId33"/>
    <p:sldId id="284" r:id="rId34"/>
    <p:sldId id="327" r:id="rId35"/>
    <p:sldId id="289" r:id="rId36"/>
    <p:sldId id="286" r:id="rId37"/>
    <p:sldId id="292" r:id="rId38"/>
    <p:sldId id="303" r:id="rId39"/>
    <p:sldId id="307" r:id="rId40"/>
    <p:sldId id="314" r:id="rId41"/>
    <p:sldId id="315" r:id="rId42"/>
    <p:sldId id="309" r:id="rId43"/>
    <p:sldId id="316" r:id="rId44"/>
    <p:sldId id="293" r:id="rId45"/>
    <p:sldId id="294" r:id="rId46"/>
    <p:sldId id="295" r:id="rId47"/>
    <p:sldId id="296" r:id="rId48"/>
    <p:sldId id="317" r:id="rId49"/>
    <p:sldId id="297" r:id="rId50"/>
    <p:sldId id="330" r:id="rId51"/>
    <p:sldId id="329" r:id="rId52"/>
    <p:sldId id="299" r:id="rId53"/>
    <p:sldId id="318" r:id="rId54"/>
    <p:sldId id="300" r:id="rId55"/>
    <p:sldId id="270" r:id="rId56"/>
    <p:sldId id="33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07" autoAdjust="0"/>
    <p:restoredTop sz="73305" autoAdjust="0"/>
  </p:normalViewPr>
  <p:slideViewPr>
    <p:cSldViewPr snapToGrid="0" snapToObjects="1">
      <p:cViewPr varScale="1">
        <p:scale>
          <a:sx n="54" d="100"/>
          <a:sy n="54" d="100"/>
        </p:scale>
        <p:origin x="-432" y="-96"/>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121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3/22/14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P(1+exp(-y)) =</a:t>
            </a:r>
            <a:r>
              <a:rPr lang="en-US" baseline="0" dirty="0" smtClean="0"/>
              <a:t> 1</a:t>
            </a:r>
          </a:p>
          <a:p>
            <a:r>
              <a:rPr lang="en-US" baseline="0" dirty="0" smtClean="0"/>
              <a:t>P + </a:t>
            </a:r>
            <a:r>
              <a:rPr lang="en-US" baseline="0" dirty="0" err="1" smtClean="0"/>
              <a:t>pexp</a:t>
            </a:r>
            <a:r>
              <a:rPr lang="en-US" baseline="0" dirty="0" smtClean="0"/>
              <a:t>(-y) = 1</a:t>
            </a:r>
          </a:p>
          <a:p>
            <a:r>
              <a:rPr lang="en-US" baseline="0" dirty="0" err="1" smtClean="0"/>
              <a:t>Pexp</a:t>
            </a:r>
            <a:r>
              <a:rPr lang="en-US" baseline="0" dirty="0" smtClean="0"/>
              <a:t>(-y) = 1-p</a:t>
            </a:r>
          </a:p>
          <a:p>
            <a:r>
              <a:rPr lang="en-US" baseline="0" dirty="0" smtClean="0"/>
              <a:t>p(e^-y)(</a:t>
            </a:r>
            <a:r>
              <a:rPr lang="en-US" baseline="0" dirty="0" err="1" smtClean="0"/>
              <a:t>e^y</a:t>
            </a:r>
            <a:r>
              <a:rPr lang="en-US" baseline="0" dirty="0" smtClean="0"/>
              <a:t>) = 1-p (</a:t>
            </a:r>
            <a:r>
              <a:rPr lang="en-US" baseline="0" dirty="0" err="1" smtClean="0"/>
              <a:t>e^y</a:t>
            </a:r>
            <a:r>
              <a:rPr lang="en-US" baseline="0" dirty="0" smtClean="0"/>
              <a:t>)</a:t>
            </a:r>
          </a:p>
          <a:p>
            <a:r>
              <a:rPr lang="en-US" baseline="0" dirty="0" smtClean="0"/>
              <a:t>p/(1-p) = </a:t>
            </a:r>
            <a:r>
              <a:rPr lang="en-US" baseline="0" dirty="0" err="1" smtClean="0"/>
              <a:t>e^y</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‘kick the duck’ (simulated annealing) ; damped over time – simulated annealing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48</a:t>
            </a:fld>
            <a:endParaRPr lang="en-US"/>
          </a:p>
        </p:txBody>
      </p:sp>
    </p:spTree>
    <p:extLst>
      <p:ext uri="{BB962C8B-B14F-4D97-AF65-F5344CB8AC3E}">
        <p14:creationId xmlns:p14="http://schemas.microsoft.com/office/powerpoint/2010/main" val="2971313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54</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55</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works in two dimensions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35</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An obvious direction to choose is the direction of the line joining the class means. But if the main direction of variance in each class is not orthogonal to this line, this will not give good separation</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89987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44</a:t>
            </a:fld>
            <a:endParaRPr lang="en-US"/>
          </a:p>
        </p:txBody>
      </p:sp>
    </p:spTree>
    <p:extLst>
      <p:ext uri="{BB962C8B-B14F-4D97-AF65-F5344CB8AC3E}">
        <p14:creationId xmlns:p14="http://schemas.microsoft.com/office/powerpoint/2010/main" val="1940480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18 from Russell and </a:t>
            </a:r>
            <a:r>
              <a:rPr lang="en-US" dirty="0" err="1" smtClean="0"/>
              <a:t>Norvig</a:t>
            </a:r>
            <a:r>
              <a:rPr lang="en-US" dirty="0" smtClean="0"/>
              <a:t>.</a:t>
            </a:r>
            <a:endParaRPr lang="en-US" dirty="0"/>
          </a:p>
        </p:txBody>
      </p:sp>
      <p:sp>
        <p:nvSpPr>
          <p:cNvPr id="4" name="Slide Number Placeholder 3"/>
          <p:cNvSpPr>
            <a:spLocks noGrp="1"/>
          </p:cNvSpPr>
          <p:nvPr>
            <p:ph type="sldNum" sz="quarter" idx="10"/>
          </p:nvPr>
        </p:nvSpPr>
        <p:spPr/>
        <p:txBody>
          <a:bodyPr/>
          <a:lstStyle/>
          <a:p>
            <a:fld id="{3C700D86-F039-EC42-8630-CEEC8B777A40}" type="slidenum">
              <a:rPr lang="en-US" smtClean="0"/>
              <a:pPr/>
              <a:t>45</a:t>
            </a:fld>
            <a:endParaRPr lang="en-US"/>
          </a:p>
        </p:txBody>
      </p:sp>
    </p:spTree>
    <p:extLst>
      <p:ext uri="{BB962C8B-B14F-4D97-AF65-F5344CB8AC3E}">
        <p14:creationId xmlns:p14="http://schemas.microsoft.com/office/powerpoint/2010/main" val="26215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3/22/14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8EDD75-D7EF-504A-8D6A-9356B5ACED7D}" type="slidenum">
              <a:rPr lang="en-US"/>
              <a:pPr/>
              <a:t>‹#›</a:t>
            </a:fld>
            <a:endParaRPr lang="en-US"/>
          </a:p>
        </p:txBody>
      </p:sp>
    </p:spTree>
    <p:extLst>
      <p:ext uri="{BB962C8B-B14F-4D97-AF65-F5344CB8AC3E}">
        <p14:creationId xmlns:p14="http://schemas.microsoft.com/office/powerpoint/2010/main" val="3095819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3/22/14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3/22/14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3/22/14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3.emf"/><Relationship Id="rId6" Type="http://schemas.openxmlformats.org/officeDocument/2006/relationships/oleObject" Target="../embeddings/Microsoft_Equation1.bin"/><Relationship Id="rId7"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2.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Equation3.bin"/><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jpeg"/><Relationship Id="rId3"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jpeg"/><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hyperlink" Target="http://www.cs.toronto.edu/~hinto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quation4.bin"/><Relationship Id="rId5" Type="http://schemas.openxmlformats.org/officeDocument/2006/relationships/image" Target="../media/image13.emf"/><Relationship Id="rId6" Type="http://schemas.openxmlformats.org/officeDocument/2006/relationships/oleObject" Target="../embeddings/Microsoft_Equation5.bin"/><Relationship Id="rId7" Type="http://schemas.openxmlformats.org/officeDocument/2006/relationships/image" Target="../media/image14.emf"/><Relationship Id="rId8" Type="http://schemas.openxmlformats.org/officeDocument/2006/relationships/image" Target="../media/image1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Microsoft_Equation6.bin"/><Relationship Id="rId5" Type="http://schemas.openxmlformats.org/officeDocument/2006/relationships/image" Target="../media/image18.emf"/><Relationship Id="rId6" Type="http://schemas.openxmlformats.org/officeDocument/2006/relationships/oleObject" Target="../embeddings/Microsoft_Equation7.bin"/><Relationship Id="rId7" Type="http://schemas.openxmlformats.org/officeDocument/2006/relationships/image" Target="../media/image19.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Microsoft_Equation8.bin"/><Relationship Id="rId5" Type="http://schemas.openxmlformats.org/officeDocument/2006/relationships/image" Target="../media/image20.emf"/><Relationship Id="rId6" Type="http://schemas.openxmlformats.org/officeDocument/2006/relationships/oleObject" Target="../embeddings/oleObject2.bin"/><Relationship Id="rId7" Type="http://schemas.openxmlformats.org/officeDocument/2006/relationships/image" Target="../media/image21.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Equation9.bin"/><Relationship Id="rId4" Type="http://schemas.openxmlformats.org/officeDocument/2006/relationships/image" Target="../media/image22.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Infrastructure Issues 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a:t>
            </a:r>
            <a:r>
              <a:rPr lang="en-US" dirty="0" smtClean="0"/>
              <a:t>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82545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66763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Alternatives to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33976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dirty="0" smtClean="0"/>
              <a:t>Quiz 8</a:t>
            </a:r>
          </a:p>
          <a:p>
            <a:pPr marL="0" indent="0">
              <a:buNone/>
            </a:pPr>
            <a:r>
              <a:rPr lang="en-US" dirty="0" smtClean="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t>
            </a:r>
            <a:r>
              <a:rPr lang="en-US" dirty="0" smtClean="0"/>
              <a:t>algorithms</a:t>
            </a:r>
          </a:p>
          <a:p>
            <a:pPr marL="0" indent="0">
              <a:buNone/>
            </a:pPr>
            <a:r>
              <a:rPr lang="en-US" dirty="0" smtClean="0"/>
              <a:t>Discuss Machine Learning for Big Data</a:t>
            </a:r>
            <a:endParaRPr lang="en-US" dirty="0"/>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85024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 </a:t>
            </a:r>
            <a:r>
              <a:rPr lang="en-US" dirty="0" smtClean="0"/>
              <a:t>Google Big Query + D3 </a:t>
            </a:r>
          </a:p>
          <a:p>
            <a:pPr marL="0" indent="0">
              <a:buNone/>
            </a:pPr>
            <a:r>
              <a:rPr lang="en-US" b="1" dirty="0" smtClean="0"/>
              <a:t>Summarization: </a:t>
            </a:r>
            <a:r>
              <a:rPr lang="en-US" dirty="0" smtClean="0"/>
              <a:t>Google Big Query </a:t>
            </a:r>
          </a:p>
          <a:p>
            <a:pPr marL="0" indent="0">
              <a:buNone/>
            </a:pPr>
            <a:r>
              <a:rPr lang="en-US" dirty="0" smtClean="0"/>
              <a:t>Machine Learning: About to discuss</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290003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b="1" dirty="0" smtClean="0"/>
              <a:t>Talk about streaming data</a:t>
            </a:r>
          </a:p>
          <a:p>
            <a:pPr marL="0" indent="0">
              <a:buNone/>
            </a:pPr>
            <a:r>
              <a:rPr lang="en-US" dirty="0"/>
              <a:t>Look at Regression </a:t>
            </a:r>
            <a:r>
              <a:rPr lang="en-US" dirty="0" smtClean="0"/>
              <a:t>algorithms</a:t>
            </a:r>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599562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(can do this with regression using</a:t>
            </a:r>
            <a:r>
              <a:rPr lang="en-US" i="1" dirty="0" smtClean="0"/>
              <a:t> stochastic gradient descent </a:t>
            </a:r>
            <a:r>
              <a:rPr lang="en-US" dirty="0" smtClean="0"/>
              <a:t>learning algorithm)</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432432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2127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	</a:t>
            </a:r>
            <a:r>
              <a:rPr lang="en-US" dirty="0" smtClean="0"/>
              <a:t>- just Keep It Simple, …</a:t>
            </a:r>
            <a:endParaRPr lang="en-US" dirty="0" smtClean="0">
              <a:sym typeface="Wingdings"/>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4078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827121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1934151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298078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a:p>
            <a:pPr marL="0" indent="0">
              <a:buNone/>
            </a:pPr>
            <a:r>
              <a:rPr lang="en-US" dirty="0" smtClean="0"/>
              <a:t>Which pages are getting an unusual number of hits this hour?</a:t>
            </a:r>
          </a:p>
          <a:p>
            <a:pPr marL="0" indent="0">
              <a:buNone/>
            </a:pPr>
            <a:r>
              <a:rPr lang="en-US" dirty="0"/>
              <a:t>	</a:t>
            </a:r>
            <a:r>
              <a:rPr lang="en-US" dirty="0" smtClean="0"/>
              <a:t>- Count the number of 1s in last N elements (can still be a big problem; </a:t>
            </a:r>
            <a:r>
              <a:rPr lang="en-US" dirty="0" err="1" smtClean="0"/>
              <a:t>algthms</a:t>
            </a:r>
            <a:r>
              <a:rPr lang="en-US" dirty="0" smtClean="0"/>
              <a:t> for this in Ullman </a:t>
            </a:r>
            <a:r>
              <a:rPr lang="en-US" dirty="0" err="1" smtClean="0"/>
              <a:t>Ch</a:t>
            </a:r>
            <a:r>
              <a:rPr lang="en-US" dirty="0" smtClean="0"/>
              <a:t> 4)</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288842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b="1" dirty="0" smtClean="0"/>
              <a:t>Look at Regression algorithms </a:t>
            </a:r>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3599562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2527884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684281"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432154777"/>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684282"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107285460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a:t>
            </a:r>
            <a:r>
              <a:rPr lang="en-US" dirty="0" smtClean="0"/>
              <a:t>Regression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1860870451"/>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1152"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41962175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a:t>
            </a:r>
            <a:r>
              <a:rPr lang="en-US" i="1" dirty="0" smtClean="0"/>
              <a:t>n</a:t>
            </a:r>
            <a:r>
              <a:rPr lang="en-US" dirty="0" smtClean="0"/>
              <a:t> dimensions</a:t>
            </a:r>
            <a:endParaRPr lang="en-US" dirty="0"/>
          </a:p>
        </p:txBody>
      </p:sp>
      <p:sp>
        <p:nvSpPr>
          <p:cNvPr id="3" name="Content Placeholder 2"/>
          <p:cNvSpPr>
            <a:spLocks noGrp="1"/>
          </p:cNvSpPr>
          <p:nvPr>
            <p:ph idx="1"/>
          </p:nvPr>
        </p:nvSpPr>
        <p:spPr/>
        <p:txBody>
          <a:bodyPr/>
          <a:lstStyle/>
          <a:p>
            <a:pPr marL="0" indent="0">
              <a:buNone/>
            </a:pPr>
            <a:r>
              <a:rPr lang="en-US" dirty="0" smtClean="0"/>
              <a:t>Given training examples: </a:t>
            </a:r>
          </a:p>
          <a:p>
            <a:pPr marL="0" indent="0">
              <a:buNone/>
            </a:pPr>
            <a:r>
              <a:rPr lang="en-US" dirty="0" smtClean="0"/>
              <a:t> x</a:t>
            </a:r>
            <a:r>
              <a:rPr lang="en-US" baseline="-25000" dirty="0" smtClean="0"/>
              <a:t>1..i</a:t>
            </a:r>
            <a:r>
              <a:rPr lang="en-US" dirty="0" smtClean="0"/>
              <a:t> in </a:t>
            </a:r>
            <a:r>
              <a:rPr lang="en-US" dirty="0" err="1" smtClean="0"/>
              <a:t>R</a:t>
            </a:r>
            <a:r>
              <a:rPr lang="en-US" baseline="30000" dirty="0" err="1" smtClean="0"/>
              <a:t>n</a:t>
            </a:r>
            <a:r>
              <a:rPr lang="en-US" baseline="30000" dirty="0" smtClean="0"/>
              <a:t> 							</a:t>
            </a:r>
            <a:r>
              <a:rPr lang="en-US" dirty="0" smtClean="0"/>
              <a:t>[our feature vectors]</a:t>
            </a:r>
            <a:endParaRPr lang="en-US" dirty="0"/>
          </a:p>
          <a:p>
            <a:pPr marL="0" indent="0">
              <a:buNone/>
            </a:pPr>
            <a:r>
              <a:rPr lang="en-US" dirty="0" smtClean="0"/>
              <a:t>And labels</a:t>
            </a:r>
          </a:p>
          <a:p>
            <a:pPr marL="0" indent="0">
              <a:buNone/>
            </a:pPr>
            <a:r>
              <a:rPr lang="en-US" dirty="0" smtClean="0"/>
              <a:t>y</a:t>
            </a:r>
            <a:r>
              <a:rPr lang="en-US" baseline="-25000" dirty="0" smtClean="0"/>
              <a:t>1..i </a:t>
            </a:r>
            <a:r>
              <a:rPr lang="en-US" dirty="0" smtClean="0"/>
              <a:t>in R</a:t>
            </a:r>
            <a:r>
              <a:rPr lang="en-US" baseline="-25000" dirty="0" smtClean="0"/>
              <a:t>		</a:t>
            </a:r>
          </a:p>
          <a:p>
            <a:pPr marL="0" indent="0">
              <a:buNone/>
            </a:pPr>
            <a:r>
              <a:rPr lang="en-US" dirty="0" smtClean="0"/>
              <a:t>we want to learn f(x) = </a:t>
            </a:r>
            <a:r>
              <a:rPr lang="en-US" dirty="0" err="1" smtClean="0"/>
              <a:t>w</a:t>
            </a:r>
            <a:r>
              <a:rPr lang="en-US" baseline="30000" dirty="0" err="1" smtClean="0"/>
              <a:t>T</a:t>
            </a:r>
            <a:r>
              <a:rPr lang="en-US" dirty="0" err="1" smtClean="0"/>
              <a:t>x</a:t>
            </a:r>
            <a:r>
              <a:rPr lang="en-US" dirty="0" smtClean="0"/>
              <a:t> + b</a:t>
            </a:r>
            <a:endParaRPr lang="en-US" i="1" dirty="0" smtClean="0"/>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799699140"/>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685167"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14850" y="3346450"/>
                        <a:ext cx="114300" cy="165100"/>
                      </a:xfrm>
                      <a:prstGeom prst="rect">
                        <a:avLst/>
                      </a:prstGeom>
                    </p:spPr>
                  </p:pic>
                </p:oleObj>
              </mc:Fallback>
            </mc:AlternateContent>
          </a:graphicData>
        </a:graphic>
      </p:graphicFrame>
    </p:spTree>
    <p:extLst>
      <p:ext uri="{BB962C8B-B14F-4D97-AF65-F5344CB8AC3E}">
        <p14:creationId xmlns:p14="http://schemas.microsoft.com/office/powerpoint/2010/main" val="229902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2" name="Rectangle 6"/>
          <p:cNvSpPr>
            <a:spLocks noGrp="1" noChangeArrowheads="1"/>
          </p:cNvSpPr>
          <p:nvPr>
            <p:ph type="title"/>
          </p:nvPr>
        </p:nvSpPr>
        <p:spPr>
          <a:xfrm>
            <a:off x="1970088" y="53975"/>
            <a:ext cx="5554662" cy="1143000"/>
          </a:xfrm>
        </p:spPr>
        <p:txBody>
          <a:bodyPr/>
          <a:lstStyle/>
          <a:p>
            <a:r>
              <a:rPr lang="en-US" sz="3200"/>
              <a:t>Problems with using least squares for classification</a:t>
            </a:r>
          </a:p>
        </p:txBody>
      </p:sp>
      <p:pic>
        <p:nvPicPr>
          <p:cNvPr id="229380"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1293813"/>
            <a:ext cx="3944938" cy="4006850"/>
          </a:xfrm>
          <a:prstGeom prst="rect">
            <a:avLst/>
          </a:prstGeom>
          <a:noFill/>
          <a:extLst>
            <a:ext uri="{909E8E84-426E-40dd-AFC4-6F175D3DCCD1}">
              <a14:hiddenFill xmlns:a14="http://schemas.microsoft.com/office/drawing/2010/main">
                <a:solidFill>
                  <a:srgbClr val="FFFFFF"/>
                </a:solidFill>
              </a14:hiddenFill>
            </a:ext>
          </a:extLst>
        </p:spPr>
      </p:pic>
      <p:pic>
        <p:nvPicPr>
          <p:cNvPr id="229381"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341438"/>
            <a:ext cx="3970337" cy="4032250"/>
          </a:xfrm>
          <a:prstGeom prst="rect">
            <a:avLst/>
          </a:prstGeom>
          <a:noFill/>
          <a:extLst>
            <a:ext uri="{909E8E84-426E-40dd-AFC4-6F175D3DCCD1}">
              <a14:hiddenFill xmlns:a14="http://schemas.microsoft.com/office/drawing/2010/main">
                <a:solidFill>
                  <a:srgbClr val="FFFFFF"/>
                </a:solidFill>
              </a14:hiddenFill>
            </a:ext>
          </a:extLst>
        </p:spPr>
      </p:pic>
      <p:sp>
        <p:nvSpPr>
          <p:cNvPr id="229383" name="Text Box 7"/>
          <p:cNvSpPr txBox="1">
            <a:spLocks noChangeArrowheads="1"/>
          </p:cNvSpPr>
          <p:nvPr/>
        </p:nvSpPr>
        <p:spPr bwMode="auto">
          <a:xfrm>
            <a:off x="5508625" y="5373688"/>
            <a:ext cx="345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0099"/>
                </a:solidFill>
              </a:rPr>
              <a:t>If the right answer is 1 and the model says 1.5, it loses, so it changes the boundary to avoid being </a:t>
            </a:r>
            <a:r>
              <a:rPr lang="ja-JP" altLang="en-US" sz="2000" dirty="0">
                <a:solidFill>
                  <a:srgbClr val="000099"/>
                </a:solidFill>
                <a:latin typeface="Arial"/>
              </a:rPr>
              <a:t>“</a:t>
            </a:r>
            <a:r>
              <a:rPr lang="en-US" sz="2000" dirty="0">
                <a:solidFill>
                  <a:srgbClr val="000099"/>
                </a:solidFill>
              </a:rPr>
              <a:t>too correct</a:t>
            </a:r>
            <a:r>
              <a:rPr lang="ja-JP" altLang="en-US" sz="2000" dirty="0">
                <a:solidFill>
                  <a:srgbClr val="000099"/>
                </a:solidFill>
                <a:latin typeface="Arial"/>
              </a:rPr>
              <a:t>”</a:t>
            </a:r>
            <a:endParaRPr lang="en-US" sz="2000" dirty="0">
              <a:solidFill>
                <a:srgbClr val="000099"/>
              </a:solidFill>
            </a:endParaRPr>
          </a:p>
        </p:txBody>
      </p:sp>
      <p:sp>
        <p:nvSpPr>
          <p:cNvPr id="229384" name="Text Box 8"/>
          <p:cNvSpPr txBox="1">
            <a:spLocks noChangeArrowheads="1"/>
          </p:cNvSpPr>
          <p:nvPr/>
        </p:nvSpPr>
        <p:spPr bwMode="auto">
          <a:xfrm>
            <a:off x="7667625" y="765175"/>
            <a:ext cx="151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33CC33"/>
                </a:solidFill>
              </a:rPr>
              <a:t>logistic regression</a:t>
            </a:r>
          </a:p>
        </p:txBody>
      </p:sp>
      <p:sp>
        <p:nvSpPr>
          <p:cNvPr id="229385" name="Line 9"/>
          <p:cNvSpPr>
            <a:spLocks noChangeShapeType="1"/>
          </p:cNvSpPr>
          <p:nvPr/>
        </p:nvSpPr>
        <p:spPr bwMode="auto">
          <a:xfrm flipH="1">
            <a:off x="7524750" y="1052513"/>
            <a:ext cx="215900" cy="287337"/>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9386" name="Text Box 10"/>
          <p:cNvSpPr txBox="1">
            <a:spLocks noChangeArrowheads="1"/>
          </p:cNvSpPr>
          <p:nvPr/>
        </p:nvSpPr>
        <p:spPr bwMode="auto">
          <a:xfrm>
            <a:off x="7524750" y="2349500"/>
            <a:ext cx="1692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a:solidFill>
                  <a:srgbClr val="CC00CC"/>
                </a:solidFill>
              </a:rPr>
              <a:t>least squares regression</a:t>
            </a:r>
          </a:p>
        </p:txBody>
      </p:sp>
      <p:sp>
        <p:nvSpPr>
          <p:cNvPr id="229387" name="Line 11"/>
          <p:cNvSpPr>
            <a:spLocks noChangeShapeType="1"/>
          </p:cNvSpPr>
          <p:nvPr/>
        </p:nvSpPr>
        <p:spPr bwMode="auto">
          <a:xfrm flipV="1">
            <a:off x="8172450" y="1989138"/>
            <a:ext cx="0" cy="36036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428623751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title"/>
          </p:nvPr>
        </p:nvSpPr>
        <p:spPr>
          <a:xfrm>
            <a:off x="999979" y="783131"/>
            <a:ext cx="6280441" cy="990107"/>
          </a:xfrm>
        </p:spPr>
        <p:txBody>
          <a:bodyPr/>
          <a:lstStyle/>
          <a:p>
            <a:r>
              <a:rPr lang="en-US" sz="3200" dirty="0"/>
              <a:t>Another example where least squares regression gives poor decision surfaces</a:t>
            </a:r>
          </a:p>
        </p:txBody>
      </p:sp>
      <p:pic>
        <p:nvPicPr>
          <p:cNvPr id="230404" name="Picture 4" descr="Figur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30405"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773238"/>
            <a:ext cx="357822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09793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Decision trees pros</a:t>
            </a:r>
          </a:p>
          <a:p>
            <a:pPr lvl="1"/>
            <a:r>
              <a:rPr lang="en-US" dirty="0" smtClean="0"/>
              <a:t>Open world assumption </a:t>
            </a:r>
          </a:p>
          <a:p>
            <a:pPr lvl="1"/>
            <a:r>
              <a:rPr lang="en-US" dirty="0" smtClean="0"/>
              <a:t>Fast to learn and use </a:t>
            </a:r>
          </a:p>
          <a:p>
            <a:pPr lvl="1"/>
            <a:r>
              <a:rPr lang="en-US" dirty="0" smtClean="0"/>
              <a:t>Easy to interpret and understand</a:t>
            </a:r>
          </a:p>
          <a:p>
            <a:pPr marL="0" indent="0">
              <a:buNone/>
            </a:pPr>
            <a:r>
              <a:rPr lang="en-US" dirty="0" smtClean="0"/>
              <a:t>Decision trees cons</a:t>
            </a:r>
          </a:p>
          <a:p>
            <a:pPr marL="571500" lvl="2" indent="-342900">
              <a:buClr>
                <a:schemeClr val="accent3"/>
              </a:buClr>
            </a:pPr>
            <a:r>
              <a:rPr lang="en-US" dirty="0"/>
              <a:t>Prone to </a:t>
            </a:r>
            <a:r>
              <a:rPr lang="en-US" dirty="0" err="1"/>
              <a:t>overfitting</a:t>
            </a:r>
            <a:r>
              <a:rPr lang="en-US" dirty="0"/>
              <a:t> – handle this by </a:t>
            </a:r>
            <a:r>
              <a:rPr lang="en-US" dirty="0" smtClean="0"/>
              <a:t>pruning</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99752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a:t>)</a:t>
            </a:r>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8992602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Goal of Logistic Regression</a:t>
            </a:r>
            <a:endParaRPr lang="en-US" sz="3200" dirty="0"/>
          </a:p>
        </p:txBody>
      </p:sp>
      <p:sp>
        <p:nvSpPr>
          <p:cNvPr id="261123" name="Rectangle 3"/>
          <p:cNvSpPr>
            <a:spLocks noGrp="1" noChangeArrowheads="1"/>
          </p:cNvSpPr>
          <p:nvPr>
            <p:ph idx="1"/>
          </p:nvPr>
        </p:nvSpPr>
        <p:spPr/>
        <p:txBody>
          <a:bodyPr/>
          <a:lstStyle/>
          <a:p>
            <a:pPr marL="0" indent="0">
              <a:buNone/>
            </a:pPr>
            <a:r>
              <a:rPr lang="en-US" dirty="0" smtClean="0"/>
              <a:t>Key </a:t>
            </a:r>
            <a:r>
              <a:rPr lang="en-US" dirty="0"/>
              <a:t>idea: instead of predicting a number in R, predict the </a:t>
            </a:r>
            <a:r>
              <a:rPr lang="en-US" i="1" dirty="0"/>
              <a:t>probability of a class label</a:t>
            </a:r>
            <a:r>
              <a:rPr lang="en-US" dirty="0"/>
              <a:t>.</a:t>
            </a:r>
          </a:p>
          <a:p>
            <a:pPr marL="0" indent="0">
              <a:buNone/>
            </a:pPr>
            <a:r>
              <a:rPr lang="en-US" sz="2400" dirty="0"/>
              <a:t>  p+ = P(class is </a:t>
            </a:r>
            <a:r>
              <a:rPr lang="en-US" sz="2400" dirty="0" err="1"/>
              <a:t>positive|features</a:t>
            </a:r>
            <a:r>
              <a:rPr lang="en-US" sz="2400" dirty="0"/>
              <a:t>)</a:t>
            </a:r>
            <a:br>
              <a:rPr lang="en-US" sz="2400" dirty="0"/>
            </a:br>
            <a:r>
              <a:rPr lang="en-US" sz="2400" dirty="0"/>
              <a:t>  p- = P(class is </a:t>
            </a:r>
            <a:r>
              <a:rPr lang="en-US" sz="2400" dirty="0" err="1"/>
              <a:t>negative|features</a:t>
            </a:r>
            <a:r>
              <a:rPr lang="en-US" sz="2400" dirty="0" smtClean="0"/>
              <a:t>)</a:t>
            </a:r>
          </a:p>
          <a:p>
            <a:pPr marL="0" indent="0">
              <a:buNone/>
            </a:pPr>
            <a:r>
              <a:rPr lang="en-US" dirty="0" smtClean="0"/>
              <a:t>Base p on the </a:t>
            </a:r>
            <a:r>
              <a:rPr lang="en-US" dirty="0"/>
              <a:t>projection that gives the best separation of the classes. </a:t>
            </a:r>
          </a:p>
          <a:p>
            <a:pPr marL="0" indent="0">
              <a:buNone/>
            </a:pPr>
            <a:endParaRPr lang="en-US" sz="2400" dirty="0"/>
          </a:p>
          <a:p>
            <a:pPr marL="0" indent="0">
              <a:lnSpc>
                <a:spcPct val="80000"/>
              </a:lnSpc>
              <a:buNone/>
            </a:pPr>
            <a:endParaRPr lang="en-US" sz="2400" dirty="0">
              <a:solidFill>
                <a:srgbClr val="0000CC"/>
              </a:solidFill>
            </a:endParaRPr>
          </a:p>
        </p:txBody>
      </p:sp>
    </p:spTree>
    <p:extLst>
      <p:ext uri="{BB962C8B-B14F-4D97-AF65-F5344CB8AC3E}">
        <p14:creationId xmlns:p14="http://schemas.microsoft.com/office/powerpoint/2010/main" val="123335667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sp>
        <p:nvSpPr>
          <p:cNvPr id="2" name="TextBox 1"/>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4"/>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158550873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x-none" sz="3200" dirty="0" smtClean="0"/>
              <a:t>What do we mean by ‘best separation’?</a:t>
            </a:r>
            <a:endParaRPr lang="en-US" sz="3200" dirty="0"/>
          </a:p>
        </p:txBody>
      </p:sp>
      <p:sp>
        <p:nvSpPr>
          <p:cNvPr id="261123" name="Rectangle 3"/>
          <p:cNvSpPr>
            <a:spLocks noGrp="1" noChangeArrowheads="1"/>
          </p:cNvSpPr>
          <p:nvPr>
            <p:ph idx="1"/>
          </p:nvPr>
        </p:nvSpPr>
        <p:spPr/>
        <p:txBody>
          <a:bodyPr/>
          <a:lstStyle/>
          <a:p>
            <a:pPr marL="0" indent="0">
              <a:lnSpc>
                <a:spcPct val="80000"/>
              </a:lnSpc>
              <a:buNone/>
            </a:pPr>
            <a:endParaRPr lang="en-US" sz="2400" dirty="0"/>
          </a:p>
        </p:txBody>
      </p:sp>
      <p:pic>
        <p:nvPicPr>
          <p:cNvPr id="4" name="Picture 5" descr="Fig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04809"/>
            <a:ext cx="3743325" cy="2832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7"/>
          <p:cNvSpPr txBox="1">
            <a:spLocks noChangeArrowheads="1"/>
          </p:cNvSpPr>
          <p:nvPr/>
        </p:nvSpPr>
        <p:spPr bwMode="auto">
          <a:xfrm>
            <a:off x="611188" y="5048777"/>
            <a:ext cx="3384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a:solidFill>
                  <a:srgbClr val="0066FF"/>
                </a:solidFill>
              </a:rPr>
              <a:t>When projected onto the line joining the class means, the classes are not well separated.</a:t>
            </a:r>
            <a:endParaRPr lang="en-US" dirty="0"/>
          </a:p>
        </p:txBody>
      </p:sp>
      <p:pic>
        <p:nvPicPr>
          <p:cNvPr id="6" name="Picture 4" descr="Figur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404809"/>
            <a:ext cx="3746500" cy="2833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4895850" y="5079222"/>
            <a:ext cx="4248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dirty="0" smtClean="0">
                <a:solidFill>
                  <a:srgbClr val="0066FF"/>
                </a:solidFill>
              </a:rPr>
              <a:t>Fisher’s Discriminant:  A better choice</a:t>
            </a:r>
            <a:endParaRPr lang="en-US" dirty="0"/>
          </a:p>
        </p:txBody>
      </p:sp>
      <p:sp>
        <p:nvSpPr>
          <p:cNvPr id="8" name="TextBox 7"/>
          <p:cNvSpPr txBox="1"/>
          <p:nvPr/>
        </p:nvSpPr>
        <p:spPr>
          <a:xfrm>
            <a:off x="611188" y="6426072"/>
            <a:ext cx="4041190" cy="646331"/>
          </a:xfrm>
          <a:prstGeom prst="rect">
            <a:avLst/>
          </a:prstGeom>
          <a:noFill/>
        </p:spPr>
        <p:txBody>
          <a:bodyPr wrap="none" rtlCol="0">
            <a:spAutoFit/>
          </a:bodyPr>
          <a:lstStyle/>
          <a:p>
            <a:r>
              <a:rPr lang="en-US" dirty="0" smtClean="0"/>
              <a:t>Slides from </a:t>
            </a:r>
            <a:r>
              <a:rPr lang="en-US" dirty="0">
                <a:solidFill>
                  <a:srgbClr val="3333CC"/>
                </a:solidFill>
                <a:hlinkClick r:id="rId5"/>
              </a:rPr>
              <a:t>www.cs.toronto.edu/~hinton</a:t>
            </a:r>
            <a:endParaRPr lang="en-US" dirty="0">
              <a:solidFill>
                <a:srgbClr val="3333CC"/>
              </a:solidFill>
            </a:endParaRPr>
          </a:p>
          <a:p>
            <a:endParaRPr lang="en-US" dirty="0"/>
          </a:p>
        </p:txBody>
      </p:sp>
    </p:spTree>
    <p:extLst>
      <p:ext uri="{BB962C8B-B14F-4D97-AF65-F5344CB8AC3E}">
        <p14:creationId xmlns:p14="http://schemas.microsoft.com/office/powerpoint/2010/main" val="401646523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 class</a:t>
            </a:r>
            <a:endParaRPr lang="en-US" dirty="0"/>
          </a:p>
        </p:txBody>
      </p:sp>
      <p:sp>
        <p:nvSpPr>
          <p:cNvPr id="3" name="Footer Placeholder 2"/>
          <p:cNvSpPr>
            <a:spLocks noGrp="1"/>
          </p:cNvSpPr>
          <p:nvPr>
            <p:ph type="ftr" sz="quarter" idx="11"/>
          </p:nvPr>
        </p:nvSpPr>
        <p:spPr/>
        <p:txBody>
          <a:bodyPr/>
          <a:lstStyle/>
          <a:p>
            <a:r>
              <a:rPr lang="en-US" dirty="0" smtClean="0"/>
              <a:t>Slide borrowed </a:t>
            </a:r>
            <a:r>
              <a:rPr lang="en-US" dirty="0"/>
              <a:t>from Schulte (SFU) </a:t>
            </a:r>
            <a:r>
              <a:rPr lang="en-US" dirty="0" err="1" smtClean="0"/>
              <a:t>www.cs.sfu.ca</a:t>
            </a:r>
            <a:r>
              <a:rPr lang="en-US" dirty="0" smtClean="0"/>
              <a:t>:/~</a:t>
            </a:r>
            <a:r>
              <a:rPr lang="en-US" dirty="0" err="1" smtClean="0"/>
              <a:t>oschulte</a:t>
            </a:r>
            <a:r>
              <a:rPr lang="en-US" dirty="0" smtClean="0"/>
              <a:t>/teaching/726</a:t>
            </a:r>
            <a:r>
              <a:rPr lang="en-US" dirty="0"/>
              <a:t>%</a:t>
            </a:r>
            <a:r>
              <a:rPr lang="en-US" dirty="0" smtClean="0"/>
              <a:t>2Ffall2012/slides/linear</a:t>
            </a:r>
            <a:r>
              <a:rPr lang="en-US" dirty="0"/>
              <a:t>-</a:t>
            </a:r>
            <a:r>
              <a:rPr lang="en-US" dirty="0" err="1" smtClean="0"/>
              <a:t>classify.pptx</a:t>
            </a:r>
            <a:endParaRPr lang="en-US" dirty="0"/>
          </a:p>
        </p:txBody>
      </p:sp>
      <p:sp>
        <p:nvSpPr>
          <p:cNvPr id="4" name="Content Placeholder 3"/>
          <p:cNvSpPr>
            <a:spLocks noGrp="1"/>
          </p:cNvSpPr>
          <p:nvPr>
            <p:ph sz="quarter" idx="1"/>
          </p:nvPr>
        </p:nvSpPr>
        <p:spPr/>
        <p:txBody>
          <a:bodyPr/>
          <a:lstStyle/>
          <a:p>
            <a:r>
              <a:rPr lang="en-US" dirty="0" smtClean="0"/>
              <a:t>Definition:</a:t>
            </a:r>
          </a:p>
          <a:p>
            <a:r>
              <a:rPr lang="en-US" dirty="0" smtClean="0"/>
              <a:t>Squeezes the real line into [0,1</a:t>
            </a:r>
            <a:r>
              <a:rPr lang="en-US" dirty="0" smtClean="0"/>
              <a:t>]</a:t>
            </a:r>
            <a:endParaRPr lang="en-US" dirty="0" smtClean="0"/>
          </a:p>
          <a:p>
            <a:r>
              <a:rPr lang="en-US" dirty="0" smtClean="0"/>
              <a:t>Differentiable</a:t>
            </a:r>
            <a:r>
              <a:rPr lang="en-US" dirty="0" smtClean="0"/>
              <a:t>:   </a:t>
            </a:r>
            <a:r>
              <a:rPr lang="en-US" dirty="0" smtClean="0"/>
              <a:t>		</a:t>
            </a:r>
            <a:r>
              <a:rPr lang="en-US" dirty="0"/>
              <a:t> </a:t>
            </a:r>
            <a:r>
              <a:rPr lang="en-US" dirty="0" smtClean="0"/>
              <a:t>	</a:t>
            </a:r>
            <a:r>
              <a:rPr lang="en-US" dirty="0" smtClean="0"/>
              <a:t>     (</a:t>
            </a:r>
            <a:r>
              <a:rPr lang="en-US" dirty="0" smtClean="0"/>
              <a:t>nice exercise)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006197156"/>
              </p:ext>
            </p:extLst>
          </p:nvPr>
        </p:nvGraphicFramePr>
        <p:xfrm>
          <a:off x="3438525" y="1483748"/>
          <a:ext cx="1761962" cy="922311"/>
        </p:xfrm>
        <a:graphic>
          <a:graphicData uri="http://schemas.openxmlformats.org/presentationml/2006/ole">
            <mc:AlternateContent xmlns:mc="http://schemas.openxmlformats.org/markup-compatibility/2006">
              <mc:Choice xmlns:v="urn:schemas-microsoft-com:vml" Requires="v">
                <p:oleObj spid="_x0000_s686295" name="Equation" r:id="rId4" imgW="889000" imgH="457200" progId="Equation.3">
                  <p:embed/>
                </p:oleObj>
              </mc:Choice>
              <mc:Fallback>
                <p:oleObj name="Equation" r:id="rId4" imgW="889000" imgH="457200" progId="Equation.3">
                  <p:embed/>
                  <p:pic>
                    <p:nvPicPr>
                      <p:cNvPr id="0" name=""/>
                      <p:cNvPicPr>
                        <a:picLocks noChangeAspect="1" noChangeArrowheads="1"/>
                      </p:cNvPicPr>
                      <p:nvPr/>
                    </p:nvPicPr>
                    <p:blipFill>
                      <a:blip r:embed="rId5"/>
                      <a:srcRect/>
                      <a:stretch>
                        <a:fillRect/>
                      </a:stretch>
                    </p:blipFill>
                    <p:spPr bwMode="auto">
                      <a:xfrm>
                        <a:off x="3438525" y="1483748"/>
                        <a:ext cx="1761962" cy="922311"/>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95730176"/>
              </p:ext>
            </p:extLst>
          </p:nvPr>
        </p:nvGraphicFramePr>
        <p:xfrm>
          <a:off x="3812577" y="2829885"/>
          <a:ext cx="1387910" cy="664633"/>
        </p:xfrm>
        <a:graphic>
          <a:graphicData uri="http://schemas.openxmlformats.org/presentationml/2006/ole">
            <mc:AlternateContent xmlns:mc="http://schemas.openxmlformats.org/markup-compatibility/2006">
              <mc:Choice xmlns:v="urn:schemas-microsoft-com:vml" Requires="v">
                <p:oleObj spid="_x0000_s686296" name="Equation" r:id="rId6" imgW="886680" imgH="420480" progId="Equation.3">
                  <p:embed/>
                </p:oleObj>
              </mc:Choice>
              <mc:Fallback>
                <p:oleObj name="Equation" r:id="rId6" imgW="886680" imgH="420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2577" y="2829885"/>
                        <a:ext cx="1387910" cy="664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Figure4-9.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8887" y="3422650"/>
            <a:ext cx="4075579" cy="3042334"/>
          </a:xfrm>
          <a:prstGeom prst="rect">
            <a:avLst/>
          </a:prstGeom>
        </p:spPr>
      </p:pic>
    </p:spTree>
    <p:extLst>
      <p:ext uri="{BB962C8B-B14F-4D97-AF65-F5344CB8AC3E}">
        <p14:creationId xmlns:p14="http://schemas.microsoft.com/office/powerpoint/2010/main" val="361078261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threshold interpretation</a:t>
            </a:r>
            <a:endParaRPr lang="en-US" dirty="0"/>
          </a:p>
        </p:txBody>
      </p:sp>
      <p:sp>
        <p:nvSpPr>
          <p:cNvPr id="3" name="Footer Placeholder 2"/>
          <p:cNvSpPr>
            <a:spLocks noGrp="1"/>
          </p:cNvSpPr>
          <p:nvPr>
            <p:ph type="ftr" sz="quarter" idx="11"/>
          </p:nvPr>
        </p:nvSpPr>
        <p:spPr/>
        <p:txBody>
          <a:bodyPr/>
          <a:lstStyle/>
          <a:p>
            <a:r>
              <a:rPr lang="en-US" dirty="0" smtClean="0"/>
              <a:t>Figure Russell and </a:t>
            </a:r>
            <a:r>
              <a:rPr lang="en-US" dirty="0" err="1" smtClean="0"/>
              <a:t>Norvig</a:t>
            </a:r>
            <a:r>
              <a:rPr lang="en-US" dirty="0" smtClean="0"/>
              <a:t> </a:t>
            </a:r>
            <a:r>
              <a:rPr lang="en-US" dirty="0" smtClean="0"/>
              <a:t>18.17. </a:t>
            </a:r>
            <a:r>
              <a:rPr lang="en-US" dirty="0"/>
              <a:t>Slide 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646508" y="1447800"/>
            <a:ext cx="7040292" cy="1282440"/>
          </a:xfrm>
        </p:spPr>
        <p:txBody>
          <a:bodyPr/>
          <a:lstStyle/>
          <a:p>
            <a:pPr marL="0" indent="0">
              <a:buNone/>
            </a:pPr>
            <a:r>
              <a:rPr lang="en-US" dirty="0" smtClean="0"/>
              <a:t>If </a:t>
            </a:r>
            <a:r>
              <a:rPr lang="en-US" i="1" dirty="0" smtClean="0"/>
              <a:t>y</a:t>
            </a:r>
            <a:r>
              <a:rPr lang="en-US" dirty="0" smtClean="0"/>
              <a:t>&gt; 0, </a:t>
            </a:r>
            <a:r>
              <a:rPr lang="en-US" sz="2000" dirty="0" err="1" smtClean="0"/>
              <a:t>σ</a:t>
            </a:r>
            <a:r>
              <a:rPr lang="en-US" sz="2000" dirty="0" smtClean="0"/>
              <a:t>(</a:t>
            </a:r>
            <a:r>
              <a:rPr lang="en-US" sz="2000" i="1" dirty="0" smtClean="0"/>
              <a:t>y</a:t>
            </a:r>
            <a:r>
              <a:rPr lang="en-US" sz="2000" dirty="0" smtClean="0"/>
              <a:t>)</a:t>
            </a:r>
            <a:r>
              <a:rPr lang="en-US" dirty="0" smtClean="0"/>
              <a:t> goes to 1 very quickly.</a:t>
            </a:r>
          </a:p>
          <a:p>
            <a:pPr marL="0" indent="0">
              <a:buNone/>
            </a:pPr>
            <a:r>
              <a:rPr lang="en-US" dirty="0"/>
              <a:t>If </a:t>
            </a:r>
            <a:r>
              <a:rPr lang="en-US" i="1" dirty="0" smtClean="0"/>
              <a:t>y</a:t>
            </a:r>
            <a:r>
              <a:rPr lang="en-US" dirty="0" smtClean="0"/>
              <a:t>&lt;0</a:t>
            </a:r>
            <a:r>
              <a:rPr lang="en-US" dirty="0"/>
              <a:t>, </a:t>
            </a:r>
            <a:r>
              <a:rPr lang="en-US" sz="2000" dirty="0" err="1"/>
              <a:t>σ</a:t>
            </a:r>
            <a:r>
              <a:rPr lang="en-US" sz="2000" dirty="0"/>
              <a:t>(</a:t>
            </a:r>
            <a:r>
              <a:rPr lang="en-US" sz="2000" i="1" dirty="0"/>
              <a:t>y</a:t>
            </a:r>
            <a:r>
              <a:rPr lang="en-US" sz="2000" dirty="0"/>
              <a:t>)</a:t>
            </a:r>
            <a:r>
              <a:rPr lang="en-US" dirty="0"/>
              <a:t> goes to </a:t>
            </a:r>
            <a:r>
              <a:rPr lang="en-US" dirty="0" smtClean="0"/>
              <a:t>0 </a:t>
            </a:r>
            <a:r>
              <a:rPr lang="en-US" dirty="0"/>
              <a:t>very quickly</a:t>
            </a:r>
            <a:r>
              <a:rPr lang="en-US" dirty="0" smtClean="0"/>
              <a:t>.</a:t>
            </a:r>
          </a:p>
        </p:txBody>
      </p:sp>
      <p:pic>
        <p:nvPicPr>
          <p:cNvPr id="5" name="Picture 4" descr="threshol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23" y="2791239"/>
            <a:ext cx="2339972" cy="2674253"/>
          </a:xfrm>
          <a:prstGeom prst="rect">
            <a:avLst/>
          </a:prstGeom>
        </p:spPr>
      </p:pic>
      <p:pic>
        <p:nvPicPr>
          <p:cNvPr id="6" name="Picture 5" descr="logistic-threshol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9699" y="2751742"/>
            <a:ext cx="2409091" cy="2753247"/>
          </a:xfrm>
          <a:prstGeom prst="rect">
            <a:avLst/>
          </a:prstGeom>
        </p:spPr>
      </p:pic>
    </p:spTree>
    <p:extLst>
      <p:ext uri="{BB962C8B-B14F-4D97-AF65-F5344CB8AC3E}">
        <p14:creationId xmlns:p14="http://schemas.microsoft.com/office/powerpoint/2010/main" val="322496403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Interpretation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The sigmoid can be interpreted in terms of the </a:t>
            </a:r>
            <a:r>
              <a:rPr lang="en-US" b="1" dirty="0" smtClean="0"/>
              <a:t>class </a:t>
            </a:r>
            <a:r>
              <a:rPr lang="en-US" b="1" dirty="0" smtClean="0"/>
              <a:t>odds  </a:t>
            </a:r>
            <a:r>
              <a:rPr lang="en-US" dirty="0" smtClean="0"/>
              <a:t>p</a:t>
            </a:r>
            <a:r>
              <a:rPr lang="en-US" dirty="0" smtClean="0"/>
              <a:t>+/(1-p+</a:t>
            </a:r>
            <a:r>
              <a:rPr lang="en-US" dirty="0" smtClean="0"/>
              <a:t>)</a:t>
            </a:r>
            <a:endParaRPr lang="en-US" b="1" dirty="0" smtClean="0"/>
          </a:p>
          <a:p>
            <a:pPr marL="0" indent="0">
              <a:buNone/>
            </a:pPr>
            <a:r>
              <a:rPr lang="en-US" dirty="0" smtClean="0"/>
              <a:t>Exercise: Show the following implication for the class odds</a:t>
            </a:r>
            <a:r>
              <a:rPr lang="en-US" dirty="0" smtClean="0"/>
              <a:t>: </a:t>
            </a:r>
            <a:r>
              <a:rPr lang="en-US" dirty="0" smtClean="0"/>
              <a:t/>
            </a:r>
            <a:br>
              <a:rPr lang="en-US" dirty="0" smtClean="0"/>
            </a:br>
            <a:r>
              <a:rPr lang="en-US" dirty="0" smtClean="0"/>
              <a:t/>
            </a:r>
            <a:br>
              <a:rPr lang="en-US" dirty="0" smtClean="0"/>
            </a:br>
            <a:endParaRPr lang="en-US" dirty="0" smtClean="0"/>
          </a:p>
          <a:p>
            <a:pPr marL="0" indent="0">
              <a:buNone/>
            </a:pPr>
            <a:endParaRPr lang="en-US" dirty="0" smtClean="0"/>
          </a:p>
          <a:p>
            <a:pPr marL="0" indent="0">
              <a:buNone/>
            </a:pPr>
            <a:r>
              <a:rPr lang="en-US" dirty="0" smtClean="0"/>
              <a:t>Therefore </a:t>
            </a:r>
            <a:r>
              <a:rPr lang="en-US" dirty="0" smtClean="0"/>
              <a:t>			</a:t>
            </a:r>
            <a:r>
              <a:rPr lang="en-US" dirty="0" smtClean="0"/>
              <a:t>          the </a:t>
            </a:r>
            <a:r>
              <a:rPr lang="en-US" b="1" dirty="0" smtClean="0"/>
              <a:t>log class odds</a:t>
            </a:r>
            <a:r>
              <a:rPr lang="en-US" dirty="0" smtClean="0"/>
              <a:t>.  </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955341077"/>
              </p:ext>
            </p:extLst>
          </p:nvPr>
        </p:nvGraphicFramePr>
        <p:xfrm>
          <a:off x="2201863" y="3589338"/>
          <a:ext cx="4019550" cy="939800"/>
        </p:xfrm>
        <a:graphic>
          <a:graphicData uri="http://schemas.openxmlformats.org/presentationml/2006/ole">
            <mc:AlternateContent xmlns:mc="http://schemas.openxmlformats.org/markup-compatibility/2006">
              <mc:Choice xmlns:v="urn:schemas-microsoft-com:vml" Requires="v">
                <p:oleObj spid="_x0000_s687301" name="Equation" r:id="rId4" imgW="2057400" imgH="469900" progId="Equation.3">
                  <p:embed/>
                </p:oleObj>
              </mc:Choice>
              <mc:Fallback>
                <p:oleObj name="Equation" r:id="rId4" imgW="2057400" imgH="469900" progId="Equation.3">
                  <p:embed/>
                  <p:pic>
                    <p:nvPicPr>
                      <p:cNvPr id="0" name=""/>
                      <p:cNvPicPr>
                        <a:picLocks noChangeAspect="1" noChangeArrowheads="1"/>
                      </p:cNvPicPr>
                      <p:nvPr/>
                    </p:nvPicPr>
                    <p:blipFill>
                      <a:blip r:embed="rId5"/>
                      <a:srcRect/>
                      <a:stretch>
                        <a:fillRect/>
                      </a:stretch>
                    </p:blipFill>
                    <p:spPr bwMode="auto">
                      <a:xfrm>
                        <a:off x="2201863" y="3589338"/>
                        <a:ext cx="40195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17024576"/>
              </p:ext>
            </p:extLst>
          </p:nvPr>
        </p:nvGraphicFramePr>
        <p:xfrm>
          <a:off x="2743200" y="4953000"/>
          <a:ext cx="2094610" cy="886181"/>
        </p:xfrm>
        <a:graphic>
          <a:graphicData uri="http://schemas.openxmlformats.org/presentationml/2006/ole">
            <mc:AlternateContent xmlns:mc="http://schemas.openxmlformats.org/markup-compatibility/2006">
              <mc:Choice xmlns:v="urn:schemas-microsoft-com:vml" Requires="v">
                <p:oleObj spid="_x0000_s687302" name="Equation" r:id="rId6" imgW="978120" imgH="411120" progId="Equation.3">
                  <p:embed/>
                </p:oleObj>
              </mc:Choice>
              <mc:Fallback>
                <p:oleObj name="Equation" r:id="rId6" imgW="978120" imgH="411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953000"/>
                        <a:ext cx="2094610" cy="886181"/>
                      </a:xfrm>
                      <a:prstGeom prst="rect">
                        <a:avLst/>
                      </a:prstGeom>
                      <a:noFill/>
                      <a:extLst/>
                    </p:spPr>
                  </p:pic>
                </p:oleObj>
              </mc:Fallback>
            </mc:AlternateContent>
          </a:graphicData>
        </a:graphic>
      </p:graphicFrame>
    </p:spTree>
    <p:extLst>
      <p:ext uri="{BB962C8B-B14F-4D97-AF65-F5344CB8AC3E}">
        <p14:creationId xmlns:p14="http://schemas.microsoft.com/office/powerpoint/2010/main" val="202216857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p:txBody>
          <a:bodyPr/>
          <a:lstStyle/>
          <a:p>
            <a:pPr marL="0" indent="0">
              <a:buNone/>
            </a:pPr>
            <a:r>
              <a:rPr lang="en-US" dirty="0" smtClean="0"/>
              <a:t>Since</a:t>
            </a:r>
            <a:r>
              <a:rPr lang="en-US" dirty="0" smtClean="0"/>
              <a:t>			</a:t>
            </a:r>
            <a:r>
              <a:rPr lang="en-US" dirty="0" smtClean="0"/>
              <a:t>            </a:t>
            </a:r>
          </a:p>
          <a:p>
            <a:pPr marL="0" indent="0">
              <a:buNone/>
            </a:pPr>
            <a:endParaRPr lang="en-US" dirty="0" smtClean="0"/>
          </a:p>
          <a:p>
            <a:pPr marL="0" indent="0">
              <a:buNone/>
            </a:pPr>
            <a:r>
              <a:rPr lang="en-US" dirty="0" smtClean="0"/>
              <a:t>we know </a:t>
            </a:r>
          </a:p>
          <a:p>
            <a:pPr marL="0" indent="0">
              <a:buNone/>
            </a:pPr>
            <a:endParaRPr lang="en-US" dirty="0" smtClean="0"/>
          </a:p>
          <a:p>
            <a:pPr marL="0" indent="0">
              <a:buNone/>
            </a:pPr>
            <a:r>
              <a:rPr lang="en-US" dirty="0" smtClean="0"/>
              <a:t>so we can </a:t>
            </a:r>
            <a:r>
              <a:rPr lang="en-US" i="1" dirty="0" smtClean="0"/>
              <a:t>estimate </a:t>
            </a:r>
            <a:r>
              <a:rPr lang="en-US" dirty="0" smtClean="0"/>
              <a:t>w by</a:t>
            </a:r>
          </a:p>
          <a:p>
            <a:pPr marL="0" indent="0">
              <a:buNone/>
            </a:pPr>
            <a:r>
              <a:rPr lang="en-US" dirty="0"/>
              <a:t>	</a:t>
            </a:r>
            <a:r>
              <a:rPr lang="en-US" dirty="0" smtClean="0"/>
              <a:t> minimizing training error</a:t>
            </a:r>
          </a:p>
          <a:p>
            <a:pPr marL="0" indent="0">
              <a:buNone/>
            </a:pPr>
            <a:r>
              <a:rPr lang="en-US" dirty="0" smtClean="0"/>
              <a:t> </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14848522"/>
              </p:ext>
            </p:extLst>
          </p:nvPr>
        </p:nvGraphicFramePr>
        <p:xfrm>
          <a:off x="2266950" y="1601788"/>
          <a:ext cx="1822450" cy="958850"/>
        </p:xfrm>
        <a:graphic>
          <a:graphicData uri="http://schemas.openxmlformats.org/presentationml/2006/ole">
            <mc:AlternateContent xmlns:mc="http://schemas.openxmlformats.org/markup-compatibility/2006">
              <mc:Choice xmlns:v="urn:schemas-microsoft-com:vml" Requires="v">
                <p:oleObj spid="_x0000_s688299" name="Equation" r:id="rId4" imgW="850900" imgH="444500" progId="Equation.3">
                  <p:embed/>
                </p:oleObj>
              </mc:Choice>
              <mc:Fallback>
                <p:oleObj name="Equation" r:id="rId4" imgW="850900" imgH="444500" progId="Equation.3">
                  <p:embed/>
                  <p:pic>
                    <p:nvPicPr>
                      <p:cNvPr id="0" name=""/>
                      <p:cNvPicPr>
                        <a:picLocks noChangeAspect="1" noChangeArrowheads="1"/>
                      </p:cNvPicPr>
                      <p:nvPr/>
                    </p:nvPicPr>
                    <p:blipFill>
                      <a:blip r:embed="rId5"/>
                      <a:srcRect/>
                      <a:stretch>
                        <a:fillRect/>
                      </a:stretch>
                    </p:blipFill>
                    <p:spPr bwMode="auto">
                      <a:xfrm>
                        <a:off x="2266950" y="1601788"/>
                        <a:ext cx="1822450" cy="958850"/>
                      </a:xfrm>
                      <a:prstGeom prst="rect">
                        <a:avLst/>
                      </a:prstGeom>
                      <a:noFill/>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84157760"/>
              </p:ext>
            </p:extLst>
          </p:nvPr>
        </p:nvGraphicFramePr>
        <p:xfrm>
          <a:off x="2632917" y="2750191"/>
          <a:ext cx="2057399" cy="857250"/>
        </p:xfrm>
        <a:graphic>
          <a:graphicData uri="http://schemas.openxmlformats.org/presentationml/2006/ole">
            <mc:AlternateContent xmlns:mc="http://schemas.openxmlformats.org/markup-compatibility/2006">
              <mc:Choice xmlns:v="urn:schemas-microsoft-com:vml" Requires="v">
                <p:oleObj spid="_x0000_s688300" name="Equation" r:id="rId6" imgW="1051200" imgH="429480" progId="Equation.3">
                  <p:embed/>
                </p:oleObj>
              </mc:Choice>
              <mc:Fallback>
                <p:oleObj name="Equation" r:id="rId6" imgW="1051200" imgH="42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2917" y="2750191"/>
                        <a:ext cx="2057399"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871276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is just search over the weight space</a:t>
            </a:r>
            <a:endParaRPr lang="en-US" dirty="0"/>
          </a:p>
        </p:txBody>
      </p:sp>
      <p:sp>
        <p:nvSpPr>
          <p:cNvPr id="3" name="Content Placeholder 2"/>
          <p:cNvSpPr>
            <a:spLocks noGrp="1"/>
          </p:cNvSpPr>
          <p:nvPr>
            <p:ph idx="1"/>
          </p:nvPr>
        </p:nvSpPr>
        <p:spPr>
          <a:xfrm>
            <a:off x="1128942" y="1847153"/>
            <a:ext cx="7550507" cy="4379976"/>
          </a:xfrm>
        </p:spPr>
        <p:txBody>
          <a:bodyPr/>
          <a:lstStyle/>
          <a:p>
            <a:pPr marL="0" indent="0">
              <a:buNone/>
            </a:pPr>
            <a:r>
              <a:rPr lang="en-US" dirty="0" smtClean="0"/>
              <a:t>Searching for local minimum</a:t>
            </a:r>
          </a:p>
          <a:p>
            <a:pPr marL="228600" lvl="1">
              <a:buClr>
                <a:schemeClr val="accent3"/>
              </a:buClr>
              <a:buSzTx/>
            </a:pPr>
            <a:r>
              <a:rPr lang="en-US" sz="2800" dirty="0" smtClean="0"/>
              <a:t>Incrementally descend along gradient </a:t>
            </a:r>
            <a:r>
              <a:rPr lang="en-US" sz="3200" dirty="0" err="1"/>
              <a:t>Δ</a:t>
            </a:r>
            <a:r>
              <a:rPr lang="en-US" sz="3200" dirty="0"/>
              <a:t>(w</a:t>
            </a:r>
            <a:r>
              <a:rPr lang="en-US" sz="3200" dirty="0" smtClean="0"/>
              <a:t>)</a:t>
            </a:r>
            <a:endParaRPr lang="en-US" dirty="0" smtClean="0"/>
          </a:p>
          <a:p>
            <a:pPr lvl="1"/>
            <a:r>
              <a:rPr lang="en-US" dirty="0"/>
              <a:t>Update weights using something like:</a:t>
            </a:r>
          </a:p>
          <a:p>
            <a:pPr lvl="1">
              <a:buFontTx/>
              <a:buNone/>
            </a:pPr>
            <a:r>
              <a:rPr lang="en-US" dirty="0">
                <a:latin typeface="Symbol" charset="0"/>
              </a:rPr>
              <a:t>             </a:t>
            </a:r>
            <a:r>
              <a:rPr lang="en-US" sz="2400" dirty="0" err="1"/>
              <a:t>w</a:t>
            </a:r>
            <a:r>
              <a:rPr lang="en-US" sz="2400" baseline="-25000" dirty="0" err="1"/>
              <a:t>j</a:t>
            </a:r>
            <a:r>
              <a:rPr lang="en-US" sz="2400" dirty="0"/>
              <a:t>    =      </a:t>
            </a:r>
            <a:r>
              <a:rPr lang="en-US" sz="2400" dirty="0" err="1" smtClean="0"/>
              <a:t>w</a:t>
            </a:r>
            <a:r>
              <a:rPr lang="en-US" sz="2400" baseline="-25000" dirty="0" err="1" smtClean="0"/>
              <a:t>i</a:t>
            </a:r>
            <a:r>
              <a:rPr lang="en-US" sz="2400" dirty="0" smtClean="0"/>
              <a:t>   </a:t>
            </a:r>
            <a:r>
              <a:rPr lang="en-US" sz="2400" dirty="0"/>
              <a:t>+  </a:t>
            </a:r>
            <a:r>
              <a:rPr lang="en-US" sz="2400" dirty="0">
                <a:latin typeface="Symbol" charset="0"/>
              </a:rPr>
              <a:t>h </a:t>
            </a:r>
            <a:r>
              <a:rPr lang="en-US" sz="2400" dirty="0" err="1" smtClean="0"/>
              <a:t>Δ</a:t>
            </a:r>
            <a:r>
              <a:rPr lang="en-US" sz="2400" dirty="0" smtClean="0"/>
              <a:t>(w)</a:t>
            </a:r>
            <a:endParaRPr lang="en-US" dirty="0" smtClean="0"/>
          </a:p>
          <a:p>
            <a:r>
              <a:rPr lang="en-US" dirty="0" smtClean="0"/>
              <a:t>Manipulate step size (</a:t>
            </a:r>
            <a:r>
              <a:rPr lang="en-US" dirty="0" smtClean="0">
                <a:latin typeface="Symbol" charset="0"/>
              </a:rPr>
              <a:t>h) </a:t>
            </a:r>
            <a:r>
              <a:rPr lang="en-US" dirty="0" smtClean="0"/>
              <a:t>based on various factors</a:t>
            </a:r>
          </a:p>
          <a:p>
            <a:pPr lvl="1"/>
            <a:r>
              <a:rPr lang="en-US" dirty="0" smtClean="0"/>
              <a:t>Typically proportional to E(w, b) -- gradient descent</a:t>
            </a:r>
          </a:p>
          <a:p>
            <a:pPr lvl="1"/>
            <a:r>
              <a:rPr lang="en-US" dirty="0" smtClean="0"/>
              <a:t>We can define a </a:t>
            </a:r>
            <a:r>
              <a:rPr lang="en-US" i="1" dirty="0" smtClean="0"/>
              <a:t>convex </a:t>
            </a:r>
            <a:r>
              <a:rPr lang="en-US" dirty="0" smtClean="0"/>
              <a:t>cost function! (only one minimum)</a:t>
            </a:r>
          </a:p>
          <a:p>
            <a:pPr lvl="1"/>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3751298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701796" cy="990107"/>
          </a:xfrm>
        </p:spPr>
        <p:txBody>
          <a:bodyPr/>
          <a:lstStyle/>
          <a:p>
            <a:r>
              <a:rPr lang="en-US" dirty="0" smtClean="0"/>
              <a:t>Minimizing regularized training error E</a:t>
            </a:r>
            <a:endParaRPr lang="en-US" dirty="0"/>
          </a:p>
        </p:txBody>
      </p:sp>
      <p:sp>
        <p:nvSpPr>
          <p:cNvPr id="3" name="Content Placeholder 2"/>
          <p:cNvSpPr>
            <a:spLocks noGrp="1"/>
          </p:cNvSpPr>
          <p:nvPr>
            <p:ph idx="1"/>
          </p:nvPr>
        </p:nvSpPr>
        <p:spPr>
          <a:xfrm>
            <a:off x="1128943" y="2869013"/>
            <a:ext cx="7887140" cy="3358116"/>
          </a:xfrm>
        </p:spPr>
        <p:txBody>
          <a:bodyPr/>
          <a:lstStyle/>
          <a:p>
            <a:pPr marL="0" indent="0">
              <a:buNone/>
            </a:pPr>
            <a:r>
              <a:rPr lang="en-US" dirty="0" smtClean="0"/>
              <a:t>L is a ‘loss’ function whose definition can vary (affects the details of what we learn)</a:t>
            </a:r>
          </a:p>
          <a:p>
            <a:r>
              <a:rPr lang="en-US" dirty="0" smtClean="0"/>
              <a:t>an upper bound on </a:t>
            </a:r>
            <a:r>
              <a:rPr lang="en-US" dirty="0" err="1" smtClean="0"/>
              <a:t>mis</a:t>
            </a:r>
            <a:r>
              <a:rPr lang="en-US" dirty="0" smtClean="0"/>
              <a:t>-classification error</a:t>
            </a:r>
            <a:endParaRPr lang="en-US" i="1" dirty="0" smtClean="0"/>
          </a:p>
          <a:p>
            <a:pPr marL="0" indent="0">
              <a:buNone/>
            </a:pPr>
            <a:r>
              <a:rPr lang="en-US" dirty="0" smtClean="0"/>
              <a:t>R is a ‘regularization term’ which penalizes model complexity</a:t>
            </a:r>
          </a:p>
          <a:p>
            <a:pPr marL="0" indent="0">
              <a:buNone/>
            </a:pPr>
            <a:r>
              <a:rPr lang="en-US" dirty="0" smtClean="0"/>
              <a:t>α affects R’s impact on the searc</a:t>
            </a:r>
            <a:r>
              <a:rPr lang="en-US" dirty="0"/>
              <a:t>h</a:t>
            </a:r>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14006390"/>
              </p:ext>
            </p:extLst>
          </p:nvPr>
        </p:nvGraphicFramePr>
        <p:xfrm>
          <a:off x="1709737" y="1610578"/>
          <a:ext cx="4429385" cy="1031723"/>
        </p:xfrm>
        <a:graphic>
          <a:graphicData uri="http://schemas.openxmlformats.org/presentationml/2006/ole">
            <mc:AlternateContent xmlns:mc="http://schemas.openxmlformats.org/markup-compatibility/2006">
              <mc:Choice xmlns:v="urn:schemas-microsoft-com:vml" Requires="v">
                <p:oleObj spid="_x0000_s689235" name="Equation" r:id="rId3" imgW="1993900" imgH="457200" progId="Equation.3">
                  <p:embed/>
                </p:oleObj>
              </mc:Choice>
              <mc:Fallback>
                <p:oleObj name="Equation" r:id="rId3" imgW="1993900" imgH="457200" progId="Equation.3">
                  <p:embed/>
                  <p:pic>
                    <p:nvPicPr>
                      <p:cNvPr id="0" name=""/>
                      <p:cNvPicPr>
                        <a:picLocks noChangeAspect="1" noChangeArrowheads="1"/>
                      </p:cNvPicPr>
                      <p:nvPr/>
                    </p:nvPicPr>
                    <p:blipFill>
                      <a:blip r:embed="rId4"/>
                      <a:srcRect/>
                      <a:stretch>
                        <a:fillRect/>
                      </a:stretch>
                    </p:blipFill>
                    <p:spPr bwMode="auto">
                      <a:xfrm>
                        <a:off x="1709737" y="1610578"/>
                        <a:ext cx="4429385" cy="1031723"/>
                      </a:xfrm>
                      <a:prstGeom prst="rect">
                        <a:avLst/>
                      </a:prstGeom>
                      <a:noFill/>
                      <a:extLst/>
                    </p:spPr>
                  </p:pic>
                </p:oleObj>
              </mc:Fallback>
            </mc:AlternateContent>
          </a:graphicData>
        </a:graphic>
      </p:graphicFrame>
    </p:spTree>
    <p:extLst>
      <p:ext uri="{BB962C8B-B14F-4D97-AF65-F5344CB8AC3E}">
        <p14:creationId xmlns:p14="http://schemas.microsoft.com/office/powerpoint/2010/main" val="118283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 based on Bayes’ law</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pSp>
        <p:nvGrpSpPr>
          <p:cNvPr id="7" name="Group 4"/>
          <p:cNvGrpSpPr>
            <a:grpSpLocks/>
          </p:cNvGrpSpPr>
          <p:nvPr/>
        </p:nvGrpSpPr>
        <p:grpSpPr bwMode="auto">
          <a:xfrm>
            <a:off x="1218147" y="3820043"/>
            <a:ext cx="6877050" cy="1066800"/>
            <a:chOff x="598" y="2070"/>
            <a:chExt cx="4332" cy="672"/>
          </a:xfrm>
        </p:grpSpPr>
        <p:grpSp>
          <p:nvGrpSpPr>
            <p:cNvPr id="8" name="Group 5"/>
            <p:cNvGrpSpPr>
              <a:grpSpLocks/>
            </p:cNvGrpSpPr>
            <p:nvPr/>
          </p:nvGrpSpPr>
          <p:grpSpPr bwMode="auto">
            <a:xfrm>
              <a:off x="598" y="2070"/>
              <a:ext cx="2666" cy="672"/>
              <a:chOff x="3094" y="2928"/>
              <a:chExt cx="2666" cy="672"/>
            </a:xfrm>
          </p:grpSpPr>
          <p:sp>
            <p:nvSpPr>
              <p:cNvPr id="16"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17" name="Group 7"/>
              <p:cNvGrpSpPr>
                <a:grpSpLocks/>
              </p:cNvGrpSpPr>
              <p:nvPr/>
            </p:nvGrpSpPr>
            <p:grpSpPr bwMode="auto">
              <a:xfrm>
                <a:off x="4128" y="2928"/>
                <a:ext cx="1632" cy="672"/>
                <a:chOff x="4128" y="2928"/>
                <a:chExt cx="1632" cy="672"/>
              </a:xfrm>
            </p:grpSpPr>
            <p:grpSp>
              <p:nvGrpSpPr>
                <p:cNvPr id="18" name="Group 8"/>
                <p:cNvGrpSpPr>
                  <a:grpSpLocks/>
                </p:cNvGrpSpPr>
                <p:nvPr/>
              </p:nvGrpSpPr>
              <p:grpSpPr bwMode="auto">
                <a:xfrm>
                  <a:off x="4128" y="2928"/>
                  <a:ext cx="1632" cy="672"/>
                  <a:chOff x="4128" y="2928"/>
                  <a:chExt cx="1632" cy="672"/>
                </a:xfrm>
              </p:grpSpPr>
              <p:sp>
                <p:nvSpPr>
                  <p:cNvPr id="20"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21"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19"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9" name="Group 12"/>
            <p:cNvGrpSpPr>
              <a:grpSpLocks/>
            </p:cNvGrpSpPr>
            <p:nvPr/>
          </p:nvGrpSpPr>
          <p:grpSpPr bwMode="auto">
            <a:xfrm>
              <a:off x="2264" y="2071"/>
              <a:ext cx="2666" cy="633"/>
              <a:chOff x="3094" y="2928"/>
              <a:chExt cx="2666" cy="633"/>
            </a:xfrm>
          </p:grpSpPr>
          <p:sp>
            <p:nvSpPr>
              <p:cNvPr id="10"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11" name="Group 14"/>
              <p:cNvGrpSpPr>
                <a:grpSpLocks/>
              </p:cNvGrpSpPr>
              <p:nvPr/>
            </p:nvGrpSpPr>
            <p:grpSpPr bwMode="auto">
              <a:xfrm>
                <a:off x="4128" y="2928"/>
                <a:ext cx="1632" cy="633"/>
                <a:chOff x="4128" y="2928"/>
                <a:chExt cx="1632" cy="633"/>
              </a:xfrm>
            </p:grpSpPr>
            <p:grpSp>
              <p:nvGrpSpPr>
                <p:cNvPr id="12" name="Group 15"/>
                <p:cNvGrpSpPr>
                  <a:grpSpLocks/>
                </p:cNvGrpSpPr>
                <p:nvPr/>
              </p:nvGrpSpPr>
              <p:grpSpPr bwMode="auto">
                <a:xfrm>
                  <a:off x="4128" y="2928"/>
                  <a:ext cx="1632" cy="633"/>
                  <a:chOff x="4128" y="2928"/>
                  <a:chExt cx="1632" cy="633"/>
                </a:xfrm>
              </p:grpSpPr>
              <p:sp>
                <p:nvSpPr>
                  <p:cNvPr id="14"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15"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13"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150256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smtClean="0"/>
              <a:t>Look at Regression algorithms </a:t>
            </a:r>
          </a:p>
          <a:p>
            <a:pPr marL="0" indent="0">
              <a:buNone/>
            </a:pPr>
            <a:r>
              <a:rPr lang="en-US" b="1"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3115113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Tree>
    <p:extLst>
      <p:ext uri="{BB962C8B-B14F-4D97-AF65-F5344CB8AC3E}">
        <p14:creationId xmlns:p14="http://schemas.microsoft.com/office/powerpoint/2010/main" val="2548168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1796340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966627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1876315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smtClean="0"/>
              <a:t>Look at Regression algorithms </a:t>
            </a:r>
          </a:p>
          <a:p>
            <a:pPr marL="0" indent="0">
              <a:buNone/>
            </a:pPr>
            <a:r>
              <a:rPr lang="en-US" dirty="0"/>
              <a:t>Discuss Machine Learning for Big Data</a:t>
            </a:r>
          </a:p>
          <a:p>
            <a:pPr marL="0" indent="0">
              <a:buNone/>
            </a:pPr>
            <a:r>
              <a:rPr lang="en-US" b="1" dirty="0" smtClean="0"/>
              <a:t>Talk about Byte 6</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159269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8292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b="1" dirty="0"/>
              <a:t>Quiz 8</a:t>
            </a:r>
          </a:p>
          <a:p>
            <a:pPr marL="0" indent="0">
              <a:buNone/>
            </a:pPr>
            <a:r>
              <a:rPr lang="en-US" b="1"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algorithms </a:t>
            </a:r>
            <a:endParaRPr lang="en-US" dirty="0" smtClean="0"/>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12540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smtClean="0"/>
              <a:t>Review last Tuesday</a:t>
            </a:r>
          </a:p>
          <a:p>
            <a:pPr marL="0" indent="0">
              <a:buNone/>
            </a:pPr>
            <a:r>
              <a:rPr lang="en-US" dirty="0"/>
              <a:t>Quiz 8</a:t>
            </a:r>
          </a:p>
          <a:p>
            <a:pPr marL="0" indent="0">
              <a:buNone/>
            </a:pPr>
            <a:r>
              <a:rPr lang="en-US" dirty="0"/>
              <a:t>Quiz 7 answers</a:t>
            </a:r>
          </a:p>
          <a:p>
            <a:pPr marL="0" indent="0">
              <a:buNone/>
            </a:pPr>
            <a:r>
              <a:rPr lang="en-US" dirty="0" smtClean="0"/>
              <a:t>Discuss infrastructure issues for Big Data</a:t>
            </a:r>
          </a:p>
          <a:p>
            <a:pPr marL="0" indent="0">
              <a:buNone/>
            </a:pPr>
            <a:r>
              <a:rPr lang="en-US" dirty="0" smtClean="0"/>
              <a:t>Talk about streaming data</a:t>
            </a:r>
          </a:p>
          <a:p>
            <a:pPr marL="0" indent="0">
              <a:buNone/>
            </a:pPr>
            <a:r>
              <a:rPr lang="en-US" dirty="0"/>
              <a:t>Look at Regression algorithms </a:t>
            </a:r>
            <a:endParaRPr lang="en-US" dirty="0" smtClean="0"/>
          </a:p>
          <a:p>
            <a:pPr marL="0" indent="0">
              <a:buNone/>
            </a:pPr>
            <a:r>
              <a:rPr lang="en-US" dirty="0"/>
              <a:t>Discuss Machine Learning for Big Data</a:t>
            </a:r>
          </a:p>
          <a:p>
            <a:pPr marL="0" indent="0">
              <a:buNone/>
            </a:pPr>
            <a:r>
              <a:rPr lang="en-US" dirty="0" smtClean="0"/>
              <a:t>Talk about Byte 6</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91817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3/22/14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987377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11679</TotalTime>
  <Words>2669</Words>
  <Application>Microsoft Macintosh PowerPoint</Application>
  <PresentationFormat>On-screen Show (4:3)</PresentationFormat>
  <Paragraphs>465</Paragraphs>
  <Slides>56</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59" baseType="lpstr">
      <vt:lpstr>Office Theme</vt:lpstr>
      <vt:lpstr>Microsoft Equation</vt:lpstr>
      <vt:lpstr>Equation</vt:lpstr>
      <vt:lpstr>PowerPoint Presentation</vt:lpstr>
      <vt:lpstr>Goals for today</vt:lpstr>
      <vt:lpstr>Review: Decision Trees &amp; Naïve Bayes</vt:lpstr>
      <vt:lpstr>Review: Decision Trees &amp; Naïve Bayes</vt:lpstr>
      <vt:lpstr>Review: Decision Trees &amp; Naïve Bayes</vt:lpstr>
      <vt:lpstr>Review: Decision Trees &amp; Naïve Bayes</vt:lpstr>
      <vt:lpstr>Goals for today</vt:lpstr>
      <vt:lpstr>Goals for today</vt:lpstr>
      <vt:lpstr>What is Big Data?</vt:lpstr>
      <vt:lpstr>CAP Theorem</vt:lpstr>
      <vt:lpstr>Example: Relational Databases</vt:lpstr>
      <vt:lpstr>Alternatives to relational databases</vt:lpstr>
      <vt:lpstr>Going beyond read and write</vt:lpstr>
      <vt:lpstr>Going beyond read and write</vt:lpstr>
      <vt:lpstr>Going beyond read and write</vt:lpstr>
      <vt:lpstr>Pros and Cons of MapReduce</vt:lpstr>
      <vt:lpstr>A solution focused on Analytics</vt:lpstr>
      <vt:lpstr>A solution focused on Analytics</vt:lpstr>
      <vt:lpstr>How is it so fast?</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Goals for today</vt:lpstr>
      <vt:lpstr>Mining data from streams [e.g., Twitter]</vt:lpstr>
      <vt:lpstr>Need to sample the stream at fixed size </vt:lpstr>
      <vt:lpstr>Need to sample the stream</vt:lpstr>
      <vt:lpstr>Need to sample the stream</vt:lpstr>
      <vt:lpstr>Other sampling strategies</vt:lpstr>
      <vt:lpstr>Other sampling strategies</vt:lpstr>
      <vt:lpstr>Goals for today</vt:lpstr>
      <vt:lpstr>Estimated Regression Model</vt:lpstr>
      <vt:lpstr>Least Squares Regression</vt:lpstr>
      <vt:lpstr>Moving to n dimensions</vt:lpstr>
      <vt:lpstr>Problems with using least squares for classification</vt:lpstr>
      <vt:lpstr>Another example where least squares regression gives poor decision surfaces</vt:lpstr>
      <vt:lpstr>Goal of Logistic Regression</vt:lpstr>
      <vt:lpstr>Goal of Logistic Regression</vt:lpstr>
      <vt:lpstr>What do we mean by ‘best separation’?</vt:lpstr>
      <vt:lpstr>What do we mean by ‘best separation’?</vt:lpstr>
      <vt:lpstr>Assigning a class</vt:lpstr>
      <vt:lpstr>Soft threshold interpretation</vt:lpstr>
      <vt:lpstr>Probabilistic Interpretation</vt:lpstr>
      <vt:lpstr>Logistic regression</vt:lpstr>
      <vt:lpstr>Learning is just search over the weight space</vt:lpstr>
      <vt:lpstr>Minimizing regularized training error E</vt:lpstr>
      <vt:lpstr>Goals for today</vt:lpstr>
      <vt:lpstr>How do we handle big data</vt:lpstr>
      <vt:lpstr>Regression for big data</vt:lpstr>
      <vt:lpstr>How do we handle big data</vt:lpstr>
      <vt:lpstr>How do we handle big data</vt:lpstr>
      <vt:lpstr>Machine Learning in Parallel</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662</cp:revision>
  <dcterms:created xsi:type="dcterms:W3CDTF">2013-10-07T16:54:34Z</dcterms:created>
  <dcterms:modified xsi:type="dcterms:W3CDTF">2014-03-24T19:11:07Z</dcterms:modified>
</cp:coreProperties>
</file>