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11.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2.xml" ContentType="application/vnd.openxmlformats-officedocument.presentationml.notesSlide+xml"/>
  <Override PartName="/ppt/embeddings/oleObject1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258" r:id="rId2"/>
    <p:sldId id="323" r:id="rId3"/>
    <p:sldId id="319" r:id="rId4"/>
    <p:sldId id="320" r:id="rId5"/>
    <p:sldId id="321" r:id="rId6"/>
    <p:sldId id="322" r:id="rId7"/>
    <p:sldId id="324" r:id="rId8"/>
    <p:sldId id="325" r:id="rId9"/>
    <p:sldId id="259" r:id="rId10"/>
    <p:sldId id="260" r:id="rId11"/>
    <p:sldId id="261" r:id="rId12"/>
    <p:sldId id="262" r:id="rId13"/>
    <p:sldId id="263" r:id="rId14"/>
    <p:sldId id="265" r:id="rId15"/>
    <p:sldId id="264" r:id="rId16"/>
    <p:sldId id="266" r:id="rId17"/>
    <p:sldId id="267" r:id="rId18"/>
    <p:sldId id="278" r:id="rId19"/>
    <p:sldId id="268" r:id="rId20"/>
    <p:sldId id="276" r:id="rId21"/>
    <p:sldId id="277" r:id="rId22"/>
    <p:sldId id="269" r:id="rId23"/>
    <p:sldId id="272" r:id="rId24"/>
    <p:sldId id="274" r:id="rId25"/>
    <p:sldId id="273" r:id="rId26"/>
    <p:sldId id="275" r:id="rId27"/>
    <p:sldId id="326" r:id="rId28"/>
    <p:sldId id="279" r:id="rId29"/>
    <p:sldId id="281" r:id="rId30"/>
    <p:sldId id="282" r:id="rId31"/>
    <p:sldId id="283" r:id="rId32"/>
    <p:sldId id="280" r:id="rId33"/>
    <p:sldId id="284" r:id="rId34"/>
    <p:sldId id="327" r:id="rId35"/>
    <p:sldId id="289" r:id="rId36"/>
    <p:sldId id="286" r:id="rId37"/>
    <p:sldId id="292" r:id="rId38"/>
    <p:sldId id="303" r:id="rId39"/>
    <p:sldId id="307" r:id="rId40"/>
    <p:sldId id="314" r:id="rId41"/>
    <p:sldId id="315" r:id="rId42"/>
    <p:sldId id="309" r:id="rId43"/>
    <p:sldId id="316" r:id="rId44"/>
    <p:sldId id="293" r:id="rId45"/>
    <p:sldId id="294" r:id="rId46"/>
    <p:sldId id="295" r:id="rId47"/>
    <p:sldId id="296" r:id="rId48"/>
    <p:sldId id="317" r:id="rId49"/>
    <p:sldId id="297" r:id="rId50"/>
    <p:sldId id="330" r:id="rId51"/>
    <p:sldId id="329" r:id="rId52"/>
    <p:sldId id="299" r:id="rId53"/>
    <p:sldId id="318" r:id="rId54"/>
    <p:sldId id="300" r:id="rId55"/>
    <p:sldId id="270" r:id="rId56"/>
    <p:sldId id="33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73305" autoAdjust="0"/>
  </p:normalViewPr>
  <p:slideViewPr>
    <p:cSldViewPr snapToGrid="0" snapToObjects="1">
      <p:cViewPr varScale="1">
        <p:scale>
          <a:sx n="54" d="100"/>
          <a:sy n="54" d="100"/>
        </p:scale>
        <p:origin x="-432" y="-96"/>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121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a:t>
            </a:r>
            <a:r>
              <a:rPr lang="en-US" smtClean="0"/>
              <a:t>convex</a:t>
            </a:r>
            <a:r>
              <a:rPr lang="en-US" baseline="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48</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pandas.pydata.org</a:t>
            </a:r>
            <a:r>
              <a:rPr lang="en-US" dirty="0" smtClean="0"/>
              <a:t>/</a:t>
            </a:r>
          </a:p>
          <a:p>
            <a:r>
              <a:rPr lang="en-US" dirty="0" smtClean="0"/>
              <a:t>http://</a:t>
            </a:r>
            <a:r>
              <a:rPr lang="en-US" dirty="0" err="1" smtClean="0"/>
              <a:t>strata.oreilly.com</a:t>
            </a:r>
            <a:r>
              <a:rPr lang="en-US" dirty="0" smtClean="0"/>
              <a:t>/2013/03/python-data-tools-just-keep-getting-</a:t>
            </a:r>
            <a:r>
              <a:rPr lang="en-US" dirty="0" err="1" smtClean="0"/>
              <a:t>better.html</a:t>
            </a:r>
            <a:endParaRPr lang="en-US" dirty="0" smtClean="0"/>
          </a:p>
          <a:p>
            <a:r>
              <a:rPr lang="en-US" dirty="0" smtClean="0"/>
              <a:t>http://</a:t>
            </a:r>
            <a:r>
              <a:rPr lang="en-US" dirty="0" err="1" smtClean="0"/>
              <a:t>cloudcelebrity.wordpress.com</a:t>
            </a:r>
            <a:r>
              <a:rPr lang="en-US" dirty="0" smtClean="0"/>
              <a:t>/2012/04/25/machine-learning-libraries-in-python/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55</a:t>
            </a:fld>
            <a:endParaRPr lang="en-US"/>
          </a:p>
        </p:txBody>
      </p:sp>
    </p:spTree>
    <p:extLst>
      <p:ext uri="{BB962C8B-B14F-4D97-AF65-F5344CB8AC3E}">
        <p14:creationId xmlns:p14="http://schemas.microsoft.com/office/powerpoint/2010/main" val="95288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to cover it all in this class!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59360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stream is sufficiently large..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18918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44</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45</a:t>
            </a:fld>
            <a:endParaRPr lang="en-US"/>
          </a:p>
        </p:txBody>
      </p:sp>
    </p:spTree>
    <p:extLst>
      <p:ext uri="{BB962C8B-B14F-4D97-AF65-F5344CB8AC3E}">
        <p14:creationId xmlns:p14="http://schemas.microsoft.com/office/powerpoint/2010/main" val="26215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3/25/14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8EDD75-D7EF-504A-8D6A-9356B5ACED7D}" type="slidenum">
              <a:rPr lang="en-US"/>
              <a:pPr/>
              <a:t>‹#›</a:t>
            </a:fld>
            <a:endParaRPr lang="en-US"/>
          </a:p>
        </p:txBody>
      </p:sp>
    </p:spTree>
    <p:extLst>
      <p:ext uri="{BB962C8B-B14F-4D97-AF65-F5344CB8AC3E}">
        <p14:creationId xmlns:p14="http://schemas.microsoft.com/office/powerpoint/2010/main" val="309581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3/25/14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3/25/14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emf"/><Relationship Id="rId6" Type="http://schemas.openxmlformats.org/officeDocument/2006/relationships/oleObject" Target="../embeddings/oleObject2.bin"/><Relationship Id="rId7"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jpeg"/><Relationship Id="rId3"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jpeg"/><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5.bin"/><Relationship Id="rId5" Type="http://schemas.openxmlformats.org/officeDocument/2006/relationships/image" Target="../media/image13.emf"/><Relationship Id="rId6" Type="http://schemas.openxmlformats.org/officeDocument/2006/relationships/oleObject" Target="../embeddings/oleObject6.bin"/><Relationship Id="rId7" Type="http://schemas.openxmlformats.org/officeDocument/2006/relationships/image" Target="../media/image14.emf"/><Relationship Id="rId8"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7.bin"/><Relationship Id="rId5" Type="http://schemas.openxmlformats.org/officeDocument/2006/relationships/image" Target="../media/image18.emf"/><Relationship Id="rId6" Type="http://schemas.openxmlformats.org/officeDocument/2006/relationships/oleObject" Target="../embeddings/oleObject8.bin"/><Relationship Id="rId7"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9.bin"/><Relationship Id="rId5" Type="http://schemas.openxmlformats.org/officeDocument/2006/relationships/image" Target="../media/image20.emf"/><Relationship Id="rId6" Type="http://schemas.openxmlformats.org/officeDocument/2006/relationships/oleObject" Target="../embeddings/oleObject10.bin"/><Relationship Id="rId7" Type="http://schemas.openxmlformats.org/officeDocument/2006/relationships/image" Target="../media/image2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Infrastructure Issues and Big Data</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82545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Maximize Consistency</a:t>
            </a:r>
          </a:p>
          <a:p>
            <a:pPr marL="0" indent="0">
              <a:buNone/>
            </a:pPr>
            <a:r>
              <a:rPr lang="en-US" dirty="0" smtClean="0"/>
              <a:t>Consider financial data</a:t>
            </a:r>
          </a:p>
          <a:p>
            <a:pPr lvl="1"/>
            <a:r>
              <a:rPr lang="en-US" dirty="0" smtClean="0"/>
              <a:t>Error or inconsistency is not allowed</a:t>
            </a:r>
          </a:p>
          <a:p>
            <a:pPr lvl="1"/>
            <a:r>
              <a:rPr lang="en-US" dirty="0" smtClean="0"/>
              <a:t>Delays are minimized</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66763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96150" cy="990107"/>
          </a:xfrm>
        </p:spPr>
        <p:txBody>
          <a:bodyPr/>
          <a:lstStyle/>
          <a:p>
            <a:r>
              <a:rPr lang="en-US" dirty="0" smtClean="0"/>
              <a:t>Alternatives to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Write performance (collect lots of data quickly): </a:t>
            </a:r>
            <a:r>
              <a:rPr lang="en-US" dirty="0" err="1" smtClean="0"/>
              <a:t>Redis</a:t>
            </a:r>
            <a:r>
              <a:rPr lang="en-US" dirty="0" smtClean="0"/>
              <a:t> (key-value store)</a:t>
            </a:r>
          </a:p>
          <a:p>
            <a:pPr lvl="1"/>
            <a:r>
              <a:rPr lang="en-US" dirty="0" smtClean="0"/>
              <a:t>Important at data collection time</a:t>
            </a:r>
          </a:p>
          <a:p>
            <a:pPr lvl="1"/>
            <a:r>
              <a:rPr lang="en-US" dirty="0" smtClean="0"/>
              <a:t>Important for sites generating a lot of content</a:t>
            </a:r>
          </a:p>
          <a:p>
            <a:pPr lvl="1"/>
            <a:r>
              <a:rPr lang="en-US" dirty="0" smtClean="0"/>
              <a:t>Maybe it’s ok if a crash loses a small amount of data </a:t>
            </a:r>
          </a:p>
          <a:p>
            <a:pPr lvl="1"/>
            <a:r>
              <a:rPr lang="en-US" dirty="0" smtClean="0"/>
              <a:t>Slower to query things not in the key</a:t>
            </a:r>
          </a:p>
          <a:p>
            <a:pPr lvl="1"/>
            <a:r>
              <a:rPr lang="en-US" dirty="0" smtClean="0"/>
              <a:t>Scales to multiple machines</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7" name="Rectangle 6"/>
          <p:cNvSpPr/>
          <p:nvPr/>
        </p:nvSpPr>
        <p:spPr>
          <a:xfrm>
            <a:off x="1128942" y="5111270"/>
            <a:ext cx="6821339" cy="923330"/>
          </a:xfrm>
          <a:prstGeom prst="rect">
            <a:avLst/>
          </a:prstGeom>
        </p:spPr>
        <p:txBody>
          <a:bodyPr wrap="square">
            <a:spAutoFit/>
          </a:bodyPr>
          <a:lstStyle/>
          <a:p>
            <a:r>
              <a:rPr lang="en-US" dirty="0" smtClean="0"/>
              <a:t>“</a:t>
            </a:r>
            <a:r>
              <a:rPr lang="en-US" dirty="0" err="1" smtClean="0"/>
              <a:t>Redis</a:t>
            </a:r>
            <a:r>
              <a:rPr lang="en-US" dirty="0" smtClean="0"/>
              <a:t> </a:t>
            </a:r>
            <a:r>
              <a:rPr lang="en-US" dirty="0"/>
              <a:t>is an open source, BSD licensed, advanced key-value store. It is often referred to as a data structure server since keys can contain strings, hashes, lists, sets and sorted sets</a:t>
            </a:r>
            <a:r>
              <a:rPr lang="en-US" dirty="0" smtClean="0"/>
              <a:t>.”</a:t>
            </a:r>
            <a:endParaRPr lang="en-US" dirty="0"/>
          </a:p>
        </p:txBody>
      </p:sp>
    </p:spTree>
    <p:extLst>
      <p:ext uri="{BB962C8B-B14F-4D97-AF65-F5344CB8AC3E}">
        <p14:creationId xmlns:p14="http://schemas.microsoft.com/office/powerpoint/2010/main" val="426557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endParaRPr lang="en-US" dirty="0"/>
          </a:p>
          <a:p>
            <a:pPr marL="0" indent="0">
              <a:buNone/>
            </a:pPr>
            <a:r>
              <a:rPr lang="en-US" dirty="0" smtClean="0"/>
              <a:t>“a </a:t>
            </a:r>
            <a:r>
              <a:rPr lang="en-US" dirty="0"/>
              <a:t>framework that allows for the distributed processing of large data sets across clusters of computers using simple programming models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134971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a:t>
            </a:r>
            <a:r>
              <a:rPr lang="en-US" smtClean="0"/>
              <a:t>) </a:t>
            </a:r>
            <a:endParaRPr lang="en-US" dirty="0"/>
          </a:p>
          <a:p>
            <a:pPr marL="0" indent="0">
              <a:buNone/>
            </a:pPr>
            <a:r>
              <a:rPr lang="en-US" i="1" dirty="0" smtClean="0"/>
              <a:t>Map </a:t>
            </a:r>
            <a:r>
              <a:rPr lang="en-US" dirty="0" smtClean="0"/>
              <a:t>data ‘shards’ with keys onto many nodes</a:t>
            </a:r>
          </a:p>
          <a:p>
            <a:pPr marL="0" indent="0">
              <a:buNone/>
            </a:pPr>
            <a:r>
              <a:rPr lang="en-US" i="1" dirty="0" smtClean="0"/>
              <a:t>Shuffle sort </a:t>
            </a:r>
            <a:r>
              <a:rPr lang="en-US" dirty="0" smtClean="0"/>
              <a:t>‘shards’ by aggregating them by key to increase the efficiency of processing</a:t>
            </a:r>
          </a:p>
          <a:p>
            <a:pPr marL="0" indent="0">
              <a:buNone/>
            </a:pPr>
            <a:r>
              <a:rPr lang="en-US" i="1" dirty="0" smtClean="0"/>
              <a:t>Reduce </a:t>
            </a:r>
            <a:r>
              <a:rPr lang="en-US" dirty="0" smtClean="0"/>
              <a:t>by processing the data </a:t>
            </a:r>
            <a:endParaRPr lang="en-US" i="1" dirty="0" smtClean="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15448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r>
              <a:rPr lang="en-US" dirty="0" smtClean="0"/>
              <a:t>Apache Hive: Interactive querying for </a:t>
            </a:r>
            <a:r>
              <a:rPr lang="en-US" dirty="0" err="1" smtClean="0"/>
              <a:t>Hadoop</a:t>
            </a:r>
            <a:endParaRPr lang="en-US" dirty="0" smtClean="0"/>
          </a:p>
          <a:p>
            <a:pPr marL="0" indent="0">
              <a:buNone/>
            </a:pPr>
            <a:r>
              <a:rPr lang="en-US" dirty="0" smtClean="0"/>
              <a:t>A way to manage distributed data (query, insert, </a:t>
            </a:r>
            <a:r>
              <a:rPr lang="en-US" i="1" dirty="0" smtClean="0"/>
              <a:t>etc</a:t>
            </a:r>
            <a:r>
              <a:rPr lang="en-US" i="1" dirty="0"/>
              <a:t>.)</a:t>
            </a:r>
            <a:r>
              <a:rPr lang="en-US" dirty="0"/>
              <a:t> </a:t>
            </a:r>
            <a:r>
              <a:rPr lang="en-US" dirty="0" smtClean="0"/>
              <a:t>“Hive </a:t>
            </a:r>
            <a:r>
              <a:rPr lang="en-US" dirty="0"/>
              <a:t>provides a mechanism to project structure onto </a:t>
            </a:r>
            <a:r>
              <a:rPr lang="en-US" dirty="0" smtClean="0"/>
              <a:t>... and </a:t>
            </a:r>
            <a:r>
              <a:rPr lang="en-US" dirty="0"/>
              <a:t>query the data using a SQL-like language called </a:t>
            </a:r>
            <a:r>
              <a:rPr lang="en-US" dirty="0" err="1"/>
              <a:t>HiveQL</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17646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MapReduce</a:t>
            </a:r>
            <a:endParaRPr lang="en-US" dirty="0"/>
          </a:p>
        </p:txBody>
      </p:sp>
      <p:sp>
        <p:nvSpPr>
          <p:cNvPr id="3" name="Content Placeholder 2"/>
          <p:cNvSpPr>
            <a:spLocks noGrp="1"/>
          </p:cNvSpPr>
          <p:nvPr>
            <p:ph idx="1"/>
          </p:nvPr>
        </p:nvSpPr>
        <p:spPr/>
        <p:txBody>
          <a:bodyPr/>
          <a:lstStyle/>
          <a:p>
            <a:pPr marL="0" indent="0">
              <a:buNone/>
            </a:pPr>
            <a:r>
              <a:rPr lang="en-US" dirty="0" smtClean="0"/>
              <a:t>Not ideal for ad-hoc query tasks</a:t>
            </a:r>
          </a:p>
          <a:p>
            <a:pPr marL="0" indent="0">
              <a:buNone/>
            </a:pPr>
            <a:r>
              <a:rPr lang="en-US" dirty="0" smtClean="0"/>
              <a:t>Slow for iterative data analysis </a:t>
            </a:r>
          </a:p>
          <a:p>
            <a:pPr marL="0" indent="0">
              <a:buNone/>
            </a:pPr>
            <a:r>
              <a:rPr lang="en-US" dirty="0" smtClean="0"/>
              <a:t>Good for normalization or processing</a:t>
            </a:r>
          </a:p>
          <a:p>
            <a:pPr marL="0" indent="0">
              <a:buNone/>
            </a:pPr>
            <a:r>
              <a:rPr lang="en-US" dirty="0" smtClean="0"/>
              <a:t>Good for batch work</a:t>
            </a:r>
          </a:p>
          <a:p>
            <a:pPr marL="0" indent="0">
              <a:buNone/>
            </a:pPr>
            <a:r>
              <a:rPr lang="en-US" dirty="0" smtClean="0"/>
              <a:t>Does not require that data fit a schema </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416883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pPr marL="0" indent="0">
              <a:buNone/>
            </a:pPr>
            <a:r>
              <a:rPr lang="en-US" dirty="0"/>
              <a:t>“Analyze terabytes of data in </a:t>
            </a:r>
            <a:r>
              <a:rPr lang="en-US" dirty="0" smtClean="0"/>
              <a:t>seconds… bulk load your data … REST access”</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287122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r>
              <a:rPr lang="en-US" dirty="0" smtClean="0"/>
              <a:t>Based on </a:t>
            </a:r>
            <a:r>
              <a:rPr lang="en-US" dirty="0" err="1" smtClean="0"/>
              <a:t>Dremel</a:t>
            </a:r>
            <a:r>
              <a:rPr lang="en-US" dirty="0" smtClean="0"/>
              <a:t> (a schema-based SQL/like system that can handle very large data sets very quickly). </a:t>
            </a:r>
          </a:p>
          <a:p>
            <a:r>
              <a:rPr lang="en-US" dirty="0" smtClean="0"/>
              <a:t>Append-only system</a:t>
            </a:r>
          </a:p>
          <a:p>
            <a:r>
              <a:rPr lang="en-US" dirty="0" smtClean="0"/>
              <a:t>No install required (or allowed)</a:t>
            </a:r>
          </a:p>
          <a:p>
            <a:r>
              <a:rPr lang="en-US" dirty="0" smtClean="0"/>
              <a:t>Good if you don’t have an existing distributed infrastructure</a:t>
            </a:r>
          </a:p>
          <a:p>
            <a:r>
              <a:rPr lang="en-US" dirty="0"/>
              <a:t>Good for supporting visualizations and dashboards</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278995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so fast?</a:t>
            </a:r>
            <a:endParaRPr lang="en-US" dirty="0"/>
          </a:p>
        </p:txBody>
      </p:sp>
      <p:sp>
        <p:nvSpPr>
          <p:cNvPr id="3" name="Content Placeholder 2"/>
          <p:cNvSpPr>
            <a:spLocks noGrp="1"/>
          </p:cNvSpPr>
          <p:nvPr>
            <p:ph idx="1"/>
          </p:nvPr>
        </p:nvSpPr>
        <p:spPr/>
        <p:txBody>
          <a:bodyPr/>
          <a:lstStyle/>
          <a:p>
            <a:r>
              <a:rPr lang="en-US" dirty="0" smtClean="0"/>
              <a:t>Data stored in tables, but organized in columns rather than rows</a:t>
            </a:r>
          </a:p>
          <a:p>
            <a:r>
              <a:rPr lang="en-US" dirty="0" smtClean="0"/>
              <a:t>Reduces the amount of data necessary to load into memory</a:t>
            </a:r>
          </a:p>
          <a:p>
            <a:r>
              <a:rPr lang="en-US" dirty="0" smtClean="0"/>
              <a:t>Query results returned as JSON objects &amp; can create new tables when very large</a:t>
            </a:r>
          </a:p>
          <a:p>
            <a:r>
              <a:rPr lang="en-US" dirty="0" smtClean="0"/>
              <a:t>Limited by Google’s servers’ available memory</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33976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dirty="0" smtClean="0"/>
              <a:t>Quiz 8</a:t>
            </a:r>
          </a:p>
          <a:p>
            <a:pPr marL="0" indent="0">
              <a:buNone/>
            </a:pPr>
            <a:r>
              <a:rPr lang="en-US" dirty="0" smtClean="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a:t>Look at Regression </a:t>
            </a:r>
            <a:r>
              <a:rPr lang="en-US" dirty="0" smtClean="0"/>
              <a:t>algorithms</a:t>
            </a:r>
          </a:p>
          <a:p>
            <a:pPr marL="0" indent="0">
              <a:buNone/>
            </a:pPr>
            <a:r>
              <a:rPr lang="en-US" dirty="0" smtClean="0"/>
              <a:t>Discuss Machine Learning for Big Data</a:t>
            </a:r>
            <a:endParaRPr lang="en-US" dirty="0"/>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Studying online text data (NLP)</a:t>
            </a:r>
          </a:p>
          <a:p>
            <a:pPr marL="0" indent="0">
              <a:buNone/>
            </a:pPr>
            <a:r>
              <a:rPr lang="en-US" dirty="0" smtClean="0"/>
              <a:t>Scraped data into </a:t>
            </a:r>
            <a:r>
              <a:rPr lang="en-US" i="1" dirty="0" smtClean="0"/>
              <a:t>Apache</a:t>
            </a:r>
            <a:r>
              <a:rPr lang="en-US" dirty="0" smtClean="0"/>
              <a:t> </a:t>
            </a:r>
            <a:r>
              <a:rPr lang="en-US" dirty="0" err="1" smtClean="0"/>
              <a:t>CouchDB</a:t>
            </a:r>
            <a:endParaRPr lang="en-US" dirty="0" smtClean="0"/>
          </a:p>
          <a:p>
            <a:r>
              <a:rPr lang="en-US" dirty="0" smtClean="0"/>
              <a:t>JSON based</a:t>
            </a:r>
          </a:p>
          <a:p>
            <a:r>
              <a:rPr lang="en-US" dirty="0" smtClean="0"/>
              <a:t>Schema-less / Document oriented</a:t>
            </a:r>
          </a:p>
          <a:p>
            <a:r>
              <a:rPr lang="en-US" dirty="0" smtClean="0"/>
              <a:t>HTTP support</a:t>
            </a:r>
          </a:p>
          <a:p>
            <a:r>
              <a:rPr lang="en-US" dirty="0" smtClean="0"/>
              <a:t>Supports </a:t>
            </a:r>
            <a:r>
              <a:rPr lang="en-US" dirty="0" err="1" smtClean="0"/>
              <a:t>MapReduce</a:t>
            </a:r>
            <a:endParaRPr lang="en-US" dirty="0" smtClean="0"/>
          </a:p>
          <a:p>
            <a:pPr marL="0" indent="0">
              <a:buNone/>
            </a:pPr>
            <a:r>
              <a:rPr lang="en-US" dirty="0" smtClean="0"/>
              <a:t>Collected 70GB of blog posts </a:t>
            </a:r>
          </a:p>
          <a:p>
            <a:pPr marL="0" indent="0">
              <a:buNone/>
            </a:pPr>
            <a:r>
              <a:rPr lang="en-US" dirty="0" smtClean="0"/>
              <a:t>[McNamara]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3812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Poor debugging experience</a:t>
            </a:r>
          </a:p>
          <a:p>
            <a:r>
              <a:rPr lang="en-US" dirty="0" smtClean="0"/>
              <a:t>Error output poor</a:t>
            </a:r>
          </a:p>
          <a:p>
            <a:r>
              <a:rPr lang="en-US" dirty="0" err="1" smtClean="0"/>
              <a:t>MapReduce</a:t>
            </a:r>
            <a:r>
              <a:rPr lang="en-US" dirty="0" smtClean="0"/>
              <a:t> errors occurred only at </a:t>
            </a:r>
            <a:r>
              <a:rPr lang="en-US" i="1" dirty="0" smtClean="0"/>
              <a:t>reduce </a:t>
            </a:r>
            <a:r>
              <a:rPr lang="en-US" dirty="0" smtClean="0"/>
              <a:t>stage (slow debug cycle)</a:t>
            </a:r>
          </a:p>
          <a:p>
            <a:r>
              <a:rPr lang="en-US" dirty="0" smtClean="0"/>
              <a:t>Indexing data took days; failures could occur at any point</a:t>
            </a:r>
          </a:p>
          <a:p>
            <a:pPr marL="0" indent="0">
              <a:buNone/>
            </a:pPr>
            <a:r>
              <a:rPr lang="en-US" dirty="0" smtClean="0"/>
              <a:t>-&gt; Fast write, slow &amp; difficult querying</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941621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dirty="0" smtClean="0"/>
              <a:t>Understand your data problem </a:t>
            </a:r>
            <a:r>
              <a:rPr lang="en-US" i="1" dirty="0" smtClean="0"/>
              <a:t>first </a:t>
            </a:r>
          </a:p>
          <a:p>
            <a:pPr marL="0" indent="0">
              <a:buNone/>
            </a:pPr>
            <a:r>
              <a:rPr lang="en-US" dirty="0" smtClean="0"/>
              <a:t>Outsource things that aren’t key to your contribution</a:t>
            </a:r>
          </a:p>
          <a:p>
            <a:pPr marL="0" indent="0">
              <a:buNone/>
            </a:pPr>
            <a:r>
              <a:rPr lang="en-US" dirty="0" smtClean="0"/>
              <a:t>Start small  -- test on a subset of data to find basic problems first</a:t>
            </a:r>
          </a:p>
          <a:p>
            <a:pPr marL="0" indent="0">
              <a:buNone/>
            </a:pPr>
            <a:r>
              <a:rPr lang="en-US" dirty="0" smtClean="0"/>
              <a:t>Plan to scale up </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425200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b="1" dirty="0" smtClean="0"/>
              <a:t>Collecting Data:</a:t>
            </a:r>
            <a:r>
              <a:rPr lang="en-US" dirty="0" smtClean="0"/>
              <a:t> File System? Or </a:t>
            </a:r>
            <a:r>
              <a:rPr lang="en-US" i="1" dirty="0" err="1" smtClean="0"/>
              <a:t>Redis</a:t>
            </a:r>
            <a:r>
              <a:rPr lang="en-US" dirty="0" smtClean="0"/>
              <a:t>  [write heavy]</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84789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59755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 </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a:buFontTx/>
              <a:buChar char="-"/>
            </a:pPr>
            <a:r>
              <a:rPr lang="en-US" dirty="0" smtClean="0"/>
              <a:t>Lacks automated backups</a:t>
            </a:r>
          </a:p>
          <a:p>
            <a:pPr>
              <a:buFontTx/>
              <a:buChar char="-"/>
            </a:pPr>
            <a:r>
              <a:rPr lang="en-US" dirty="0" smtClean="0"/>
              <a:t>Lacks interoperability with existing </a:t>
            </a:r>
            <a:r>
              <a:rPr lang="en-US" dirty="0" err="1" smtClean="0"/>
              <a:t>filesystems</a:t>
            </a:r>
            <a:endParaRPr lang="en-US" dirty="0"/>
          </a:p>
          <a:p>
            <a:pPr>
              <a:buFontTx/>
              <a:buChar char="-"/>
            </a:pPr>
            <a:r>
              <a:rPr lang="en-US" dirty="0" smtClean="0"/>
              <a:t>Better for batch than interactive tasks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85024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a:t>
            </a:r>
            <a:r>
              <a:rPr lang="en-US" dirty="0" smtClean="0"/>
              <a:t> 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a:t>
            </a:r>
            <a:r>
              <a:rPr lang="en-US" dirty="0" smtClean="0"/>
              <a:t> Google Big Query + D3 </a:t>
            </a:r>
          </a:p>
          <a:p>
            <a:pPr marL="0" indent="0">
              <a:buNone/>
            </a:pPr>
            <a:r>
              <a:rPr lang="en-US" b="1" dirty="0"/>
              <a:t>Summarization: </a:t>
            </a:r>
            <a:r>
              <a:rPr lang="en-US" dirty="0"/>
              <a:t>Google Big Query </a:t>
            </a:r>
            <a:endParaRPr lang="en-US" dirty="0" smtClean="0"/>
          </a:p>
          <a:p>
            <a:pPr>
              <a:buFontTx/>
              <a:buChar char="-"/>
            </a:pPr>
            <a:r>
              <a:rPr lang="en-US" dirty="0" smtClean="0"/>
              <a:t>In the cloud </a:t>
            </a:r>
          </a:p>
          <a:p>
            <a:pPr>
              <a:buFontTx/>
              <a:buChar char="-"/>
            </a:pPr>
            <a:r>
              <a:rPr lang="en-US" dirty="0" smtClean="0"/>
              <a:t>Network speed a limiting factor</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321553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 </a:t>
            </a:r>
            <a:r>
              <a:rPr lang="en-US" dirty="0" smtClean="0"/>
              <a:t>Google Big Query + D3 </a:t>
            </a:r>
          </a:p>
          <a:p>
            <a:pPr marL="0" indent="0">
              <a:buNone/>
            </a:pPr>
            <a:r>
              <a:rPr lang="en-US" b="1" dirty="0" smtClean="0"/>
              <a:t>Summarization: </a:t>
            </a:r>
            <a:r>
              <a:rPr lang="en-US" dirty="0" smtClean="0"/>
              <a:t>Google Big Query </a:t>
            </a:r>
          </a:p>
          <a:p>
            <a:pPr marL="0" indent="0">
              <a:buNone/>
            </a:pPr>
            <a:r>
              <a:rPr lang="en-US" dirty="0" smtClean="0"/>
              <a:t>Machine Learning: About to discuss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290003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b="1" dirty="0" smtClean="0"/>
              <a:t>Talk about streaming data</a:t>
            </a:r>
          </a:p>
          <a:p>
            <a:pPr marL="0" indent="0">
              <a:buNone/>
            </a:pPr>
            <a:r>
              <a:rPr lang="en-US" dirty="0"/>
              <a:t>Look at Regression </a:t>
            </a:r>
            <a:r>
              <a:rPr lang="en-US" dirty="0" smtClean="0"/>
              <a:t>algorithms</a:t>
            </a:r>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599562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8061951" cy="990107"/>
          </a:xfrm>
        </p:spPr>
        <p:txBody>
          <a:bodyPr/>
          <a:lstStyle/>
          <a:p>
            <a:r>
              <a:rPr lang="en-US" dirty="0" smtClean="0"/>
              <a:t>Mining data from streams [</a:t>
            </a:r>
            <a:r>
              <a:rPr lang="en-US" i="1" dirty="0" smtClean="0"/>
              <a:t>e.g.</a:t>
            </a:r>
            <a:r>
              <a:rPr lang="en-US" dirty="0" smtClean="0"/>
              <a:t>, Twitter]</a:t>
            </a:r>
            <a:endParaRPr lang="en-US" dirty="0"/>
          </a:p>
        </p:txBody>
      </p:sp>
      <p:sp>
        <p:nvSpPr>
          <p:cNvPr id="3" name="Content Placeholder 2"/>
          <p:cNvSpPr>
            <a:spLocks noGrp="1"/>
          </p:cNvSpPr>
          <p:nvPr>
            <p:ph idx="1"/>
          </p:nvPr>
        </p:nvSpPr>
        <p:spPr/>
        <p:txBody>
          <a:bodyPr/>
          <a:lstStyle/>
          <a:p>
            <a:pPr marL="0" indent="0">
              <a:buNone/>
            </a:pPr>
            <a:r>
              <a:rPr lang="en-US" dirty="0" smtClean="0"/>
              <a:t>Don’t know entire data set in advance</a:t>
            </a:r>
          </a:p>
          <a:p>
            <a:pPr marL="0" indent="0">
              <a:buNone/>
            </a:pPr>
            <a:r>
              <a:rPr lang="en-US" dirty="0" smtClean="0"/>
              <a:t>Cannot store entire stream</a:t>
            </a:r>
            <a:endParaRPr lang="en-US" dirty="0"/>
          </a:p>
          <a:p>
            <a:pPr marL="0" indent="0">
              <a:buNone/>
            </a:pPr>
            <a:r>
              <a:rPr lang="en-US" dirty="0" smtClean="0"/>
              <a:t>Ideal for ‘online learning’ (can do this with regression using</a:t>
            </a:r>
            <a:r>
              <a:rPr lang="en-US" i="1" dirty="0" smtClean="0"/>
              <a:t> stochastic gradient descent </a:t>
            </a:r>
            <a:r>
              <a:rPr lang="en-US" dirty="0" smtClean="0"/>
              <a:t>learning algorithm)</a:t>
            </a:r>
          </a:p>
          <a:p>
            <a:r>
              <a:rPr lang="en-US" dirty="0" smtClean="0"/>
              <a:t>Train on initial data</a:t>
            </a:r>
          </a:p>
          <a:p>
            <a:r>
              <a:rPr lang="en-US" dirty="0" smtClean="0"/>
              <a:t>Each new example in the stream updates the model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432432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60667" cy="990107"/>
          </a:xfrm>
        </p:spPr>
        <p:txBody>
          <a:bodyPr/>
          <a:lstStyle/>
          <a:p>
            <a:r>
              <a:rPr lang="en-US" dirty="0" smtClean="0"/>
              <a:t>Need to </a:t>
            </a:r>
            <a:r>
              <a:rPr lang="en-US" i="1" dirty="0" smtClean="0"/>
              <a:t>sample </a:t>
            </a:r>
            <a:r>
              <a:rPr lang="en-US" dirty="0" smtClean="0"/>
              <a:t>the stream at fixed size </a:t>
            </a:r>
            <a:endParaRPr lang="en-US" dirty="0"/>
          </a:p>
        </p:txBody>
      </p:sp>
      <p:sp>
        <p:nvSpPr>
          <p:cNvPr id="3" name="Content Placeholder 2"/>
          <p:cNvSpPr>
            <a:spLocks noGrp="1"/>
          </p:cNvSpPr>
          <p:nvPr>
            <p:ph idx="1"/>
          </p:nvPr>
        </p:nvSpPr>
        <p:spPr/>
        <p:txBody>
          <a:bodyPr/>
          <a:lstStyle/>
          <a:p>
            <a:pPr marL="0" indent="0">
              <a:buNone/>
            </a:pPr>
            <a:r>
              <a:rPr lang="en-US" dirty="0" smtClean="0"/>
              <a:t>Just use the last n elements?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2127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	</a:t>
            </a:r>
            <a:r>
              <a:rPr lang="en-US" dirty="0" smtClean="0"/>
              <a:t>- just Keep It Simple, …</a:t>
            </a:r>
            <a:endParaRPr lang="en-US" dirty="0" smtClean="0">
              <a:sym typeface="Wingdings"/>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40788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dirty="0" smtClean="0"/>
              <a:t>Sample 1/n as far back as we can?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827121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strike="sngStrike" dirty="0" smtClean="0"/>
              <a:t>Sample 1/n as far back as we can?</a:t>
            </a:r>
          </a:p>
          <a:p>
            <a:pPr marL="0" indent="0">
              <a:buNone/>
            </a:pPr>
            <a:r>
              <a:rPr lang="en-US" dirty="0" smtClean="0"/>
              <a:t>Account for duplicates &amp; so on with weighted samples</a:t>
            </a:r>
          </a:p>
          <a:p>
            <a:pPr marL="0" indent="0">
              <a:buNone/>
            </a:pPr>
            <a:r>
              <a:rPr lang="en-US" i="1" dirty="0" smtClean="0"/>
              <a:t>Or</a:t>
            </a:r>
          </a:p>
          <a:p>
            <a:pPr marL="0" indent="0">
              <a:buNone/>
            </a:pPr>
            <a:r>
              <a:rPr lang="en-US" dirty="0" smtClean="0"/>
              <a:t>Sample 1/n </a:t>
            </a:r>
            <a:r>
              <a:rPr lang="en-US" i="1" dirty="0" smtClean="0"/>
              <a:t>users </a:t>
            </a:r>
            <a:r>
              <a:rPr lang="en-US" dirty="0" smtClean="0"/>
              <a:t>but keep entire user log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934151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298078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a:p>
            <a:pPr marL="0" indent="0">
              <a:buNone/>
            </a:pPr>
            <a:r>
              <a:rPr lang="en-US" dirty="0" smtClean="0"/>
              <a:t>Which pages are getting an unusual number of hits this hour?</a:t>
            </a:r>
          </a:p>
          <a:p>
            <a:pPr marL="0" indent="0">
              <a:buNone/>
            </a:pPr>
            <a:r>
              <a:rPr lang="en-US" dirty="0"/>
              <a:t>	</a:t>
            </a:r>
            <a:r>
              <a:rPr lang="en-US" dirty="0" smtClean="0"/>
              <a:t>- Count the number of 1s in last N elements (can still be a big problem; </a:t>
            </a:r>
            <a:r>
              <a:rPr lang="en-US" dirty="0" err="1" smtClean="0"/>
              <a:t>algthms</a:t>
            </a:r>
            <a:r>
              <a:rPr lang="en-US" dirty="0" smtClean="0"/>
              <a:t> for this in Ullman </a:t>
            </a:r>
            <a:r>
              <a:rPr lang="en-US" dirty="0" err="1" smtClean="0"/>
              <a:t>Ch</a:t>
            </a:r>
            <a:r>
              <a:rPr lang="en-US" dirty="0" smtClean="0"/>
              <a:t> 4)</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288842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b="1" dirty="0" smtClean="0"/>
              <a:t>Look at Regression algorithms </a:t>
            </a:r>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3599562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2527884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684286"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432154777"/>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684287"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107285460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1860870451"/>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1155"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41962175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a:t>
            </a:r>
            <a:r>
              <a:rPr lang="en-US" i="1" dirty="0" smtClean="0"/>
              <a:t>n</a:t>
            </a:r>
            <a:r>
              <a:rPr lang="en-US" dirty="0" smtClean="0"/>
              <a:t> dimensions</a:t>
            </a:r>
            <a:endParaRPr lang="en-US" dirty="0"/>
          </a:p>
        </p:txBody>
      </p:sp>
      <p:sp>
        <p:nvSpPr>
          <p:cNvPr id="3" name="Content Placeholder 2"/>
          <p:cNvSpPr>
            <a:spLocks noGrp="1"/>
          </p:cNvSpPr>
          <p:nvPr>
            <p:ph idx="1"/>
          </p:nvPr>
        </p:nvSpPr>
        <p:spPr/>
        <p:txBody>
          <a:bodyPr/>
          <a:lstStyle/>
          <a:p>
            <a:pPr marL="0" indent="0">
              <a:buNone/>
            </a:pPr>
            <a:r>
              <a:rPr lang="en-US" dirty="0" smtClean="0"/>
              <a:t>Given training examples: </a:t>
            </a:r>
          </a:p>
          <a:p>
            <a:pPr marL="0" indent="0">
              <a:buNone/>
            </a:pPr>
            <a:r>
              <a:rPr lang="en-US" dirty="0" smtClean="0"/>
              <a:t> x</a:t>
            </a:r>
            <a:r>
              <a:rPr lang="en-US" baseline="-25000" dirty="0" smtClean="0"/>
              <a:t>1..i</a:t>
            </a:r>
            <a:r>
              <a:rPr lang="en-US" dirty="0" smtClean="0"/>
              <a:t> in </a:t>
            </a:r>
            <a:r>
              <a:rPr lang="en-US" dirty="0" err="1" smtClean="0"/>
              <a:t>R</a:t>
            </a:r>
            <a:r>
              <a:rPr lang="en-US" baseline="30000" dirty="0" err="1" smtClean="0"/>
              <a:t>n</a:t>
            </a:r>
            <a:r>
              <a:rPr lang="en-US" baseline="30000" dirty="0" smtClean="0"/>
              <a:t> 							</a:t>
            </a:r>
            <a:r>
              <a:rPr lang="en-US" dirty="0" smtClean="0"/>
              <a:t>[our feature vectors]</a:t>
            </a:r>
            <a:endParaRPr lang="en-US" dirty="0"/>
          </a:p>
          <a:p>
            <a:pPr marL="0" indent="0">
              <a:buNone/>
            </a:pPr>
            <a:r>
              <a:rPr lang="en-US" dirty="0" smtClean="0"/>
              <a:t>And labels</a:t>
            </a:r>
          </a:p>
          <a:p>
            <a:pPr marL="0" indent="0">
              <a:buNone/>
            </a:pPr>
            <a:r>
              <a:rPr lang="en-US" dirty="0" smtClean="0"/>
              <a:t>y</a:t>
            </a:r>
            <a:r>
              <a:rPr lang="en-US" baseline="-25000" dirty="0" smtClean="0"/>
              <a:t>1..i </a:t>
            </a:r>
            <a:r>
              <a:rPr lang="en-US" dirty="0" smtClean="0"/>
              <a:t>in R</a:t>
            </a:r>
            <a:r>
              <a:rPr lang="en-US" baseline="-25000" dirty="0" smtClean="0"/>
              <a:t>		</a:t>
            </a:r>
          </a:p>
          <a:p>
            <a:pPr marL="0" indent="0">
              <a:buNone/>
            </a:pPr>
            <a:r>
              <a:rPr lang="en-US" dirty="0" smtClean="0"/>
              <a:t>we want to learn f(x) = </a:t>
            </a:r>
            <a:r>
              <a:rPr lang="en-US" dirty="0" err="1" smtClean="0"/>
              <a:t>w</a:t>
            </a:r>
            <a:r>
              <a:rPr lang="en-US" baseline="30000" dirty="0" err="1" smtClean="0"/>
              <a:t>T</a:t>
            </a:r>
            <a:r>
              <a:rPr lang="en-US" dirty="0" err="1" smtClean="0"/>
              <a:t>x</a:t>
            </a:r>
            <a:r>
              <a:rPr lang="en-US" dirty="0" smtClean="0"/>
              <a:t> + b</a:t>
            </a:r>
            <a:endParaRPr lang="en-US" i="1"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799699140"/>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85170"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29902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428623751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0979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Decision trees pros</a:t>
            </a:r>
          </a:p>
          <a:p>
            <a:pPr lvl="1"/>
            <a:r>
              <a:rPr lang="en-US" dirty="0" smtClean="0"/>
              <a:t>Open world assumption </a:t>
            </a:r>
          </a:p>
          <a:p>
            <a:pPr lvl="1"/>
            <a:r>
              <a:rPr lang="en-US" dirty="0" smtClean="0"/>
              <a:t>Fast to learn and use </a:t>
            </a:r>
          </a:p>
          <a:p>
            <a:pPr lvl="1"/>
            <a:r>
              <a:rPr lang="en-US" dirty="0" smtClean="0"/>
              <a:t>Easy to interpret and understand</a:t>
            </a:r>
          </a:p>
          <a:p>
            <a:pPr marL="0" indent="0">
              <a:buNone/>
            </a:pPr>
            <a:r>
              <a:rPr lang="en-US" dirty="0" smtClean="0"/>
              <a:t>Decision trees cons</a:t>
            </a:r>
          </a:p>
          <a:p>
            <a:pPr marL="571500" lvl="2" indent="-342900">
              <a:buClr>
                <a:schemeClr val="accent3"/>
              </a:buClr>
            </a:pPr>
            <a:r>
              <a:rPr lang="en-US" dirty="0"/>
              <a:t>Prone to </a:t>
            </a:r>
            <a:r>
              <a:rPr lang="en-US" dirty="0" err="1"/>
              <a:t>overfitting</a:t>
            </a:r>
            <a:r>
              <a:rPr lang="en-US" dirty="0"/>
              <a:t> – handle this by </a:t>
            </a:r>
            <a:r>
              <a:rPr lang="en-US" dirty="0" smtClean="0"/>
              <a:t>pruning</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99752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a:t>)</a:t>
            </a:r>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8992602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23335667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5855087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401646523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006197156"/>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686300"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95730176"/>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686301"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078261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322496403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55341077"/>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687306"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17024576"/>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687307"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202216857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1484852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688304"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84157760"/>
              </p:ext>
            </p:extLst>
          </p:nvPr>
        </p:nvGraphicFramePr>
        <p:xfrm>
          <a:off x="2632917" y="2750191"/>
          <a:ext cx="2057399" cy="857250"/>
        </p:xfrm>
        <a:graphic>
          <a:graphicData uri="http://schemas.openxmlformats.org/presentationml/2006/ole">
            <mc:AlternateContent xmlns:mc="http://schemas.openxmlformats.org/markup-compatibility/2006">
              <mc:Choice xmlns:v="urn:schemas-microsoft-com:vml" Requires="v">
                <p:oleObj spid="_x0000_s688305" name="Equation" r:id="rId6" imgW="1051200" imgH="429480" progId="Equation.3">
                  <p:embed/>
                </p:oleObj>
              </mc:Choice>
              <mc:Fallback>
                <p:oleObj name="Equation" r:id="rId6" imgW="1051200" imgH="429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917" y="2750191"/>
                        <a:ext cx="2057399"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871276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local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3751298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701796" cy="990107"/>
          </a:xfrm>
        </p:spPr>
        <p:txBody>
          <a:bodyPr/>
          <a:lstStyle/>
          <a:p>
            <a:r>
              <a:rPr lang="en-US" dirty="0" smtClean="0"/>
              <a:t>Minimizing regularized training error E</a:t>
            </a:r>
            <a:endParaRPr lang="en-US" dirty="0"/>
          </a:p>
        </p:txBody>
      </p:sp>
      <p:sp>
        <p:nvSpPr>
          <p:cNvPr id="3" name="Content Placeholder 2"/>
          <p:cNvSpPr>
            <a:spLocks noGrp="1"/>
          </p:cNvSpPr>
          <p:nvPr>
            <p:ph idx="1"/>
          </p:nvPr>
        </p:nvSpPr>
        <p:spPr>
          <a:xfrm>
            <a:off x="1128943" y="2869013"/>
            <a:ext cx="7887140" cy="3358116"/>
          </a:xfrm>
        </p:spPr>
        <p:txBody>
          <a:bodyPr/>
          <a:lstStyle/>
          <a:p>
            <a:pPr marL="0" indent="0">
              <a:buNone/>
            </a:pPr>
            <a:r>
              <a:rPr lang="en-US" dirty="0" smtClean="0"/>
              <a:t>L is a ‘loss’ function whose definition can vary (affects the details of what we learn)</a:t>
            </a:r>
          </a:p>
          <a:p>
            <a:r>
              <a:rPr lang="en-US" dirty="0" smtClean="0"/>
              <a:t>an upper bound on </a:t>
            </a:r>
            <a:r>
              <a:rPr lang="en-US" dirty="0" err="1" smtClean="0"/>
              <a:t>mis</a:t>
            </a:r>
            <a:r>
              <a:rPr lang="en-US" dirty="0" smtClean="0"/>
              <a:t>-classification error</a:t>
            </a:r>
            <a:endParaRPr lang="en-US" i="1" dirty="0" smtClean="0"/>
          </a:p>
          <a:p>
            <a:pPr marL="0" indent="0">
              <a:buNone/>
            </a:pPr>
            <a:r>
              <a:rPr lang="en-US" dirty="0" smtClean="0"/>
              <a:t>R is a ‘regularization term’ which penalizes model complexity</a:t>
            </a:r>
          </a:p>
          <a:p>
            <a:pPr marL="0" indent="0">
              <a:buNone/>
            </a:pPr>
            <a:r>
              <a:rPr lang="en-US" dirty="0" smtClean="0"/>
              <a:t>α affects R’s impact on the searc</a:t>
            </a:r>
            <a:r>
              <a:rPr lang="en-US" dirty="0"/>
              <a:t>h</a:t>
            </a:r>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14006390"/>
              </p:ext>
            </p:extLst>
          </p:nvPr>
        </p:nvGraphicFramePr>
        <p:xfrm>
          <a:off x="1709737" y="1610578"/>
          <a:ext cx="4429385" cy="1031723"/>
        </p:xfrm>
        <a:graphic>
          <a:graphicData uri="http://schemas.openxmlformats.org/presentationml/2006/ole">
            <mc:AlternateContent xmlns:mc="http://schemas.openxmlformats.org/markup-compatibility/2006">
              <mc:Choice xmlns:v="urn:schemas-microsoft-com:vml" Requires="v">
                <p:oleObj spid="_x0000_s689238" name="Equation" r:id="rId3" imgW="1993900" imgH="457200" progId="Equation.3">
                  <p:embed/>
                </p:oleObj>
              </mc:Choice>
              <mc:Fallback>
                <p:oleObj name="Equation" r:id="rId3" imgW="1993900" imgH="457200" progId="Equation.3">
                  <p:embed/>
                  <p:pic>
                    <p:nvPicPr>
                      <p:cNvPr id="0" name=""/>
                      <p:cNvPicPr>
                        <a:picLocks noChangeAspect="1" noChangeArrowheads="1"/>
                      </p:cNvPicPr>
                      <p:nvPr/>
                    </p:nvPicPr>
                    <p:blipFill>
                      <a:blip r:embed="rId4"/>
                      <a:srcRect/>
                      <a:stretch>
                        <a:fillRect/>
                      </a:stretch>
                    </p:blipFill>
                    <p:spPr bwMode="auto">
                      <a:xfrm>
                        <a:off x="1709737" y="1610578"/>
                        <a:ext cx="4429385" cy="1031723"/>
                      </a:xfrm>
                      <a:prstGeom prst="rect">
                        <a:avLst/>
                      </a:prstGeom>
                      <a:noFill/>
                      <a:extLst/>
                    </p:spPr>
                  </p:pic>
                </p:oleObj>
              </mc:Fallback>
            </mc:AlternateContent>
          </a:graphicData>
        </a:graphic>
      </p:graphicFrame>
    </p:spTree>
    <p:extLst>
      <p:ext uri="{BB962C8B-B14F-4D97-AF65-F5344CB8AC3E}">
        <p14:creationId xmlns:p14="http://schemas.microsoft.com/office/powerpoint/2010/main" val="118283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 based on Bayes’ law</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pSp>
        <p:nvGrpSpPr>
          <p:cNvPr id="7" name="Group 4"/>
          <p:cNvGrpSpPr>
            <a:grpSpLocks/>
          </p:cNvGrpSpPr>
          <p:nvPr/>
        </p:nvGrpSpPr>
        <p:grpSpPr bwMode="auto">
          <a:xfrm>
            <a:off x="1218147" y="3820043"/>
            <a:ext cx="6877050" cy="1066800"/>
            <a:chOff x="598" y="2070"/>
            <a:chExt cx="4332" cy="672"/>
          </a:xfrm>
        </p:grpSpPr>
        <p:grpSp>
          <p:nvGrpSpPr>
            <p:cNvPr id="8" name="Group 5"/>
            <p:cNvGrpSpPr>
              <a:grpSpLocks/>
            </p:cNvGrpSpPr>
            <p:nvPr/>
          </p:nvGrpSpPr>
          <p:grpSpPr bwMode="auto">
            <a:xfrm>
              <a:off x="598" y="2070"/>
              <a:ext cx="2666" cy="672"/>
              <a:chOff x="3094" y="2928"/>
              <a:chExt cx="2666" cy="672"/>
            </a:xfrm>
          </p:grpSpPr>
          <p:sp>
            <p:nvSpPr>
              <p:cNvPr id="16"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17" name="Group 7"/>
              <p:cNvGrpSpPr>
                <a:grpSpLocks/>
              </p:cNvGrpSpPr>
              <p:nvPr/>
            </p:nvGrpSpPr>
            <p:grpSpPr bwMode="auto">
              <a:xfrm>
                <a:off x="4128" y="2928"/>
                <a:ext cx="1632" cy="672"/>
                <a:chOff x="4128" y="2928"/>
                <a:chExt cx="1632" cy="672"/>
              </a:xfrm>
            </p:grpSpPr>
            <p:grpSp>
              <p:nvGrpSpPr>
                <p:cNvPr id="18" name="Group 8"/>
                <p:cNvGrpSpPr>
                  <a:grpSpLocks/>
                </p:cNvGrpSpPr>
                <p:nvPr/>
              </p:nvGrpSpPr>
              <p:grpSpPr bwMode="auto">
                <a:xfrm>
                  <a:off x="4128" y="2928"/>
                  <a:ext cx="1632" cy="672"/>
                  <a:chOff x="4128" y="2928"/>
                  <a:chExt cx="1632" cy="672"/>
                </a:xfrm>
              </p:grpSpPr>
              <p:sp>
                <p:nvSpPr>
                  <p:cNvPr id="20"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21"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19"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9" name="Group 12"/>
            <p:cNvGrpSpPr>
              <a:grpSpLocks/>
            </p:cNvGrpSpPr>
            <p:nvPr/>
          </p:nvGrpSpPr>
          <p:grpSpPr bwMode="auto">
            <a:xfrm>
              <a:off x="2264" y="2071"/>
              <a:ext cx="2666" cy="633"/>
              <a:chOff x="3094" y="2928"/>
              <a:chExt cx="2666" cy="633"/>
            </a:xfrm>
          </p:grpSpPr>
          <p:sp>
            <p:nvSpPr>
              <p:cNvPr id="10"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11" name="Group 14"/>
              <p:cNvGrpSpPr>
                <a:grpSpLocks/>
              </p:cNvGrpSpPr>
              <p:nvPr/>
            </p:nvGrpSpPr>
            <p:grpSpPr bwMode="auto">
              <a:xfrm>
                <a:off x="4128" y="2928"/>
                <a:ext cx="1632" cy="633"/>
                <a:chOff x="4128" y="2928"/>
                <a:chExt cx="1632" cy="633"/>
              </a:xfrm>
            </p:grpSpPr>
            <p:grpSp>
              <p:nvGrpSpPr>
                <p:cNvPr id="12" name="Group 15"/>
                <p:cNvGrpSpPr>
                  <a:grpSpLocks/>
                </p:cNvGrpSpPr>
                <p:nvPr/>
              </p:nvGrpSpPr>
              <p:grpSpPr bwMode="auto">
                <a:xfrm>
                  <a:off x="4128" y="2928"/>
                  <a:ext cx="1632" cy="633"/>
                  <a:chOff x="4128" y="2928"/>
                  <a:chExt cx="1632" cy="633"/>
                </a:xfrm>
              </p:grpSpPr>
              <p:sp>
                <p:nvSpPr>
                  <p:cNvPr id="14"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15"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13"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1502566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smtClean="0"/>
              <a:t>Look at Regression algorithms </a:t>
            </a:r>
          </a:p>
          <a:p>
            <a:pPr marL="0" indent="0">
              <a:buNone/>
            </a:pPr>
            <a:r>
              <a:rPr lang="en-US" b="1"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3115113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847153"/>
            <a:ext cx="7526985" cy="4379976"/>
          </a:xfrm>
        </p:spPr>
        <p:txBody>
          <a:bodyPr/>
          <a:lstStyle/>
          <a:p>
            <a:pPr marL="0" indent="0">
              <a:buNone/>
            </a:pPr>
            <a:r>
              <a:rPr lang="en-US" dirty="0" smtClean="0"/>
              <a:t>Two approaches</a:t>
            </a:r>
          </a:p>
          <a:p>
            <a:r>
              <a:rPr lang="en-US" dirty="0" smtClean="0"/>
              <a:t>Distribute the work (parallelize)</a:t>
            </a:r>
          </a:p>
          <a:p>
            <a:r>
              <a:rPr lang="en-US" dirty="0" smtClean="0"/>
              <a:t>Break the work up into smaller batches</a:t>
            </a:r>
          </a:p>
          <a:p>
            <a:endParaRPr lang="en-US" dirty="0"/>
          </a:p>
          <a:p>
            <a:pPr marL="0" indent="0">
              <a:buNone/>
            </a:pPr>
            <a:r>
              <a:rPr lang="en-US" dirty="0" smtClean="0"/>
              <a:t>Algorithms that can operate on partial data sets are key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2548168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1796340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966627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8471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1876315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Parallel</a:t>
            </a:r>
            <a:endParaRPr lang="en-US" dirty="0"/>
          </a:p>
        </p:txBody>
      </p:sp>
      <p:sp>
        <p:nvSpPr>
          <p:cNvPr id="3" name="Content Placeholder 2"/>
          <p:cNvSpPr>
            <a:spLocks noGrp="1"/>
          </p:cNvSpPr>
          <p:nvPr>
            <p:ph idx="1"/>
          </p:nvPr>
        </p:nvSpPr>
        <p:spPr>
          <a:xfrm>
            <a:off x="1128943" y="1659017"/>
            <a:ext cx="7048804" cy="4379976"/>
          </a:xfrm>
        </p:spPr>
        <p:txBody>
          <a:bodyPr/>
          <a:lstStyle/>
          <a:p>
            <a:pPr marL="0" indent="0">
              <a:buNone/>
            </a:pPr>
            <a:r>
              <a:rPr lang="en-US" dirty="0" smtClean="0"/>
              <a:t>Distributed machine learning</a:t>
            </a:r>
          </a:p>
          <a:p>
            <a:r>
              <a:rPr lang="en-US" b="1" dirty="0" smtClean="0"/>
              <a:t>Mahout</a:t>
            </a:r>
            <a:r>
              <a:rPr lang="en-US" dirty="0" smtClean="0"/>
              <a:t> [uses </a:t>
            </a:r>
            <a:r>
              <a:rPr lang="en-US" dirty="0" err="1" smtClean="0"/>
              <a:t>Hadoop</a:t>
            </a:r>
            <a:r>
              <a:rPr lang="en-US" dirty="0" smtClean="0"/>
              <a:t>]</a:t>
            </a:r>
            <a:r>
              <a:rPr lang="en-US" dirty="0"/>
              <a:t>: supports clustering, </a:t>
            </a:r>
            <a:r>
              <a:rPr lang="en-US" dirty="0" smtClean="0"/>
              <a:t>classification </a:t>
            </a:r>
            <a:r>
              <a:rPr lang="en-US" dirty="0"/>
              <a:t>and collaborative filtering </a:t>
            </a:r>
            <a:endParaRPr lang="en-US" dirty="0" smtClean="0"/>
          </a:p>
          <a:p>
            <a:r>
              <a:rPr lang="en-US" b="1" dirty="0" err="1" smtClean="0"/>
              <a:t>MLBase</a:t>
            </a:r>
            <a:r>
              <a:rPr lang="en-US" dirty="0" smtClean="0"/>
              <a:t>: In-memory solution that chunks data and incrementally adds it to the training. </a:t>
            </a:r>
          </a:p>
          <a:p>
            <a:r>
              <a:rPr lang="en-US" b="1" dirty="0" smtClean="0"/>
              <a:t>Python + </a:t>
            </a:r>
            <a:r>
              <a:rPr lang="en-US" b="1" dirty="0" err="1" smtClean="0"/>
              <a:t>NumPy</a:t>
            </a:r>
            <a:r>
              <a:rPr lang="en-US" dirty="0" smtClean="0"/>
              <a:t> [in memory] + </a:t>
            </a:r>
            <a:r>
              <a:rPr lang="en-US" b="1" dirty="0" err="1" smtClean="0"/>
              <a:t>SciPy</a:t>
            </a:r>
            <a:r>
              <a:rPr lang="en-US" dirty="0" smtClean="0"/>
              <a:t> [in memory] + </a:t>
            </a:r>
            <a:r>
              <a:rPr lang="en-US" b="1" dirty="0" smtClean="0"/>
              <a:t>Pandas</a:t>
            </a:r>
            <a:r>
              <a:rPr lang="en-US" dirty="0" smtClean="0"/>
              <a:t> [support many things]</a:t>
            </a:r>
          </a:p>
          <a:p>
            <a:r>
              <a:rPr lang="en-US" b="1" dirty="0" err="1" smtClean="0"/>
              <a:t>iPython</a:t>
            </a:r>
            <a:r>
              <a:rPr lang="en-US" dirty="0" smtClean="0"/>
              <a:t> in parallel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38282120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smtClean="0"/>
              <a:t>Look at Regression algorithms </a:t>
            </a:r>
          </a:p>
          <a:p>
            <a:pPr marL="0" indent="0">
              <a:buNone/>
            </a:pPr>
            <a:r>
              <a:rPr lang="en-US" dirty="0"/>
              <a:t>Discuss Machine Learning for Big Data</a:t>
            </a:r>
          </a:p>
          <a:p>
            <a:pPr marL="0" indent="0">
              <a:buNone/>
            </a:pPr>
            <a:r>
              <a:rPr lang="en-US" b="1" dirty="0" smtClean="0"/>
              <a:t>Talk about Byte 6</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159269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98292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b="1" dirty="0"/>
              <a:t>Quiz 8</a:t>
            </a:r>
          </a:p>
          <a:p>
            <a:pPr marL="0" indent="0">
              <a:buNone/>
            </a:pPr>
            <a:r>
              <a:rPr lang="en-US" b="1"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a:t>Look at Regression algorithms </a:t>
            </a:r>
            <a:endParaRPr lang="en-US" dirty="0" smtClean="0"/>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12540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a:t>Look at Regression algorithms </a:t>
            </a:r>
            <a:endParaRPr lang="en-US" dirty="0" smtClean="0"/>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91817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buNone/>
            </a:pPr>
            <a:r>
              <a:rPr lang="en-US" i="1" dirty="0" smtClean="0"/>
              <a:t>Mining Massive Data Sets</a:t>
            </a:r>
            <a:r>
              <a:rPr lang="en-US" dirty="0" smtClean="0"/>
              <a:t>: </a:t>
            </a:r>
            <a:r>
              <a:rPr lang="en-US" dirty="0"/>
              <a:t>http://</a:t>
            </a:r>
            <a:r>
              <a:rPr lang="en-US" dirty="0" err="1"/>
              <a:t>www.stanford.edu</a:t>
            </a:r>
            <a:r>
              <a:rPr lang="en-US" dirty="0"/>
              <a:t>/class/</a:t>
            </a:r>
            <a:r>
              <a:rPr lang="en-US" dirty="0" smtClean="0"/>
              <a:t>cs246   Book free online: </a:t>
            </a:r>
            <a:r>
              <a:rPr lang="en-US" sz="2000" dirty="0" smtClean="0"/>
              <a:t>http</a:t>
            </a:r>
            <a:r>
              <a:rPr lang="en-US" sz="2000" dirty="0"/>
              <a:t>://</a:t>
            </a:r>
            <a:r>
              <a:rPr lang="en-US" sz="2000" dirty="0" err="1"/>
              <a:t>i.stanford.edu</a:t>
            </a:r>
            <a:r>
              <a:rPr lang="en-US" sz="2000" dirty="0"/>
              <a:t>/~</a:t>
            </a:r>
            <a:r>
              <a:rPr lang="en-US" sz="2000" dirty="0" err="1"/>
              <a:t>ullman</a:t>
            </a:r>
            <a:r>
              <a:rPr lang="en-US" sz="2000" dirty="0"/>
              <a:t>/</a:t>
            </a:r>
            <a:r>
              <a:rPr lang="en-US" sz="2000" dirty="0" err="1"/>
              <a:t>mmds.html#</a:t>
            </a:r>
            <a:r>
              <a:rPr lang="en-US" sz="2000" dirty="0" err="1" smtClean="0"/>
              <a:t>latest</a:t>
            </a:r>
            <a:endParaRPr lang="en-US" dirty="0" smtClean="0"/>
          </a:p>
          <a:p>
            <a:pPr marL="0" indent="0">
              <a:buNone/>
            </a:pPr>
            <a:r>
              <a:rPr lang="en-US" i="1" dirty="0" smtClean="0"/>
              <a:t>Want to do it yourself in Python? </a:t>
            </a:r>
            <a:r>
              <a:rPr lang="en-US" dirty="0" err="1" smtClean="0"/>
              <a:t>Jurney’s</a:t>
            </a:r>
            <a:r>
              <a:rPr lang="en-US" dirty="0" smtClean="0"/>
              <a:t> ‘Agile Data Science’ will get you to a web app analyzing your </a:t>
            </a:r>
            <a:r>
              <a:rPr lang="en-US" dirty="0" err="1" smtClean="0"/>
              <a:t>gmail</a:t>
            </a:r>
            <a:endParaRPr lang="en-US" dirty="0" smtClean="0"/>
          </a:p>
          <a:p>
            <a:pPr marL="0" indent="0">
              <a:buNone/>
            </a:pPr>
            <a:r>
              <a:rPr lang="en-US" i="1" dirty="0" smtClean="0"/>
              <a:t>Want to understand the tradeoffs in systems and platforms?</a:t>
            </a:r>
            <a:r>
              <a:rPr lang="en-US" dirty="0" smtClean="0"/>
              <a:t> </a:t>
            </a:r>
            <a:r>
              <a:rPr lang="en-US" dirty="0" err="1" smtClean="0"/>
              <a:t>Manoochehri’s</a:t>
            </a:r>
            <a:r>
              <a:rPr lang="en-US" dirty="0" smtClean="0"/>
              <a:t>  ‘Data Just Right’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98737796"/>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11868</TotalTime>
  <Words>2708</Words>
  <Application>Microsoft Macintosh PowerPoint</Application>
  <PresentationFormat>On-screen Show (4:3)</PresentationFormat>
  <Paragraphs>467</Paragraphs>
  <Slides>56</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Equation</vt:lpstr>
      <vt:lpstr>PowerPoint Presentation</vt:lpstr>
      <vt:lpstr>Goals for today</vt:lpstr>
      <vt:lpstr>Review: Decision Trees &amp; Naïve Bayes</vt:lpstr>
      <vt:lpstr>Review: Decision Trees &amp; Naïve Bayes</vt:lpstr>
      <vt:lpstr>Review: Decision Trees &amp; Naïve Bayes</vt:lpstr>
      <vt:lpstr>Review: Decision Trees &amp; Naïve Bayes</vt:lpstr>
      <vt:lpstr>Goals for today</vt:lpstr>
      <vt:lpstr>Goals for today</vt:lpstr>
      <vt:lpstr>What is Big Data?</vt:lpstr>
      <vt:lpstr>CAP Theorem</vt:lpstr>
      <vt:lpstr>Example: Relational Databases</vt:lpstr>
      <vt:lpstr>Alternatives to relational databases</vt:lpstr>
      <vt:lpstr>Going beyond read and write</vt:lpstr>
      <vt:lpstr>Going beyond read and write</vt:lpstr>
      <vt:lpstr>Going beyond read and write</vt:lpstr>
      <vt:lpstr>Pros and Cons of MapReduce</vt:lpstr>
      <vt:lpstr>A solution focused on Analytics</vt:lpstr>
      <vt:lpstr>A solution focused on Analytics</vt:lpstr>
      <vt:lpstr>How is it so fast?</vt:lpstr>
      <vt:lpstr>Case Study [Bad Data Handbook Ch 12]</vt:lpstr>
      <vt:lpstr>Case Study [Bad Data Handbook Ch 12]</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Goals for today</vt:lpstr>
      <vt:lpstr>Mining data from streams [e.g., Twitter]</vt:lpstr>
      <vt:lpstr>Need to sample the stream at fixed size </vt:lpstr>
      <vt:lpstr>Need to sample the stream</vt:lpstr>
      <vt:lpstr>Need to sample the stream</vt:lpstr>
      <vt:lpstr>Other sampling strategies</vt:lpstr>
      <vt:lpstr>Other sampling strategies</vt:lpstr>
      <vt:lpstr>Goals for today</vt:lpstr>
      <vt:lpstr>Estimated Regression Model</vt:lpstr>
      <vt:lpstr>Least Squares Regression</vt:lpstr>
      <vt:lpstr>Moving to n dimensions</vt:lpstr>
      <vt:lpstr>Problems with using least squares for classification</vt:lpstr>
      <vt:lpstr>Another example where least squares regression gives poor decision surfaces</vt:lpstr>
      <vt:lpstr>Goal of Logistic Regression</vt:lpstr>
      <vt:lpstr>Goal of Logistic Regression</vt:lpstr>
      <vt:lpstr>What do we mean by ‘best separation’?</vt:lpstr>
      <vt:lpstr>What do we mean by ‘best separation’?</vt:lpstr>
      <vt:lpstr>Assigning a class</vt:lpstr>
      <vt:lpstr>Soft threshold interpretation</vt:lpstr>
      <vt:lpstr>Probabilistic Interpretation</vt:lpstr>
      <vt:lpstr>Logistic regression</vt:lpstr>
      <vt:lpstr>Learning is just search over the weight space</vt:lpstr>
      <vt:lpstr>Minimizing regularized training error E</vt:lpstr>
      <vt:lpstr>Goals for today</vt:lpstr>
      <vt:lpstr>How do we handle big data</vt:lpstr>
      <vt:lpstr>Regression for big data</vt:lpstr>
      <vt:lpstr>How do we handle big data</vt:lpstr>
      <vt:lpstr>How do we handle big data</vt:lpstr>
      <vt:lpstr>Machine Learning in Parallel</vt:lpstr>
      <vt:lpstr>Goals for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663</cp:revision>
  <dcterms:created xsi:type="dcterms:W3CDTF">2013-10-07T16:54:34Z</dcterms:created>
  <dcterms:modified xsi:type="dcterms:W3CDTF">2014-03-25T06:22:24Z</dcterms:modified>
</cp:coreProperties>
</file>