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258" r:id="rId2"/>
    <p:sldId id="592" r:id="rId3"/>
    <p:sldId id="593" r:id="rId4"/>
    <p:sldId id="594" r:id="rId5"/>
    <p:sldId id="595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617" r:id="rId28"/>
    <p:sldId id="618" r:id="rId29"/>
    <p:sldId id="619" r:id="rId30"/>
    <p:sldId id="620" r:id="rId31"/>
    <p:sldId id="621" r:id="rId32"/>
    <p:sldId id="622" r:id="rId33"/>
    <p:sldId id="623" r:id="rId34"/>
    <p:sldId id="624" r:id="rId35"/>
    <p:sldId id="625" r:id="rId36"/>
    <p:sldId id="626" r:id="rId37"/>
    <p:sldId id="627" r:id="rId38"/>
    <p:sldId id="628" r:id="rId39"/>
    <p:sldId id="630" r:id="rId40"/>
    <p:sldId id="631" r:id="rId41"/>
    <p:sldId id="632" r:id="rId42"/>
    <p:sldId id="633" r:id="rId43"/>
    <p:sldId id="634" r:id="rId44"/>
    <p:sldId id="516" r:id="rId45"/>
    <p:sldId id="551" r:id="rId46"/>
    <p:sldId id="553" r:id="rId47"/>
    <p:sldId id="554" r:id="rId48"/>
    <p:sldId id="555" r:id="rId49"/>
    <p:sldId id="560" r:id="rId50"/>
    <p:sldId id="556" r:id="rId51"/>
    <p:sldId id="562" r:id="rId52"/>
    <p:sldId id="564" r:id="rId53"/>
    <p:sldId id="563" r:id="rId54"/>
    <p:sldId id="565" r:id="rId55"/>
    <p:sldId id="568" r:id="rId56"/>
    <p:sldId id="569" r:id="rId57"/>
    <p:sldId id="566" r:id="rId58"/>
    <p:sldId id="570" r:id="rId59"/>
    <p:sldId id="557" r:id="rId60"/>
    <p:sldId id="559" r:id="rId61"/>
    <p:sldId id="561" r:id="rId62"/>
    <p:sldId id="517" r:id="rId63"/>
    <p:sldId id="571" r:id="rId64"/>
    <p:sldId id="577" r:id="rId65"/>
    <p:sldId id="578" r:id="rId66"/>
    <p:sldId id="579" r:id="rId67"/>
    <p:sldId id="580" r:id="rId68"/>
    <p:sldId id="581" r:id="rId69"/>
    <p:sldId id="582" r:id="rId70"/>
    <p:sldId id="572" r:id="rId71"/>
    <p:sldId id="573" r:id="rId72"/>
    <p:sldId id="574" r:id="rId73"/>
    <p:sldId id="575" r:id="rId74"/>
    <p:sldId id="576" r:id="rId75"/>
    <p:sldId id="519" r:id="rId76"/>
    <p:sldId id="583" r:id="rId77"/>
    <p:sldId id="584" r:id="rId78"/>
    <p:sldId id="586" r:id="rId79"/>
    <p:sldId id="532" r:id="rId80"/>
    <p:sldId id="585" r:id="rId81"/>
    <p:sldId id="541" r:id="rId82"/>
    <p:sldId id="542" r:id="rId83"/>
    <p:sldId id="588" r:id="rId84"/>
    <p:sldId id="587" r:id="rId85"/>
    <p:sldId id="589" r:id="rId86"/>
    <p:sldId id="544" r:id="rId87"/>
    <p:sldId id="591" r:id="rId88"/>
    <p:sldId id="590" r:id="rId89"/>
    <p:sldId id="547" r:id="rId90"/>
    <p:sldId id="548" r:id="rId9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07" autoAdjust="0"/>
    <p:restoredTop sz="73305" autoAdjust="0"/>
  </p:normalViewPr>
  <p:slideViewPr>
    <p:cSldViewPr snapToGrid="0" snapToObjects="1">
      <p:cViewPr varScale="1">
        <p:scale>
          <a:sx n="49" d="100"/>
          <a:sy n="49" d="100"/>
        </p:scale>
        <p:origin x="-1480" y="-104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notesMaster" Target="notesMasters/notesMaster1.xml"/><Relationship Id="rId93" Type="http://schemas.openxmlformats.org/officeDocument/2006/relationships/handoutMaster" Target="handoutMasters/handoutMaster1.xml"/><Relationship Id="rId94" Type="http://schemas.openxmlformats.org/officeDocument/2006/relationships/printerSettings" Target="printerSettings/printerSettings1.bin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9C97AA-5D3F-E44B-B1D1-E43822659D0B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A8B7D3-00FA-7C4C-9FBB-74198A8C6EFF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Very powerful…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5DF53D-FA30-AE4C-9604-B7CDF16EA55D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1C58332-7AD2-7947-BCA6-EBBFC5AB0A2D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29CAE5C-8CBA-ED48-B30F-81EBD99EC023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B2C51E-E3DC-F546-B67F-828AE5A24F7A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you!!!!</a:t>
            </a:r>
          </a:p>
          <a:p>
            <a:r>
              <a:rPr lang="en-US" dirty="0" smtClean="0"/>
              <a:t>Quizzes stay, they will be unannounced,</a:t>
            </a:r>
            <a:r>
              <a:rPr lang="en-US" baseline="0" dirty="0" smtClean="0"/>
              <a:t> I will try not to put them in the first 10 minutes of class, but after that it’s your problem.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will try to include more review &amp; overview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50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cover some big data after the 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08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8832DC-94BA-0E45-A9F1-A724C5CDB5ED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9E79293-603F-4E48-829A-052D24EEE5CD}" type="slidenum">
              <a:rPr lang="en-US" sz="1200"/>
              <a:pPr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56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57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58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60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0AFC1B-D734-584E-A115-4081952A23DE}" type="slidenum">
              <a:rPr lang="en-US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C843CDC-177C-5A4C-B657-F8CB9EC69B7D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9A2338-E874-F042-9B25-2D798A528C8C}" type="slidenum">
              <a:rPr lang="en-US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EC3598-BFF5-3F48-AAB1-47316EA053D8}" type="slidenum">
              <a:rPr lang="en-US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And so on…</a:t>
            </a:r>
            <a:endParaRPr 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E294F6-A005-B446-8622-42549A774AD5}" type="slidenum">
              <a:rPr lang="en-US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And so on…</a:t>
            </a:r>
            <a:endParaRPr 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E294F6-A005-B446-8622-42549A774AD5}" type="slidenum">
              <a:rPr lang="en-US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75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76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But there are problems with this…a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</a:rPr>
              <a:t>	If the training data is not very independent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Multiple very similar (identical?) training instances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(such as from the same person)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</a:rPr>
              <a:t>	You will be back to testing against </a:t>
            </a:r>
            <a:br>
              <a:rPr lang="en-US" sz="2000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(a copy of part of) your training data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  <a:sym typeface="Wingdings" charset="0"/>
              </a:rPr>
              <a:t>	 </a:t>
            </a:r>
            <a:r>
              <a:rPr lang="en-US" sz="2000" dirty="0" smtClean="0">
                <a:latin typeface="Arial" charset="0"/>
              </a:rPr>
              <a:t>Estimates tend to end up too optimistic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77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427CC4-E0FE-F446-BDD2-579C95420CB6}" type="slidenum">
              <a:rPr lang="en-US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0CF2B1-C9F4-884F-A656-3295DEA3DBFB}" type="slidenum">
              <a:rPr lang="en-US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B330D2B-C234-6C4C-B949-335A38C8CB4A}" type="slidenum">
              <a:rPr lang="en-US" sz="1200"/>
              <a:pPr/>
              <a:t>81</a:t>
            </a:fld>
            <a:endParaRPr 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82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83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84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85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117755-F471-B54C-860B-BBB4E54E9A27}" type="slidenum">
              <a:rPr lang="en-US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4D1B00-FFE3-1440-8A72-B672AC7ABAE9}" type="slidenum">
              <a:rPr lang="en-US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0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560-9309-784B-8E10-F0DB71DB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5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1357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69" r:id="rId19"/>
    <p:sldLayoutId id="2147483670" r:id="rId2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253004" cy="1040870"/>
          </a:xfrm>
        </p:spPr>
        <p:txBody>
          <a:bodyPr/>
          <a:lstStyle/>
          <a:p>
            <a:r>
              <a:rPr lang="en-US" dirty="0" smtClean="0"/>
              <a:t>Machine Learning </a:t>
            </a:r>
            <a:r>
              <a:rPr lang="en-US" dirty="0" smtClean="0"/>
              <a:t>I: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  <a:p>
            <a:r>
              <a:rPr lang="en-US" dirty="0" smtClean="0"/>
              <a:t>Slides modified &amp; borrowed from Carolyn Rosé</a:t>
            </a:r>
          </a:p>
          <a:p>
            <a:r>
              <a:rPr lang="en-US" dirty="0" smtClean="0"/>
              <a:t>Want to </a:t>
            </a:r>
            <a:r>
              <a:rPr lang="en-US" dirty="0"/>
              <a:t>go deeper? http://</a:t>
            </a:r>
            <a:r>
              <a:rPr lang="en-US" dirty="0" err="1"/>
              <a:t>see.stanford.edu</a:t>
            </a:r>
            <a:r>
              <a:rPr lang="en-US" dirty="0"/>
              <a:t>/see/</a:t>
            </a:r>
            <a:r>
              <a:rPr lang="en-US" dirty="0" err="1"/>
              <a:t>lecturelist.aspx?coll</a:t>
            </a:r>
            <a:r>
              <a:rPr lang="en-US" dirty="0"/>
              <a:t>=348ca38a-3a6d-4052-937d-</a:t>
            </a:r>
            <a:r>
              <a:rPr lang="en-US" dirty="0" smtClean="0"/>
              <a:t>cb017338d7b1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Arial" charset="0"/>
              </a:rPr>
              <a:t>Slightly less naïve approach: Aimless wandering…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6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8220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8221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8" name="Line 8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200" name="Picture 1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1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16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17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18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9" name="Picture 19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0" name="Picture 2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2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2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3" name="Picture 2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4" name="Oval 24"/>
          <p:cNvSpPr>
            <a:spLocks noChangeArrowheads="1"/>
          </p:cNvSpPr>
          <p:nvPr/>
        </p:nvSpPr>
        <p:spPr bwMode="auto">
          <a:xfrm>
            <a:off x="3886200" y="4114800"/>
            <a:ext cx="6096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215" name="Picture 2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6" name="Text Box 26"/>
          <p:cNvSpPr txBox="1">
            <a:spLocks noChangeArrowheads="1"/>
          </p:cNvSpPr>
          <p:nvPr/>
        </p:nvSpPr>
        <p:spPr bwMode="auto">
          <a:xfrm>
            <a:off x="990600" y="5867400"/>
            <a:ext cx="791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Problem 2:</a:t>
            </a:r>
            <a:r>
              <a:rPr lang="en-US"/>
              <a:t>  You might not realize all of the options that are available to you!</a:t>
            </a:r>
          </a:p>
        </p:txBody>
      </p:sp>
      <p:grpSp>
        <p:nvGrpSpPr>
          <p:cNvPr id="8217" name="Group 27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8218" name="Text Box 28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8219" name="Oval 29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60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10941535" cy="9901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Arial" charset="0"/>
              </a:rPr>
              <a:t>Expert Approach: Hypothesis driven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220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9246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9247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2" name="Line 8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24" name="Picture 1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1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1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16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1" name="Picture 17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Picture 18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9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4" name="Picture 2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5" name="Picture 2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7" name="Picture 2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8" name="Oval 24"/>
          <p:cNvSpPr>
            <a:spLocks noChangeArrowheads="1"/>
          </p:cNvSpPr>
          <p:nvPr/>
        </p:nvSpPr>
        <p:spPr bwMode="auto">
          <a:xfrm>
            <a:off x="3886200" y="4114800"/>
            <a:ext cx="6096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239" name="Picture 2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0" name="Picture 26" descr="sher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009900"/>
            <a:ext cx="14478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41" name="Group 27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9244" name="Text Box 28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9245" name="Oval 29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22350" y="5715000"/>
            <a:ext cx="7404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i="1" dirty="0"/>
              <a:t>KEY!!:   Hypotheses are generated from insight into the language.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14563" y="6000745"/>
            <a:ext cx="46519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i="1" dirty="0"/>
              <a:t>Error analysis will be a key technique!!</a:t>
            </a:r>
            <a:r>
              <a:rPr lang="en-US" b="1" i="1" dirty="0" smtClean="0"/>
              <a:t>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6521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9036535" cy="9901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Arial" charset="0"/>
              </a:rPr>
              <a:t>Expert Approach: Hypothesis driven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44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10269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10270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8" name="Picture 1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1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6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5" name="Picture 17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Picture 18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7" name="Picture 19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8" name="Picture 2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9" name="Picture 2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0" name="Picture 2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1" name="Picture 2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2" name="Oval 24"/>
          <p:cNvSpPr>
            <a:spLocks noChangeArrowheads="1"/>
          </p:cNvSpPr>
          <p:nvPr/>
        </p:nvSpPr>
        <p:spPr bwMode="auto">
          <a:xfrm>
            <a:off x="3886200" y="4114800"/>
            <a:ext cx="6096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63" name="Picture 2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4" name="Picture 26" descr="sher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009900"/>
            <a:ext cx="14478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5" name="Text Box 27"/>
          <p:cNvSpPr txBox="1">
            <a:spLocks noChangeArrowheads="1"/>
          </p:cNvSpPr>
          <p:nvPr/>
        </p:nvSpPr>
        <p:spPr bwMode="auto">
          <a:xfrm>
            <a:off x="2057400" y="5581646"/>
            <a:ext cx="549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You </a:t>
            </a:r>
            <a:r>
              <a:rPr lang="en-US" i="1" dirty="0"/>
              <a:t>might</a:t>
            </a:r>
            <a:r>
              <a:rPr lang="en-US" dirty="0"/>
              <a:t> end up with the same solution in the end, </a:t>
            </a:r>
          </a:p>
          <a:p>
            <a:r>
              <a:rPr lang="en-US" dirty="0"/>
              <a:t>but you</a:t>
            </a:r>
            <a:r>
              <a:rPr lang="ja-JP" altLang="en-US" dirty="0"/>
              <a:t>’</a:t>
            </a:r>
            <a:r>
              <a:rPr lang="en-US" dirty="0" err="1"/>
              <a:t>ll</a:t>
            </a:r>
            <a:r>
              <a:rPr lang="en-US" dirty="0"/>
              <a:t> get there faster.</a:t>
            </a:r>
          </a:p>
        </p:txBody>
      </p:sp>
      <p:grpSp>
        <p:nvGrpSpPr>
          <p:cNvPr id="10266" name="Group 28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10267" name="Text Box 29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10268" name="Oval 30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79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9713868" cy="9901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Arial" charset="0"/>
              </a:rPr>
              <a:t>Expert Approach: Hypothesis driven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268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11293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11294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9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72" name="Picture 1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16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17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18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1" name="Picture 19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2" name="Picture 2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3" name="Picture 2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Picture 2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5" name="Picture 2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6" name="Oval 24"/>
          <p:cNvSpPr>
            <a:spLocks noChangeArrowheads="1"/>
          </p:cNvSpPr>
          <p:nvPr/>
        </p:nvSpPr>
        <p:spPr bwMode="auto">
          <a:xfrm>
            <a:off x="3886200" y="4114800"/>
            <a:ext cx="6096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287" name="Picture 2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8" name="Picture 26" descr="sher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009900"/>
            <a:ext cx="14478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 Box 27"/>
          <p:cNvSpPr txBox="1">
            <a:spLocks noChangeArrowheads="1"/>
          </p:cNvSpPr>
          <p:nvPr/>
        </p:nvSpPr>
        <p:spPr bwMode="auto">
          <a:xfrm>
            <a:off x="2711450" y="5867400"/>
            <a:ext cx="346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Today we</a:t>
            </a:r>
            <a:r>
              <a:rPr lang="ja-JP" altLang="en-US" b="1"/>
              <a:t>’</a:t>
            </a:r>
            <a:r>
              <a:rPr lang="en-US" b="1"/>
              <a:t>ll start to learn how!</a:t>
            </a:r>
            <a:endParaRPr lang="en-US"/>
          </a:p>
        </p:txBody>
      </p:sp>
      <p:grpSp>
        <p:nvGrpSpPr>
          <p:cNvPr id="11290" name="Group 28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11291" name="Text Box 29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11292" name="Oval 30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304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Suggested Readings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847153"/>
            <a:ext cx="5161734" cy="4379976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</a:t>
            </a:r>
            <a:r>
              <a:rPr lang="en-US" sz="2800" dirty="0" smtClean="0">
                <a:latin typeface="Arial" charset="0"/>
              </a:rPr>
              <a:t>Francisco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Suggested watching (or see his </a:t>
            </a:r>
            <a:r>
              <a:rPr lang="en-US" dirty="0" err="1" smtClean="0">
                <a:latin typeface="Arial" charset="0"/>
              </a:rPr>
              <a:t>coursera</a:t>
            </a:r>
            <a:r>
              <a:rPr lang="en-US" dirty="0" smtClean="0">
                <a:latin typeface="Arial" charset="0"/>
              </a:rPr>
              <a:t> course) </a:t>
            </a:r>
            <a:br>
              <a:rPr lang="en-US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http</a:t>
            </a:r>
            <a:r>
              <a:rPr lang="en-US" sz="2000" dirty="0">
                <a:latin typeface="Arial" charset="0"/>
              </a:rPr>
              <a:t>://</a:t>
            </a:r>
            <a:r>
              <a:rPr lang="en-US" sz="2000" dirty="0" err="1">
                <a:latin typeface="Arial" charset="0"/>
              </a:rPr>
              <a:t>see.stanford.edu</a:t>
            </a:r>
            <a:r>
              <a:rPr lang="en-US" sz="2000" dirty="0">
                <a:latin typeface="Arial" charset="0"/>
              </a:rPr>
              <a:t>/see/</a:t>
            </a:r>
            <a:r>
              <a:rPr lang="en-US" sz="2000" dirty="0" err="1">
                <a:latin typeface="Arial" charset="0"/>
              </a:rPr>
              <a:t>lecturelist.aspx?coll</a:t>
            </a:r>
            <a:r>
              <a:rPr lang="en-US" sz="2000" dirty="0">
                <a:latin typeface="Arial" charset="0"/>
              </a:rPr>
              <a:t>=348ca38a-3a6d-4052-937d-cb017338d7b1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77" y="1295400"/>
            <a:ext cx="2654886" cy="331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Just enough to </a:t>
            </a:r>
            <a:r>
              <a:rPr lang="en-US" dirty="0" smtClean="0">
                <a:latin typeface="Arial" charset="0"/>
              </a:rPr>
              <a:t>be dangerous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ML department devoted to this </a:t>
            </a:r>
            <a:r>
              <a:rPr lang="en-US" dirty="0">
                <a:latin typeface="Arial" charset="0"/>
              </a:rPr>
              <a:t>subject!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Practical start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(Very) basic concepts</a:t>
            </a:r>
          </a:p>
          <a:p>
            <a:pPr lvl="1" eaLnBrk="1" hangingPunct="1"/>
            <a:r>
              <a:rPr lang="en-US" dirty="0">
                <a:latin typeface="Arial" charset="0"/>
              </a:rPr>
              <a:t>A start on what questions to ask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But don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t leave thinking you now know all about ML!</a:t>
            </a:r>
          </a:p>
        </p:txBody>
      </p:sp>
    </p:spTree>
    <p:extLst>
      <p:ext uri="{BB962C8B-B14F-4D97-AF65-F5344CB8AC3E}">
        <p14:creationId xmlns:p14="http://schemas.microsoft.com/office/powerpoint/2010/main" val="4916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is machine learning?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Automatically or </a:t>
            </a:r>
            <a:r>
              <a:rPr lang="en-US" i="1" dirty="0">
                <a:latin typeface="Arial" charset="0"/>
              </a:rPr>
              <a:t>semi-automatically</a:t>
            </a:r>
          </a:p>
          <a:p>
            <a:pPr lvl="1" eaLnBrk="1" hangingPunct="1"/>
            <a:r>
              <a:rPr lang="en-US" dirty="0">
                <a:latin typeface="Arial" charset="0"/>
              </a:rPr>
              <a:t>Inducing concepts (i.e., rules) from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Finding patterns in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Explaining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Making  </a:t>
            </a:r>
            <a:r>
              <a:rPr lang="en-US" dirty="0" smtClean="0">
                <a:latin typeface="Arial" charset="0"/>
              </a:rPr>
              <a:t>predictions</a:t>
            </a:r>
          </a:p>
          <a:p>
            <a:pPr marL="228600" lvl="1" indent="0" eaLnBrk="1" hangingPunct="1"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8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Two main approaches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Supervised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learning (we have lots of examples of what should be predicted)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</a:rPr>
              <a:t>Unsupervised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learning 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e.g. </a:t>
            </a:r>
            <a:r>
              <a:rPr lang="en-US" dirty="0">
                <a:latin typeface="Arial" charset="0"/>
              </a:rPr>
              <a:t>clustering into groups and inferring what they are about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combine these (</a:t>
            </a:r>
            <a:r>
              <a:rPr lang="en-US" i="1" dirty="0" smtClean="0">
                <a:latin typeface="Arial" charset="0"/>
              </a:rPr>
              <a:t>semi-supervised)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</a:t>
            </a:r>
            <a:r>
              <a:rPr lang="en-US" i="1" dirty="0" smtClean="0">
                <a:latin typeface="Arial" charset="0"/>
              </a:rPr>
              <a:t>learn over time </a:t>
            </a:r>
            <a:r>
              <a:rPr lang="en-US" dirty="0" smtClean="0">
                <a:latin typeface="Arial" charset="0"/>
              </a:rPr>
              <a:t>or </a:t>
            </a:r>
            <a:r>
              <a:rPr lang="en-US" i="1" dirty="0" smtClean="0">
                <a:latin typeface="Arial" charset="0"/>
              </a:rPr>
              <a:t>train up front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5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Example uses of ML</a:t>
            </a:r>
            <a:endParaRPr lang="en-US" dirty="0">
              <a:latin typeface="Arial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128943" y="1461593"/>
            <a:ext cx="7048804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Recognizing what appliance is being used from whole-house energy (“NILM”)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Recognizing activities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Predicting grid loads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Predicting sewer overflows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Figuring out which set of documents an email is similar to (could know about sets as ‘spam’ ‘not spam’ or just care about better search results)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Recommending movies</a:t>
            </a: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3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Today’s Focus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>
                <a:latin typeface="Arial" charset="0"/>
              </a:rPr>
              <a:t>Supervised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>
                <a:latin typeface="Arial" charset="0"/>
              </a:rPr>
              <a:t>learning (we have lots of examples of what should be predicted)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</a:rPr>
              <a:t>Unsupervised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learning 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e.g. </a:t>
            </a:r>
            <a:r>
              <a:rPr lang="en-US" dirty="0">
                <a:latin typeface="Arial" charset="0"/>
              </a:rPr>
              <a:t>clustering into groups and inferring what they are about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combine these (</a:t>
            </a:r>
            <a:r>
              <a:rPr lang="en-US" i="1" dirty="0" smtClean="0">
                <a:latin typeface="Arial" charset="0"/>
              </a:rPr>
              <a:t>semi-supervised)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</a:t>
            </a:r>
            <a:r>
              <a:rPr lang="en-US" i="1" dirty="0" smtClean="0">
                <a:latin typeface="Arial" charset="0"/>
              </a:rPr>
              <a:t>learn over time </a:t>
            </a:r>
            <a:r>
              <a:rPr lang="en-US" dirty="0" smtClean="0">
                <a:latin typeface="Arial" charset="0"/>
              </a:rPr>
              <a:t>or </a:t>
            </a:r>
            <a:r>
              <a:rPr lang="en-US" b="1" i="1" dirty="0" smtClean="0">
                <a:latin typeface="Arial" charset="0"/>
              </a:rPr>
              <a:t>train up front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demos from your Byte 4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74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Typical Supervised Learning Flow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Two steps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Training</a:t>
            </a:r>
            <a:endParaRPr lang="en-US" dirty="0">
              <a:latin typeface="Arial" charset="0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304800" y="5081585"/>
            <a:ext cx="4203700" cy="457200"/>
            <a:chOff x="288" y="3048"/>
            <a:chExt cx="2648" cy="288"/>
          </a:xfrm>
        </p:grpSpPr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288" y="307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Data</a:t>
              </a:r>
            </a:p>
          </p:txBody>
        </p:sp>
        <p:grpSp>
          <p:nvGrpSpPr>
            <p:cNvPr id="15366" name="Group 15"/>
            <p:cNvGrpSpPr>
              <a:grpSpLocks/>
            </p:cNvGrpSpPr>
            <p:nvPr/>
          </p:nvGrpSpPr>
          <p:grpSpPr bwMode="auto">
            <a:xfrm>
              <a:off x="912" y="3048"/>
              <a:ext cx="1324" cy="288"/>
              <a:chOff x="1286" y="3024"/>
              <a:chExt cx="1324" cy="288"/>
            </a:xfrm>
          </p:grpSpPr>
          <p:sp>
            <p:nvSpPr>
              <p:cNvPr id="15378" name="Rectangle 13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12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5"/>
              <p:cNvSpPr txBox="1">
                <a:spLocks noChangeArrowheads="1"/>
              </p:cNvSpPr>
              <p:nvPr/>
            </p:nvSpPr>
            <p:spPr bwMode="auto">
              <a:xfrm>
                <a:off x="1286" y="3047"/>
                <a:ext cx="1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Learning Algorithm</a:t>
                </a:r>
              </a:p>
            </p:txBody>
          </p:sp>
        </p:grp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2400" y="307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/>
                <a:t>Model</a:t>
              </a:r>
            </a:p>
          </p:txBody>
        </p: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>
              <a:off x="72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20"/>
            <p:cNvSpPr>
              <a:spLocks noChangeShapeType="1"/>
            </p:cNvSpPr>
            <p:nvPr/>
          </p:nvSpPr>
          <p:spPr bwMode="auto">
            <a:xfrm>
              <a:off x="22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462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Typical Supervised Learning Flow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Two steps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Training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Prediction</a:t>
            </a:r>
            <a:endParaRPr lang="en-US" dirty="0">
              <a:latin typeface="Arial" charset="0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304800" y="5081587"/>
            <a:ext cx="8286750" cy="1166813"/>
            <a:chOff x="288" y="3048"/>
            <a:chExt cx="5220" cy="735"/>
          </a:xfrm>
        </p:grpSpPr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288" y="307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Data</a:t>
              </a:r>
            </a:p>
          </p:txBody>
        </p:sp>
        <p:grpSp>
          <p:nvGrpSpPr>
            <p:cNvPr id="15366" name="Group 15"/>
            <p:cNvGrpSpPr>
              <a:grpSpLocks/>
            </p:cNvGrpSpPr>
            <p:nvPr/>
          </p:nvGrpSpPr>
          <p:grpSpPr bwMode="auto">
            <a:xfrm>
              <a:off x="912" y="3048"/>
              <a:ext cx="1324" cy="288"/>
              <a:chOff x="1286" y="3024"/>
              <a:chExt cx="1324" cy="288"/>
            </a:xfrm>
          </p:grpSpPr>
          <p:sp>
            <p:nvSpPr>
              <p:cNvPr id="15378" name="Rectangle 13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12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5"/>
              <p:cNvSpPr txBox="1">
                <a:spLocks noChangeArrowheads="1"/>
              </p:cNvSpPr>
              <p:nvPr/>
            </p:nvSpPr>
            <p:spPr bwMode="auto">
              <a:xfrm>
                <a:off x="1286" y="3047"/>
                <a:ext cx="1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Learning Algorithm</a:t>
                </a:r>
              </a:p>
            </p:txBody>
          </p:sp>
        </p:grp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2400" y="307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/>
                <a:t>Model</a:t>
              </a:r>
            </a:p>
          </p:txBody>
        </p:sp>
        <p:sp>
          <p:nvSpPr>
            <p:cNvPr id="15368" name="Text Box 7"/>
            <p:cNvSpPr txBox="1">
              <a:spLocks noChangeArrowheads="1"/>
            </p:cNvSpPr>
            <p:nvPr/>
          </p:nvSpPr>
          <p:spPr bwMode="auto">
            <a:xfrm>
              <a:off x="2304" y="3552"/>
              <a:ext cx="7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New Data</a:t>
              </a:r>
            </a:p>
          </p:txBody>
        </p:sp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4752" y="3076"/>
              <a:ext cx="7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Prediction</a:t>
              </a:r>
            </a:p>
          </p:txBody>
        </p:sp>
        <p:grpSp>
          <p:nvGrpSpPr>
            <p:cNvPr id="15370" name="Group 16"/>
            <p:cNvGrpSpPr>
              <a:grpSpLocks/>
            </p:cNvGrpSpPr>
            <p:nvPr/>
          </p:nvGrpSpPr>
          <p:grpSpPr bwMode="auto">
            <a:xfrm>
              <a:off x="3110" y="3048"/>
              <a:ext cx="1498" cy="288"/>
              <a:chOff x="3590" y="2832"/>
              <a:chExt cx="1498" cy="288"/>
            </a:xfrm>
          </p:grpSpPr>
          <p:sp>
            <p:nvSpPr>
              <p:cNvPr id="15376" name="Rectangle 14"/>
              <p:cNvSpPr>
                <a:spLocks noChangeArrowheads="1"/>
              </p:cNvSpPr>
              <p:nvPr/>
            </p:nvSpPr>
            <p:spPr bwMode="auto">
              <a:xfrm>
                <a:off x="3600" y="2832"/>
                <a:ext cx="14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Text Box 10"/>
              <p:cNvSpPr txBox="1">
                <a:spLocks noChangeArrowheads="1"/>
              </p:cNvSpPr>
              <p:nvPr/>
            </p:nvSpPr>
            <p:spPr bwMode="auto">
              <a:xfrm>
                <a:off x="3590" y="2855"/>
                <a:ext cx="14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FFFFFF"/>
                    </a:solidFill>
                  </a:rPr>
                  <a:t>Classification Engine</a:t>
                </a:r>
              </a:p>
            </p:txBody>
          </p:sp>
        </p:grp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>
              <a:off x="72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8"/>
            <p:cNvSpPr>
              <a:spLocks noChangeShapeType="1"/>
            </p:cNvSpPr>
            <p:nvPr/>
          </p:nvSpPr>
          <p:spPr bwMode="auto">
            <a:xfrm>
              <a:off x="46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9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20"/>
            <p:cNvSpPr>
              <a:spLocks noChangeShapeType="1"/>
            </p:cNvSpPr>
            <p:nvPr/>
          </p:nvSpPr>
          <p:spPr bwMode="auto">
            <a:xfrm>
              <a:off x="22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21"/>
            <p:cNvSpPr>
              <a:spLocks noChangeShapeType="1"/>
            </p:cNvSpPr>
            <p:nvPr/>
          </p:nvSpPr>
          <p:spPr bwMode="auto">
            <a:xfrm flipV="1">
              <a:off x="2592" y="331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" y="4953000"/>
            <a:ext cx="3429000" cy="762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3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4108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</p:spTree>
    <p:extLst>
      <p:ext uri="{BB962C8B-B14F-4D97-AF65-F5344CB8AC3E}">
        <p14:creationId xmlns:p14="http://schemas.microsoft.com/office/powerpoint/2010/main" val="439812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2843" y="3996266"/>
            <a:ext cx="1143000" cy="533400"/>
          </a:xfrm>
          <a:prstGeom prst="rect">
            <a:avLst/>
          </a:prstGeom>
          <a:solidFill>
            <a:schemeClr val="accent3">
              <a:alpha val="5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3505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“A”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2684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50373" y="3975099"/>
            <a:ext cx="1143000" cy="533400"/>
          </a:xfrm>
          <a:prstGeom prst="rect">
            <a:avLst/>
          </a:prstGeom>
          <a:solidFill>
            <a:schemeClr val="accent3">
              <a:alpha val="5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3505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“B”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1900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  <a:p>
            <a:pPr marL="0" indent="0">
              <a:buNone/>
            </a:pPr>
            <a:r>
              <a:rPr lang="en-US" dirty="0"/>
              <a:t>Typical approach: “Classification”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7265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Take a </a:t>
            </a:r>
            <a:r>
              <a:rPr lang="en-US" dirty="0">
                <a:latin typeface="Arial" charset="0"/>
              </a:rPr>
              <a:t>set of observed features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        F </a:t>
            </a:r>
            <a:r>
              <a:rPr lang="en-US" dirty="0">
                <a:latin typeface="Arial" charset="0"/>
              </a:rPr>
              <a:t>= &lt;f1, f2, f3,…&gt;  </a:t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        (</a:t>
            </a:r>
            <a:r>
              <a:rPr lang="en-US" dirty="0">
                <a:latin typeface="Arial" charset="0"/>
              </a:rPr>
              <a:t>a </a:t>
            </a:r>
            <a:r>
              <a:rPr lang="en-US" i="1" dirty="0">
                <a:latin typeface="Arial" charset="0"/>
              </a:rPr>
              <a:t>feature vector</a:t>
            </a:r>
            <a:r>
              <a:rPr lang="en-US" dirty="0">
                <a:latin typeface="Arial" charset="0"/>
              </a:rPr>
              <a:t>) </a:t>
            </a:r>
            <a:endParaRPr lang="en-US" dirty="0" smtClean="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 this </a:t>
            </a:r>
            <a:r>
              <a:rPr lang="en-US" dirty="0">
                <a:latin typeface="Arial" charset="0"/>
              </a:rPr>
              <a:t>to </a:t>
            </a:r>
            <a:r>
              <a:rPr lang="en-US" dirty="0" smtClean="0">
                <a:latin typeface="Arial" charset="0"/>
              </a:rPr>
              <a:t>estimate which class </a:t>
            </a:r>
            <a:r>
              <a:rPr lang="en-US" dirty="0">
                <a:latin typeface="Arial" charset="0"/>
              </a:rPr>
              <a:t>it </a:t>
            </a:r>
            <a:r>
              <a:rPr lang="en-US" dirty="0" smtClean="0">
                <a:latin typeface="Arial" charset="0"/>
              </a:rPr>
              <a:t>belongs to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         (a </a:t>
            </a:r>
            <a:r>
              <a:rPr lang="en-US" i="1" dirty="0" smtClean="0">
                <a:latin typeface="Arial" charset="0"/>
              </a:rPr>
              <a:t>prediction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329899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210394"/>
            <a:ext cx="7961268" cy="99010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Training data: </a:t>
            </a:r>
            <a:br>
              <a:rPr lang="en-US" sz="4000" dirty="0" smtClean="0">
                <a:latin typeface="Arial" charset="0"/>
              </a:rPr>
            </a:br>
            <a:r>
              <a:rPr lang="en-US" sz="4000" dirty="0" smtClean="0">
                <a:latin typeface="Arial" charset="0"/>
              </a:rPr>
              <a:t>Multiple Examples</a:t>
            </a:r>
            <a:endParaRPr lang="en-US" sz="4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164167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-155512"/>
            <a:ext cx="7660701" cy="99010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Including Features</a:t>
            </a:r>
            <a:endParaRPr lang="en-US" sz="4000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838200"/>
            <a:ext cx="7391400" cy="58674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Features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9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Review Concepts from Correlation &amp;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calculate three things for correlation: The slope &amp; intercept of the line; The amount of error (r); and the significance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Outliers &amp; Non-normal &amp; uneven variance values can make this fail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Correlation </a:t>
            </a:r>
            <a:r>
              <a:rPr lang="en-US" i="1" dirty="0" smtClean="0"/>
              <a:t>does not </a:t>
            </a:r>
            <a:r>
              <a:rPr lang="en-US" dirty="0" smtClean="0"/>
              <a:t>imply causation. Randomized controlled trials are the gold stander for evaluating causation (‘frequency proof’) but logical proofs are also important.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94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065144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543800" y="609600"/>
            <a:ext cx="1447800" cy="6096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Class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54132" y="-155512"/>
            <a:ext cx="766070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457200" rtl="0" eaLnBrk="1" latinLnBrk="0" hangingPunct="1">
              <a:lnSpc>
                <a:spcPts val="3400"/>
              </a:lnSpc>
              <a:spcBef>
                <a:spcPts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dirty="0" smtClean="0">
                <a:latin typeface="Arial" charset="0"/>
              </a:rPr>
              <a:t>And Labels</a:t>
            </a:r>
            <a:endParaRPr lang="en-US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2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183862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838200" y="2935019"/>
            <a:ext cx="7467600" cy="168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dirty="0"/>
              <a:t>Two simple algorithms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0R – Predict the majority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1R – Use the most predictive single feature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-155512"/>
            <a:ext cx="7660701" cy="990107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How does classification work?</a:t>
            </a:r>
          </a:p>
        </p:txBody>
      </p:sp>
    </p:spTree>
    <p:extLst>
      <p:ext uri="{BB962C8B-B14F-4D97-AF65-F5344CB8AC3E}">
        <p14:creationId xmlns:p14="http://schemas.microsoft.com/office/powerpoint/2010/main" val="305926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1295400"/>
            <a:ext cx="8058150" cy="5410200"/>
            <a:chOff x="528" y="816"/>
            <a:chExt cx="5076" cy="3408"/>
          </a:xfrm>
        </p:grpSpPr>
        <p:sp>
          <p:nvSpPr>
            <p:cNvPr id="14367" name="Rectangle 6"/>
            <p:cNvSpPr>
              <a:spLocks noChangeArrowheads="1"/>
            </p:cNvSpPr>
            <p:nvPr/>
          </p:nvSpPr>
          <p:spPr bwMode="auto">
            <a:xfrm>
              <a:off x="528" y="1440"/>
              <a:ext cx="4032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Text Box 5"/>
            <p:cNvSpPr txBox="1">
              <a:spLocks noChangeArrowheads="1"/>
            </p:cNvSpPr>
            <p:nvPr/>
          </p:nvSpPr>
          <p:spPr bwMode="auto">
            <a:xfrm>
              <a:off x="576" y="1488"/>
              <a:ext cx="3996" cy="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The simplest rule learner will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learn to predict whatever is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the most frequent result class.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This is called the majority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Class.</a:t>
              </a:r>
            </a:p>
          </p:txBody>
        </p:sp>
        <p:sp>
          <p:nvSpPr>
            <p:cNvPr id="14369" name="Rectangle 7"/>
            <p:cNvSpPr>
              <a:spLocks noChangeArrowheads="1"/>
            </p:cNvSpPr>
            <p:nvPr/>
          </p:nvSpPr>
          <p:spPr bwMode="auto">
            <a:xfrm>
              <a:off x="4788" y="816"/>
              <a:ext cx="816" cy="3408"/>
            </a:xfrm>
            <a:prstGeom prst="rect">
              <a:avLst/>
            </a:prstGeom>
            <a:noFill/>
            <a:ln w="508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1000" y="5334000"/>
            <a:ext cx="7096125" cy="688975"/>
            <a:chOff x="864" y="2592"/>
            <a:chExt cx="4470" cy="434"/>
          </a:xfrm>
        </p:grpSpPr>
        <p:sp>
          <p:nvSpPr>
            <p:cNvPr id="14365" name="Rectangle 10"/>
            <p:cNvSpPr>
              <a:spLocks noChangeArrowheads="1"/>
            </p:cNvSpPr>
            <p:nvPr/>
          </p:nvSpPr>
          <p:spPr bwMode="auto">
            <a:xfrm>
              <a:off x="864" y="2592"/>
              <a:ext cx="44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Text Box 9"/>
            <p:cNvSpPr txBox="1">
              <a:spLocks noChangeArrowheads="1"/>
            </p:cNvSpPr>
            <p:nvPr/>
          </p:nvSpPr>
          <p:spPr bwMode="auto">
            <a:xfrm>
              <a:off x="902" y="2619"/>
              <a:ext cx="443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What will the rule be in this case?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752600" y="6096000"/>
            <a:ext cx="4676775" cy="609600"/>
            <a:chOff x="422" y="3792"/>
            <a:chExt cx="2946" cy="384"/>
          </a:xfrm>
        </p:grpSpPr>
        <p:sp>
          <p:nvSpPr>
            <p:cNvPr id="14363" name="Rectangle 13"/>
            <p:cNvSpPr>
              <a:spLocks noChangeArrowheads="1"/>
            </p:cNvSpPr>
            <p:nvPr/>
          </p:nvSpPr>
          <p:spPr bwMode="auto">
            <a:xfrm>
              <a:off x="432" y="3792"/>
              <a:ext cx="28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64" name="Text Box 12"/>
            <p:cNvSpPr txBox="1">
              <a:spLocks noChangeArrowheads="1"/>
            </p:cNvSpPr>
            <p:nvPr/>
          </p:nvSpPr>
          <p:spPr bwMode="auto">
            <a:xfrm>
              <a:off x="422" y="3802"/>
              <a:ext cx="294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200">
                  <a:solidFill>
                    <a:srgbClr val="FFFFFF"/>
                  </a:solidFill>
                </a:rPr>
                <a:t>It will always predict yes.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620000" y="1676400"/>
            <a:ext cx="1219200" cy="5029200"/>
            <a:chOff x="4800" y="1056"/>
            <a:chExt cx="768" cy="3168"/>
          </a:xfrm>
        </p:grpSpPr>
        <p:sp>
          <p:nvSpPr>
            <p:cNvPr id="14358" name="Rectangle 15"/>
            <p:cNvSpPr>
              <a:spLocks noChangeArrowheads="1"/>
            </p:cNvSpPr>
            <p:nvPr/>
          </p:nvSpPr>
          <p:spPr bwMode="auto">
            <a:xfrm>
              <a:off x="4800" y="1056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6"/>
            <p:cNvSpPr>
              <a:spLocks noChangeArrowheads="1"/>
            </p:cNvSpPr>
            <p:nvPr/>
          </p:nvSpPr>
          <p:spPr bwMode="auto">
            <a:xfrm>
              <a:off x="4800" y="1296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7"/>
            <p:cNvSpPr>
              <a:spLocks noChangeArrowheads="1"/>
            </p:cNvSpPr>
            <p:nvPr/>
          </p:nvSpPr>
          <p:spPr bwMode="auto">
            <a:xfrm>
              <a:off x="4800" y="2208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8"/>
            <p:cNvSpPr>
              <a:spLocks noChangeArrowheads="1"/>
            </p:cNvSpPr>
            <p:nvPr/>
          </p:nvSpPr>
          <p:spPr bwMode="auto">
            <a:xfrm>
              <a:off x="4800" y="2640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9"/>
            <p:cNvSpPr>
              <a:spLocks noChangeArrowheads="1"/>
            </p:cNvSpPr>
            <p:nvPr/>
          </p:nvSpPr>
          <p:spPr bwMode="auto">
            <a:xfrm>
              <a:off x="4800" y="4032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04800" y="2286000"/>
            <a:ext cx="8540750" cy="2289175"/>
            <a:chOff x="192" y="1440"/>
            <a:chExt cx="5380" cy="1442"/>
          </a:xfrm>
        </p:grpSpPr>
        <p:sp>
          <p:nvSpPr>
            <p:cNvPr id="14356" name="Rectangle 23"/>
            <p:cNvSpPr>
              <a:spLocks noChangeArrowheads="1"/>
            </p:cNvSpPr>
            <p:nvPr/>
          </p:nvSpPr>
          <p:spPr bwMode="auto">
            <a:xfrm>
              <a:off x="192" y="1440"/>
              <a:ext cx="537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Text Box 22"/>
            <p:cNvSpPr txBox="1">
              <a:spLocks noChangeArrowheads="1"/>
            </p:cNvSpPr>
            <p:nvPr/>
          </p:nvSpPr>
          <p:spPr bwMode="auto">
            <a:xfrm>
              <a:off x="192" y="1440"/>
              <a:ext cx="538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A slightly more sophisticated rule learner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will find the feature that gives the most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information about the result class.  What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do you think that would be in this case?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057400" y="2514600"/>
            <a:ext cx="4359275" cy="2319338"/>
            <a:chOff x="470" y="1275"/>
            <a:chExt cx="2746" cy="1461"/>
          </a:xfrm>
        </p:grpSpPr>
        <p:sp>
          <p:nvSpPr>
            <p:cNvPr id="14354" name="Rectangle 26"/>
            <p:cNvSpPr>
              <a:spLocks noChangeArrowheads="1"/>
            </p:cNvSpPr>
            <p:nvPr/>
          </p:nvSpPr>
          <p:spPr bwMode="auto">
            <a:xfrm>
              <a:off x="480" y="1296"/>
              <a:ext cx="273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Text Box 25"/>
            <p:cNvSpPr txBox="1">
              <a:spLocks noChangeArrowheads="1"/>
            </p:cNvSpPr>
            <p:nvPr/>
          </p:nvSpPr>
          <p:spPr bwMode="auto">
            <a:xfrm>
              <a:off x="470" y="1275"/>
              <a:ext cx="246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Outlook: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Sunny -&gt; No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Overcast -&gt; Yes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Rainy-&gt; Yes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7620000" y="3505200"/>
            <a:ext cx="1219200" cy="3200400"/>
            <a:chOff x="4800" y="2208"/>
            <a:chExt cx="768" cy="2016"/>
          </a:xfrm>
        </p:grpSpPr>
        <p:sp>
          <p:nvSpPr>
            <p:cNvPr id="14350" name="Rectangle 28"/>
            <p:cNvSpPr>
              <a:spLocks noChangeArrowheads="1"/>
            </p:cNvSpPr>
            <p:nvPr/>
          </p:nvSpPr>
          <p:spPr bwMode="auto">
            <a:xfrm>
              <a:off x="4800" y="4032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Rectangle 29"/>
            <p:cNvSpPr>
              <a:spLocks noChangeArrowheads="1"/>
            </p:cNvSpPr>
            <p:nvPr/>
          </p:nvSpPr>
          <p:spPr bwMode="auto">
            <a:xfrm>
              <a:off x="4800" y="2208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Rectangle 30"/>
            <p:cNvSpPr>
              <a:spLocks noChangeArrowheads="1"/>
            </p:cNvSpPr>
            <p:nvPr/>
          </p:nvSpPr>
          <p:spPr bwMode="auto">
            <a:xfrm>
              <a:off x="4800" y="3336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Rectangle 31"/>
            <p:cNvSpPr>
              <a:spLocks noChangeArrowheads="1"/>
            </p:cNvSpPr>
            <p:nvPr/>
          </p:nvSpPr>
          <p:spPr bwMode="auto">
            <a:xfrm>
              <a:off x="4800" y="2880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1828800" y="4800600"/>
            <a:ext cx="4876800" cy="1828800"/>
            <a:chOff x="1152" y="1776"/>
            <a:chExt cx="3072" cy="1152"/>
          </a:xfrm>
        </p:grpSpPr>
        <p:sp>
          <p:nvSpPr>
            <p:cNvPr id="14348" name="Rectangle 34"/>
            <p:cNvSpPr>
              <a:spLocks noChangeArrowheads="1"/>
            </p:cNvSpPr>
            <p:nvPr/>
          </p:nvSpPr>
          <p:spPr bwMode="auto">
            <a:xfrm>
              <a:off x="1152" y="1776"/>
              <a:ext cx="3072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Text Box 33"/>
            <p:cNvSpPr txBox="1">
              <a:spLocks noChangeArrowheads="1"/>
            </p:cNvSpPr>
            <p:nvPr/>
          </p:nvSpPr>
          <p:spPr bwMode="auto">
            <a:xfrm>
              <a:off x="1152" y="1776"/>
              <a:ext cx="2790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FFFFFF"/>
                  </a:solidFill>
                </a:rPr>
                <a:t>&lt;Feature Name&gt;: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&lt;value&gt; -&gt; &lt;prediction&gt;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&lt;value&gt; -&gt; &lt;prediction&gt;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…</a:t>
              </a:r>
            </a:p>
          </p:txBody>
        </p:sp>
      </p:grp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954132" y="-155512"/>
            <a:ext cx="766070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457200" rtl="0" eaLnBrk="1" latinLnBrk="0" hangingPunct="1">
              <a:lnSpc>
                <a:spcPts val="3400"/>
              </a:lnSpc>
              <a:spcBef>
                <a:spcPts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smtClean="0">
                <a:latin typeface="Arial" charset="0"/>
              </a:rPr>
              <a:t>How does classification work?</a:t>
            </a:r>
            <a:endParaRPr lang="en-US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4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What will </a:t>
            </a:r>
            <a:r>
              <a:rPr lang="en-US" dirty="0" smtClean="0">
                <a:latin typeface="Arial" charset="0"/>
              </a:rPr>
              <a:t>the prediction be?</a:t>
            </a:r>
            <a:endParaRPr lang="en-US" dirty="0">
              <a:latin typeface="Arial" charset="0"/>
            </a:endParaRPr>
          </a:p>
        </p:txBody>
      </p: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2133600" y="1871663"/>
            <a:ext cx="4359275" cy="2319337"/>
            <a:chOff x="470" y="1275"/>
            <a:chExt cx="2746" cy="1461"/>
          </a:xfrm>
        </p:grpSpPr>
        <p:sp>
          <p:nvSpPr>
            <p:cNvPr id="16394" name="Rectangle 6"/>
            <p:cNvSpPr>
              <a:spLocks noChangeArrowheads="1"/>
            </p:cNvSpPr>
            <p:nvPr/>
          </p:nvSpPr>
          <p:spPr bwMode="auto">
            <a:xfrm>
              <a:off x="480" y="1296"/>
              <a:ext cx="273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Text Box 7"/>
            <p:cNvSpPr txBox="1">
              <a:spLocks noChangeArrowheads="1"/>
            </p:cNvSpPr>
            <p:nvPr/>
          </p:nvSpPr>
          <p:spPr bwMode="auto">
            <a:xfrm>
              <a:off x="470" y="1275"/>
              <a:ext cx="246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Outlook: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Sunny -&gt; No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Overcast -&gt; Yes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Rainy-&gt; Yes</a:t>
              </a:r>
            </a:p>
          </p:txBody>
        </p:sp>
      </p:grpSp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76200" y="4795838"/>
          <a:ext cx="89916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Bitmap Image" r:id="rId3" imgW="4023709" imgH="343075" progId="Paint.Picture">
                  <p:embed/>
                </p:oleObj>
              </mc:Choice>
              <mc:Fallback>
                <p:oleObj name="Bitmap Image" r:id="rId3" imgW="4023709" imgH="34307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795838"/>
                        <a:ext cx="89916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3795713" y="1506538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/>
              <a:t>Model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3548063" y="4411663"/>
            <a:ext cx="155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/>
              <a:t>New Data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696200" y="5156200"/>
            <a:ext cx="1295400" cy="396875"/>
            <a:chOff x="4848" y="3248"/>
            <a:chExt cx="816" cy="250"/>
          </a:xfrm>
        </p:grpSpPr>
        <p:sp>
          <p:nvSpPr>
            <p:cNvPr id="16392" name="Rectangle 12"/>
            <p:cNvSpPr>
              <a:spLocks noChangeArrowheads="1"/>
            </p:cNvSpPr>
            <p:nvPr/>
          </p:nvSpPr>
          <p:spPr bwMode="auto">
            <a:xfrm>
              <a:off x="4848" y="3264"/>
              <a:ext cx="81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5108" y="3248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b="1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3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0R &amp; 1R Classification</a:t>
            </a:r>
            <a:endParaRPr lang="en-US" dirty="0">
              <a:latin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Problem: Brittle </a:t>
            </a:r>
            <a:r>
              <a:rPr lang="en-US" dirty="0">
                <a:latin typeface="Arial" charset="0"/>
              </a:rPr>
              <a:t>and error </a:t>
            </a:r>
            <a:r>
              <a:rPr lang="en-US" dirty="0" smtClean="0">
                <a:latin typeface="Arial" charset="0"/>
              </a:rPr>
              <a:t>prone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Instead, ML </a:t>
            </a:r>
            <a:r>
              <a:rPr lang="en-US" dirty="0">
                <a:latin typeface="Arial" charset="0"/>
              </a:rPr>
              <a:t>classifiers </a:t>
            </a:r>
            <a:r>
              <a:rPr lang="en-US" dirty="0" smtClean="0">
                <a:latin typeface="Arial" charset="0"/>
              </a:rPr>
              <a:t>use </a:t>
            </a:r>
            <a:r>
              <a:rPr lang="en-US" i="1" dirty="0" smtClean="0">
                <a:latin typeface="Arial" charset="0"/>
              </a:rPr>
              <a:t>statistical models</a:t>
            </a:r>
            <a:r>
              <a:rPr lang="en-US" dirty="0" smtClean="0">
                <a:latin typeface="Arial" charset="0"/>
              </a:rPr>
              <a:t> to learn from past data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6" name="Rectangle 113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4377" name="Line 114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" name="Rectangle 28"/>
          <p:cNvSpPr/>
          <p:nvPr/>
        </p:nvSpPr>
        <p:spPr bwMode="auto">
          <a:xfrm>
            <a:off x="515938" y="1606550"/>
            <a:ext cx="1489075" cy="5032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rgbClr val="445984"/>
                </a:solidFill>
                <a:ea typeface="+mn-ea"/>
              </a:rPr>
              <a:t>Method to get Ground Truth</a:t>
            </a:r>
          </a:p>
        </p:txBody>
      </p:sp>
      <p:sp>
        <p:nvSpPr>
          <p:cNvPr id="14383" name="Line 114"/>
          <p:cNvSpPr>
            <a:spLocks noChangeShapeType="1"/>
          </p:cNvSpPr>
          <p:nvPr/>
        </p:nvSpPr>
        <p:spPr bwMode="auto">
          <a:xfrm flipV="1">
            <a:off x="1992313" y="1749425"/>
            <a:ext cx="3694112" cy="444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4" name="Line 114"/>
          <p:cNvSpPr>
            <a:spLocks noChangeShapeType="1"/>
          </p:cNvSpPr>
          <p:nvPr/>
        </p:nvSpPr>
        <p:spPr bwMode="auto">
          <a:xfrm>
            <a:off x="5699125" y="1746250"/>
            <a:ext cx="44450" cy="3873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33885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57"/>
          <p:cNvGrpSpPr>
            <a:grpSpLocks/>
          </p:cNvGrpSpPr>
          <p:nvPr/>
        </p:nvGrpSpPr>
        <p:grpSpPr bwMode="auto">
          <a:xfrm>
            <a:off x="6245225" y="3883025"/>
            <a:ext cx="1447800" cy="1295400"/>
            <a:chOff x="3936" y="2448"/>
            <a:chExt cx="912" cy="816"/>
          </a:xfrm>
        </p:grpSpPr>
        <p:sp>
          <p:nvSpPr>
            <p:cNvPr id="15374" name="AutoShape 5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5375" name="Group 5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5376" name="Rectangle 6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Rectangle 6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8" name="Rectangle 6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Rectangle 6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Rectangle 6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Rectangle 6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2" name="Rectangle 6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Rectangle 6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4" name="Rectangle 6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Rectangle 6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Rectangle 7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7" name="Rectangle 7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7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5368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5369" name="Line 43"/>
          <p:cNvSpPr>
            <a:spLocks noChangeShapeType="1"/>
          </p:cNvSpPr>
          <p:nvPr/>
        </p:nvSpPr>
        <p:spPr bwMode="auto">
          <a:xfrm>
            <a:off x="3048000" y="2697163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Line 48"/>
          <p:cNvSpPr>
            <a:spLocks noChangeShapeType="1"/>
          </p:cNvSpPr>
          <p:nvPr/>
        </p:nvSpPr>
        <p:spPr bwMode="auto">
          <a:xfrm>
            <a:off x="3297238" y="45720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1" name="Line 49"/>
          <p:cNvSpPr>
            <a:spLocks noChangeShapeType="1"/>
          </p:cNvSpPr>
          <p:nvPr/>
        </p:nvSpPr>
        <p:spPr bwMode="auto">
          <a:xfrm>
            <a:off x="3276600" y="2678113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AutoShape 50"/>
          <p:cNvSpPr>
            <a:spLocks noChangeArrowheads="1"/>
          </p:cNvSpPr>
          <p:nvPr/>
        </p:nvSpPr>
        <p:spPr bwMode="auto">
          <a:xfrm>
            <a:off x="8077200" y="3962400"/>
            <a:ext cx="1066800" cy="12954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15373" name="Line 51"/>
          <p:cNvSpPr>
            <a:spLocks noChangeShapeType="1"/>
          </p:cNvSpPr>
          <p:nvPr/>
        </p:nvSpPr>
        <p:spPr bwMode="auto">
          <a:xfrm>
            <a:off x="7620000" y="4572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 smtClean="0">
                <a:latin typeface="Arial" charset="0"/>
              </a:rPr>
              <a:t>Run/Classify Time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76050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70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2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6423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6424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6425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6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6427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8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429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6433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6434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6435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9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30" name="Text Box 62"/>
          <p:cNvSpPr txBox="1">
            <a:spLocks noChangeArrowheads="1"/>
          </p:cNvSpPr>
          <p:nvPr/>
        </p:nvSpPr>
        <p:spPr bwMode="auto">
          <a:xfrm>
            <a:off x="304800" y="3733800"/>
            <a:ext cx="5638800" cy="207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Many learning algorithms to choose from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dirty="0" smtClean="0"/>
              <a:t>A </a:t>
            </a:r>
            <a:r>
              <a:rPr lang="en-US" dirty="0"/>
              <a:t>few of the simplest ones tend to perform well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Naïve Bayes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Decision Trees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Regression-based Models (for continuous)</a:t>
            </a:r>
          </a:p>
        </p:txBody>
      </p:sp>
      <p:sp>
        <p:nvSpPr>
          <p:cNvPr id="16431" name="Oval 63"/>
          <p:cNvSpPr>
            <a:spLocks noChangeArrowheads="1"/>
          </p:cNvSpPr>
          <p:nvPr/>
        </p:nvSpPr>
        <p:spPr bwMode="auto">
          <a:xfrm>
            <a:off x="6248400" y="2057400"/>
            <a:ext cx="1447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2" name="Line 64"/>
          <p:cNvSpPr>
            <a:spLocks noChangeShapeType="1"/>
          </p:cNvSpPr>
          <p:nvPr/>
        </p:nvSpPr>
        <p:spPr bwMode="auto">
          <a:xfrm flipV="1">
            <a:off x="5562600" y="3200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3942067241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" b="454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0" y="152400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45253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4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6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7447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7448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7449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0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7451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2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453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7457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7458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7459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0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2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3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4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6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7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8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9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54" name="Text Box 62"/>
          <p:cNvSpPr txBox="1">
            <a:spLocks noChangeArrowheads="1"/>
          </p:cNvSpPr>
          <p:nvPr/>
        </p:nvSpPr>
        <p:spPr bwMode="auto">
          <a:xfrm>
            <a:off x="838200" y="3733800"/>
            <a:ext cx="7696200" cy="234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Many possible features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Different sensors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Multitude of ways to generate features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Many ways to transform and combine features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Some much more predictive / useful than others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sym typeface="Wingdings" charset="0"/>
              </a:rPr>
              <a:t> </a:t>
            </a:r>
            <a:r>
              <a:rPr lang="ja-JP" altLang="en-US" dirty="0">
                <a:solidFill>
                  <a:srgbClr val="000000"/>
                </a:solidFill>
                <a:sym typeface="Wingdings" charset="0"/>
              </a:rPr>
              <a:t>“</a:t>
            </a:r>
            <a:r>
              <a:rPr lang="en-US" dirty="0">
                <a:solidFill>
                  <a:srgbClr val="000000"/>
                </a:solidFill>
                <a:sym typeface="Wingdings" charset="0"/>
              </a:rPr>
              <a:t>Feature selection</a:t>
            </a:r>
            <a:r>
              <a:rPr lang="ja-JP" altLang="en-US" dirty="0">
                <a:solidFill>
                  <a:srgbClr val="000000"/>
                </a:solidFill>
                <a:sym typeface="Wingdings" charset="0"/>
              </a:rPr>
              <a:t>”</a:t>
            </a:r>
            <a:r>
              <a:rPr lang="en-US" dirty="0">
                <a:solidFill>
                  <a:srgbClr val="000000"/>
                </a:solidFill>
                <a:sym typeface="Wingdings" charset="0"/>
              </a:rPr>
              <a:t> tends to be very important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55" name="Oval 63"/>
          <p:cNvSpPr>
            <a:spLocks noChangeArrowheads="1"/>
          </p:cNvSpPr>
          <p:nvPr/>
        </p:nvSpPr>
        <p:spPr bwMode="auto">
          <a:xfrm>
            <a:off x="1816100" y="2057400"/>
            <a:ext cx="1447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Line 64"/>
          <p:cNvSpPr>
            <a:spLocks noChangeShapeType="1"/>
          </p:cNvSpPr>
          <p:nvPr/>
        </p:nvSpPr>
        <p:spPr bwMode="auto">
          <a:xfrm flipV="1">
            <a:off x="990600" y="3124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1071278494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Review,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Sampling </a:t>
            </a:r>
            <a:r>
              <a:rPr lang="en-US" dirty="0"/>
              <a:t>choices bias results or even turn them on their head! (this latter issue </a:t>
            </a:r>
            <a:r>
              <a:rPr lang="en-US" dirty="0" err="1"/>
              <a:t>si</a:t>
            </a:r>
            <a:r>
              <a:rPr lang="en-US" dirty="0"/>
              <a:t> called </a:t>
            </a:r>
            <a:r>
              <a:rPr lang="en-US" i="1" dirty="0"/>
              <a:t>Simpson’s Paradox). </a:t>
            </a:r>
            <a:r>
              <a:rPr lang="en-US" dirty="0"/>
              <a:t>Sometimes we should subsample; sometimes we should </a:t>
            </a:r>
            <a:r>
              <a:rPr lang="en-US" dirty="0" smtClean="0"/>
              <a:t>not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Regression tells us to what extent a group of independent variables </a:t>
            </a:r>
            <a:r>
              <a:rPr lang="en-US" i="1" dirty="0" smtClean="0"/>
              <a:t>predict </a:t>
            </a:r>
            <a:r>
              <a:rPr lang="en-US" dirty="0" smtClean="0"/>
              <a:t>or </a:t>
            </a:r>
            <a:r>
              <a:rPr lang="en-US" i="1" dirty="0" smtClean="0"/>
              <a:t>explain </a:t>
            </a:r>
            <a:r>
              <a:rPr lang="en-US" dirty="0" smtClean="0"/>
              <a:t>a dependent variable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02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2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0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8471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8472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8473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4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8475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6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77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8481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8482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8483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4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5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6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7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1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2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4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78" name="Text Box 62"/>
          <p:cNvSpPr txBox="1">
            <a:spLocks noChangeArrowheads="1"/>
          </p:cNvSpPr>
          <p:nvPr/>
        </p:nvSpPr>
        <p:spPr bwMode="auto">
          <a:xfrm>
            <a:off x="1066800" y="3733800"/>
            <a:ext cx="5181600" cy="219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Labeled data tends to be hard to come by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Tend to be expensive to gather or</a:t>
            </a:r>
            <a:br>
              <a:rPr lang="en-US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  just non-existent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Typically need a lot of data to do well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Prefer 1000s of training samples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18479" name="Oval 63"/>
          <p:cNvSpPr>
            <a:spLocks noChangeArrowheads="1"/>
          </p:cNvSpPr>
          <p:nvPr/>
        </p:nvSpPr>
        <p:spPr bwMode="auto">
          <a:xfrm>
            <a:off x="5105400" y="2133600"/>
            <a:ext cx="7620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Line 64"/>
          <p:cNvSpPr>
            <a:spLocks noChangeShapeType="1"/>
          </p:cNvSpPr>
          <p:nvPr/>
        </p:nvSpPr>
        <p:spPr bwMode="auto">
          <a:xfrm flipV="1">
            <a:off x="4876800" y="3352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4009434677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132632"/>
            <a:ext cx="9144000" cy="572536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5 was feedback to me about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278186"/>
            <a:ext cx="8259641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More tutorial info &amp; details	----- (more explanation; variety;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Quiz complaints				--  (less quizzes, not at start of class)</a:t>
            </a:r>
          </a:p>
          <a:p>
            <a:pPr marL="0" indent="0">
              <a:buNone/>
            </a:pPr>
            <a:r>
              <a:rPr lang="en-US" sz="2000" dirty="0" smtClean="0"/>
              <a:t>Materials 					-</a:t>
            </a:r>
            <a:r>
              <a:rPr lang="en-US" sz="2000" smtClean="0"/>
              <a:t>----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Deadline flexibility			++</a:t>
            </a:r>
          </a:p>
          <a:p>
            <a:pPr marL="0" indent="0">
              <a:buNone/>
            </a:pPr>
            <a:r>
              <a:rPr lang="en-US" sz="2000" dirty="0" smtClean="0"/>
              <a:t>Guest lectures				++</a:t>
            </a:r>
          </a:p>
          <a:p>
            <a:pPr marL="0" indent="0">
              <a:buNone/>
            </a:pPr>
            <a:r>
              <a:rPr lang="en-US" sz="2000" dirty="0" smtClean="0"/>
              <a:t>Morning					-+</a:t>
            </a:r>
          </a:p>
          <a:p>
            <a:pPr marL="0" indent="0">
              <a:buNone/>
            </a:pPr>
            <a:r>
              <a:rPr lang="en-US" sz="2000" dirty="0" smtClean="0"/>
              <a:t>Assignment difficulty		--++ (+=too easy; -=too hard)</a:t>
            </a:r>
          </a:p>
          <a:p>
            <a:pPr marL="0" indent="0">
              <a:buNone/>
            </a:pPr>
            <a:r>
              <a:rPr lang="en-US" sz="2000" dirty="0" smtClean="0"/>
              <a:t>Office hours					+</a:t>
            </a:r>
          </a:p>
          <a:p>
            <a:pPr marL="0" indent="0">
              <a:buNone/>
            </a:pPr>
            <a:r>
              <a:rPr lang="en-US" sz="2000" dirty="0" smtClean="0"/>
              <a:t>Quizzes announced			++</a:t>
            </a:r>
          </a:p>
          <a:p>
            <a:pPr marL="0" indent="0">
              <a:buNone/>
            </a:pPr>
            <a:r>
              <a:rPr lang="en-US" sz="2000" dirty="0" smtClean="0"/>
              <a:t>Blackboard					-</a:t>
            </a:r>
          </a:p>
          <a:p>
            <a:pPr marL="0" indent="0">
              <a:buNone/>
            </a:pPr>
            <a:r>
              <a:rPr lang="en-US" sz="2000" dirty="0" smtClean="0"/>
              <a:t>TA							++</a:t>
            </a:r>
          </a:p>
          <a:p>
            <a:pPr marL="0" indent="0">
              <a:buNone/>
            </a:pPr>
            <a:r>
              <a:rPr lang="en-US" sz="2000" dirty="0" smtClean="0"/>
              <a:t>Peer Grading				-</a:t>
            </a:r>
          </a:p>
          <a:p>
            <a:pPr marL="0" indent="0">
              <a:buNone/>
            </a:pPr>
            <a:r>
              <a:rPr lang="en-US" sz="2000" dirty="0" smtClean="0"/>
              <a:t>More discussion			+</a:t>
            </a:r>
          </a:p>
          <a:p>
            <a:pPr marL="0" indent="0">
              <a:buNone/>
            </a:pPr>
            <a:r>
              <a:rPr lang="en-US" sz="2000" dirty="0" smtClean="0"/>
              <a:t>Blog						+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37197" y="1973526"/>
            <a:ext cx="365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 one place; overview slides?; review</a:t>
            </a:r>
            <a:r>
              <a:rPr lang="en-US" dirty="0" smtClean="0"/>
              <a:t>?; depth)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0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41221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Info </a:t>
            </a:r>
            <a:r>
              <a:rPr lang="en-US" dirty="0" err="1" smtClean="0"/>
              <a:t>Viz</a:t>
            </a:r>
            <a:r>
              <a:rPr lang="en-US" dirty="0" smtClean="0"/>
              <a:t>					+</a:t>
            </a:r>
          </a:p>
          <a:p>
            <a:pPr marL="0" indent="0">
              <a:buNone/>
            </a:pPr>
            <a:r>
              <a:rPr lang="en-US" dirty="0" smtClean="0"/>
              <a:t>Real world </a:t>
            </a:r>
            <a:r>
              <a:rPr lang="en-US" dirty="0" err="1" smtClean="0"/>
              <a:t>Egs</a:t>
            </a:r>
            <a:r>
              <a:rPr lang="en-US" dirty="0" smtClean="0"/>
              <a:t>		+</a:t>
            </a:r>
          </a:p>
          <a:p>
            <a:pPr marL="0" indent="0">
              <a:buNone/>
            </a:pPr>
            <a:r>
              <a:rPr lang="en-US" dirty="0" smtClean="0"/>
              <a:t>Pitfalls </a:t>
            </a:r>
            <a:r>
              <a:rPr lang="en-US" dirty="0" err="1" smtClean="0"/>
              <a:t>Egs</a:t>
            </a:r>
            <a:r>
              <a:rPr lang="en-US" dirty="0" smtClean="0"/>
              <a:t>				+</a:t>
            </a:r>
          </a:p>
          <a:p>
            <a:pPr marL="0" indent="0">
              <a:buNone/>
            </a:pPr>
            <a:r>
              <a:rPr lang="en-US" dirty="0" smtClean="0"/>
              <a:t>Big Data </a:t>
            </a:r>
            <a:r>
              <a:rPr lang="en-US" dirty="0" err="1" smtClean="0"/>
              <a:t>Egs</a:t>
            </a:r>
            <a:r>
              <a:rPr lang="en-US" dirty="0" smtClean="0"/>
              <a:t>			+</a:t>
            </a:r>
          </a:p>
          <a:p>
            <a:pPr marL="0" indent="0">
              <a:buNone/>
            </a:pPr>
            <a:r>
              <a:rPr lang="en-US" dirty="0" smtClean="0"/>
              <a:t>Big Data in general 	+++</a:t>
            </a:r>
          </a:p>
          <a:p>
            <a:pPr marL="0" indent="0">
              <a:buNone/>
            </a:pPr>
            <a:r>
              <a:rPr lang="en-US" dirty="0" smtClean="0"/>
              <a:t>Machine Learning	++</a:t>
            </a:r>
          </a:p>
          <a:p>
            <a:pPr marL="0" indent="0">
              <a:buNone/>
            </a:pPr>
            <a:r>
              <a:rPr lang="en-US" dirty="0" smtClean="0"/>
              <a:t>Job Prep				+</a:t>
            </a:r>
          </a:p>
          <a:p>
            <a:pPr marL="0" indent="0">
              <a:buNone/>
            </a:pPr>
            <a:r>
              <a:rPr lang="en-US" dirty="0" smtClean="0"/>
              <a:t>Data Mining			++</a:t>
            </a:r>
          </a:p>
          <a:p>
            <a:pPr marL="0" indent="0">
              <a:buNone/>
            </a:pPr>
            <a:r>
              <a:rPr lang="en-US" dirty="0" smtClean="0"/>
              <a:t>Data collection		+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2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Quiz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8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X% of the time, the recognizer was right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X% of the time, the recognizer was right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But our data actually looks something like: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5671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Accuracy: (90+10)/(90+15+12+10) = 79%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What about all the other information here?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93094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(True Positive)</a:t>
                      </a:r>
                      <a:endParaRPr lang="en-US" dirty="0"/>
                    </a:p>
                  </a:txBody>
                  <a:tcPr>
                    <a:solidFill>
                      <a:srgbClr val="FEB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Negative)</a:t>
                      </a:r>
                      <a:endParaRPr lang="en-US" dirty="0"/>
                    </a:p>
                  </a:txBody>
                  <a:tcPr>
                    <a:solidFill>
                      <a:srgbClr val="FEB5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6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Alternative takes on Accuracy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Precision = TP / (TP + FP) = 90/(90+12) = 88%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Recall = TP / (TP + FN) = 90/(90+15) = 86%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F-Score = 2 * (Precision * Recall)   = 87%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(Precision + Recall)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04083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negatives)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312543" y="3396210"/>
            <a:ext cx="3064103" cy="276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4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05408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(false negatives)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4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Observed acc</a:t>
            </a:r>
            <a:r>
              <a:rPr lang="en-US" dirty="0">
                <a:latin typeface="Arial" charset="0"/>
              </a:rPr>
              <a:t>. </a:t>
            </a:r>
            <a:r>
              <a:rPr lang="en-US" dirty="0" smtClean="0">
                <a:latin typeface="Arial" charset="0"/>
              </a:rPr>
              <a:t>         = .79</a:t>
            </a:r>
            <a:endParaRPr lang="en-US" dirty="0">
              <a:latin typeface="Arial" charset="0"/>
            </a:endParaRPr>
          </a:p>
          <a:p>
            <a:pPr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50977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negatives)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8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based on the same assumptions as correlation</a:t>
            </a:r>
          </a:p>
          <a:p>
            <a:pPr marL="0" indent="0">
              <a:buNone/>
            </a:pPr>
            <a:r>
              <a:rPr lang="en-US" dirty="0" smtClean="0"/>
              <a:t>In addition, independent variables that are not independent can mess it up</a:t>
            </a:r>
          </a:p>
          <a:p>
            <a:pPr marL="0" indent="0">
              <a:buNone/>
            </a:pPr>
            <a:r>
              <a:rPr lang="en-US" dirty="0" smtClean="0"/>
              <a:t>Over fitting can be a problem (too little data for the number of independent variables)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306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need to compare ground truth to predictions 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5559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negatives)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86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=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59391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E[sleep] </a:t>
            </a:r>
            <a:r>
              <a:rPr lang="en-US" dirty="0" smtClean="0">
                <a:latin typeface="Arial" charset="0"/>
              </a:rPr>
              <a:t>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59391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04252" y="2733536"/>
            <a:ext cx="2043884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502808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8263"/>
              <a:gd name="adj4" fmla="val 64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predicted instances in the s (sleep) class = 90 + 15 = 105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E[sleep] </a:t>
            </a:r>
            <a:r>
              <a:rPr lang="en-US" dirty="0" smtClean="0">
                <a:latin typeface="Arial" charset="0"/>
              </a:rPr>
              <a:t>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86995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31856" y="2733536"/>
            <a:ext cx="2016280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502808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8263"/>
              <a:gd name="adj4" fmla="val 64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predicted instances in the s (sleep) class = 90 + 15 = 105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20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=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8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 =   102 * 105    = 84.33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127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17412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</a:t>
            </a:r>
            <a:r>
              <a:rPr lang="en-US" dirty="0" smtClean="0">
                <a:latin typeface="Arial" charset="0"/>
              </a:rPr>
              <a:t>[bike] 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(b)*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2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E[bike]   =   25 * 22 =  4.33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127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51621" y="3300107"/>
            <a:ext cx="17412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5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E[sleeping</a:t>
            </a:r>
            <a:r>
              <a:rPr lang="en-US" dirty="0">
                <a:latin typeface="Arial" charset="0"/>
              </a:rPr>
              <a:t>]</a:t>
            </a:r>
            <a:r>
              <a:rPr lang="en-US" dirty="0" smtClean="0">
                <a:latin typeface="Arial" charset="0"/>
              </a:rPr>
              <a:t> + E[Biking]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	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= (84.33 + 4.33) / 127</a:t>
            </a:r>
          </a:p>
          <a:p>
            <a:pPr>
              <a:buNone/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Arial" charset="0"/>
              </a:rPr>
              <a:t>								  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= .70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51621" y="3300107"/>
            <a:ext cx="386464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18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00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76600"/>
            <a:ext cx="17907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4107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4108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8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3" name="Line 11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12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Observed acc.                 = </a:t>
            </a:r>
            <a:r>
              <a:rPr lang="en-US" dirty="0" smtClean="0">
                <a:latin typeface="Arial" charset="0"/>
              </a:rPr>
              <a:t>.79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.70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73033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negatives)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positives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33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</a:t>
            </a:r>
            <a:r>
              <a:rPr lang="en-US" dirty="0" smtClean="0">
                <a:latin typeface="Arial" charset="0"/>
              </a:rPr>
              <a:t>(.79 - .70)        = .3  (</a:t>
            </a:r>
            <a:r>
              <a:rPr lang="en-US" i="1" dirty="0" smtClean="0">
                <a:latin typeface="Arial" charset="0"/>
              </a:rPr>
              <a:t>terrible!)</a:t>
            </a:r>
            <a:r>
              <a:rPr lang="en-US" dirty="0" smtClean="0">
                <a:latin typeface="Arial" charset="0"/>
              </a:rPr>
              <a:t> 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			   (</a:t>
            </a:r>
            <a:r>
              <a:rPr lang="en-US" dirty="0">
                <a:latin typeface="Arial" charset="0"/>
              </a:rPr>
              <a:t>1 - </a:t>
            </a:r>
            <a:r>
              <a:rPr lang="en-US" dirty="0" smtClean="0">
                <a:latin typeface="Arial" charset="0"/>
              </a:rPr>
              <a:t>.70)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Observed acc.                 = </a:t>
            </a:r>
            <a:r>
              <a:rPr lang="en-US" dirty="0" smtClean="0">
                <a:latin typeface="Arial" charset="0"/>
              </a:rPr>
              <a:t>.79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.70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83211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negatives)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positives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204273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Sources of Bias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Training and testing on same data (you know too much!)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Optimizing and training on same data (same effect)</a:t>
            </a:r>
          </a:p>
        </p:txBody>
      </p:sp>
    </p:spTree>
    <p:extLst>
      <p:ext uri="{BB962C8B-B14F-4D97-AF65-F5344CB8AC3E}">
        <p14:creationId xmlns:p14="http://schemas.microsoft.com/office/powerpoint/2010/main" val="627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304800" y="4135778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74" name="Group 15"/>
          <p:cNvGrpSpPr>
            <a:grpSpLocks/>
          </p:cNvGrpSpPr>
          <p:nvPr/>
        </p:nvGrpSpPr>
        <p:grpSpPr bwMode="auto">
          <a:xfrm>
            <a:off x="2819400" y="1828800"/>
            <a:ext cx="2286000" cy="4495800"/>
            <a:chOff x="1776" y="1152"/>
            <a:chExt cx="1440" cy="2832"/>
          </a:xfrm>
        </p:grpSpPr>
        <p:sp>
          <p:nvSpPr>
            <p:cNvPr id="58375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776" y="1152"/>
              <a:ext cx="1296" cy="1008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Train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  <p:sp>
          <p:nvSpPr>
            <p:cNvPr id="58376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1920" y="3072"/>
              <a:ext cx="1296" cy="912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</a:t>
              </a:r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est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96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398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59402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yes</a:t>
              </a:r>
            </a:p>
          </p:txBody>
        </p:sp>
      </p:grpSp>
      <p:grpSp>
        <p:nvGrpSpPr>
          <p:cNvPr id="59399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59400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1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training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4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0429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30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0423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60427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8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Performance on</a:t>
              </a:r>
            </a:p>
            <a:p>
              <a:pPr algn="ctr"/>
              <a:r>
                <a:rPr lang="en-US"/>
                <a:t>training data?</a:t>
              </a:r>
            </a:p>
          </p:txBody>
        </p:sp>
      </p:grpSp>
      <p:grpSp>
        <p:nvGrpSpPr>
          <p:cNvPr id="60424" name="Group 12"/>
          <p:cNvGrpSpPr>
            <a:grpSpLocks/>
          </p:cNvGrpSpPr>
          <p:nvPr/>
        </p:nvGrpSpPr>
        <p:grpSpPr bwMode="auto">
          <a:xfrm>
            <a:off x="6400800" y="381000"/>
            <a:ext cx="1828800" cy="641350"/>
            <a:chOff x="4032" y="220"/>
            <a:chExt cx="1152" cy="404"/>
          </a:xfrm>
        </p:grpSpPr>
        <p:sp>
          <p:nvSpPr>
            <p:cNvPr id="60425" name="Rectangle 13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26" name="Text Box 14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testing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47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46" name="Group 8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1450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51" name="Text Box 6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1447" name="Group 20"/>
          <p:cNvGrpSpPr>
            <a:grpSpLocks/>
          </p:cNvGrpSpPr>
          <p:nvPr/>
        </p:nvGrpSpPr>
        <p:grpSpPr bwMode="auto">
          <a:xfrm>
            <a:off x="727075" y="1981200"/>
            <a:ext cx="8120063" cy="4154488"/>
            <a:chOff x="458" y="1248"/>
            <a:chExt cx="5115" cy="2617"/>
          </a:xfrm>
        </p:grpSpPr>
        <p:sp>
          <p:nvSpPr>
            <p:cNvPr id="61448" name="Rectangle 19"/>
            <p:cNvSpPr>
              <a:spLocks noChangeArrowheads="1"/>
            </p:cNvSpPr>
            <p:nvPr/>
          </p:nvSpPr>
          <p:spPr bwMode="auto">
            <a:xfrm>
              <a:off x="528" y="1248"/>
              <a:ext cx="5040" cy="25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49" name="Text Box 18"/>
            <p:cNvSpPr txBox="1">
              <a:spLocks noChangeArrowheads="1"/>
            </p:cNvSpPr>
            <p:nvPr/>
          </p:nvSpPr>
          <p:spPr bwMode="auto">
            <a:xfrm>
              <a:off x="458" y="1248"/>
              <a:ext cx="5115" cy="261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u="sng" dirty="0">
                  <a:solidFill>
                    <a:srgbClr val="FFFFFF"/>
                  </a:solidFill>
                </a:rPr>
                <a:t>IMPORTANT!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If you evaluate the performance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of your rule on the same data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you trained on, you won</a:t>
              </a:r>
              <a:r>
                <a:rPr lang="ja-JP" altLang="en-US" sz="4400" dirty="0">
                  <a:solidFill>
                    <a:srgbClr val="FFFFFF"/>
                  </a:solidFill>
                </a:rPr>
                <a:t>’</a:t>
              </a:r>
              <a:r>
                <a:rPr lang="en-US" sz="4400" dirty="0">
                  <a:solidFill>
                    <a:srgbClr val="FFFFFF"/>
                  </a:solidFill>
                </a:rPr>
                <a:t>t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get an accurate estimate of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how well it will do on new data.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58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In practice: Not enough labeled data!</a:t>
            </a:r>
          </a:p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Never </a:t>
            </a:r>
            <a:r>
              <a:rPr lang="en-US" dirty="0" smtClean="0">
                <a:latin typeface="Arial" charset="0"/>
              </a:rPr>
              <a:t>give up on the optimization set, just make it smaller</a:t>
            </a:r>
            <a:endParaRPr lang="en-US" i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124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76600"/>
            <a:ext cx="17907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5132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5133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6" name="Line 8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1905000" y="5943600"/>
            <a:ext cx="564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Problem:</a:t>
            </a:r>
            <a:r>
              <a:rPr lang="en-US"/>
              <a:t> there isn</a:t>
            </a:r>
            <a:r>
              <a:rPr lang="ja-JP" altLang="en-US"/>
              <a:t>’</a:t>
            </a:r>
            <a:r>
              <a:rPr lang="en-US"/>
              <a:t>t one universally best approach!!!!!</a:t>
            </a:r>
          </a:p>
        </p:txBody>
      </p:sp>
      <p:grpSp>
        <p:nvGrpSpPr>
          <p:cNvPr id="5129" name="Group 11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5130" name="Text Box 12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5131" name="Oval 13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868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352800" y="2362200"/>
            <a:ext cx="57912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Let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2, 3, 4,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Accuracy1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</p:spTree>
    <p:extLst>
      <p:ext uri="{BB962C8B-B14F-4D97-AF65-F5344CB8AC3E}">
        <p14:creationId xmlns:p14="http://schemas.microsoft.com/office/powerpoint/2010/main" val="301078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		Cross </a:t>
            </a:r>
            <a:r>
              <a:rPr lang="en-US" dirty="0">
                <a:latin typeface="Arial" charset="0"/>
              </a:rPr>
              <a:t>Validation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say your data has attributes A, B, and 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First train on 1, 3, 4,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results is Accuracy2</a:t>
            </a:r>
            <a:endParaRPr lang="en-US" dirty="0">
              <a:latin typeface="Arial" charset="0"/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</a:t>
            </a:r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9559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		Cross </a:t>
            </a:r>
            <a:r>
              <a:rPr lang="en-US" dirty="0">
                <a:latin typeface="Arial" charset="0"/>
              </a:rPr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say your data has attributes A, B, and 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First train on 1, </a:t>
            </a:r>
            <a:r>
              <a:rPr lang="en-US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, 4,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results is Accuracy3</a:t>
            </a:r>
            <a:endParaRPr lang="en-US" dirty="0">
              <a:latin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</a:t>
            </a:r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757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		Cross </a:t>
            </a:r>
            <a:r>
              <a:rPr lang="en-US" dirty="0">
                <a:latin typeface="Arial" charset="0"/>
              </a:rPr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say your data has attributes A, B, and 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First train on 1, 2, 3,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results is Accuracy4</a:t>
            </a:r>
            <a:endParaRPr lang="en-US" dirty="0">
              <a:latin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</a:t>
            </a:r>
            <a:r>
              <a:rPr lang="en-US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882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		Cross </a:t>
            </a:r>
            <a:r>
              <a:rPr lang="en-US" dirty="0">
                <a:latin typeface="Arial" charset="0"/>
              </a:rPr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8000"/>
                </a:solidFill>
              </a:rPr>
              <a:t>TEST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Continue for all folds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latin typeface="Arial" charset="0"/>
              </a:rPr>
              <a:t>Average </a:t>
            </a:r>
            <a:r>
              <a:rPr lang="en-US" dirty="0" smtClean="0">
                <a:latin typeface="Arial" charset="0"/>
              </a:rPr>
              <a:t>the resulting accuracies</a:t>
            </a:r>
            <a:endParaRPr lang="en-US" i="1" dirty="0">
              <a:latin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</a:t>
            </a:r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365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71043"/>
            <a:ext cx="7048804" cy="4379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charset="0"/>
              </a:rPr>
              <a:t>Typically done with 10 subsamples (ten-fold cross validation)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>
                <a:latin typeface="Arial" charset="0"/>
              </a:rPr>
              <a:t>Provides an </a:t>
            </a:r>
            <a:r>
              <a:rPr lang="en-US" sz="3200" i="1" dirty="0">
                <a:latin typeface="Arial" charset="0"/>
              </a:rPr>
              <a:t>estimate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smtClean="0">
                <a:latin typeface="Arial" charset="0"/>
              </a:rPr>
              <a:t>of performance on an independent sample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latin typeface="Arial" charset="0"/>
              </a:rPr>
              <a:t>Makes the most of your data – large portion used for </a:t>
            </a:r>
            <a:r>
              <a:rPr lang="en-US" sz="3200" dirty="0" smtClean="0">
                <a:latin typeface="Arial" charset="0"/>
              </a:rPr>
              <a:t>training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latin typeface="Arial" charset="0"/>
              </a:rPr>
              <a:t>But </a:t>
            </a:r>
            <a:r>
              <a:rPr lang="en-US" sz="3200" dirty="0" smtClean="0">
                <a:latin typeface="Arial" charset="0"/>
              </a:rPr>
              <a:t>many iterations you </a:t>
            </a:r>
            <a:r>
              <a:rPr lang="en-US" sz="3200" dirty="0">
                <a:latin typeface="Arial" charset="0"/>
              </a:rPr>
              <a:t>are using insights from your testing data in building your </a:t>
            </a:r>
            <a:r>
              <a:rPr lang="en-US" sz="3200" dirty="0" smtClean="0">
                <a:latin typeface="Arial" charset="0"/>
              </a:rPr>
              <a:t>model -&gt; need that optimization set </a:t>
            </a:r>
            <a:endParaRPr lang="en-US" sz="32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>
                <a:latin typeface="Arial" charset="0"/>
              </a:rPr>
              <a:t>Partitioning</a:t>
            </a:r>
          </a:p>
          <a:p>
            <a:pPr lvl="1">
              <a:lnSpc>
                <a:spcPct val="90000"/>
              </a:lnSpc>
            </a:pPr>
            <a:r>
              <a:rPr lang="ja-JP" altLang="en-US" sz="2400" dirty="0" smtClean="0">
                <a:latin typeface="Arial" charset="0"/>
              </a:rPr>
              <a:t>“</a:t>
            </a:r>
            <a:r>
              <a:rPr lang="en-US" sz="2400" dirty="0">
                <a:latin typeface="Arial" charset="0"/>
              </a:rPr>
              <a:t>Stratified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2400" i="1" dirty="0">
                <a:latin typeface="Arial" charset="0"/>
                <a:sym typeface="Wingdings" charset="0"/>
              </a:rPr>
              <a:t>approximately</a:t>
            </a:r>
            <a:r>
              <a:rPr lang="en-US" sz="2400" dirty="0">
                <a:latin typeface="Arial" charset="0"/>
                <a:sym typeface="Wingdings" charset="0"/>
              </a:rPr>
              <a:t> the right </a:t>
            </a:r>
            <a:r>
              <a:rPr lang="en-US" sz="2400" dirty="0" smtClean="0">
                <a:latin typeface="Arial" charset="0"/>
                <a:sym typeface="Wingdings" charset="0"/>
              </a:rPr>
              <a:t>proportion</a:t>
            </a:r>
            <a:endParaRPr lang="en-US" sz="2400" dirty="0">
              <a:latin typeface="Arial" charset="0"/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Partitioning your data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43432"/>
            <a:ext cx="7048804" cy="437997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3000" dirty="0" smtClean="0">
                <a:latin typeface="Arial" charset="0"/>
              </a:rPr>
              <a:t>“</a:t>
            </a:r>
            <a:r>
              <a:rPr lang="en-US" sz="3000" dirty="0">
                <a:latin typeface="Arial" charset="0"/>
              </a:rPr>
              <a:t>Stratified</a:t>
            </a:r>
            <a:r>
              <a:rPr lang="ja-JP" altLang="en-US" sz="3000" dirty="0">
                <a:latin typeface="Arial" charset="0"/>
              </a:rPr>
              <a:t>”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3000" i="1" dirty="0">
                <a:latin typeface="Arial" charset="0"/>
                <a:sym typeface="Wingdings" charset="0"/>
              </a:rPr>
              <a:t>approximately</a:t>
            </a:r>
            <a:r>
              <a:rPr lang="en-US" sz="3000" dirty="0">
                <a:latin typeface="Arial" charset="0"/>
                <a:sym typeface="Wingdings" charset="0"/>
              </a:rPr>
              <a:t> the right </a:t>
            </a:r>
            <a:r>
              <a:rPr lang="en-US" sz="3000" dirty="0" smtClean="0">
                <a:latin typeface="Arial" charset="0"/>
                <a:sym typeface="Wingdings" charset="0"/>
              </a:rPr>
              <a:t>proportion</a:t>
            </a: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Partitioning your data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43432"/>
            <a:ext cx="7048804" cy="437997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3000" dirty="0" smtClean="0">
                <a:latin typeface="Arial" charset="0"/>
              </a:rPr>
              <a:t>“</a:t>
            </a:r>
            <a:r>
              <a:rPr lang="en-US" sz="3000" dirty="0">
                <a:latin typeface="Arial" charset="0"/>
              </a:rPr>
              <a:t>Stratified</a:t>
            </a:r>
            <a:r>
              <a:rPr lang="ja-JP" altLang="en-US" sz="3000" dirty="0">
                <a:latin typeface="Arial" charset="0"/>
              </a:rPr>
              <a:t>”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3000" i="1" dirty="0">
                <a:latin typeface="Arial" charset="0"/>
                <a:sym typeface="Wingdings" charset="0"/>
              </a:rPr>
              <a:t>approximately</a:t>
            </a:r>
            <a:r>
              <a:rPr lang="en-US" sz="3000" dirty="0">
                <a:latin typeface="Arial" charset="0"/>
                <a:sym typeface="Wingdings" charset="0"/>
              </a:rPr>
              <a:t> the right </a:t>
            </a:r>
            <a:r>
              <a:rPr lang="en-US" sz="3000" dirty="0" smtClean="0">
                <a:latin typeface="Arial" charset="0"/>
                <a:sym typeface="Wingdings" charset="0"/>
              </a:rPr>
              <a:t>proportion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latin typeface="Arial" charset="0"/>
                <a:sym typeface="Wingdings" charset="0"/>
              </a:rPr>
              <a:t>“Per Person” -&gt; randomly choose one or </a:t>
            </a:r>
            <a:r>
              <a:rPr lang="en-US" sz="3000" dirty="0" err="1" smtClean="0">
                <a:latin typeface="Arial" charset="0"/>
                <a:sym typeface="Wingdings" charset="0"/>
              </a:rPr>
              <a:t>moer</a:t>
            </a:r>
            <a:r>
              <a:rPr lang="en-US" sz="3000" dirty="0" smtClean="0">
                <a:latin typeface="Arial" charset="0"/>
                <a:sym typeface="Wingdings" charset="0"/>
              </a:rPr>
              <a:t> people to hold out (less standard, but may be more accurate)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sym typeface="Wingdings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Especially good if you want to know how your classifier would perform if a new user comes along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8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Do we have to do all of the folds?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Yes!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test set on each fold is too small to give you an accurate estimate of performance alone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Variation across folds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Evaluation over part of the data is likely to be misleading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5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 make your classifier</a:t>
            </a:r>
            <a:endParaRPr lang="en-US" dirty="0">
              <a:latin typeface="Arial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32" y="2209800"/>
            <a:ext cx="7732668" cy="32766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If </a:t>
            </a:r>
            <a:r>
              <a:rPr lang="en-US" dirty="0" smtClean="0">
                <a:latin typeface="Arial" charset="0"/>
              </a:rPr>
              <a:t>satisfied </a:t>
            </a:r>
            <a:r>
              <a:rPr lang="en-US" dirty="0">
                <a:latin typeface="Arial" charset="0"/>
              </a:rPr>
              <a:t>with the performance estimate we get using cross-validation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Build the </a:t>
            </a:r>
            <a:r>
              <a:rPr lang="en-US" dirty="0">
                <a:latin typeface="Arial" charset="0"/>
              </a:rPr>
              <a:t>model with the </a:t>
            </a:r>
            <a:r>
              <a:rPr lang="en-US" b="1" u="sng" dirty="0">
                <a:latin typeface="Arial" charset="0"/>
              </a:rPr>
              <a:t>WHOLE SET</a:t>
            </a:r>
          </a:p>
          <a:p>
            <a:pPr eaLnBrk="1" hangingPunct="1"/>
            <a:endParaRPr lang="en-US" b="1" u="sng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Don’t use </a:t>
            </a:r>
            <a:r>
              <a:rPr lang="en-US" dirty="0">
                <a:latin typeface="Arial" charset="0"/>
              </a:rPr>
              <a:t>cross-validation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386140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Arial" charset="0"/>
              </a:rPr>
              <a:t>Slightly less naïve approach: Aimless wandering…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48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6172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6173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0" name="Line 8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52" name="Picture 1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16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17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18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19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2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2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2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5" name="Picture 2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66" name="Group 24"/>
          <p:cNvGrpSpPr>
            <a:grpSpLocks/>
          </p:cNvGrpSpPr>
          <p:nvPr/>
        </p:nvGrpSpPr>
        <p:grpSpPr bwMode="auto">
          <a:xfrm>
            <a:off x="3886200" y="4114800"/>
            <a:ext cx="609600" cy="533400"/>
            <a:chOff x="768" y="3600"/>
            <a:chExt cx="384" cy="336"/>
          </a:xfrm>
        </p:grpSpPr>
        <p:sp>
          <p:nvSpPr>
            <p:cNvPr id="6170" name="Oval 25"/>
            <p:cNvSpPr>
              <a:spLocks noChangeArrowheads="1"/>
            </p:cNvSpPr>
            <p:nvPr/>
          </p:nvSpPr>
          <p:spPr bwMode="auto">
            <a:xfrm>
              <a:off x="768" y="3600"/>
              <a:ext cx="384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171" name="Picture 26" descr="hamm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" y="3648"/>
              <a:ext cx="23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67" name="Group 27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6168" name="Text Box 28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6169" name="Oval 29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982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 make your classifier…</a:t>
            </a:r>
            <a:endParaRPr lang="en-US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If we are satisfied with the performance estimate we get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Then we build the model with the </a:t>
            </a:r>
            <a:r>
              <a:rPr lang="en-US" b="1" u="sng">
                <a:latin typeface="Arial" charset="0"/>
              </a:rPr>
              <a:t>WHOLE SET</a:t>
            </a:r>
          </a:p>
          <a:p>
            <a:pPr eaLnBrk="1" hangingPunct="1"/>
            <a:endParaRPr lang="en-US" b="1" u="sng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Now let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see how it works…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984250" y="1219200"/>
            <a:ext cx="7473950" cy="4495800"/>
            <a:chOff x="480" y="624"/>
            <a:chExt cx="4708" cy="2832"/>
          </a:xfrm>
        </p:grpSpPr>
        <p:grpSp>
          <p:nvGrpSpPr>
            <p:cNvPr id="65541" name="Group 5"/>
            <p:cNvGrpSpPr>
              <a:grpSpLocks/>
            </p:cNvGrpSpPr>
            <p:nvPr/>
          </p:nvGrpSpPr>
          <p:grpSpPr bwMode="auto">
            <a:xfrm>
              <a:off x="480" y="624"/>
              <a:ext cx="4708" cy="2832"/>
              <a:chOff x="480" y="624"/>
              <a:chExt cx="4708" cy="2832"/>
            </a:xfrm>
          </p:grpSpPr>
          <p:sp>
            <p:nvSpPr>
              <p:cNvPr id="65543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4656" cy="28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4" name="Text Box 7"/>
              <p:cNvSpPr txBox="1">
                <a:spLocks noChangeArrowheads="1"/>
              </p:cNvSpPr>
              <p:nvPr/>
            </p:nvSpPr>
            <p:spPr bwMode="auto">
              <a:xfrm>
                <a:off x="480" y="1200"/>
                <a:ext cx="4708" cy="2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3600"/>
                  <a:t>If you are not satisfied with the </a:t>
                </a:r>
              </a:p>
              <a:p>
                <a:pPr algn="ctr"/>
                <a:r>
                  <a:rPr lang="en-US" sz="3600"/>
                  <a:t>performance you get,</a:t>
                </a:r>
              </a:p>
              <a:p>
                <a:pPr algn="ctr"/>
                <a:r>
                  <a:rPr lang="en-US" sz="3600"/>
                  <a:t>then you should try to determine </a:t>
                </a:r>
              </a:p>
              <a:p>
                <a:pPr algn="ctr"/>
                <a:r>
                  <a:rPr lang="en-US" sz="3600"/>
                  <a:t>what went wrong,</a:t>
                </a:r>
              </a:p>
              <a:p>
                <a:pPr algn="ctr"/>
                <a:r>
                  <a:rPr lang="en-US" sz="3600"/>
                  <a:t>and then evaluate a different model </a:t>
                </a:r>
              </a:p>
              <a:p>
                <a:pPr algn="ctr"/>
                <a:r>
                  <a:rPr lang="en-US" sz="3600"/>
                  <a:t>that compensates.</a:t>
                </a:r>
              </a:p>
            </p:txBody>
          </p:sp>
        </p:grpSp>
        <p:pic>
          <p:nvPicPr>
            <p:cNvPr id="65542" name="Picture 8" descr="sherloc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" y="672"/>
              <a:ext cx="76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314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Feature Selection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Earlier indicated that feature selection is typically important to success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Very typical feature selection method: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use information gain to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score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your features</a:t>
            </a:r>
          </a:p>
          <a:p>
            <a:pPr lvl="1" eaLnBrk="1" hangingPunct="1"/>
            <a:r>
              <a:rPr lang="en-US">
                <a:latin typeface="Arial" charset="0"/>
              </a:rPr>
              <a:t>Use the top N features ranked by information gain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latin typeface="Arial" charset="0"/>
              </a:rPr>
              <a:t>Combinatoric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search / optimization through possible feature subsets using classifier accuracy as the objective function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(this can be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wrapped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around any type of classifier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latin typeface="Arial" charset="0"/>
              </a:rPr>
              <a:t>Combinatoric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search / optimization through possible feature subsets using classifier accuracy as the objective function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(this can be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wrapped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around any type of classifier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Example:</a:t>
            </a:r>
            <a:endParaRPr lang="en-US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2000" dirty="0" smtClean="0">
                <a:latin typeface="Arial" charset="0"/>
              </a:rPr>
              <a:t>Start </a:t>
            </a:r>
            <a:r>
              <a:rPr lang="en-US" sz="2000" dirty="0">
                <a:latin typeface="Arial" charset="0"/>
              </a:rPr>
              <a:t>with an empty set of selected features</a:t>
            </a: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Train a new classifier adding each candidate new feature </a:t>
            </a: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Keep the feature which produces the classifier with the </a:t>
            </a:r>
            <a:r>
              <a:rPr lang="en-US" sz="2000" dirty="0" smtClean="0">
                <a:latin typeface="Arial" charset="0"/>
              </a:rPr>
              <a:t>best accuracy</a:t>
            </a:r>
            <a:endParaRPr lang="en-US" sz="2000" dirty="0">
              <a:latin typeface="Arial" charset="0"/>
            </a:endParaRP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Repeat until things stop </a:t>
            </a:r>
            <a:r>
              <a:rPr lang="en-US" sz="2000" dirty="0" smtClean="0">
                <a:latin typeface="Arial" charset="0"/>
              </a:rPr>
              <a:t>improving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 Cons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Arial" charset="0"/>
              </a:rPr>
              <a:t>This </a:t>
            </a:r>
            <a:r>
              <a:rPr lang="en-US" sz="3200" dirty="0">
                <a:latin typeface="Arial" charset="0"/>
              </a:rPr>
              <a:t>is an expensive process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Building and testing a classifier is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inside the loop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here </a:t>
            </a:r>
            <a:r>
              <a:rPr lang="en-US" sz="2800" dirty="0" smtClean="0">
                <a:latin typeface="Arial" charset="0"/>
              </a:rPr>
              <a:t> so </a:t>
            </a:r>
            <a:r>
              <a:rPr lang="en-US" sz="2800" dirty="0">
                <a:latin typeface="Arial" charset="0"/>
              </a:rPr>
              <a:t>typically want a fast learner (e.g., naïve Bayes,  decision trees</a:t>
            </a:r>
            <a:r>
              <a:rPr lang="en-US" sz="28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>
                <a:latin typeface="Arial" charset="0"/>
              </a:rPr>
              <a:t>What would happen </a:t>
            </a:r>
            <a:r>
              <a:rPr lang="en-US" sz="3000" dirty="0" smtClean="0">
                <a:latin typeface="Arial" charset="0"/>
              </a:rPr>
              <a:t>if </a:t>
            </a:r>
            <a:r>
              <a:rPr lang="en-US" sz="3000" dirty="0">
                <a:latin typeface="Arial" charset="0"/>
              </a:rPr>
              <a:t>you do feature selection </a:t>
            </a:r>
            <a:r>
              <a:rPr lang="en-US" sz="3000" dirty="0" smtClean="0">
                <a:latin typeface="Arial" charset="0"/>
              </a:rPr>
              <a:t>over </a:t>
            </a:r>
            <a:r>
              <a:rPr lang="en-US" sz="3000" dirty="0">
                <a:latin typeface="Arial" charset="0"/>
              </a:rPr>
              <a:t>your whole set of data </a:t>
            </a:r>
            <a:r>
              <a:rPr lang="en-US" sz="3000" dirty="0" smtClean="0">
                <a:latin typeface="Arial" charset="0"/>
              </a:rPr>
              <a:t>prior </a:t>
            </a:r>
            <a:r>
              <a:rPr lang="en-US" sz="3000" dirty="0">
                <a:latin typeface="Arial" charset="0"/>
              </a:rPr>
              <a:t>to cross validation?</a:t>
            </a:r>
          </a:p>
        </p:txBody>
      </p:sp>
    </p:spTree>
    <p:extLst>
      <p:ext uri="{BB962C8B-B14F-4D97-AF65-F5344CB8AC3E}">
        <p14:creationId xmlns:p14="http://schemas.microsoft.com/office/powerpoint/2010/main" val="6118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 Cons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Arial" charset="0"/>
              </a:rPr>
              <a:t>This </a:t>
            </a:r>
            <a:r>
              <a:rPr lang="en-US" sz="3200" dirty="0">
                <a:latin typeface="Arial" charset="0"/>
              </a:rPr>
              <a:t>is an expensive process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Building and testing a classifier is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inside the loop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here </a:t>
            </a:r>
            <a:r>
              <a:rPr lang="en-US" sz="2800" dirty="0" smtClean="0">
                <a:latin typeface="Arial" charset="0"/>
              </a:rPr>
              <a:t> so </a:t>
            </a:r>
            <a:r>
              <a:rPr lang="en-US" sz="2800" dirty="0">
                <a:latin typeface="Arial" charset="0"/>
              </a:rPr>
              <a:t>typically want a fast learner (e.g., naïve Bayes,  decision trees</a:t>
            </a:r>
            <a:r>
              <a:rPr lang="en-US" sz="28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latin typeface="Arial" charset="0"/>
              </a:rPr>
              <a:t>Will </a:t>
            </a:r>
            <a:r>
              <a:rPr lang="en-US" sz="3000" dirty="0" err="1" smtClean="0">
                <a:latin typeface="Arial" charset="0"/>
              </a:rPr>
              <a:t>overfit</a:t>
            </a:r>
            <a:r>
              <a:rPr lang="en-US" sz="3000" dirty="0" smtClean="0">
                <a:latin typeface="Arial" charset="0"/>
              </a:rPr>
              <a:t> if you do it on </a:t>
            </a:r>
            <a:r>
              <a:rPr lang="en-US" sz="3000" i="1" dirty="0" smtClean="0">
                <a:latin typeface="Arial" charset="0"/>
              </a:rPr>
              <a:t>entire data set </a:t>
            </a:r>
            <a:r>
              <a:rPr lang="en-US" sz="3000" dirty="0" smtClean="0">
                <a:latin typeface="Arial" charset="0"/>
              </a:rPr>
              <a:t>(have to do on </a:t>
            </a:r>
            <a:r>
              <a:rPr lang="en-US" sz="3000" i="1" dirty="0" smtClean="0">
                <a:latin typeface="Arial" charset="0"/>
              </a:rPr>
              <a:t>each fold</a:t>
            </a:r>
            <a:r>
              <a:rPr lang="en-US" sz="3000" dirty="0" smtClean="0">
                <a:latin typeface="Arial" charset="0"/>
              </a:rPr>
              <a:t>)</a:t>
            </a:r>
            <a:endParaRPr lang="en-US" sz="3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6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</a:p>
          <a:p>
            <a:r>
              <a:rPr lang="en-US" sz="2800" dirty="0">
                <a:latin typeface="Arial" charset="0"/>
              </a:rPr>
              <a:t>Can you explain why?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4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</a:p>
          <a:p>
            <a:r>
              <a:rPr lang="en-US" sz="2800" dirty="0" smtClean="0">
                <a:latin typeface="Arial" charset="0"/>
              </a:rPr>
              <a:t>At training time the features will perform better than they should because they wer</a:t>
            </a:r>
            <a:r>
              <a:rPr lang="en-US" dirty="0" smtClean="0">
                <a:latin typeface="Arial" charset="0"/>
              </a:rPr>
              <a:t>e </a:t>
            </a:r>
            <a:r>
              <a:rPr lang="en-US" sz="2800" dirty="0" smtClean="0">
                <a:latin typeface="Arial" charset="0"/>
              </a:rPr>
              <a:t>design based on the training data</a:t>
            </a:r>
          </a:p>
          <a:p>
            <a:r>
              <a:rPr lang="en-US" dirty="0" smtClean="0">
                <a:latin typeface="Arial" charset="0"/>
              </a:rPr>
              <a:t>At testing time, you will have used ‘omniscience’ to build features </a:t>
            </a:r>
            <a:endParaRPr lang="en-US" sz="2800" dirty="0" smtClean="0">
              <a:latin typeface="Arial" charset="0"/>
            </a:endParaRPr>
          </a:p>
          <a:p>
            <a:endParaRPr lang="en-US" sz="2800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1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  <a:endParaRPr lang="en-US" sz="35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-&gt; Yet another reason for the optimization set! </a:t>
            </a:r>
            <a:endParaRPr lang="en-US" sz="3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0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Software Tools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 (http://</a:t>
            </a:r>
            <a:r>
              <a:rPr lang="en-US" dirty="0" err="1">
                <a:latin typeface="Arial" charset="0"/>
              </a:rPr>
              <a:t>www.cs.waikato.ac.nz</a:t>
            </a:r>
            <a:r>
              <a:rPr lang="en-US" dirty="0">
                <a:latin typeface="Arial" charset="0"/>
              </a:rPr>
              <a:t>/ml/</a:t>
            </a: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/)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Open source machine learning toolkit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Includes Java API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Data manipulation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Whatever you are comfortable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Scripting language like Perl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Excel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9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Arial" charset="0"/>
              </a:rPr>
              <a:t>Slightly less naïve approach: Aimless wandering…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172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7197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7198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9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76" name="Picture 1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6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7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Picture 18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19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2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Picture 2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2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2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90" name="Group 24"/>
          <p:cNvGrpSpPr>
            <a:grpSpLocks/>
          </p:cNvGrpSpPr>
          <p:nvPr/>
        </p:nvGrpSpPr>
        <p:grpSpPr bwMode="auto">
          <a:xfrm>
            <a:off x="3886200" y="4114800"/>
            <a:ext cx="609600" cy="533400"/>
            <a:chOff x="768" y="3600"/>
            <a:chExt cx="384" cy="336"/>
          </a:xfrm>
        </p:grpSpPr>
        <p:sp>
          <p:nvSpPr>
            <p:cNvPr id="7195" name="Oval 25"/>
            <p:cNvSpPr>
              <a:spLocks noChangeArrowheads="1"/>
            </p:cNvSpPr>
            <p:nvPr/>
          </p:nvSpPr>
          <p:spPr bwMode="auto">
            <a:xfrm>
              <a:off x="768" y="3600"/>
              <a:ext cx="384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196" name="Picture 26" descr="hamm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" y="3648"/>
              <a:ext cx="23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91" name="Text Box 27"/>
          <p:cNvSpPr txBox="1">
            <a:spLocks noChangeArrowheads="1"/>
          </p:cNvSpPr>
          <p:nvPr/>
        </p:nvSpPr>
        <p:spPr bwMode="auto">
          <a:xfrm>
            <a:off x="2889250" y="5867400"/>
            <a:ext cx="335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Problem  1:</a:t>
            </a:r>
            <a:r>
              <a:rPr lang="en-US"/>
              <a:t>  It takes too long!!!</a:t>
            </a:r>
          </a:p>
        </p:txBody>
      </p:sp>
      <p:grpSp>
        <p:nvGrpSpPr>
          <p:cNvPr id="7192" name="Group 28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7193" name="Text Box 29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7194" name="Oval 30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245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If you want to know more…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5334000" cy="32766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Francisco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7" y="2286000"/>
            <a:ext cx="32305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35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9066</TotalTime>
  <Words>3347</Words>
  <Application>Microsoft Macintosh PowerPoint</Application>
  <PresentationFormat>On-screen Show (4:3)</PresentationFormat>
  <Paragraphs>843</Paragraphs>
  <Slides>90</Slides>
  <Notes>60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2" baseType="lpstr">
      <vt:lpstr>Office Theme</vt:lpstr>
      <vt:lpstr>Bitmap Image</vt:lpstr>
      <vt:lpstr>PowerPoint Presentation</vt:lpstr>
      <vt:lpstr>First…</vt:lpstr>
      <vt:lpstr>Key Review Concepts from Correlation &amp; Regression</vt:lpstr>
      <vt:lpstr>Review, continued…</vt:lpstr>
      <vt:lpstr>Review, continued</vt:lpstr>
      <vt:lpstr>Naïve Approach: When all you have is a hammer…</vt:lpstr>
      <vt:lpstr>Naïve Approach: When all you have is a hammer…</vt:lpstr>
      <vt:lpstr>Slightly less naïve approach: Aimless wandering…</vt:lpstr>
      <vt:lpstr>Slightly less naïve approach: Aimless wandering…</vt:lpstr>
      <vt:lpstr>Slightly less naïve approach: Aimless wandering…</vt:lpstr>
      <vt:lpstr>Expert Approach: Hypothesis driven</vt:lpstr>
      <vt:lpstr>Expert Approach: Hypothesis driven</vt:lpstr>
      <vt:lpstr>Expert Approach: Hypothesis driven</vt:lpstr>
      <vt:lpstr>Suggested Readings</vt:lpstr>
      <vt:lpstr>“Just enough to be dangerous”…</vt:lpstr>
      <vt:lpstr>What is machine learning?</vt:lpstr>
      <vt:lpstr>Two main approaches</vt:lpstr>
      <vt:lpstr>Example uses of ML</vt:lpstr>
      <vt:lpstr>Today’s Focus</vt:lpstr>
      <vt:lpstr>Typical Supervised Learning Flow</vt:lpstr>
      <vt:lpstr>Typical Supervised Learning Flow</vt:lpstr>
      <vt:lpstr>Example: Sewer Overflows</vt:lpstr>
      <vt:lpstr>Example: Sewer Overflows</vt:lpstr>
      <vt:lpstr>Example: Sewer Overflows</vt:lpstr>
      <vt:lpstr>Example: Sewer Overflows</vt:lpstr>
      <vt:lpstr>Example: Sewer Overflows</vt:lpstr>
      <vt:lpstr>Classification</vt:lpstr>
      <vt:lpstr>Training data:  Multiple Examples</vt:lpstr>
      <vt:lpstr>Including Features</vt:lpstr>
      <vt:lpstr>PowerPoint Presentation</vt:lpstr>
      <vt:lpstr>How does classification work?</vt:lpstr>
      <vt:lpstr>PowerPoint Presentation</vt:lpstr>
      <vt:lpstr>What will the prediction be?</vt:lpstr>
      <vt:lpstr>0R &amp; 1R Classification</vt:lpstr>
      <vt:lpstr>Learned Classifiers</vt:lpstr>
      <vt:lpstr>Learned Classifiers</vt:lpstr>
      <vt:lpstr>Learned Classifiers</vt:lpstr>
      <vt:lpstr>Selecting algorithms</vt:lpstr>
      <vt:lpstr>Learned Classifiers</vt:lpstr>
      <vt:lpstr>Learned Classifiers</vt:lpstr>
      <vt:lpstr>Quiz 5 was feedback to me about the class</vt:lpstr>
      <vt:lpstr>Topics</vt:lpstr>
      <vt:lpstr>And Quiz 6</vt:lpstr>
      <vt:lpstr>How can I tell if  my classifier is any good?</vt:lpstr>
      <vt:lpstr>How can I tell if  my classifier is any good?</vt:lpstr>
      <vt:lpstr>How can I tell if  my classifier is any good?</vt:lpstr>
      <vt:lpstr>Alternative takes on Accuracy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Sources of Bias</vt:lpstr>
      <vt:lpstr>Best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Approach</vt:lpstr>
      <vt:lpstr>Cross Validation Helps for Small Data Sets</vt:lpstr>
      <vt:lpstr>  Cross Validation</vt:lpstr>
      <vt:lpstr>  Cross Validation</vt:lpstr>
      <vt:lpstr>  Cross Validation</vt:lpstr>
      <vt:lpstr>  Cross Validation</vt:lpstr>
      <vt:lpstr>Cross Validation</vt:lpstr>
      <vt:lpstr>Partitioning your data</vt:lpstr>
      <vt:lpstr>Partitioning your data</vt:lpstr>
      <vt:lpstr>Do we have to do all of the folds?</vt:lpstr>
      <vt:lpstr>To make your classifier</vt:lpstr>
      <vt:lpstr>To make your classifier…</vt:lpstr>
      <vt:lpstr>Feature Selection</vt:lpstr>
      <vt:lpstr>Wrapper based feature selection</vt:lpstr>
      <vt:lpstr>Wrapper based feature selection</vt:lpstr>
      <vt:lpstr>Wrapper Based Feature Selection Cons</vt:lpstr>
      <vt:lpstr>Wrapper Based Feature Selection Cons</vt:lpstr>
      <vt:lpstr>Finding Features </vt:lpstr>
      <vt:lpstr>Finding Features </vt:lpstr>
      <vt:lpstr>Finding Features </vt:lpstr>
      <vt:lpstr>Software Tools</vt:lpstr>
      <vt:lpstr>If you want to know more…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572</cp:revision>
  <dcterms:created xsi:type="dcterms:W3CDTF">2013-10-07T16:54:34Z</dcterms:created>
  <dcterms:modified xsi:type="dcterms:W3CDTF">2014-03-03T03:49:48Z</dcterms:modified>
</cp:coreProperties>
</file>