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4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5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6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58" r:id="rId2"/>
    <p:sldId id="455" r:id="rId3"/>
    <p:sldId id="301" r:id="rId4"/>
    <p:sldId id="473" r:id="rId5"/>
    <p:sldId id="474" r:id="rId6"/>
    <p:sldId id="475" r:id="rId7"/>
    <p:sldId id="476" r:id="rId8"/>
    <p:sldId id="477" r:id="rId9"/>
    <p:sldId id="478" r:id="rId10"/>
    <p:sldId id="479" r:id="rId11"/>
    <p:sldId id="480" r:id="rId12"/>
    <p:sldId id="506" r:id="rId13"/>
    <p:sldId id="507" r:id="rId14"/>
    <p:sldId id="508" r:id="rId15"/>
    <p:sldId id="481" r:id="rId16"/>
    <p:sldId id="482" r:id="rId17"/>
    <p:sldId id="483" r:id="rId18"/>
    <p:sldId id="484" r:id="rId19"/>
    <p:sldId id="485" r:id="rId20"/>
    <p:sldId id="486" r:id="rId21"/>
    <p:sldId id="487" r:id="rId22"/>
    <p:sldId id="488" r:id="rId23"/>
    <p:sldId id="489" r:id="rId24"/>
    <p:sldId id="490" r:id="rId25"/>
    <p:sldId id="491" r:id="rId26"/>
    <p:sldId id="492" r:id="rId27"/>
    <p:sldId id="493" r:id="rId28"/>
    <p:sldId id="494" r:id="rId29"/>
    <p:sldId id="495" r:id="rId30"/>
    <p:sldId id="496" r:id="rId31"/>
    <p:sldId id="497" r:id="rId32"/>
    <p:sldId id="498" r:id="rId33"/>
    <p:sldId id="502" r:id="rId34"/>
    <p:sldId id="309" r:id="rId35"/>
    <p:sldId id="509" r:id="rId36"/>
    <p:sldId id="310" r:id="rId37"/>
    <p:sldId id="311" r:id="rId38"/>
    <p:sldId id="511" r:id="rId39"/>
    <p:sldId id="510" r:id="rId40"/>
    <p:sldId id="314" r:id="rId41"/>
    <p:sldId id="315" r:id="rId42"/>
    <p:sldId id="316" r:id="rId43"/>
    <p:sldId id="317" r:id="rId44"/>
    <p:sldId id="437" r:id="rId45"/>
    <p:sldId id="438" r:id="rId46"/>
    <p:sldId id="439" r:id="rId47"/>
    <p:sldId id="440" r:id="rId48"/>
    <p:sldId id="322" r:id="rId49"/>
    <p:sldId id="512" r:id="rId50"/>
    <p:sldId id="513" r:id="rId51"/>
    <p:sldId id="324" r:id="rId52"/>
    <p:sldId id="325" r:id="rId53"/>
    <p:sldId id="331" r:id="rId54"/>
    <p:sldId id="514" r:id="rId55"/>
    <p:sldId id="469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207" autoAdjust="0"/>
    <p:restoredTop sz="73305" autoAdjust="0"/>
  </p:normalViewPr>
  <p:slideViewPr>
    <p:cSldViewPr snapToGrid="0" snapToObjects="1">
      <p:cViewPr varScale="1">
        <p:scale>
          <a:sx n="48" d="100"/>
          <a:sy n="48" d="100"/>
        </p:scale>
        <p:origin x="-1504" y="-104"/>
      </p:cViewPr>
      <p:guideLst>
        <p:guide orient="horz" pos="2160"/>
        <p:guide pos="58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8" Type="http://schemas.openxmlformats.org/officeDocument/2006/relationships/handoutMaster" Target="handoutMasters/handoutMaster1.xml"/><Relationship Id="rId59" Type="http://schemas.openxmlformats.org/officeDocument/2006/relationships/printerSettings" Target="printerSettings/printerSettings1.bin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3/2/14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3/2/14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C01AFFD-5309-0840-9026-DF762A30D275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44C5EFA-181E-C64C-889B-8F18EB0AB88C}" type="slidenum">
              <a:rPr lang="en-US" sz="1200"/>
              <a:pPr/>
              <a:t>11</a:t>
            </a:fld>
            <a:endParaRPr lang="en-US" sz="1200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>
                <a:latin typeface="Arial" charset="0"/>
              </a:rPr>
              <a:t>	- 	the probability that if we sample randomly 	from our universe we will see A</a:t>
            </a:r>
          </a:p>
          <a:p>
            <a:pPr eaLnBrk="1" hangingPunct="1"/>
            <a:endParaRPr lang="en-US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89ECE4B-4016-DB4A-BC4A-2AF7BF66C6CE}" type="slidenum">
              <a:rPr lang="en-US" sz="1200"/>
              <a:pPr/>
              <a:t>12</a:t>
            </a:fld>
            <a:endParaRPr 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Arial" charset="0"/>
              </a:rPr>
              <a:t>	- 	the probability that if we sample randomly 	from our universe we will see A</a:t>
            </a:r>
          </a:p>
          <a:p>
            <a:pPr marL="914400" indent="-914400">
              <a:buFont typeface="Wingdings" charset="0"/>
              <a:buNone/>
              <a:tabLst>
                <a:tab pos="1254125" algn="l"/>
              </a:tabLst>
            </a:pPr>
            <a:endParaRPr lang="en-US" sz="1000" dirty="0" smtClean="0">
              <a:latin typeface="Arial" charset="0"/>
            </a:endParaRPr>
          </a:p>
          <a:p>
            <a:pPr marL="914400" indent="-914400">
              <a:buFont typeface="Wingdings" charset="0"/>
              <a:buNone/>
              <a:tabLst>
                <a:tab pos="1254125" algn="l"/>
              </a:tabLst>
            </a:pPr>
            <a:r>
              <a:rPr lang="en-US" sz="1200" dirty="0" smtClean="0">
                <a:latin typeface="Arial" charset="0"/>
              </a:rPr>
              <a:t>Note:	at the smallest A is empty	(|A| = 0)</a:t>
            </a:r>
          </a:p>
          <a:p>
            <a:pPr marL="914400" indent="-914400">
              <a:buFont typeface="Wingdings" charset="0"/>
              <a:buNone/>
              <a:tabLst>
                <a:tab pos="1254125" algn="l"/>
              </a:tabLst>
            </a:pPr>
            <a:r>
              <a:rPr lang="en-US" sz="1200" dirty="0" smtClean="0">
                <a:latin typeface="Arial" charset="0"/>
              </a:rPr>
              <a:t>		at the largest A is all of U	(|A| = |U|)</a:t>
            </a:r>
          </a:p>
          <a:p>
            <a:pPr marL="914400" indent="-914400">
              <a:buFont typeface="Wingdings" charset="0"/>
              <a:buNone/>
              <a:tabLst>
                <a:tab pos="1254125" algn="l"/>
              </a:tabLst>
            </a:pPr>
            <a:r>
              <a:rPr lang="en-US" sz="1200" dirty="0" smtClean="0">
                <a:latin typeface="Arial" charset="0"/>
              </a:rPr>
              <a:t>		so:  0 ≤ P(A) ≤ 1</a:t>
            </a:r>
          </a:p>
          <a:p>
            <a:pPr marL="914400" indent="-914400">
              <a:buFont typeface="Wingdings" charset="0"/>
              <a:buNone/>
              <a:tabLst>
                <a:tab pos="1254125" algn="l"/>
              </a:tabLst>
            </a:pPr>
            <a:endParaRPr lang="en-US" dirty="0" smtClean="0">
              <a:latin typeface="Arial" charset="0"/>
            </a:endParaRPr>
          </a:p>
          <a:p>
            <a:pPr eaLnBrk="1" hangingPunct="1"/>
            <a:endParaRPr lang="en-US" dirty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89ECE4B-4016-DB4A-BC4A-2AF7BF66C6CE}" type="slidenum">
              <a:rPr lang="en-US" sz="1200"/>
              <a:pPr/>
              <a:t>13</a:t>
            </a:fld>
            <a:endParaRPr 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3C5D6EC-9A61-1F49-9DAD-40F93C14C481}" type="slidenum">
              <a:rPr lang="en-US" sz="1200"/>
              <a:pPr/>
              <a:t>14</a:t>
            </a:fld>
            <a:endParaRPr 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32F28B9-7A81-024B-8CC3-38DD23C2D67A}" type="slidenum">
              <a:rPr lang="en-US" sz="1200"/>
              <a:pPr/>
              <a:t>15</a:t>
            </a:fld>
            <a:endParaRPr lang="en-US" sz="1200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3BB6639-10BE-CA40-8F38-635D459AAF02}" type="slidenum">
              <a:rPr lang="en-US" sz="1200"/>
              <a:pPr/>
              <a:t>16</a:t>
            </a:fld>
            <a:endParaRPr lang="en-US" sz="1200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65D613D-8F1A-5D41-93CB-2107B92E4F17}" type="slidenum">
              <a:rPr lang="en-US" sz="1200"/>
              <a:pPr/>
              <a:t>17</a:t>
            </a:fld>
            <a:endParaRPr lang="en-US" sz="120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ED14299-E9D2-9644-B6AD-61CE579B344C}" type="slidenum">
              <a:rPr lang="en-US" sz="1200"/>
              <a:pPr/>
              <a:t>18</a:t>
            </a:fld>
            <a:endParaRPr lang="en-US" sz="1200"/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C2C91D2-70B9-6047-BB13-4D52627D2896}" type="slidenum">
              <a:rPr lang="en-US" sz="1200"/>
              <a:pPr/>
              <a:t>19</a:t>
            </a:fld>
            <a:endParaRPr lang="en-US" sz="1200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0DA2CF0-24EB-E949-B390-BC054DE71E85}" type="slidenum">
              <a:rPr lang="en-US" sz="1200"/>
              <a:pPr/>
              <a:t>20</a:t>
            </a:fld>
            <a:endParaRPr lang="en-US" sz="1200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3843085-C127-AB49-AEF8-959CA7F10BD8}" type="slidenum">
              <a:rPr lang="en-US" sz="1200"/>
              <a:pPr/>
              <a:t>3</a:t>
            </a:fld>
            <a:endParaRPr lang="en-US" sz="120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0DA2CF0-24EB-E949-B390-BC054DE71E85}" type="slidenum">
              <a:rPr lang="en-US" sz="1200"/>
              <a:pPr/>
              <a:t>21</a:t>
            </a:fld>
            <a:endParaRPr lang="en-US" sz="1200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0DA2CF0-24EB-E949-B390-BC054DE71E85}" type="slidenum">
              <a:rPr lang="en-US" sz="1200"/>
              <a:pPr/>
              <a:t>22</a:t>
            </a:fld>
            <a:endParaRPr lang="en-US" sz="1200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 (Note: </a:t>
            </a:r>
            <a:r>
              <a:rPr lang="ja-JP" altLang="en-US" dirty="0" smtClean="0">
                <a:latin typeface="Arial" charset="0"/>
              </a:rPr>
              <a:t>“</a:t>
            </a:r>
            <a:r>
              <a:rPr lang="en-US" dirty="0" smtClean="0">
                <a:latin typeface="Arial" charset="0"/>
              </a:rPr>
              <a:t>standard</a:t>
            </a:r>
            <a:r>
              <a:rPr lang="ja-JP" altLang="en-US" dirty="0" smtClean="0">
                <a:latin typeface="Arial" charset="0"/>
              </a:rPr>
              <a:t>”</a:t>
            </a:r>
            <a:r>
              <a:rPr lang="en-US" dirty="0" smtClean="0">
                <a:latin typeface="Arial" charset="0"/>
              </a:rPr>
              <a:t> algorithm is C4.5 [Quinlan 93])</a:t>
            </a:r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4825EA9-94E6-2E42-BD57-0CF72E222F01}" type="slidenum">
              <a:rPr lang="en-US" sz="1200"/>
              <a:pPr/>
              <a:t>23</a:t>
            </a:fld>
            <a:endParaRPr lang="en-US" sz="1200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A314732-F58C-5642-83DD-84B8460976C6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523E6C2-C91D-E74C-BFCC-1ED7DFE97190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2A817C3-7AEF-3F4C-956B-5B476C99AEDB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EAA478E-1D00-5942-A304-921C2E58D819}" type="slidenum">
              <a:rPr lang="en-US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Similar principle to computing confidence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Lowering the confidence value causes more pruning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We use the estimate </a:t>
            </a:r>
            <a:r>
              <a:rPr lang="ja-JP" altLang="en-US" dirty="0" smtClean="0">
                <a:latin typeface="Arial" charset="0"/>
              </a:rPr>
              <a:t>“</a:t>
            </a:r>
            <a:r>
              <a:rPr lang="en-US" dirty="0" smtClean="0">
                <a:latin typeface="Arial" charset="0"/>
              </a:rPr>
              <a:t>pessimistically</a:t>
            </a:r>
            <a:r>
              <a:rPr lang="ja-JP" altLang="en-US" dirty="0" smtClean="0">
                <a:latin typeface="Arial" charset="0"/>
              </a:rPr>
              <a:t>”</a:t>
            </a:r>
            <a:r>
              <a:rPr lang="en-US" dirty="0" smtClean="0">
                <a:latin typeface="Arial" charset="0"/>
              </a:rPr>
              <a:t> by using the upper confidence limit on the error estimate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762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We use the estimate </a:t>
            </a:r>
            <a:r>
              <a:rPr lang="ja-JP" altLang="en-US" dirty="0" smtClean="0">
                <a:latin typeface="Arial" charset="0"/>
              </a:rPr>
              <a:t>“</a:t>
            </a:r>
            <a:r>
              <a:rPr lang="en-US" dirty="0" smtClean="0">
                <a:latin typeface="Arial" charset="0"/>
              </a:rPr>
              <a:t>pessimistically</a:t>
            </a:r>
            <a:r>
              <a:rPr lang="ja-JP" altLang="en-US" dirty="0" smtClean="0">
                <a:latin typeface="Arial" charset="0"/>
              </a:rPr>
              <a:t>”</a:t>
            </a:r>
            <a:r>
              <a:rPr lang="en-US" dirty="0" smtClean="0">
                <a:latin typeface="Arial" charset="0"/>
              </a:rPr>
              <a:t> by using the upper confidence limit on the error estimate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762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Similar principle to computing confidence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Lowering the confidence value causes more pruning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We use the estimate </a:t>
            </a:r>
            <a:r>
              <a:rPr lang="ja-JP" altLang="en-US" dirty="0" smtClean="0">
                <a:latin typeface="Arial" charset="0"/>
              </a:rPr>
              <a:t>“</a:t>
            </a:r>
            <a:r>
              <a:rPr lang="en-US" dirty="0" smtClean="0">
                <a:latin typeface="Arial" charset="0"/>
              </a:rPr>
              <a:t>pessimistically</a:t>
            </a:r>
            <a:r>
              <a:rPr lang="ja-JP" altLang="en-US" dirty="0" smtClean="0">
                <a:latin typeface="Arial" charset="0"/>
              </a:rPr>
              <a:t>”</a:t>
            </a:r>
            <a:r>
              <a:rPr lang="en-US" dirty="0" smtClean="0">
                <a:latin typeface="Arial" charset="0"/>
              </a:rPr>
              <a:t> by using the upper confidence limit on the error estimate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76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Uses simple nested conditional structure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Tree structured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At each interior node we look at one feature 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Value of this feature selects a sub-tree for making the rest of the decision </a:t>
            </a:r>
            <a:r>
              <a:rPr lang="en-US" sz="2000" dirty="0" smtClean="0">
                <a:latin typeface="Arial" charset="0"/>
              </a:rPr>
              <a:t>(so edges are labeled with feature values)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At leaves we make a classification (assign the class)</a:t>
            </a:r>
          </a:p>
          <a:p>
            <a:pPr lvl="1" eaLnBrk="1" hangingPunct="1">
              <a:buFontTx/>
              <a:buNone/>
            </a:pPr>
            <a:endParaRPr lang="en-US" dirty="0" smtClean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 smtClean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7798AC4-2F23-3D4A-A799-2E16510E92B0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the difference is big enough then we feel it is worth the risk of additional complexity/</a:t>
            </a:r>
            <a:r>
              <a:rPr lang="en-US" dirty="0" err="1" smtClean="0"/>
              <a:t>overfitting</a:t>
            </a:r>
            <a:endParaRPr lang="en-US" dirty="0" smtClean="0"/>
          </a:p>
          <a:p>
            <a:r>
              <a:rPr lang="en-US" dirty="0" smtClean="0"/>
              <a:t>Otherwise we cannot conclude that the difference in accuracy is real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749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1360D8D-F729-3C4F-97D1-A3FA85B1348D}" type="slidenum">
              <a:rPr lang="en-US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33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AF4C62F-1AA2-D048-B9E4-59F1195B6196}" type="slidenum">
              <a:rPr lang="en-US" sz="1200"/>
              <a:pPr/>
              <a:t>34</a:t>
            </a:fld>
            <a:endParaRPr lang="en-US" sz="120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37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C795C93-EB27-8542-94AC-68C3B251210C}" type="slidenum">
              <a:rPr lang="en-US" sz="1200"/>
              <a:pPr/>
              <a:t>35</a:t>
            </a:fld>
            <a:endParaRPr lang="en-US" sz="120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32335CD-B321-3B44-AAA5-7F5A9A8AA537}" type="slidenum">
              <a:rPr lang="en-US" sz="1200"/>
              <a:pPr/>
              <a:t>36</a:t>
            </a:fld>
            <a:endParaRPr lang="en-US" sz="120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420CC6F-B2DE-C144-9ECF-BCD1BEF8687D}" type="slidenum">
              <a:rPr lang="en-US" sz="1200"/>
              <a:pPr/>
              <a:t>37</a:t>
            </a:fld>
            <a:endParaRPr lang="en-US" sz="120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420CC6F-B2DE-C144-9ECF-BCD1BEF8687D}" type="slidenum">
              <a:rPr lang="en-US" sz="1200"/>
              <a:pPr/>
              <a:t>38</a:t>
            </a:fld>
            <a:endParaRPr lang="en-US" sz="120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420CC6F-B2DE-C144-9ECF-BCD1BEF8687D}" type="slidenum">
              <a:rPr lang="en-US" sz="1200"/>
              <a:pPr/>
              <a:t>39</a:t>
            </a:fld>
            <a:endParaRPr lang="en-US" sz="120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9187489-F65C-8147-8ECD-50D4A1D09F7C}" type="slidenum">
              <a:rPr lang="en-US" sz="1200"/>
              <a:pPr/>
              <a:t>40</a:t>
            </a:fld>
            <a:endParaRPr lang="en-US" sz="120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67C557C-8A91-894F-9A91-46452B6A5D98}" type="slidenum">
              <a:rPr lang="en-US" sz="1200"/>
              <a:pPr/>
              <a:t>41</a:t>
            </a:fld>
            <a:endParaRPr lang="en-US" sz="120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Uses simple nested conditional structure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Tree structured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At each interior node we look at one feature 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Value of this feature selects a sub-tree for making the rest of the decision </a:t>
            </a:r>
            <a:r>
              <a:rPr lang="en-US" sz="2000" dirty="0" smtClean="0">
                <a:latin typeface="Arial" charset="0"/>
              </a:rPr>
              <a:t>(so edges are labeled with feature values)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At leaves we make a classification (assign the class)</a:t>
            </a:r>
          </a:p>
          <a:p>
            <a:pPr lvl="1" eaLnBrk="1" hangingPunct="1">
              <a:buFontTx/>
              <a:buNone/>
            </a:pPr>
            <a:endParaRPr lang="en-US" dirty="0" smtClean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 smtClean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7798AC4-2F23-3D4A-A799-2E16510E92B0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CFF9885-1641-C041-A79B-4B6FE8035280}" type="slidenum">
              <a:rPr lang="en-US" sz="1200"/>
              <a:pPr/>
              <a:t>42</a:t>
            </a:fld>
            <a:endParaRPr lang="en-US" sz="120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94C8FE9-153E-0148-913A-CECABAE17ADA}" type="slidenum">
              <a:rPr lang="en-US" sz="1200"/>
              <a:pPr/>
              <a:t>43</a:t>
            </a:fld>
            <a:endParaRPr lang="en-US" sz="120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94C8FE9-153E-0148-913A-CECABAE17ADA}" type="slidenum">
              <a:rPr lang="en-US" sz="1200"/>
              <a:pPr/>
              <a:t>44</a:t>
            </a:fld>
            <a:endParaRPr lang="en-US" sz="120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94C8FE9-153E-0148-913A-CECABAE17ADA}" type="slidenum">
              <a:rPr lang="en-US" sz="1200"/>
              <a:pPr/>
              <a:t>45</a:t>
            </a:fld>
            <a:endParaRPr lang="en-US" sz="120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94C8FE9-153E-0148-913A-CECABAE17ADA}" type="slidenum">
              <a:rPr lang="en-US" sz="1200"/>
              <a:pPr/>
              <a:t>46</a:t>
            </a:fld>
            <a:endParaRPr lang="en-US" sz="120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94C8FE9-153E-0148-913A-CECABAE17ADA}" type="slidenum">
              <a:rPr lang="en-US" sz="1200"/>
              <a:pPr/>
              <a:t>47</a:t>
            </a:fld>
            <a:endParaRPr lang="en-US" sz="120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958A87A-0384-2747-95A6-216779FFD183}" type="slidenum">
              <a:rPr lang="en-US" sz="1200"/>
              <a:pPr/>
              <a:t>48</a:t>
            </a:fld>
            <a:endParaRPr lang="en-US" sz="120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958A87A-0384-2747-95A6-216779FFD183}" type="slidenum">
              <a:rPr lang="en-US" sz="1200"/>
              <a:pPr/>
              <a:t>49</a:t>
            </a:fld>
            <a:endParaRPr lang="en-US" sz="120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958A87A-0384-2747-95A6-216779FFD183}" type="slidenum">
              <a:rPr lang="en-US" sz="1200"/>
              <a:pPr/>
              <a:t>50</a:t>
            </a:fld>
            <a:endParaRPr lang="en-US" sz="120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D6E31F1-3F6E-1343-ABE2-8AA5045EDAD7}" type="slidenum">
              <a:rPr lang="en-US" sz="1200"/>
              <a:pPr/>
              <a:t>51</a:t>
            </a:fld>
            <a:endParaRPr lang="en-US" sz="120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Uses simple nested conditional structure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Tree structured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At each interior node we look at one feature 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Value of this feature selects a sub-tree for making the rest of the decision </a:t>
            </a:r>
            <a:r>
              <a:rPr lang="en-US" sz="2000" dirty="0" smtClean="0">
                <a:latin typeface="Arial" charset="0"/>
              </a:rPr>
              <a:t>(so edges are labeled with feature values)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At leaves we make a classification (assign the class)</a:t>
            </a:r>
          </a:p>
          <a:p>
            <a:pPr lvl="1" eaLnBrk="1" hangingPunct="1">
              <a:buFontTx/>
              <a:buNone/>
            </a:pPr>
            <a:endParaRPr lang="en-US" dirty="0" smtClean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 smtClean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7798AC4-2F23-3D4A-A799-2E16510E92B0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E8DD81C-4668-2C48-91CF-32855F7CD63B}" type="slidenum">
              <a:rPr lang="en-US" sz="1200"/>
              <a:pPr/>
              <a:t>52</a:t>
            </a:fld>
            <a:endParaRPr lang="en-US" sz="120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F29D63A-B2A7-C848-8A1D-73D63113BD7B}" type="slidenum">
              <a:rPr lang="en-US" sz="1200"/>
              <a:pPr/>
              <a:t>53</a:t>
            </a:fld>
            <a:endParaRPr lang="en-US" sz="120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lvl="1"/>
            <a:r>
              <a:rPr lang="en-US" dirty="0" smtClean="0">
                <a:latin typeface="Arial" charset="0"/>
              </a:rPr>
              <a:t>In practice statistical approach </a:t>
            </a:r>
            <a:r>
              <a:rPr lang="en-US" dirty="0" err="1" smtClean="0">
                <a:latin typeface="Arial" charset="0"/>
              </a:rPr>
              <a:t>doesn</a:t>
            </a:r>
            <a:r>
              <a:rPr lang="ja-JP" altLang="en-US" dirty="0" smtClean="0">
                <a:latin typeface="Arial" charset="0"/>
              </a:rPr>
              <a:t>’</a:t>
            </a:r>
            <a:r>
              <a:rPr lang="en-US" dirty="0" smtClean="0">
                <a:latin typeface="Arial" charset="0"/>
              </a:rPr>
              <a:t>t work better than </a:t>
            </a:r>
            <a:r>
              <a:rPr lang="ja-JP" altLang="en-US" dirty="0" smtClean="0">
                <a:latin typeface="Arial" charset="0"/>
              </a:rPr>
              <a:t>“</a:t>
            </a:r>
            <a:r>
              <a:rPr lang="en-US" dirty="0" smtClean="0">
                <a:latin typeface="Arial" charset="0"/>
              </a:rPr>
              <a:t>ad-hoc</a:t>
            </a:r>
            <a:r>
              <a:rPr lang="ja-JP" altLang="en-US" dirty="0" smtClean="0">
                <a:latin typeface="Arial" charset="0"/>
              </a:rPr>
              <a:t>”</a:t>
            </a:r>
            <a:r>
              <a:rPr lang="en-US" dirty="0" smtClean="0">
                <a:latin typeface="Arial" charset="0"/>
              </a:rPr>
              <a:t> methods</a:t>
            </a: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FB2EED5-9D73-204C-BCD0-404BDD278E84}" type="slidenum">
              <a:rPr lang="en-US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1360D8D-F729-3C4F-97D1-A3FA85B1348D}" type="slidenum">
              <a:rPr lang="en-US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Uses simple nested conditional structure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Tree structured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At each interior node we look at one feature 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Value of this feature selects a sub-tree for making the rest of the decision </a:t>
            </a:r>
            <a:r>
              <a:rPr lang="en-US" sz="2000" dirty="0" smtClean="0">
                <a:latin typeface="Arial" charset="0"/>
              </a:rPr>
              <a:t>(so edges are labeled with feature values)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At leaves we make a classification (assign the class)</a:t>
            </a:r>
          </a:p>
          <a:p>
            <a:pPr lvl="1" eaLnBrk="1" hangingPunct="1">
              <a:buFontTx/>
              <a:buNone/>
            </a:pPr>
            <a:endParaRPr lang="en-US" dirty="0" smtClean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 smtClean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7798AC4-2F23-3D4A-A799-2E16510E92B0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0DA2CF0-24EB-E949-B390-BC054DE71E85}" type="slidenum">
              <a:rPr lang="en-US" sz="1200"/>
              <a:pPr/>
              <a:t>8</a:t>
            </a:fld>
            <a:endParaRPr lang="en-US" sz="1200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2300611-428A-5A40-B86F-BE6E0369CAFF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Intuitively would like the features with the most information in them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Turns out there is a nice information theoretic way to estimate this: </a:t>
            </a:r>
            <a:r>
              <a:rPr lang="ja-JP" altLang="en-US" dirty="0" smtClean="0">
                <a:latin typeface="Arial" charset="0"/>
              </a:rPr>
              <a:t>“</a:t>
            </a:r>
            <a:r>
              <a:rPr lang="en-US" dirty="0" smtClean="0">
                <a:latin typeface="Arial" charset="0"/>
              </a:rPr>
              <a:t>Information Gain</a:t>
            </a:r>
            <a:r>
              <a:rPr lang="ja-JP" altLang="en-US" dirty="0" smtClean="0">
                <a:latin typeface="Arial" charset="0"/>
              </a:rPr>
              <a:t>”</a:t>
            </a:r>
            <a:endParaRPr lang="en-US" dirty="0" smtClean="0">
              <a:latin typeface="Arial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… will need a short trip into information theory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466AD6A-0C79-6B45-BD81-96C0113D7540}" type="slidenum">
              <a:rPr lang="en-US" sz="1200"/>
              <a:pPr/>
              <a:t>10</a:t>
            </a:fld>
            <a:endParaRPr lang="en-US" sz="1200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3/2/14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3/2/14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3/2/14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3/2/14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3/2/14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3/2/14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3/2/14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5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ayes'_theorem" TargetMode="External"/><Relationship Id="rId4" Type="http://schemas.openxmlformats.org/officeDocument/2006/relationships/hyperlink" Target="http://yudkowsky.net/rational/bayes" TargetMode="External"/><Relationship Id="rId5" Type="http://schemas.openxmlformats.org/officeDocument/2006/relationships/hyperlink" Target="http://oscarbonilla.com/2009/05/visualizing-bayes-theorem/" TargetMode="External"/><Relationship Id="rId6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9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9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9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9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9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9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9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9.jpe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5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9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5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5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3205" y="3518487"/>
            <a:ext cx="5253004" cy="1040870"/>
          </a:xfrm>
        </p:spPr>
        <p:txBody>
          <a:bodyPr/>
          <a:lstStyle/>
          <a:p>
            <a:r>
              <a:rPr lang="en-US" dirty="0" smtClean="0"/>
              <a:t>Machine Learning II: </a:t>
            </a:r>
            <a:br>
              <a:rPr lang="en-US" dirty="0" smtClean="0"/>
            </a:br>
            <a:r>
              <a:rPr lang="en-US" smtClean="0"/>
              <a:t>Decision Trees &amp; Naïve </a:t>
            </a:r>
            <a:r>
              <a:rPr lang="en-US" dirty="0" smtClean="0"/>
              <a:t>Bayes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925513" y="4895317"/>
            <a:ext cx="7250112" cy="302207"/>
          </a:xfrm>
        </p:spPr>
        <p:txBody>
          <a:bodyPr/>
          <a:lstStyle/>
          <a:p>
            <a:r>
              <a:rPr lang="en-US" dirty="0" smtClean="0"/>
              <a:t>© Jennifer </a:t>
            </a:r>
            <a:r>
              <a:rPr lang="en-US" dirty="0" err="1" smtClean="0"/>
              <a:t>Mankoff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25513" y="5178670"/>
            <a:ext cx="7250112" cy="539750"/>
          </a:xfrm>
        </p:spPr>
        <p:txBody>
          <a:bodyPr/>
          <a:lstStyle/>
          <a:p>
            <a:r>
              <a:rPr lang="en-US" dirty="0" smtClean="0"/>
              <a:t>The Data Pipeline; HCII; Spring 2014</a:t>
            </a:r>
          </a:p>
          <a:p>
            <a:r>
              <a:rPr lang="en-US" dirty="0" smtClean="0"/>
              <a:t>Slides modified &amp; borrowed from Carolyn Rosé</a:t>
            </a:r>
          </a:p>
          <a:p>
            <a:r>
              <a:rPr lang="en-US" dirty="0" smtClean="0"/>
              <a:t>Want to </a:t>
            </a:r>
            <a:r>
              <a:rPr lang="en-US" dirty="0"/>
              <a:t>go deeper? http://</a:t>
            </a:r>
            <a:r>
              <a:rPr lang="en-US" dirty="0" err="1"/>
              <a:t>see.stanford.edu</a:t>
            </a:r>
            <a:r>
              <a:rPr lang="en-US" dirty="0"/>
              <a:t>/see/</a:t>
            </a:r>
            <a:r>
              <a:rPr lang="en-US" dirty="0" err="1"/>
              <a:t>lecturelist.aspx?coll</a:t>
            </a:r>
            <a:r>
              <a:rPr lang="en-US" dirty="0"/>
              <a:t>=348ca38a-3a6d-4052-937d-</a:t>
            </a:r>
            <a:r>
              <a:rPr lang="en-US" dirty="0" smtClean="0"/>
              <a:t>cb017338d7b1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82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Information Entropy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(AKA </a:t>
            </a:r>
            <a:r>
              <a:rPr lang="en-US" i="1" dirty="0">
                <a:latin typeface="Arial" charset="0"/>
              </a:rPr>
              <a:t>Shannon Entropy</a:t>
            </a:r>
            <a:r>
              <a:rPr lang="en-US" dirty="0" smtClean="0">
                <a:latin typeface="Arial" charset="0"/>
              </a:rPr>
              <a:t>): </a:t>
            </a:r>
          </a:p>
          <a:p>
            <a:pPr marL="0" indent="0"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a measure </a:t>
            </a:r>
            <a:r>
              <a:rPr lang="en-US" dirty="0">
                <a:latin typeface="Arial" charset="0"/>
              </a:rPr>
              <a:t>of uncertainty </a:t>
            </a:r>
            <a:endParaRPr lang="en-US" sz="1600" dirty="0">
              <a:latin typeface="Arial" charset="0"/>
            </a:endParaRPr>
          </a:p>
          <a:p>
            <a:pPr lvl="1" eaLnBrk="1" hangingPunct="1"/>
            <a:endParaRPr lang="en-US" dirty="0" smtClean="0">
              <a:latin typeface="Arial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charset="0"/>
              </a:rPr>
              <a:t>Less </a:t>
            </a:r>
            <a:r>
              <a:rPr lang="en-US" dirty="0">
                <a:latin typeface="Arial" charset="0"/>
              </a:rPr>
              <a:t>uncertainty (less entropy)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		</a:t>
            </a:r>
            <a:r>
              <a:rPr lang="en-US" dirty="0">
                <a:latin typeface="Arial" charset="0"/>
                <a:sym typeface="Wingdings" charset="0"/>
              </a:rPr>
              <a:t> more predictable  less </a:t>
            </a:r>
            <a:r>
              <a:rPr lang="en-US" dirty="0" smtClean="0">
                <a:latin typeface="Arial" charset="0"/>
                <a:sym typeface="Wingdings" charset="0"/>
              </a:rPr>
              <a:t>information</a:t>
            </a:r>
            <a:endParaRPr lang="en-US" sz="2000" dirty="0">
              <a:latin typeface="Arial" charset="0"/>
              <a:sym typeface="Wingdings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charset="0"/>
              </a:rPr>
              <a:t>Provides </a:t>
            </a:r>
            <a:r>
              <a:rPr lang="en-US" dirty="0">
                <a:latin typeface="Arial" charset="0"/>
              </a:rPr>
              <a:t>a lower bound on the average number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of bits needed to encode / transmit something</a:t>
            </a:r>
          </a:p>
          <a:p>
            <a:pPr lvl="1"/>
            <a:r>
              <a:rPr lang="en-US" dirty="0" smtClean="0">
                <a:latin typeface="Arial" charset="0"/>
              </a:rPr>
              <a:t>Intuitively: proportional </a:t>
            </a:r>
            <a:r>
              <a:rPr lang="en-US" dirty="0">
                <a:latin typeface="Arial" charset="0"/>
              </a:rPr>
              <a:t>to how much information is in the thing to be transmitted</a:t>
            </a:r>
          </a:p>
        </p:txBody>
      </p:sp>
      <p:grpSp>
        <p:nvGrpSpPr>
          <p:cNvPr id="54276" name="Group 6"/>
          <p:cNvGrpSpPr>
            <a:grpSpLocks/>
          </p:cNvGrpSpPr>
          <p:nvPr/>
        </p:nvGrpSpPr>
        <p:grpSpPr bwMode="auto">
          <a:xfrm>
            <a:off x="6804025" y="228600"/>
            <a:ext cx="2438400" cy="2590800"/>
            <a:chOff x="4224" y="672"/>
            <a:chExt cx="1536" cy="1632"/>
          </a:xfrm>
        </p:grpSpPr>
        <p:pic>
          <p:nvPicPr>
            <p:cNvPr id="54277" name="Picture 4" descr="225px-Shann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225"/>
            <a:stretch>
              <a:fillRect/>
            </a:stretch>
          </p:blipFill>
          <p:spPr bwMode="auto">
            <a:xfrm>
              <a:off x="4348" y="672"/>
              <a:ext cx="1289" cy="1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278" name="Text Box 5"/>
            <p:cNvSpPr txBox="1">
              <a:spLocks noChangeArrowheads="1"/>
            </p:cNvSpPr>
            <p:nvPr/>
          </p:nvSpPr>
          <p:spPr bwMode="auto">
            <a:xfrm>
              <a:off x="4224" y="2016"/>
              <a:ext cx="1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000000"/>
                  </a:solidFill>
                </a:rPr>
                <a:t>Claude Shannon (1916-2001) </a:t>
              </a:r>
              <a:br>
                <a:rPr lang="en-US" sz="1200">
                  <a:solidFill>
                    <a:srgbClr val="000000"/>
                  </a:solidFill>
                </a:rPr>
              </a:br>
              <a:r>
                <a:rPr lang="en-US" sz="1200">
                  <a:solidFill>
                    <a:srgbClr val="000000"/>
                  </a:solidFill>
                </a:rPr>
                <a:t>The father of information theory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519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Information Entropy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Arial" charset="0"/>
              </a:rPr>
              <a:t>Assume a discrete random variable X w/ values {x</a:t>
            </a:r>
            <a:r>
              <a:rPr lang="en-US" sz="2400" baseline="-25000">
                <a:latin typeface="Arial" charset="0"/>
              </a:rPr>
              <a:t>1</a:t>
            </a:r>
            <a:r>
              <a:rPr lang="en-US" sz="2400">
                <a:latin typeface="Arial" charset="0"/>
              </a:rPr>
              <a:t>,x</a:t>
            </a:r>
            <a:r>
              <a:rPr lang="en-US" sz="2400" baseline="-25000">
                <a:latin typeface="Arial" charset="0"/>
              </a:rPr>
              <a:t>2</a:t>
            </a:r>
            <a:r>
              <a:rPr lang="en-US" sz="2400">
                <a:latin typeface="Arial" charset="0"/>
              </a:rPr>
              <a:t>…,x</a:t>
            </a:r>
            <a:r>
              <a:rPr lang="en-US" sz="2400" baseline="-25000">
                <a:latin typeface="Arial" charset="0"/>
              </a:rPr>
              <a:t>n</a:t>
            </a:r>
            <a:r>
              <a:rPr lang="en-US" sz="2400">
                <a:latin typeface="Arial" charset="0"/>
              </a:rPr>
              <a:t>}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endParaRPr lang="en-US" sz="1400"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i="1">
                <a:latin typeface="Arial" charset="0"/>
              </a:rPr>
              <a:t>Uncertainty</a:t>
            </a:r>
            <a:r>
              <a:rPr lang="en-US" sz="2400">
                <a:latin typeface="Arial" charset="0"/>
              </a:rPr>
              <a:t> u</a:t>
            </a:r>
            <a:r>
              <a:rPr lang="en-US" sz="2400" baseline="-25000">
                <a:latin typeface="Arial" charset="0"/>
              </a:rPr>
              <a:t>i</a:t>
            </a:r>
            <a:r>
              <a:rPr lang="en-US" sz="2400">
                <a:latin typeface="Arial" charset="0"/>
              </a:rPr>
              <a:t> associated with x</a:t>
            </a:r>
            <a:r>
              <a:rPr lang="en-US" sz="2400" baseline="-25000">
                <a:latin typeface="Arial" charset="0"/>
              </a:rPr>
              <a:t>i </a:t>
            </a:r>
            <a:r>
              <a:rPr lang="en-US" sz="2400">
                <a:latin typeface="Arial" charset="0"/>
              </a:rPr>
              <a:t>(the number of bits needed to designate  x</a:t>
            </a:r>
            <a:r>
              <a:rPr lang="en-US" sz="2400" baseline="-25000">
                <a:latin typeface="Arial" charset="0"/>
              </a:rPr>
              <a:t>i  </a:t>
            </a:r>
            <a:r>
              <a:rPr lang="en-US" sz="2400">
                <a:latin typeface="Arial" charset="0"/>
              </a:rPr>
              <a:t>in a message) defined as :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>
                <a:latin typeface="Arial" charset="0"/>
              </a:rPr>
              <a:t>If X was uniformly distributed [P(x</a:t>
            </a:r>
            <a:r>
              <a:rPr lang="en-US" sz="2000" baseline="-25000">
                <a:latin typeface="Arial" charset="0"/>
              </a:rPr>
              <a:t>i</a:t>
            </a:r>
            <a:r>
              <a:rPr lang="en-US" sz="2000">
                <a:latin typeface="Arial" charset="0"/>
              </a:rPr>
              <a:t>) = 1/n]:	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>
                <a:latin typeface="Arial" charset="0"/>
              </a:rPr>
              <a:t>	u</a:t>
            </a:r>
            <a:r>
              <a:rPr lang="en-US" sz="2000" baseline="-25000">
                <a:latin typeface="Arial" charset="0"/>
              </a:rPr>
              <a:t>i</a:t>
            </a:r>
            <a:r>
              <a:rPr lang="en-US" sz="2000">
                <a:latin typeface="Arial" charset="0"/>
              </a:rPr>
              <a:t> = log</a:t>
            </a:r>
            <a:r>
              <a:rPr lang="en-US" sz="2000" baseline="-25000">
                <a:latin typeface="Arial" charset="0"/>
              </a:rPr>
              <a:t>2 </a:t>
            </a:r>
            <a:r>
              <a:rPr lang="en-US" sz="2000">
                <a:latin typeface="Arial" charset="0"/>
              </a:rPr>
              <a:t>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>
                <a:solidFill>
                  <a:schemeClr val="bg1"/>
                </a:solidFill>
                <a:latin typeface="Arial" charset="0"/>
              </a:rPr>
              <a:t>For arbitrary non-uniform distribution:		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>
                <a:solidFill>
                  <a:schemeClr val="bg1"/>
                </a:solidFill>
                <a:latin typeface="Arial" charset="0"/>
              </a:rPr>
              <a:t>	u</a:t>
            </a:r>
            <a:r>
              <a:rPr lang="en-US" sz="2000" baseline="-25000">
                <a:solidFill>
                  <a:schemeClr val="bg1"/>
                </a:solidFill>
                <a:latin typeface="Arial" charset="0"/>
              </a:rPr>
              <a:t>i</a:t>
            </a:r>
            <a:r>
              <a:rPr lang="en-US" sz="2000">
                <a:solidFill>
                  <a:schemeClr val="bg1"/>
                </a:solidFill>
                <a:latin typeface="Arial" charset="0"/>
              </a:rPr>
              <a:t> = log</a:t>
            </a:r>
            <a:r>
              <a:rPr lang="en-US" sz="2000" baseline="-25000">
                <a:solidFill>
                  <a:schemeClr val="bg1"/>
                </a:solidFill>
                <a:latin typeface="Arial" charset="0"/>
              </a:rPr>
              <a:t>2</a:t>
            </a:r>
            <a:r>
              <a:rPr lang="en-US" sz="2000">
                <a:solidFill>
                  <a:schemeClr val="bg1"/>
                </a:solidFill>
                <a:latin typeface="Arial" charset="0"/>
              </a:rPr>
              <a:t>(1/P(x</a:t>
            </a:r>
            <a:r>
              <a:rPr lang="en-US" sz="2000" baseline="-25000">
                <a:solidFill>
                  <a:schemeClr val="bg1"/>
                </a:solidFill>
                <a:latin typeface="Arial" charset="0"/>
              </a:rPr>
              <a:t>i</a:t>
            </a:r>
            <a:r>
              <a:rPr lang="en-US" sz="2000">
                <a:solidFill>
                  <a:schemeClr val="bg1"/>
                </a:solidFill>
                <a:latin typeface="Arial" charset="0"/>
              </a:rPr>
              <a:t>))  = </a:t>
            </a:r>
            <a:r>
              <a:rPr lang="en-US" sz="2000" b="1">
                <a:solidFill>
                  <a:schemeClr val="bg1"/>
                </a:solidFill>
                <a:latin typeface="Arial" charset="0"/>
              </a:rPr>
              <a:t>-</a:t>
            </a:r>
            <a:r>
              <a:rPr lang="en-US" sz="2000">
                <a:solidFill>
                  <a:schemeClr val="bg1"/>
                </a:solidFill>
                <a:latin typeface="Arial" charset="0"/>
              </a:rPr>
              <a:t> log</a:t>
            </a:r>
            <a:r>
              <a:rPr lang="en-US" sz="2000" baseline="-25000">
                <a:solidFill>
                  <a:schemeClr val="bg1"/>
                </a:solidFill>
                <a:latin typeface="Arial" charset="0"/>
              </a:rPr>
              <a:t>2</a:t>
            </a:r>
            <a:r>
              <a:rPr lang="en-US" sz="2000">
                <a:solidFill>
                  <a:schemeClr val="bg1"/>
                </a:solidFill>
                <a:latin typeface="Arial" charset="0"/>
              </a:rPr>
              <a:t>P(x</a:t>
            </a:r>
            <a:r>
              <a:rPr lang="en-US" sz="2000" baseline="-25000">
                <a:solidFill>
                  <a:schemeClr val="bg1"/>
                </a:solidFill>
                <a:latin typeface="Arial" charset="0"/>
              </a:rPr>
              <a:t>i</a:t>
            </a:r>
            <a:r>
              <a:rPr lang="en-US" sz="2000">
                <a:solidFill>
                  <a:schemeClr val="bg1"/>
                </a:solidFill>
                <a:latin typeface="Arial" charset="0"/>
              </a:rPr>
              <a:t>)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1200">
              <a:solidFill>
                <a:schemeClr val="bg1"/>
              </a:solidFill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i="1">
                <a:solidFill>
                  <a:schemeClr val="bg1"/>
                </a:solidFill>
                <a:latin typeface="Arial" charset="0"/>
              </a:rPr>
              <a:t>Entropy</a:t>
            </a:r>
            <a:r>
              <a:rPr lang="en-US" sz="2400">
                <a:solidFill>
                  <a:schemeClr val="bg1"/>
                </a:solidFill>
                <a:latin typeface="Arial" charset="0"/>
              </a:rPr>
              <a:t> gives the average number of bits to encode a message of symbols drawn from X  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solidFill>
                  <a:schemeClr val="bg1"/>
                </a:solidFill>
                <a:latin typeface="Arial" charset="0"/>
              </a:rPr>
              <a:t>	Entropy(X) = H(X) = P(x</a:t>
            </a:r>
            <a:r>
              <a:rPr lang="en-US" sz="2400" baseline="-25000">
                <a:solidFill>
                  <a:schemeClr val="bg1"/>
                </a:solidFill>
                <a:latin typeface="Arial" charset="0"/>
              </a:rPr>
              <a:t>1</a:t>
            </a:r>
            <a:r>
              <a:rPr lang="en-US" sz="2400">
                <a:solidFill>
                  <a:schemeClr val="bg1"/>
                </a:solidFill>
                <a:latin typeface="Arial" charset="0"/>
              </a:rPr>
              <a:t>) u</a:t>
            </a:r>
            <a:r>
              <a:rPr lang="en-US" sz="2400" baseline="-25000">
                <a:solidFill>
                  <a:schemeClr val="bg1"/>
                </a:solidFill>
                <a:latin typeface="Arial" charset="0"/>
              </a:rPr>
              <a:t>1</a:t>
            </a:r>
            <a:r>
              <a:rPr lang="en-US" sz="2400">
                <a:solidFill>
                  <a:schemeClr val="bg1"/>
                </a:solidFill>
                <a:latin typeface="Arial" charset="0"/>
              </a:rPr>
              <a:t>+ P(x</a:t>
            </a:r>
            <a:r>
              <a:rPr lang="en-US" sz="2400" baseline="-25000">
                <a:solidFill>
                  <a:schemeClr val="bg1"/>
                </a:solidFill>
                <a:latin typeface="Arial" charset="0"/>
              </a:rPr>
              <a:t>2</a:t>
            </a:r>
            <a:r>
              <a:rPr lang="en-US" sz="2400">
                <a:solidFill>
                  <a:schemeClr val="bg1"/>
                </a:solidFill>
                <a:latin typeface="Arial" charset="0"/>
              </a:rPr>
              <a:t>) u</a:t>
            </a:r>
            <a:r>
              <a:rPr lang="en-US" sz="2400" baseline="-25000">
                <a:solidFill>
                  <a:schemeClr val="bg1"/>
                </a:solidFill>
                <a:latin typeface="Arial" charset="0"/>
              </a:rPr>
              <a:t>2 </a:t>
            </a:r>
            <a:r>
              <a:rPr lang="en-US" sz="2400">
                <a:solidFill>
                  <a:schemeClr val="bg1"/>
                </a:solidFill>
                <a:latin typeface="Arial" charset="0"/>
              </a:rPr>
              <a:t>+…+ P(x</a:t>
            </a:r>
            <a:r>
              <a:rPr lang="en-US" sz="2400" baseline="-25000">
                <a:solidFill>
                  <a:schemeClr val="bg1"/>
                </a:solidFill>
                <a:latin typeface="Arial" charset="0"/>
              </a:rPr>
              <a:t>n</a:t>
            </a:r>
            <a:r>
              <a:rPr lang="en-US" sz="2400">
                <a:solidFill>
                  <a:schemeClr val="bg1"/>
                </a:solidFill>
                <a:latin typeface="Arial" charset="0"/>
              </a:rPr>
              <a:t>) u</a:t>
            </a:r>
            <a:r>
              <a:rPr lang="en-US" sz="2400" baseline="-25000">
                <a:solidFill>
                  <a:schemeClr val="bg1"/>
                </a:solidFill>
                <a:latin typeface="Arial" charset="0"/>
              </a:rPr>
              <a:t>n 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endParaRPr lang="en-US" sz="1400">
              <a:solidFill>
                <a:schemeClr val="bg1"/>
              </a:solidFill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solidFill>
                  <a:schemeClr val="bg1"/>
                </a:solidFill>
                <a:latin typeface="Arial" charset="0"/>
              </a:rPr>
              <a:t>		   	        = </a:t>
            </a:r>
            <a:r>
              <a:rPr lang="en-US" b="1">
                <a:solidFill>
                  <a:schemeClr val="bg1"/>
                </a:solidFill>
                <a:latin typeface="Arial" charset="0"/>
              </a:rPr>
              <a:t>-</a:t>
            </a:r>
            <a:r>
              <a:rPr lang="en-US" sz="240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2400">
                <a:solidFill>
                  <a:schemeClr val="bg1"/>
                </a:solidFill>
                <a:latin typeface="Arial" charset="0"/>
                <a:sym typeface="Symbol" charset="0"/>
              </a:rPr>
              <a:t></a:t>
            </a:r>
            <a:r>
              <a:rPr lang="en-US" sz="2400" baseline="-25000">
                <a:solidFill>
                  <a:schemeClr val="bg1"/>
                </a:solidFill>
                <a:latin typeface="Arial" charset="0"/>
              </a:rPr>
              <a:t>i=1..n</a:t>
            </a:r>
            <a:r>
              <a:rPr lang="en-US" sz="2400">
                <a:solidFill>
                  <a:schemeClr val="bg1"/>
                </a:solidFill>
                <a:latin typeface="Arial" charset="0"/>
              </a:rPr>
              <a:t> P(x</a:t>
            </a:r>
            <a:r>
              <a:rPr lang="en-US" sz="2400" baseline="-25000">
                <a:solidFill>
                  <a:schemeClr val="bg1"/>
                </a:solidFill>
                <a:latin typeface="Arial" charset="0"/>
              </a:rPr>
              <a:t>i</a:t>
            </a:r>
            <a:r>
              <a:rPr lang="en-US" sz="2400">
                <a:solidFill>
                  <a:schemeClr val="bg1"/>
                </a:solidFill>
                <a:latin typeface="Arial" charset="0"/>
              </a:rPr>
              <a:t>) log</a:t>
            </a:r>
            <a:r>
              <a:rPr lang="en-US" sz="2400" baseline="-25000">
                <a:solidFill>
                  <a:schemeClr val="bg1"/>
                </a:solidFill>
                <a:latin typeface="Arial" charset="0"/>
              </a:rPr>
              <a:t>2 </a:t>
            </a:r>
            <a:r>
              <a:rPr lang="en-US" sz="2400">
                <a:solidFill>
                  <a:schemeClr val="bg1"/>
                </a:solidFill>
                <a:latin typeface="Arial" charset="0"/>
              </a:rPr>
              <a:t>P(x</a:t>
            </a:r>
            <a:r>
              <a:rPr lang="en-US" sz="2400" baseline="-25000">
                <a:solidFill>
                  <a:schemeClr val="bg1"/>
                </a:solidFill>
                <a:latin typeface="Arial" charset="0"/>
              </a:rPr>
              <a:t>i</a:t>
            </a:r>
            <a:r>
              <a:rPr lang="en-US" sz="2400">
                <a:solidFill>
                  <a:schemeClr val="bg1"/>
                </a:solidFill>
                <a:latin typeface="Arial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94175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1126356" y="310162"/>
            <a:ext cx="6280441" cy="99010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Aside: 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Probability </a:t>
            </a:r>
            <a:r>
              <a:rPr lang="en-US" dirty="0">
                <a:latin typeface="Arial" charset="0"/>
              </a:rPr>
              <a:t>and Probability Notation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373625"/>
            <a:ext cx="7048804" cy="4379976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Have some set of things we are interested in 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A particular universe of things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Let</a:t>
            </a:r>
            <a:r>
              <a:rPr lang="ja-JP" altLang="en-US" dirty="0">
                <a:latin typeface="Arial" charset="0"/>
              </a:rPr>
              <a:t>’</a:t>
            </a:r>
            <a:r>
              <a:rPr lang="en-US" dirty="0">
                <a:latin typeface="Arial" charset="0"/>
              </a:rPr>
              <a:t>s say: </a:t>
            </a:r>
            <a:r>
              <a:rPr lang="ja-JP" altLang="en-US" sz="2400" dirty="0" smtClean="0">
                <a:latin typeface="Arial" charset="0"/>
              </a:rPr>
              <a:t>“</a:t>
            </a:r>
            <a:r>
              <a:rPr lang="x-none" sz="2400" dirty="0" smtClean="0">
                <a:latin typeface="Arial" charset="0"/>
              </a:rPr>
              <a:t>Jen’s </a:t>
            </a:r>
            <a:r>
              <a:rPr lang="en-US" sz="2400" dirty="0" smtClean="0">
                <a:latin typeface="Arial" charset="0"/>
              </a:rPr>
              <a:t>current </a:t>
            </a:r>
            <a:r>
              <a:rPr lang="en-US" sz="2400" dirty="0">
                <a:latin typeface="Arial" charset="0"/>
              </a:rPr>
              <a:t>activity (during a weekday)</a:t>
            </a:r>
            <a:r>
              <a:rPr lang="ja-JP" altLang="en-US" sz="2400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which can be: </a:t>
            </a:r>
            <a:r>
              <a:rPr lang="en-US" sz="2400" dirty="0">
                <a:latin typeface="Arial" charset="0"/>
              </a:rPr>
              <a:t>{Biking, Vehicle, Walking, Still, Other}</a:t>
            </a: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P</a:t>
            </a:r>
            <a:r>
              <a:rPr lang="en-US" dirty="0" smtClean="0">
                <a:latin typeface="Arial" charset="0"/>
              </a:rPr>
              <a:t>(Still) </a:t>
            </a:r>
            <a:r>
              <a:rPr lang="en-US" dirty="0">
                <a:latin typeface="Arial" charset="0"/>
              </a:rPr>
              <a:t>	</a:t>
            </a:r>
          </a:p>
          <a:p>
            <a:pPr eaLnBrk="1" hangingPunct="1">
              <a:buFont typeface="Wingdings" charset="0"/>
              <a:buNone/>
            </a:pPr>
            <a:r>
              <a:rPr lang="ja-JP" altLang="en-US" dirty="0" smtClean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probability of </a:t>
            </a:r>
            <a:r>
              <a:rPr lang="en-US" dirty="0" smtClean="0">
                <a:latin typeface="Arial" charset="0"/>
              </a:rPr>
              <a:t>Still</a:t>
            </a:r>
            <a:r>
              <a:rPr lang="ja-JP" altLang="en-US" dirty="0" smtClean="0">
                <a:latin typeface="Arial" charset="0"/>
              </a:rPr>
              <a:t>”</a:t>
            </a:r>
            <a:endParaRPr lang="en-US" dirty="0">
              <a:latin typeface="Arial" charset="0"/>
            </a:endParaRPr>
          </a:p>
          <a:p>
            <a:pPr marL="914400" indent="-914400">
              <a:buNone/>
              <a:tabLst>
                <a:tab pos="1254125" algn="l"/>
              </a:tabLst>
            </a:pPr>
            <a:endParaRPr lang="en-US" dirty="0" smtClean="0">
              <a:latin typeface="Arial" charset="0"/>
            </a:endParaRPr>
          </a:p>
          <a:p>
            <a:pPr marL="914400" indent="-914400">
              <a:buNone/>
              <a:tabLst>
                <a:tab pos="1254125" algn="l"/>
              </a:tabLst>
            </a:pPr>
            <a:endParaRPr lang="en-US" dirty="0" smtClean="0">
              <a:solidFill>
                <a:srgbClr val="FFFFFF"/>
              </a:solidFill>
              <a:latin typeface="Arial" charset="0"/>
            </a:endParaRPr>
          </a:p>
          <a:p>
            <a:pPr marL="914400" indent="-914400">
              <a:buNone/>
              <a:tabLst>
                <a:tab pos="1254125" algn="l"/>
              </a:tabLst>
            </a:pPr>
            <a:r>
              <a:rPr lang="en-US" dirty="0">
                <a:solidFill>
                  <a:srgbClr val="FFFFFF"/>
                </a:solidFill>
                <a:latin typeface="Arial" charset="0"/>
              </a:rPr>
              <a:t>.</a:t>
            </a:r>
            <a:r>
              <a:rPr lang="en-US" dirty="0" smtClean="0">
                <a:solidFill>
                  <a:srgbClr val="FFFFFF"/>
                </a:solidFill>
                <a:latin typeface="Arial" charset="0"/>
              </a:rPr>
              <a:t>.</a:t>
            </a:r>
            <a:endParaRPr lang="en-US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4619625" y="3826951"/>
            <a:ext cx="4297363" cy="168275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578725" y="4053964"/>
            <a:ext cx="584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2400"/>
              <a:t>U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534025" y="4430201"/>
            <a:ext cx="800100" cy="8016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Still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56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1126356" y="310162"/>
            <a:ext cx="6280441" cy="99010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Aside: 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Probability </a:t>
            </a:r>
            <a:r>
              <a:rPr lang="en-US" dirty="0">
                <a:latin typeface="Arial" charset="0"/>
              </a:rPr>
              <a:t>and Probability Notation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373625"/>
            <a:ext cx="7048804" cy="4379976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Have some set of things we are interested in 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A particular universe of things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Let</a:t>
            </a:r>
            <a:r>
              <a:rPr lang="ja-JP" altLang="en-US" dirty="0">
                <a:latin typeface="Arial" charset="0"/>
              </a:rPr>
              <a:t>’</a:t>
            </a:r>
            <a:r>
              <a:rPr lang="en-US" dirty="0">
                <a:latin typeface="Arial" charset="0"/>
              </a:rPr>
              <a:t>s say: </a:t>
            </a:r>
            <a:r>
              <a:rPr lang="ja-JP" altLang="en-US" sz="2400" dirty="0" smtClean="0">
                <a:latin typeface="Arial" charset="0"/>
              </a:rPr>
              <a:t>“</a:t>
            </a:r>
            <a:r>
              <a:rPr lang="x-none" sz="2400" dirty="0" smtClean="0">
                <a:latin typeface="Arial" charset="0"/>
              </a:rPr>
              <a:t>Jen’s </a:t>
            </a:r>
            <a:r>
              <a:rPr lang="en-US" sz="2400" dirty="0" smtClean="0">
                <a:latin typeface="Arial" charset="0"/>
              </a:rPr>
              <a:t>current </a:t>
            </a:r>
            <a:r>
              <a:rPr lang="en-US" sz="2400" dirty="0">
                <a:latin typeface="Arial" charset="0"/>
              </a:rPr>
              <a:t>activity (during a weekday)</a:t>
            </a:r>
            <a:r>
              <a:rPr lang="ja-JP" altLang="en-US" sz="2400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which can be: </a:t>
            </a:r>
            <a:r>
              <a:rPr lang="en-US" sz="2400" dirty="0">
                <a:latin typeface="Arial" charset="0"/>
              </a:rPr>
              <a:t>{Biking, Vehicle, Walking, Still, Other}</a:t>
            </a: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P</a:t>
            </a:r>
            <a:r>
              <a:rPr lang="en-US" dirty="0" smtClean="0">
                <a:latin typeface="Arial" charset="0"/>
              </a:rPr>
              <a:t>(Still) </a:t>
            </a:r>
            <a:r>
              <a:rPr lang="en-US" dirty="0">
                <a:latin typeface="Arial" charset="0"/>
              </a:rPr>
              <a:t>	</a:t>
            </a:r>
          </a:p>
          <a:p>
            <a:pPr eaLnBrk="1" hangingPunct="1">
              <a:buFont typeface="Wingdings" charset="0"/>
              <a:buNone/>
            </a:pPr>
            <a:r>
              <a:rPr lang="ja-JP" altLang="en-US" dirty="0" smtClean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probability of </a:t>
            </a:r>
            <a:r>
              <a:rPr lang="en-US" dirty="0" smtClean="0">
                <a:latin typeface="Arial" charset="0"/>
              </a:rPr>
              <a:t>Still</a:t>
            </a:r>
            <a:r>
              <a:rPr lang="ja-JP" altLang="en-US" dirty="0" smtClean="0">
                <a:latin typeface="Arial" charset="0"/>
              </a:rPr>
              <a:t>”</a:t>
            </a:r>
            <a:endParaRPr lang="en-US" dirty="0">
              <a:latin typeface="Arial" charset="0"/>
            </a:endParaRPr>
          </a:p>
          <a:p>
            <a:pPr marL="914400" indent="-914400">
              <a:buNone/>
              <a:tabLst>
                <a:tab pos="1254125" algn="l"/>
              </a:tabLst>
            </a:pPr>
            <a:endParaRPr lang="en-US" dirty="0" smtClean="0">
              <a:latin typeface="Arial" charset="0"/>
            </a:endParaRPr>
          </a:p>
          <a:p>
            <a:pPr marL="914400" indent="-914400">
              <a:buNone/>
              <a:tabLst>
                <a:tab pos="1254125" algn="l"/>
              </a:tabLst>
            </a:pPr>
            <a:r>
              <a:rPr lang="en-US" dirty="0" smtClean="0">
                <a:latin typeface="Arial" charset="0"/>
              </a:rPr>
              <a:t>P</a:t>
            </a:r>
            <a:r>
              <a:rPr lang="en-US" dirty="0">
                <a:latin typeface="Arial" charset="0"/>
              </a:rPr>
              <a:t>(A) =	|A|</a:t>
            </a:r>
          </a:p>
          <a:p>
            <a:pPr marL="914400" indent="-914400">
              <a:buNone/>
              <a:tabLst>
                <a:tab pos="1254125" algn="l"/>
              </a:tabLst>
            </a:pPr>
            <a:r>
              <a:rPr lang="en-US" dirty="0">
                <a:latin typeface="Arial" charset="0"/>
              </a:rPr>
              <a:t>           	|U</a:t>
            </a:r>
            <a:r>
              <a:rPr lang="en-US" dirty="0" smtClean="0">
                <a:latin typeface="Arial" charset="0"/>
              </a:rPr>
              <a:t>|</a:t>
            </a:r>
            <a:r>
              <a:rPr lang="en-US" dirty="0" smtClean="0">
                <a:solidFill>
                  <a:srgbClr val="FFFFFF"/>
                </a:solidFill>
                <a:latin typeface="Arial" charset="0"/>
              </a:rPr>
              <a:t>.</a:t>
            </a:r>
            <a:endParaRPr lang="en-US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4619625" y="3826951"/>
            <a:ext cx="4297363" cy="168275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578725" y="4053964"/>
            <a:ext cx="584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2400"/>
              <a:t>U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534025" y="4430201"/>
            <a:ext cx="800100" cy="8016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Still</a:t>
            </a:r>
            <a:endParaRPr lang="en-US" sz="2400" dirty="0">
              <a:solidFill>
                <a:srgbClr val="FFFFFF"/>
              </a:solidFill>
            </a:endParaRPr>
          </a:p>
        </p:txBody>
      </p:sp>
      <p:cxnSp>
        <p:nvCxnSpPr>
          <p:cNvPr id="7" name="Straight Connector 7"/>
          <p:cNvCxnSpPr>
            <a:cxnSpLocks noChangeShapeType="1"/>
          </p:cNvCxnSpPr>
          <p:nvPr/>
        </p:nvCxnSpPr>
        <p:spPr bwMode="auto">
          <a:xfrm>
            <a:off x="2286000" y="5334000"/>
            <a:ext cx="64135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31281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>
                <a:latin typeface="Arial" charset="0"/>
              </a:rPr>
              <a:t>Probability and Probability Notation 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Examples: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P</a:t>
            </a:r>
            <a:r>
              <a:rPr lang="en-US" dirty="0">
                <a:latin typeface="Arial" charset="0"/>
              </a:rPr>
              <a:t>(sleeping) = 	 </a:t>
            </a:r>
            <a:r>
              <a:rPr lang="en-US" dirty="0" smtClean="0">
                <a:latin typeface="Arial" charset="0"/>
              </a:rPr>
              <a:t>8*</a:t>
            </a:r>
            <a:r>
              <a:rPr lang="en-US" dirty="0">
                <a:latin typeface="Arial" charset="0"/>
              </a:rPr>
              <a:t>5  	= 0.25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			</a:t>
            </a:r>
            <a:r>
              <a:rPr lang="en-US" dirty="0" smtClean="0">
                <a:latin typeface="Arial" charset="0"/>
              </a:rPr>
              <a:t>		 24</a:t>
            </a:r>
            <a:r>
              <a:rPr lang="en-US" dirty="0">
                <a:latin typeface="Arial" charset="0"/>
              </a:rPr>
              <a:t>*5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P(lecture) = 	  3  	= 0.025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			</a:t>
            </a:r>
            <a:r>
              <a:rPr lang="en-US" dirty="0" smtClean="0">
                <a:latin typeface="Arial" charset="0"/>
              </a:rPr>
              <a:t>		  120</a:t>
            </a: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P(meeting) = 	 15  	= 0.125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			</a:t>
            </a:r>
            <a:r>
              <a:rPr lang="en-US" dirty="0" smtClean="0">
                <a:latin typeface="Arial" charset="0"/>
              </a:rPr>
              <a:t>		 120</a:t>
            </a:r>
            <a:endParaRPr lang="en-US" dirty="0">
              <a:latin typeface="Arial" charset="0"/>
            </a:endParaRPr>
          </a:p>
        </p:txBody>
      </p:sp>
      <p:cxnSp>
        <p:nvCxnSpPr>
          <p:cNvPr id="26628" name="Straight Connector 3"/>
          <p:cNvCxnSpPr>
            <a:cxnSpLocks noChangeShapeType="1"/>
          </p:cNvCxnSpPr>
          <p:nvPr/>
        </p:nvCxnSpPr>
        <p:spPr bwMode="auto">
          <a:xfrm>
            <a:off x="3505194" y="2841096"/>
            <a:ext cx="64135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29" name="Straight Connector 4"/>
          <p:cNvCxnSpPr>
            <a:cxnSpLocks noChangeShapeType="1"/>
          </p:cNvCxnSpPr>
          <p:nvPr/>
        </p:nvCxnSpPr>
        <p:spPr bwMode="auto">
          <a:xfrm>
            <a:off x="3565525" y="3860271"/>
            <a:ext cx="64135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0" name="Straight Connector 6"/>
          <p:cNvCxnSpPr>
            <a:cxnSpLocks noChangeShapeType="1"/>
          </p:cNvCxnSpPr>
          <p:nvPr/>
        </p:nvCxnSpPr>
        <p:spPr bwMode="auto">
          <a:xfrm>
            <a:off x="3495146" y="5029200"/>
            <a:ext cx="639762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ctangle 1"/>
          <p:cNvSpPr/>
          <p:nvPr/>
        </p:nvSpPr>
        <p:spPr>
          <a:xfrm>
            <a:off x="954132" y="5222912"/>
            <a:ext cx="7936914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-914400">
              <a:buFont typeface="Wingdings" charset="0"/>
              <a:buNone/>
              <a:tabLst>
                <a:tab pos="1254125" algn="l"/>
              </a:tabLst>
            </a:pPr>
            <a:endParaRPr lang="en-US" sz="1400" dirty="0">
              <a:latin typeface="Arial" charset="0"/>
            </a:endParaRPr>
          </a:p>
          <a:p>
            <a:pPr marL="914400" indent="-914400">
              <a:buFont typeface="Wingdings" charset="0"/>
              <a:buNone/>
              <a:tabLst>
                <a:tab pos="1254125" algn="l"/>
              </a:tabLst>
            </a:pPr>
            <a:r>
              <a:rPr lang="en-US" sz="2000" dirty="0">
                <a:latin typeface="Arial" charset="0"/>
              </a:rPr>
              <a:t>Note:	at the smallest A is empty	(|A| = 0)</a:t>
            </a:r>
          </a:p>
          <a:p>
            <a:pPr marL="914400" indent="-914400">
              <a:buFont typeface="Wingdings" charset="0"/>
              <a:buNone/>
              <a:tabLst>
                <a:tab pos="1254125" algn="l"/>
              </a:tabLst>
            </a:pPr>
            <a:r>
              <a:rPr lang="en-US" sz="2000" dirty="0">
                <a:latin typeface="Arial" charset="0"/>
              </a:rPr>
              <a:t>		at the largest A is all of U	(|A| = |U|)</a:t>
            </a:r>
          </a:p>
          <a:p>
            <a:pPr marL="914400" indent="-914400">
              <a:buFont typeface="Wingdings" charset="0"/>
              <a:buNone/>
              <a:tabLst>
                <a:tab pos="1254125" algn="l"/>
              </a:tabLst>
            </a:pPr>
            <a:r>
              <a:rPr lang="en-US" sz="2000" dirty="0">
                <a:latin typeface="Arial" charset="0"/>
              </a:rPr>
              <a:t>		so:  0 ≤ P(A) ≤ 1</a:t>
            </a:r>
          </a:p>
        </p:txBody>
      </p:sp>
    </p:spTree>
    <p:extLst>
      <p:ext uri="{BB962C8B-B14F-4D97-AF65-F5344CB8AC3E}">
        <p14:creationId xmlns:p14="http://schemas.microsoft.com/office/powerpoint/2010/main" val="173373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Information Entropy</a:t>
            </a:r>
          </a:p>
        </p:txBody>
      </p:sp>
      <p:sp>
        <p:nvSpPr>
          <p:cNvPr id="56323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Arial" charset="0"/>
              </a:rPr>
              <a:t>Assume a discrete random variable X w/ values {x</a:t>
            </a:r>
            <a:r>
              <a:rPr lang="en-US" sz="2400" baseline="-25000">
                <a:latin typeface="Arial" charset="0"/>
              </a:rPr>
              <a:t>1</a:t>
            </a:r>
            <a:r>
              <a:rPr lang="en-US" sz="2400">
                <a:latin typeface="Arial" charset="0"/>
              </a:rPr>
              <a:t>,x</a:t>
            </a:r>
            <a:r>
              <a:rPr lang="en-US" sz="2400" baseline="-25000">
                <a:latin typeface="Arial" charset="0"/>
              </a:rPr>
              <a:t>2</a:t>
            </a:r>
            <a:r>
              <a:rPr lang="en-US" sz="2400">
                <a:latin typeface="Arial" charset="0"/>
              </a:rPr>
              <a:t>…,x</a:t>
            </a:r>
            <a:r>
              <a:rPr lang="en-US" sz="2400" baseline="-25000">
                <a:latin typeface="Arial" charset="0"/>
              </a:rPr>
              <a:t>n</a:t>
            </a:r>
            <a:r>
              <a:rPr lang="en-US" sz="2400">
                <a:latin typeface="Arial" charset="0"/>
              </a:rPr>
              <a:t>}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endParaRPr lang="en-US" sz="1400"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i="1">
                <a:latin typeface="Arial" charset="0"/>
              </a:rPr>
              <a:t>Uncertainty</a:t>
            </a:r>
            <a:r>
              <a:rPr lang="en-US" sz="2400">
                <a:latin typeface="Arial" charset="0"/>
              </a:rPr>
              <a:t> u</a:t>
            </a:r>
            <a:r>
              <a:rPr lang="en-US" sz="2400" baseline="-25000">
                <a:latin typeface="Arial" charset="0"/>
              </a:rPr>
              <a:t>i</a:t>
            </a:r>
            <a:r>
              <a:rPr lang="en-US" sz="2400">
                <a:latin typeface="Arial" charset="0"/>
              </a:rPr>
              <a:t> associated with x</a:t>
            </a:r>
            <a:r>
              <a:rPr lang="en-US" sz="2400" baseline="-25000">
                <a:latin typeface="Arial" charset="0"/>
              </a:rPr>
              <a:t>i </a:t>
            </a:r>
            <a:r>
              <a:rPr lang="en-US" sz="2400">
                <a:latin typeface="Arial" charset="0"/>
              </a:rPr>
              <a:t>(the number of bits needed to designate  x</a:t>
            </a:r>
            <a:r>
              <a:rPr lang="en-US" sz="2400" baseline="-25000">
                <a:latin typeface="Arial" charset="0"/>
              </a:rPr>
              <a:t>i  </a:t>
            </a:r>
            <a:r>
              <a:rPr lang="en-US" sz="2400">
                <a:latin typeface="Arial" charset="0"/>
              </a:rPr>
              <a:t>in a message) defined as :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>
                <a:solidFill>
                  <a:srgbClr val="B2B2B2"/>
                </a:solidFill>
                <a:latin typeface="Arial" charset="0"/>
              </a:rPr>
              <a:t>If X was uniformly distributed [P(x</a:t>
            </a:r>
            <a:r>
              <a:rPr lang="en-US" sz="2000" baseline="-25000">
                <a:solidFill>
                  <a:srgbClr val="B2B2B2"/>
                </a:solidFill>
                <a:latin typeface="Arial" charset="0"/>
              </a:rPr>
              <a:t>i</a:t>
            </a:r>
            <a:r>
              <a:rPr lang="en-US" sz="2000">
                <a:solidFill>
                  <a:srgbClr val="B2B2B2"/>
                </a:solidFill>
                <a:latin typeface="Arial" charset="0"/>
              </a:rPr>
              <a:t>) = 1/n]:	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>
                <a:solidFill>
                  <a:srgbClr val="B2B2B2"/>
                </a:solidFill>
                <a:latin typeface="Arial" charset="0"/>
              </a:rPr>
              <a:t>	u</a:t>
            </a:r>
            <a:r>
              <a:rPr lang="en-US" sz="2000" baseline="-25000">
                <a:solidFill>
                  <a:srgbClr val="B2B2B2"/>
                </a:solidFill>
                <a:latin typeface="Arial" charset="0"/>
              </a:rPr>
              <a:t>i</a:t>
            </a:r>
            <a:r>
              <a:rPr lang="en-US" sz="2000">
                <a:solidFill>
                  <a:srgbClr val="B2B2B2"/>
                </a:solidFill>
                <a:latin typeface="Arial" charset="0"/>
              </a:rPr>
              <a:t> = log</a:t>
            </a:r>
            <a:r>
              <a:rPr lang="en-US" sz="2000" baseline="-25000">
                <a:solidFill>
                  <a:srgbClr val="B2B2B2"/>
                </a:solidFill>
                <a:latin typeface="Arial" charset="0"/>
              </a:rPr>
              <a:t>2 </a:t>
            </a:r>
            <a:r>
              <a:rPr lang="en-US" sz="2000">
                <a:solidFill>
                  <a:srgbClr val="B2B2B2"/>
                </a:solidFill>
                <a:latin typeface="Arial" charset="0"/>
              </a:rPr>
              <a:t>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>
                <a:latin typeface="Arial" charset="0"/>
              </a:rPr>
              <a:t>For arbitrary non-uniform distribution:		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>
                <a:latin typeface="Arial" charset="0"/>
              </a:rPr>
              <a:t>	u</a:t>
            </a:r>
            <a:r>
              <a:rPr lang="en-US" sz="2000" baseline="-25000">
                <a:latin typeface="Arial" charset="0"/>
              </a:rPr>
              <a:t>i</a:t>
            </a:r>
            <a:r>
              <a:rPr lang="en-US" sz="2000">
                <a:latin typeface="Arial" charset="0"/>
              </a:rPr>
              <a:t> = log</a:t>
            </a:r>
            <a:r>
              <a:rPr lang="en-US" sz="2000" baseline="-25000">
                <a:latin typeface="Arial" charset="0"/>
              </a:rPr>
              <a:t>2</a:t>
            </a:r>
            <a:r>
              <a:rPr lang="en-US" sz="2000">
                <a:latin typeface="Arial" charset="0"/>
              </a:rPr>
              <a:t>(1/P(x</a:t>
            </a:r>
            <a:r>
              <a:rPr lang="en-US" sz="2000" baseline="-25000">
                <a:latin typeface="Arial" charset="0"/>
              </a:rPr>
              <a:t>i</a:t>
            </a:r>
            <a:r>
              <a:rPr lang="en-US" sz="2000">
                <a:latin typeface="Arial" charset="0"/>
              </a:rPr>
              <a:t>))  = </a:t>
            </a:r>
            <a:r>
              <a:rPr lang="en-US" sz="2000" b="1">
                <a:latin typeface="Arial" charset="0"/>
              </a:rPr>
              <a:t>-</a:t>
            </a:r>
            <a:r>
              <a:rPr lang="en-US" sz="2000">
                <a:latin typeface="Arial" charset="0"/>
              </a:rPr>
              <a:t> log</a:t>
            </a:r>
            <a:r>
              <a:rPr lang="en-US" sz="2000" baseline="-25000">
                <a:latin typeface="Arial" charset="0"/>
              </a:rPr>
              <a:t>2</a:t>
            </a:r>
            <a:r>
              <a:rPr lang="en-US" sz="2000">
                <a:latin typeface="Arial" charset="0"/>
              </a:rPr>
              <a:t>P(x</a:t>
            </a:r>
            <a:r>
              <a:rPr lang="en-US" sz="2000" baseline="-25000">
                <a:latin typeface="Arial" charset="0"/>
              </a:rPr>
              <a:t>i</a:t>
            </a:r>
            <a:r>
              <a:rPr lang="en-US" sz="2000">
                <a:latin typeface="Arial" charset="0"/>
              </a:rPr>
              <a:t>)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1200"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i="1">
                <a:solidFill>
                  <a:schemeClr val="bg1"/>
                </a:solidFill>
                <a:latin typeface="Arial" charset="0"/>
              </a:rPr>
              <a:t>Entropy</a:t>
            </a:r>
            <a:r>
              <a:rPr lang="en-US" sz="2400">
                <a:solidFill>
                  <a:schemeClr val="bg1"/>
                </a:solidFill>
                <a:latin typeface="Arial" charset="0"/>
              </a:rPr>
              <a:t> gives the average number of bits to encode a message of symbols drawn from X  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solidFill>
                  <a:schemeClr val="bg1"/>
                </a:solidFill>
                <a:latin typeface="Arial" charset="0"/>
              </a:rPr>
              <a:t>	Entropy(X) = H(X) = P(x</a:t>
            </a:r>
            <a:r>
              <a:rPr lang="en-US" sz="2400" baseline="-25000">
                <a:solidFill>
                  <a:schemeClr val="bg1"/>
                </a:solidFill>
                <a:latin typeface="Arial" charset="0"/>
              </a:rPr>
              <a:t>1</a:t>
            </a:r>
            <a:r>
              <a:rPr lang="en-US" sz="2400">
                <a:solidFill>
                  <a:schemeClr val="bg1"/>
                </a:solidFill>
                <a:latin typeface="Arial" charset="0"/>
              </a:rPr>
              <a:t>) u</a:t>
            </a:r>
            <a:r>
              <a:rPr lang="en-US" sz="2400" baseline="-25000">
                <a:solidFill>
                  <a:schemeClr val="bg1"/>
                </a:solidFill>
                <a:latin typeface="Arial" charset="0"/>
              </a:rPr>
              <a:t>1</a:t>
            </a:r>
            <a:r>
              <a:rPr lang="en-US" sz="2400">
                <a:solidFill>
                  <a:schemeClr val="bg1"/>
                </a:solidFill>
                <a:latin typeface="Arial" charset="0"/>
              </a:rPr>
              <a:t>+ P(x</a:t>
            </a:r>
            <a:r>
              <a:rPr lang="en-US" sz="2400" baseline="-25000">
                <a:solidFill>
                  <a:schemeClr val="bg1"/>
                </a:solidFill>
                <a:latin typeface="Arial" charset="0"/>
              </a:rPr>
              <a:t>2</a:t>
            </a:r>
            <a:r>
              <a:rPr lang="en-US" sz="2400">
                <a:solidFill>
                  <a:schemeClr val="bg1"/>
                </a:solidFill>
                <a:latin typeface="Arial" charset="0"/>
              </a:rPr>
              <a:t>) u</a:t>
            </a:r>
            <a:r>
              <a:rPr lang="en-US" sz="2400" baseline="-25000">
                <a:solidFill>
                  <a:schemeClr val="bg1"/>
                </a:solidFill>
                <a:latin typeface="Arial" charset="0"/>
              </a:rPr>
              <a:t>2 </a:t>
            </a:r>
            <a:r>
              <a:rPr lang="en-US" sz="2400">
                <a:solidFill>
                  <a:schemeClr val="bg1"/>
                </a:solidFill>
                <a:latin typeface="Arial" charset="0"/>
              </a:rPr>
              <a:t>+…+ P(x</a:t>
            </a:r>
            <a:r>
              <a:rPr lang="en-US" sz="2400" baseline="-25000">
                <a:solidFill>
                  <a:schemeClr val="bg1"/>
                </a:solidFill>
                <a:latin typeface="Arial" charset="0"/>
              </a:rPr>
              <a:t>n</a:t>
            </a:r>
            <a:r>
              <a:rPr lang="en-US" sz="2400">
                <a:solidFill>
                  <a:schemeClr val="bg1"/>
                </a:solidFill>
                <a:latin typeface="Arial" charset="0"/>
              </a:rPr>
              <a:t>) u</a:t>
            </a:r>
            <a:r>
              <a:rPr lang="en-US" sz="2400" baseline="-25000">
                <a:solidFill>
                  <a:schemeClr val="bg1"/>
                </a:solidFill>
                <a:latin typeface="Arial" charset="0"/>
              </a:rPr>
              <a:t>n 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endParaRPr lang="en-US" sz="1400">
              <a:solidFill>
                <a:schemeClr val="bg1"/>
              </a:solidFill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solidFill>
                  <a:schemeClr val="bg1"/>
                </a:solidFill>
                <a:latin typeface="Arial" charset="0"/>
              </a:rPr>
              <a:t>		   	        = </a:t>
            </a:r>
            <a:r>
              <a:rPr lang="en-US" b="1">
                <a:solidFill>
                  <a:schemeClr val="bg1"/>
                </a:solidFill>
                <a:latin typeface="Arial" charset="0"/>
              </a:rPr>
              <a:t>-</a:t>
            </a:r>
            <a:r>
              <a:rPr lang="en-US" sz="240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2400">
                <a:solidFill>
                  <a:schemeClr val="bg1"/>
                </a:solidFill>
                <a:latin typeface="Arial" charset="0"/>
                <a:sym typeface="Symbol" charset="0"/>
              </a:rPr>
              <a:t></a:t>
            </a:r>
            <a:r>
              <a:rPr lang="en-US" sz="2400" baseline="-25000">
                <a:solidFill>
                  <a:schemeClr val="bg1"/>
                </a:solidFill>
                <a:latin typeface="Arial" charset="0"/>
              </a:rPr>
              <a:t>i=1..n</a:t>
            </a:r>
            <a:r>
              <a:rPr lang="en-US" sz="2400">
                <a:solidFill>
                  <a:schemeClr val="bg1"/>
                </a:solidFill>
                <a:latin typeface="Arial" charset="0"/>
              </a:rPr>
              <a:t> P(x</a:t>
            </a:r>
            <a:r>
              <a:rPr lang="en-US" sz="2400" baseline="-25000">
                <a:solidFill>
                  <a:schemeClr val="bg1"/>
                </a:solidFill>
                <a:latin typeface="Arial" charset="0"/>
              </a:rPr>
              <a:t>i</a:t>
            </a:r>
            <a:r>
              <a:rPr lang="en-US" sz="2400">
                <a:solidFill>
                  <a:schemeClr val="bg1"/>
                </a:solidFill>
                <a:latin typeface="Arial" charset="0"/>
              </a:rPr>
              <a:t>) log</a:t>
            </a:r>
            <a:r>
              <a:rPr lang="en-US" sz="2400" baseline="-25000">
                <a:solidFill>
                  <a:schemeClr val="bg1"/>
                </a:solidFill>
                <a:latin typeface="Arial" charset="0"/>
              </a:rPr>
              <a:t>2 </a:t>
            </a:r>
            <a:r>
              <a:rPr lang="en-US" sz="2400">
                <a:solidFill>
                  <a:schemeClr val="bg1"/>
                </a:solidFill>
                <a:latin typeface="Arial" charset="0"/>
              </a:rPr>
              <a:t>P(x</a:t>
            </a:r>
            <a:r>
              <a:rPr lang="en-US" sz="2400" baseline="-25000">
                <a:solidFill>
                  <a:schemeClr val="bg1"/>
                </a:solidFill>
                <a:latin typeface="Arial" charset="0"/>
              </a:rPr>
              <a:t>i</a:t>
            </a:r>
            <a:r>
              <a:rPr lang="en-US" sz="2400">
                <a:solidFill>
                  <a:schemeClr val="bg1"/>
                </a:solidFill>
                <a:latin typeface="Arial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39929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Information Entropy</a:t>
            </a:r>
          </a:p>
        </p:txBody>
      </p:sp>
      <p:sp>
        <p:nvSpPr>
          <p:cNvPr id="57347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Arial" charset="0"/>
              </a:rPr>
              <a:t>Assume a discrete random variable X w/ values {x</a:t>
            </a:r>
            <a:r>
              <a:rPr lang="en-US" sz="2400" baseline="-25000">
                <a:latin typeface="Arial" charset="0"/>
              </a:rPr>
              <a:t>1</a:t>
            </a:r>
            <a:r>
              <a:rPr lang="en-US" sz="2400">
                <a:latin typeface="Arial" charset="0"/>
              </a:rPr>
              <a:t>,x</a:t>
            </a:r>
            <a:r>
              <a:rPr lang="en-US" sz="2400" baseline="-25000">
                <a:latin typeface="Arial" charset="0"/>
              </a:rPr>
              <a:t>2</a:t>
            </a:r>
            <a:r>
              <a:rPr lang="en-US" sz="2400">
                <a:latin typeface="Arial" charset="0"/>
              </a:rPr>
              <a:t>…,x</a:t>
            </a:r>
            <a:r>
              <a:rPr lang="en-US" sz="2400" baseline="-25000">
                <a:latin typeface="Arial" charset="0"/>
              </a:rPr>
              <a:t>n</a:t>
            </a:r>
            <a:r>
              <a:rPr lang="en-US" sz="2400">
                <a:latin typeface="Arial" charset="0"/>
              </a:rPr>
              <a:t>}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endParaRPr lang="en-US" sz="1400"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i="1">
                <a:latin typeface="Arial" charset="0"/>
              </a:rPr>
              <a:t>Uncertainty</a:t>
            </a:r>
            <a:r>
              <a:rPr lang="en-US" sz="2400">
                <a:latin typeface="Arial" charset="0"/>
              </a:rPr>
              <a:t> u</a:t>
            </a:r>
            <a:r>
              <a:rPr lang="en-US" sz="2400" baseline="-25000">
                <a:latin typeface="Arial" charset="0"/>
              </a:rPr>
              <a:t>i</a:t>
            </a:r>
            <a:r>
              <a:rPr lang="en-US" sz="2400">
                <a:latin typeface="Arial" charset="0"/>
              </a:rPr>
              <a:t> associated with x</a:t>
            </a:r>
            <a:r>
              <a:rPr lang="en-US" sz="2400" baseline="-25000">
                <a:latin typeface="Arial" charset="0"/>
              </a:rPr>
              <a:t>i </a:t>
            </a:r>
            <a:r>
              <a:rPr lang="en-US" sz="2400">
                <a:latin typeface="Arial" charset="0"/>
              </a:rPr>
              <a:t>(the number of bits needed to designate  x</a:t>
            </a:r>
            <a:r>
              <a:rPr lang="en-US" sz="2400" baseline="-25000">
                <a:latin typeface="Arial" charset="0"/>
              </a:rPr>
              <a:t>i  </a:t>
            </a:r>
            <a:r>
              <a:rPr lang="en-US" sz="2400">
                <a:latin typeface="Arial" charset="0"/>
              </a:rPr>
              <a:t>in a message) defined as :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>
                <a:solidFill>
                  <a:srgbClr val="B2B2B2"/>
                </a:solidFill>
                <a:latin typeface="Arial" charset="0"/>
              </a:rPr>
              <a:t>If X was uniformly distributed [P(x</a:t>
            </a:r>
            <a:r>
              <a:rPr lang="en-US" sz="2000" baseline="-25000">
                <a:solidFill>
                  <a:srgbClr val="B2B2B2"/>
                </a:solidFill>
                <a:latin typeface="Arial" charset="0"/>
              </a:rPr>
              <a:t>i</a:t>
            </a:r>
            <a:r>
              <a:rPr lang="en-US" sz="2000">
                <a:solidFill>
                  <a:srgbClr val="B2B2B2"/>
                </a:solidFill>
                <a:latin typeface="Arial" charset="0"/>
              </a:rPr>
              <a:t>) = 1/n]:	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>
                <a:solidFill>
                  <a:srgbClr val="B2B2B2"/>
                </a:solidFill>
                <a:latin typeface="Arial" charset="0"/>
              </a:rPr>
              <a:t>	u</a:t>
            </a:r>
            <a:r>
              <a:rPr lang="en-US" sz="2000" baseline="-25000">
                <a:solidFill>
                  <a:srgbClr val="B2B2B2"/>
                </a:solidFill>
                <a:latin typeface="Arial" charset="0"/>
              </a:rPr>
              <a:t>i</a:t>
            </a:r>
            <a:r>
              <a:rPr lang="en-US" sz="2000">
                <a:solidFill>
                  <a:srgbClr val="B2B2B2"/>
                </a:solidFill>
                <a:latin typeface="Arial" charset="0"/>
              </a:rPr>
              <a:t> = log</a:t>
            </a:r>
            <a:r>
              <a:rPr lang="en-US" sz="2000" baseline="-25000">
                <a:solidFill>
                  <a:srgbClr val="B2B2B2"/>
                </a:solidFill>
                <a:latin typeface="Arial" charset="0"/>
              </a:rPr>
              <a:t>2 </a:t>
            </a:r>
            <a:r>
              <a:rPr lang="en-US" sz="2000">
                <a:solidFill>
                  <a:srgbClr val="B2B2B2"/>
                </a:solidFill>
                <a:latin typeface="Arial" charset="0"/>
              </a:rPr>
              <a:t>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>
                <a:latin typeface="Arial" charset="0"/>
              </a:rPr>
              <a:t>For arbitrary non-uniform distribution:		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>
                <a:latin typeface="Arial" charset="0"/>
              </a:rPr>
              <a:t>	u</a:t>
            </a:r>
            <a:r>
              <a:rPr lang="en-US" sz="2000" baseline="-25000">
                <a:latin typeface="Arial" charset="0"/>
              </a:rPr>
              <a:t>i</a:t>
            </a:r>
            <a:r>
              <a:rPr lang="en-US" sz="2000">
                <a:latin typeface="Arial" charset="0"/>
              </a:rPr>
              <a:t> = log</a:t>
            </a:r>
            <a:r>
              <a:rPr lang="en-US" sz="2000" baseline="-25000">
                <a:latin typeface="Arial" charset="0"/>
              </a:rPr>
              <a:t>2</a:t>
            </a:r>
            <a:r>
              <a:rPr lang="en-US" sz="2000">
                <a:latin typeface="Arial" charset="0"/>
              </a:rPr>
              <a:t>(1/P(x</a:t>
            </a:r>
            <a:r>
              <a:rPr lang="en-US" sz="2000" baseline="-25000">
                <a:latin typeface="Arial" charset="0"/>
              </a:rPr>
              <a:t>i</a:t>
            </a:r>
            <a:r>
              <a:rPr lang="en-US" sz="2000">
                <a:latin typeface="Arial" charset="0"/>
              </a:rPr>
              <a:t>))  = </a:t>
            </a:r>
            <a:r>
              <a:rPr lang="en-US" sz="2000" b="1">
                <a:latin typeface="Arial" charset="0"/>
              </a:rPr>
              <a:t>-</a:t>
            </a:r>
            <a:r>
              <a:rPr lang="en-US" sz="2000">
                <a:latin typeface="Arial" charset="0"/>
              </a:rPr>
              <a:t> log</a:t>
            </a:r>
            <a:r>
              <a:rPr lang="en-US" sz="2000" baseline="-25000">
                <a:latin typeface="Arial" charset="0"/>
              </a:rPr>
              <a:t>2</a:t>
            </a:r>
            <a:r>
              <a:rPr lang="en-US" sz="2000">
                <a:latin typeface="Arial" charset="0"/>
              </a:rPr>
              <a:t>P(x</a:t>
            </a:r>
            <a:r>
              <a:rPr lang="en-US" sz="2000" baseline="-25000">
                <a:latin typeface="Arial" charset="0"/>
              </a:rPr>
              <a:t>i</a:t>
            </a:r>
            <a:r>
              <a:rPr lang="en-US" sz="2000">
                <a:latin typeface="Arial" charset="0"/>
              </a:rPr>
              <a:t>)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1200"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i="1">
                <a:latin typeface="Arial" charset="0"/>
              </a:rPr>
              <a:t>Entropy</a:t>
            </a:r>
            <a:r>
              <a:rPr lang="en-US" sz="2400">
                <a:latin typeface="Arial" charset="0"/>
              </a:rPr>
              <a:t> gives the average number of bits to encode a message of symbols drawn from X  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Arial" charset="0"/>
              </a:rPr>
              <a:t>	Entropy(X) = H(X) = P(x</a:t>
            </a:r>
            <a:r>
              <a:rPr lang="en-US" sz="2400" baseline="-25000">
                <a:latin typeface="Arial" charset="0"/>
              </a:rPr>
              <a:t>1</a:t>
            </a:r>
            <a:r>
              <a:rPr lang="en-US" sz="2400">
                <a:latin typeface="Arial" charset="0"/>
              </a:rPr>
              <a:t>) u</a:t>
            </a:r>
            <a:r>
              <a:rPr lang="en-US" sz="2400" baseline="-25000">
                <a:latin typeface="Arial" charset="0"/>
              </a:rPr>
              <a:t>1</a:t>
            </a:r>
            <a:r>
              <a:rPr lang="en-US" sz="2400">
                <a:latin typeface="Arial" charset="0"/>
              </a:rPr>
              <a:t>+ P(x</a:t>
            </a:r>
            <a:r>
              <a:rPr lang="en-US" sz="2400" baseline="-25000">
                <a:latin typeface="Arial" charset="0"/>
              </a:rPr>
              <a:t>2</a:t>
            </a:r>
            <a:r>
              <a:rPr lang="en-US" sz="2400">
                <a:latin typeface="Arial" charset="0"/>
              </a:rPr>
              <a:t>) u</a:t>
            </a:r>
            <a:r>
              <a:rPr lang="en-US" sz="2400" baseline="-25000">
                <a:latin typeface="Arial" charset="0"/>
              </a:rPr>
              <a:t>2 </a:t>
            </a:r>
            <a:r>
              <a:rPr lang="en-US" sz="2400">
                <a:latin typeface="Arial" charset="0"/>
              </a:rPr>
              <a:t>+…+ P(x</a:t>
            </a:r>
            <a:r>
              <a:rPr lang="en-US" sz="2400" baseline="-25000">
                <a:latin typeface="Arial" charset="0"/>
              </a:rPr>
              <a:t>n</a:t>
            </a:r>
            <a:r>
              <a:rPr lang="en-US" sz="2400">
                <a:latin typeface="Arial" charset="0"/>
              </a:rPr>
              <a:t>) u</a:t>
            </a:r>
            <a:r>
              <a:rPr lang="en-US" sz="2400" baseline="-25000">
                <a:latin typeface="Arial" charset="0"/>
              </a:rPr>
              <a:t>n 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endParaRPr lang="en-US" sz="1400"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Arial" charset="0"/>
              </a:rPr>
              <a:t>		   	        </a:t>
            </a:r>
            <a:r>
              <a:rPr lang="en-US" sz="2400">
                <a:solidFill>
                  <a:schemeClr val="bg1"/>
                </a:solidFill>
                <a:latin typeface="Arial" charset="0"/>
              </a:rPr>
              <a:t>= </a:t>
            </a:r>
            <a:r>
              <a:rPr lang="en-US" b="1">
                <a:solidFill>
                  <a:schemeClr val="bg1"/>
                </a:solidFill>
                <a:latin typeface="Arial" charset="0"/>
              </a:rPr>
              <a:t>-</a:t>
            </a:r>
            <a:r>
              <a:rPr lang="en-US" sz="240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2400">
                <a:solidFill>
                  <a:schemeClr val="bg1"/>
                </a:solidFill>
                <a:latin typeface="Arial" charset="0"/>
                <a:sym typeface="Symbol" charset="0"/>
              </a:rPr>
              <a:t></a:t>
            </a:r>
            <a:r>
              <a:rPr lang="en-US" sz="2400" baseline="-25000">
                <a:solidFill>
                  <a:schemeClr val="bg1"/>
                </a:solidFill>
                <a:latin typeface="Arial" charset="0"/>
              </a:rPr>
              <a:t>i=1..n</a:t>
            </a:r>
            <a:r>
              <a:rPr lang="en-US" sz="2400">
                <a:solidFill>
                  <a:schemeClr val="bg1"/>
                </a:solidFill>
                <a:latin typeface="Arial" charset="0"/>
              </a:rPr>
              <a:t> P(x</a:t>
            </a:r>
            <a:r>
              <a:rPr lang="en-US" sz="2400" baseline="-25000">
                <a:solidFill>
                  <a:schemeClr val="bg1"/>
                </a:solidFill>
                <a:latin typeface="Arial" charset="0"/>
              </a:rPr>
              <a:t>i</a:t>
            </a:r>
            <a:r>
              <a:rPr lang="en-US" sz="2400">
                <a:solidFill>
                  <a:schemeClr val="bg1"/>
                </a:solidFill>
                <a:latin typeface="Arial" charset="0"/>
              </a:rPr>
              <a:t>) log</a:t>
            </a:r>
            <a:r>
              <a:rPr lang="en-US" sz="2400" baseline="-25000">
                <a:solidFill>
                  <a:schemeClr val="bg1"/>
                </a:solidFill>
                <a:latin typeface="Arial" charset="0"/>
              </a:rPr>
              <a:t>2 </a:t>
            </a:r>
            <a:r>
              <a:rPr lang="en-US" sz="2400">
                <a:solidFill>
                  <a:schemeClr val="bg1"/>
                </a:solidFill>
                <a:latin typeface="Arial" charset="0"/>
              </a:rPr>
              <a:t>P(x</a:t>
            </a:r>
            <a:r>
              <a:rPr lang="en-US" sz="2400" baseline="-25000">
                <a:solidFill>
                  <a:schemeClr val="bg1"/>
                </a:solidFill>
                <a:latin typeface="Arial" charset="0"/>
              </a:rPr>
              <a:t>i</a:t>
            </a:r>
            <a:r>
              <a:rPr lang="en-US" sz="2400">
                <a:solidFill>
                  <a:schemeClr val="bg1"/>
                </a:solidFill>
                <a:latin typeface="Arial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00850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3333291" y="5557741"/>
            <a:ext cx="2971800" cy="762000"/>
          </a:xfrm>
          <a:prstGeom prst="rect">
            <a:avLst/>
          </a:prstGeom>
          <a:solidFill>
            <a:srgbClr val="F2F7C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Information Entropy</a:t>
            </a:r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Arial" charset="0"/>
              </a:rPr>
              <a:t>Assume a discrete random variable X w/ values {x</a:t>
            </a:r>
            <a:r>
              <a:rPr lang="en-US" sz="2400" baseline="-25000">
                <a:latin typeface="Arial" charset="0"/>
              </a:rPr>
              <a:t>1</a:t>
            </a:r>
            <a:r>
              <a:rPr lang="en-US" sz="2400">
                <a:latin typeface="Arial" charset="0"/>
              </a:rPr>
              <a:t>,x</a:t>
            </a:r>
            <a:r>
              <a:rPr lang="en-US" sz="2400" baseline="-25000">
                <a:latin typeface="Arial" charset="0"/>
              </a:rPr>
              <a:t>2</a:t>
            </a:r>
            <a:r>
              <a:rPr lang="en-US" sz="2400">
                <a:latin typeface="Arial" charset="0"/>
              </a:rPr>
              <a:t>…,x</a:t>
            </a:r>
            <a:r>
              <a:rPr lang="en-US" sz="2400" baseline="-25000">
                <a:latin typeface="Arial" charset="0"/>
              </a:rPr>
              <a:t>n</a:t>
            </a:r>
            <a:r>
              <a:rPr lang="en-US" sz="2400">
                <a:latin typeface="Arial" charset="0"/>
              </a:rPr>
              <a:t>}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endParaRPr lang="en-US" sz="1400"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i="1">
                <a:latin typeface="Arial" charset="0"/>
              </a:rPr>
              <a:t>Uncertainty</a:t>
            </a:r>
            <a:r>
              <a:rPr lang="en-US" sz="2400">
                <a:latin typeface="Arial" charset="0"/>
              </a:rPr>
              <a:t> u</a:t>
            </a:r>
            <a:r>
              <a:rPr lang="en-US" sz="2400" baseline="-25000">
                <a:latin typeface="Arial" charset="0"/>
              </a:rPr>
              <a:t>i</a:t>
            </a:r>
            <a:r>
              <a:rPr lang="en-US" sz="2400">
                <a:latin typeface="Arial" charset="0"/>
              </a:rPr>
              <a:t> associated with x</a:t>
            </a:r>
            <a:r>
              <a:rPr lang="en-US" sz="2400" baseline="-25000">
                <a:latin typeface="Arial" charset="0"/>
              </a:rPr>
              <a:t>i </a:t>
            </a:r>
            <a:r>
              <a:rPr lang="en-US" sz="2400">
                <a:latin typeface="Arial" charset="0"/>
              </a:rPr>
              <a:t>(the number of bits needed to designate  x</a:t>
            </a:r>
            <a:r>
              <a:rPr lang="en-US" sz="2400" baseline="-25000">
                <a:latin typeface="Arial" charset="0"/>
              </a:rPr>
              <a:t>i  </a:t>
            </a:r>
            <a:r>
              <a:rPr lang="en-US" sz="2400">
                <a:latin typeface="Arial" charset="0"/>
              </a:rPr>
              <a:t>in a message) defined as :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>
                <a:solidFill>
                  <a:srgbClr val="B2B2B2"/>
                </a:solidFill>
                <a:latin typeface="Arial" charset="0"/>
              </a:rPr>
              <a:t>If X was uniformly distributed [P(x</a:t>
            </a:r>
            <a:r>
              <a:rPr lang="en-US" sz="2000" baseline="-25000">
                <a:solidFill>
                  <a:srgbClr val="B2B2B2"/>
                </a:solidFill>
                <a:latin typeface="Arial" charset="0"/>
              </a:rPr>
              <a:t>i</a:t>
            </a:r>
            <a:r>
              <a:rPr lang="en-US" sz="2000">
                <a:solidFill>
                  <a:srgbClr val="B2B2B2"/>
                </a:solidFill>
                <a:latin typeface="Arial" charset="0"/>
              </a:rPr>
              <a:t>) = 1/n]:	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>
                <a:solidFill>
                  <a:srgbClr val="B2B2B2"/>
                </a:solidFill>
                <a:latin typeface="Arial" charset="0"/>
              </a:rPr>
              <a:t>	u</a:t>
            </a:r>
            <a:r>
              <a:rPr lang="en-US" sz="2000" baseline="-25000">
                <a:solidFill>
                  <a:srgbClr val="B2B2B2"/>
                </a:solidFill>
                <a:latin typeface="Arial" charset="0"/>
              </a:rPr>
              <a:t>i</a:t>
            </a:r>
            <a:r>
              <a:rPr lang="en-US" sz="2000">
                <a:solidFill>
                  <a:srgbClr val="B2B2B2"/>
                </a:solidFill>
                <a:latin typeface="Arial" charset="0"/>
              </a:rPr>
              <a:t> = log</a:t>
            </a:r>
            <a:r>
              <a:rPr lang="en-US" sz="2000" baseline="-25000">
                <a:solidFill>
                  <a:srgbClr val="B2B2B2"/>
                </a:solidFill>
                <a:latin typeface="Arial" charset="0"/>
              </a:rPr>
              <a:t>2 </a:t>
            </a:r>
            <a:r>
              <a:rPr lang="en-US" sz="2000">
                <a:solidFill>
                  <a:srgbClr val="B2B2B2"/>
                </a:solidFill>
                <a:latin typeface="Arial" charset="0"/>
              </a:rPr>
              <a:t>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>
                <a:latin typeface="Arial" charset="0"/>
              </a:rPr>
              <a:t>For arbitrary non-uniform distribution:		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>
                <a:latin typeface="Arial" charset="0"/>
              </a:rPr>
              <a:t>	u</a:t>
            </a:r>
            <a:r>
              <a:rPr lang="en-US" sz="2000" baseline="-25000">
                <a:latin typeface="Arial" charset="0"/>
              </a:rPr>
              <a:t>i</a:t>
            </a:r>
            <a:r>
              <a:rPr lang="en-US" sz="2000">
                <a:latin typeface="Arial" charset="0"/>
              </a:rPr>
              <a:t> = log</a:t>
            </a:r>
            <a:r>
              <a:rPr lang="en-US" sz="2000" baseline="-25000">
                <a:latin typeface="Arial" charset="0"/>
              </a:rPr>
              <a:t>2</a:t>
            </a:r>
            <a:r>
              <a:rPr lang="en-US" sz="2000">
                <a:latin typeface="Arial" charset="0"/>
              </a:rPr>
              <a:t>(1/P(x</a:t>
            </a:r>
            <a:r>
              <a:rPr lang="en-US" sz="2000" baseline="-25000">
                <a:latin typeface="Arial" charset="0"/>
              </a:rPr>
              <a:t>i</a:t>
            </a:r>
            <a:r>
              <a:rPr lang="en-US" sz="2000">
                <a:latin typeface="Arial" charset="0"/>
              </a:rPr>
              <a:t>))  = </a:t>
            </a:r>
            <a:r>
              <a:rPr lang="en-US" sz="2000" b="1">
                <a:latin typeface="Arial" charset="0"/>
              </a:rPr>
              <a:t>-</a:t>
            </a:r>
            <a:r>
              <a:rPr lang="en-US" sz="2000">
                <a:latin typeface="Arial" charset="0"/>
              </a:rPr>
              <a:t> log</a:t>
            </a:r>
            <a:r>
              <a:rPr lang="en-US" sz="2000" baseline="-25000">
                <a:latin typeface="Arial" charset="0"/>
              </a:rPr>
              <a:t>2</a:t>
            </a:r>
            <a:r>
              <a:rPr lang="en-US" sz="2000">
                <a:latin typeface="Arial" charset="0"/>
              </a:rPr>
              <a:t>P(x</a:t>
            </a:r>
            <a:r>
              <a:rPr lang="en-US" sz="2000" baseline="-25000">
                <a:latin typeface="Arial" charset="0"/>
              </a:rPr>
              <a:t>i</a:t>
            </a:r>
            <a:r>
              <a:rPr lang="en-US" sz="2000">
                <a:latin typeface="Arial" charset="0"/>
              </a:rPr>
              <a:t>)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1200"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i="1">
                <a:latin typeface="Arial" charset="0"/>
              </a:rPr>
              <a:t>Entropy</a:t>
            </a:r>
            <a:r>
              <a:rPr lang="en-US" sz="2400">
                <a:latin typeface="Arial" charset="0"/>
              </a:rPr>
              <a:t> gives the average number of bits to encode a message of symbols drawn from X  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Arial" charset="0"/>
              </a:rPr>
              <a:t>	Entropy(X) = H(X) = P(x</a:t>
            </a:r>
            <a:r>
              <a:rPr lang="en-US" sz="2400" baseline="-25000">
                <a:latin typeface="Arial" charset="0"/>
              </a:rPr>
              <a:t>1</a:t>
            </a:r>
            <a:r>
              <a:rPr lang="en-US" sz="2400">
                <a:latin typeface="Arial" charset="0"/>
              </a:rPr>
              <a:t>) u</a:t>
            </a:r>
            <a:r>
              <a:rPr lang="en-US" sz="2400" baseline="-25000">
                <a:latin typeface="Arial" charset="0"/>
              </a:rPr>
              <a:t>1</a:t>
            </a:r>
            <a:r>
              <a:rPr lang="en-US" sz="2400">
                <a:latin typeface="Arial" charset="0"/>
              </a:rPr>
              <a:t>+ P(x</a:t>
            </a:r>
            <a:r>
              <a:rPr lang="en-US" sz="2400" baseline="-25000">
                <a:latin typeface="Arial" charset="0"/>
              </a:rPr>
              <a:t>2</a:t>
            </a:r>
            <a:r>
              <a:rPr lang="en-US" sz="2400">
                <a:latin typeface="Arial" charset="0"/>
              </a:rPr>
              <a:t>) u</a:t>
            </a:r>
            <a:r>
              <a:rPr lang="en-US" sz="2400" baseline="-25000">
                <a:latin typeface="Arial" charset="0"/>
              </a:rPr>
              <a:t>2 </a:t>
            </a:r>
            <a:r>
              <a:rPr lang="en-US" sz="2400">
                <a:latin typeface="Arial" charset="0"/>
              </a:rPr>
              <a:t>+…+ P(x</a:t>
            </a:r>
            <a:r>
              <a:rPr lang="en-US" sz="2400" baseline="-25000">
                <a:latin typeface="Arial" charset="0"/>
              </a:rPr>
              <a:t>n</a:t>
            </a:r>
            <a:r>
              <a:rPr lang="en-US" sz="2400">
                <a:latin typeface="Arial" charset="0"/>
              </a:rPr>
              <a:t>) u</a:t>
            </a:r>
            <a:r>
              <a:rPr lang="en-US" sz="2400" baseline="-25000">
                <a:latin typeface="Arial" charset="0"/>
              </a:rPr>
              <a:t>n 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endParaRPr lang="en-US" sz="1400"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Arial" charset="0"/>
              </a:rPr>
              <a:t>		   	        = </a:t>
            </a:r>
            <a:r>
              <a:rPr lang="en-US" b="1">
                <a:latin typeface="Arial" charset="0"/>
              </a:rPr>
              <a:t>-</a:t>
            </a:r>
            <a:r>
              <a:rPr lang="en-US" sz="2400">
                <a:latin typeface="Arial" charset="0"/>
              </a:rPr>
              <a:t> </a:t>
            </a:r>
            <a:r>
              <a:rPr lang="en-US" sz="2400">
                <a:latin typeface="Arial" charset="0"/>
                <a:sym typeface="Symbol" charset="0"/>
              </a:rPr>
              <a:t></a:t>
            </a:r>
            <a:r>
              <a:rPr lang="en-US" sz="2400" baseline="-25000">
                <a:latin typeface="Arial" charset="0"/>
              </a:rPr>
              <a:t>i=1..n</a:t>
            </a:r>
            <a:r>
              <a:rPr lang="en-US" sz="2400">
                <a:latin typeface="Arial" charset="0"/>
              </a:rPr>
              <a:t> P(x</a:t>
            </a:r>
            <a:r>
              <a:rPr lang="en-US" sz="2400" baseline="-25000">
                <a:latin typeface="Arial" charset="0"/>
              </a:rPr>
              <a:t>i</a:t>
            </a:r>
            <a:r>
              <a:rPr lang="en-US" sz="2400">
                <a:latin typeface="Arial" charset="0"/>
              </a:rPr>
              <a:t>) log</a:t>
            </a:r>
            <a:r>
              <a:rPr lang="en-US" sz="2400" baseline="-25000">
                <a:latin typeface="Arial" charset="0"/>
              </a:rPr>
              <a:t>2 </a:t>
            </a:r>
            <a:r>
              <a:rPr lang="en-US" sz="2400">
                <a:latin typeface="Arial" charset="0"/>
              </a:rPr>
              <a:t>P(x</a:t>
            </a:r>
            <a:r>
              <a:rPr lang="en-US" sz="2400" baseline="-25000">
                <a:latin typeface="Arial" charset="0"/>
              </a:rPr>
              <a:t>i</a:t>
            </a:r>
            <a:r>
              <a:rPr lang="en-US" sz="2400">
                <a:latin typeface="Arial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88419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Conditional Entropy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8942" y="1847153"/>
            <a:ext cx="8015057" cy="4379976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i="1" dirty="0">
                <a:latin typeface="Arial" charset="0"/>
              </a:rPr>
              <a:t>Specific Conditional Entropy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Entropy(</a:t>
            </a:r>
            <a:r>
              <a:rPr lang="en-US" dirty="0" err="1">
                <a:latin typeface="Arial" charset="0"/>
              </a:rPr>
              <a:t>F</a:t>
            </a:r>
            <a:r>
              <a:rPr lang="en-US" baseline="-25000" dirty="0" err="1">
                <a:latin typeface="Arial" charset="0"/>
              </a:rPr>
              <a:t>a</a:t>
            </a:r>
            <a:r>
              <a:rPr lang="en-US" dirty="0">
                <a:latin typeface="Arial" charset="0"/>
              </a:rPr>
              <a:t> | </a:t>
            </a:r>
            <a:r>
              <a:rPr lang="en-US" dirty="0" err="1">
                <a:latin typeface="Arial" charset="0"/>
              </a:rPr>
              <a:t>F</a:t>
            </a:r>
            <a:r>
              <a:rPr lang="en-US" baseline="-25000" dirty="0" err="1">
                <a:latin typeface="Arial" charset="0"/>
              </a:rPr>
              <a:t>b</a:t>
            </a:r>
            <a:r>
              <a:rPr lang="en-US" dirty="0">
                <a:latin typeface="Arial" charset="0"/>
              </a:rPr>
              <a:t> = x</a:t>
            </a:r>
            <a:r>
              <a:rPr lang="en-US" baseline="-25000" dirty="0">
                <a:latin typeface="Arial" charset="0"/>
              </a:rPr>
              <a:t>i</a:t>
            </a:r>
            <a:r>
              <a:rPr lang="en-US" dirty="0">
                <a:latin typeface="Arial" charset="0"/>
              </a:rPr>
              <a:t>)	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Entropy of feature </a:t>
            </a:r>
            <a:r>
              <a:rPr lang="en-US" dirty="0" err="1">
                <a:latin typeface="Arial" charset="0"/>
              </a:rPr>
              <a:t>F</a:t>
            </a:r>
            <a:r>
              <a:rPr lang="en-US" baseline="-25000" dirty="0" err="1">
                <a:latin typeface="Arial" charset="0"/>
              </a:rPr>
              <a:t>a</a:t>
            </a:r>
            <a:r>
              <a:rPr lang="en-US" dirty="0">
                <a:latin typeface="Arial" charset="0"/>
              </a:rPr>
              <a:t> among instances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in which feature </a:t>
            </a:r>
            <a:r>
              <a:rPr lang="en-US" dirty="0" err="1">
                <a:latin typeface="Arial" charset="0"/>
              </a:rPr>
              <a:t>F</a:t>
            </a:r>
            <a:r>
              <a:rPr lang="en-US" baseline="-25000" dirty="0" err="1">
                <a:latin typeface="Arial" charset="0"/>
              </a:rPr>
              <a:t>b</a:t>
            </a:r>
            <a:r>
              <a:rPr lang="en-US" dirty="0">
                <a:latin typeface="Arial" charset="0"/>
              </a:rPr>
              <a:t> = x</a:t>
            </a:r>
            <a:r>
              <a:rPr lang="en-US" baseline="-25000" dirty="0">
                <a:latin typeface="Arial" charset="0"/>
              </a:rPr>
              <a:t>i</a:t>
            </a:r>
            <a:endParaRPr lang="en-US" dirty="0"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endParaRPr lang="en-US" sz="1600" dirty="0"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i="1" dirty="0">
                <a:latin typeface="Arial" charset="0"/>
              </a:rPr>
              <a:t>Conditional Entropy</a:t>
            </a:r>
            <a:r>
              <a:rPr lang="en-US" dirty="0">
                <a:latin typeface="Arial" charset="0"/>
              </a:rPr>
              <a:t> across the full training set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Entropy(Y | X): average specific conditional entropy of 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Entropy in Y if X is known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Also expected number of bits to transmit Y if both sides already know the value of X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  Entropy(Y | X) = </a:t>
            </a:r>
            <a:r>
              <a:rPr lang="en-US" dirty="0">
                <a:latin typeface="Arial" charset="0"/>
                <a:sym typeface="Symbol" charset="0"/>
              </a:rPr>
              <a:t></a:t>
            </a:r>
            <a:r>
              <a:rPr lang="en-US" baseline="-25000" dirty="0" err="1">
                <a:latin typeface="Arial" charset="0"/>
              </a:rPr>
              <a:t>i</a:t>
            </a:r>
            <a:r>
              <a:rPr lang="en-US" baseline="-25000" dirty="0">
                <a:latin typeface="Arial" charset="0"/>
              </a:rPr>
              <a:t>=1..n</a:t>
            </a:r>
            <a:r>
              <a:rPr lang="en-US" dirty="0">
                <a:latin typeface="Arial" charset="0"/>
              </a:rPr>
              <a:t> P(X= x</a:t>
            </a:r>
            <a:r>
              <a:rPr lang="en-US" baseline="-25000" dirty="0">
                <a:latin typeface="Arial" charset="0"/>
              </a:rPr>
              <a:t>i</a:t>
            </a:r>
            <a:r>
              <a:rPr lang="en-US" dirty="0">
                <a:latin typeface="Arial" charset="0"/>
              </a:rPr>
              <a:t>) Entropy(Y | X = x</a:t>
            </a:r>
            <a:r>
              <a:rPr lang="en-US" baseline="-25000" dirty="0">
                <a:latin typeface="Arial" charset="0"/>
              </a:rPr>
              <a:t>i</a:t>
            </a:r>
            <a:r>
              <a:rPr lang="en-US" dirty="0">
                <a:latin typeface="Arial" charset="0"/>
              </a:rPr>
              <a:t>)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23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954132" y="805215"/>
            <a:ext cx="6280441" cy="990107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Arial" charset="0"/>
              </a:rPr>
              <a:t>Information Gain </a:t>
            </a:r>
            <a:br>
              <a:rPr lang="en-US" sz="3200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(AKA Mutual Information or </a:t>
            </a:r>
            <a:r>
              <a:rPr lang="en-US" sz="2000" dirty="0" err="1">
                <a:latin typeface="Arial" charset="0"/>
              </a:rPr>
              <a:t>Kullback-Leibler</a:t>
            </a:r>
            <a:r>
              <a:rPr lang="en-US" sz="2000" dirty="0">
                <a:latin typeface="Arial" charset="0"/>
              </a:rPr>
              <a:t> divergence)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1128943" y="1954773"/>
            <a:ext cx="7048804" cy="4379976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IG(Y | X)  = Entropy(Y) – Entropy(Y | X)  </a:t>
            </a:r>
            <a:br>
              <a:rPr lang="en-US" dirty="0">
                <a:latin typeface="Arial" charset="0"/>
              </a:rPr>
            </a:br>
            <a:r>
              <a:rPr lang="en-US" sz="2400" dirty="0">
                <a:solidFill>
                  <a:srgbClr val="000000"/>
                </a:solidFill>
                <a:latin typeface="Arial" charset="0"/>
              </a:rPr>
              <a:t>			 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also given as IG(Y, X) and I(Y;X)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Reduction in entropy of Y (uncertainty about Y) by knowing X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If I need to transmit Y, how many bits on average would it save me if both sides already new X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à"/>
            </a:pPr>
            <a:r>
              <a:rPr lang="en-US" dirty="0">
                <a:latin typeface="Arial" charset="0"/>
              </a:rPr>
              <a:t>If I am predicting Y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 how much information does X provide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à"/>
            </a:pPr>
            <a:endParaRPr lang="en-US" sz="1400" dirty="0"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Case we are interested in:  IG(Label | Feature)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Higher IG for a feature indicates more information about the label is in that feature  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     – Very useful for feature selection!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31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Selecting algorithms</a:t>
            </a:r>
            <a:endParaRPr lang="en-US" dirty="0">
              <a:latin typeface="Arial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54" b="454"/>
          <a:stretch/>
        </p:blipFill>
        <p:spPr/>
      </p:pic>
      <p:sp>
        <p:nvSpPr>
          <p:cNvPr id="4" name="Rectangle 3"/>
          <p:cNvSpPr/>
          <p:nvPr/>
        </p:nvSpPr>
        <p:spPr>
          <a:xfrm>
            <a:off x="0" y="152400"/>
            <a:ext cx="906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www.quora.com</a:t>
            </a:r>
            <a:r>
              <a:rPr lang="en-US" dirty="0"/>
              <a:t>/What-are-the-advantages-of-different-classification-algorithms</a:t>
            </a:r>
          </a:p>
        </p:txBody>
      </p:sp>
    </p:spTree>
    <p:extLst>
      <p:ext uri="{BB962C8B-B14F-4D97-AF65-F5344CB8AC3E}">
        <p14:creationId xmlns:p14="http://schemas.microsoft.com/office/powerpoint/2010/main" val="1458902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Impact on Decision </a:t>
            </a:r>
            <a:r>
              <a:rPr lang="en-US" dirty="0">
                <a:latin typeface="Arial" charset="0"/>
              </a:rPr>
              <a:t>T</a:t>
            </a:r>
            <a:r>
              <a:rPr lang="en-US" dirty="0" smtClean="0">
                <a:latin typeface="Arial" charset="0"/>
              </a:rPr>
              <a:t>rees…</a:t>
            </a:r>
            <a:endParaRPr lang="en-US" dirty="0">
              <a:latin typeface="Arial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8942" y="1533140"/>
            <a:ext cx="8015057" cy="4379976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 err="1" smtClean="0">
                <a:latin typeface="Arial" charset="0"/>
              </a:rPr>
              <a:t>BuildTree</a:t>
            </a:r>
            <a:r>
              <a:rPr lang="en-US" sz="2000" dirty="0">
                <a:latin typeface="Arial" charset="0"/>
              </a:rPr>
              <a:t>(</a:t>
            </a:r>
            <a:r>
              <a:rPr lang="en-US" sz="2000" dirty="0" err="1">
                <a:latin typeface="Arial" charset="0"/>
              </a:rPr>
              <a:t>trainingSet</a:t>
            </a:r>
            <a:r>
              <a:rPr lang="en-US" sz="2000" dirty="0">
                <a:latin typeface="Arial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// base case                                               … (more base cases later)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If </a:t>
            </a:r>
            <a:r>
              <a:rPr lang="en-US" sz="2000" dirty="0" err="1">
                <a:latin typeface="Arial" charset="0"/>
              </a:rPr>
              <a:t>trainingSet</a:t>
            </a:r>
            <a:r>
              <a:rPr lang="en-US" sz="2000" dirty="0">
                <a:latin typeface="Arial" charset="0"/>
              </a:rPr>
              <a:t> only has one label on all instances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	Return new Leaf(</a:t>
            </a:r>
            <a:r>
              <a:rPr lang="en-US" sz="2000" dirty="0" err="1">
                <a:latin typeface="Arial" charset="0"/>
              </a:rPr>
              <a:t>trainingSet.label</a:t>
            </a:r>
            <a:r>
              <a:rPr lang="en-US" sz="2000" dirty="0">
                <a:latin typeface="Arial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14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// recursive case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Pick a feature </a:t>
            </a:r>
            <a:r>
              <a:rPr lang="en-US" sz="2000" dirty="0" err="1">
                <a:latin typeface="Arial" charset="0"/>
              </a:rPr>
              <a:t>Fn</a:t>
            </a:r>
            <a:r>
              <a:rPr lang="en-US" sz="2000" dirty="0">
                <a:latin typeface="Arial" charset="0"/>
              </a:rPr>
              <a:t> we haven</a:t>
            </a:r>
            <a:r>
              <a:rPr lang="ja-JP" altLang="en-US" sz="2000" dirty="0">
                <a:latin typeface="Arial" charset="0"/>
              </a:rPr>
              <a:t>’</a:t>
            </a:r>
            <a:r>
              <a:rPr lang="en-US" sz="2000" dirty="0">
                <a:latin typeface="Arial" charset="0"/>
              </a:rPr>
              <a:t>t split with before      // … how?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result = new </a:t>
            </a:r>
            <a:r>
              <a:rPr lang="en-US" sz="2000" dirty="0" err="1">
                <a:latin typeface="Arial" charset="0"/>
              </a:rPr>
              <a:t>SplitNode</a:t>
            </a:r>
            <a:r>
              <a:rPr lang="en-US" sz="2000" dirty="0">
                <a:latin typeface="Arial" charset="0"/>
              </a:rPr>
              <a:t>(</a:t>
            </a:r>
            <a:r>
              <a:rPr lang="en-US" sz="2000" dirty="0" err="1">
                <a:latin typeface="Arial" charset="0"/>
              </a:rPr>
              <a:t>Fn</a:t>
            </a:r>
            <a:r>
              <a:rPr lang="en-US" sz="2000" dirty="0">
                <a:latin typeface="Arial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For each value unique value </a:t>
            </a:r>
            <a:r>
              <a:rPr lang="en-US" sz="2000" i="1" dirty="0">
                <a:latin typeface="Arial" charset="0"/>
              </a:rPr>
              <a:t>f</a:t>
            </a:r>
            <a:r>
              <a:rPr lang="en-US" sz="2000" i="1" baseline="-25000" dirty="0">
                <a:latin typeface="Arial" charset="0"/>
              </a:rPr>
              <a:t>i</a:t>
            </a:r>
            <a:r>
              <a:rPr lang="en-US" sz="2000" dirty="0">
                <a:latin typeface="Arial" charset="0"/>
              </a:rPr>
              <a:t> of feature </a:t>
            </a:r>
            <a:r>
              <a:rPr lang="en-US" sz="2000" dirty="0" err="1">
                <a:latin typeface="Arial" charset="0"/>
              </a:rPr>
              <a:t>Fn</a:t>
            </a:r>
            <a:endParaRPr lang="en-US" sz="20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	</a:t>
            </a:r>
            <a:r>
              <a:rPr lang="en-US" sz="2000" dirty="0" err="1">
                <a:latin typeface="Arial" charset="0"/>
              </a:rPr>
              <a:t>trainSubset</a:t>
            </a:r>
            <a:r>
              <a:rPr lang="en-US" sz="2000" dirty="0">
                <a:latin typeface="Arial" charset="0"/>
              </a:rPr>
              <a:t>= subset of </a:t>
            </a:r>
            <a:r>
              <a:rPr lang="en-US" sz="2000" dirty="0" err="1">
                <a:latin typeface="Arial" charset="0"/>
              </a:rPr>
              <a:t>trainingSet</a:t>
            </a:r>
            <a:r>
              <a:rPr lang="en-US" sz="2000" dirty="0">
                <a:latin typeface="Arial" charset="0"/>
              </a:rPr>
              <a:t> with </a:t>
            </a:r>
            <a:r>
              <a:rPr lang="en-US" sz="2000" dirty="0" err="1">
                <a:latin typeface="Arial" charset="0"/>
              </a:rPr>
              <a:t>Fn</a:t>
            </a:r>
            <a:r>
              <a:rPr lang="en-US" sz="2000" dirty="0">
                <a:latin typeface="Arial" charset="0"/>
              </a:rPr>
              <a:t>= </a:t>
            </a:r>
            <a:r>
              <a:rPr lang="en-US" sz="2000" i="1" dirty="0">
                <a:latin typeface="Arial" charset="0"/>
              </a:rPr>
              <a:t>f</a:t>
            </a:r>
            <a:r>
              <a:rPr lang="en-US" sz="2000" i="1" baseline="-25000" dirty="0">
                <a:latin typeface="Arial" charset="0"/>
              </a:rPr>
              <a:t>i</a:t>
            </a:r>
            <a:endParaRPr lang="en-US" sz="20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	</a:t>
            </a:r>
            <a:r>
              <a:rPr lang="en-US" sz="2000" dirty="0" err="1">
                <a:latin typeface="Arial" charset="0"/>
              </a:rPr>
              <a:t>r</a:t>
            </a:r>
            <a:r>
              <a:rPr lang="en-US" sz="2000" dirty="0" err="1" smtClean="0">
                <a:latin typeface="Arial" charset="0"/>
              </a:rPr>
              <a:t>esult.addChild</a:t>
            </a:r>
            <a:r>
              <a:rPr lang="en-US" sz="2000" dirty="0">
                <a:latin typeface="Arial" charset="0"/>
              </a:rPr>
              <a:t>(</a:t>
            </a:r>
            <a:r>
              <a:rPr lang="en-US" sz="2000" dirty="0" err="1">
                <a:latin typeface="Arial" charset="0"/>
              </a:rPr>
              <a:t>BuildTree</a:t>
            </a:r>
            <a:r>
              <a:rPr lang="en-US" sz="2000" dirty="0">
                <a:latin typeface="Arial" charset="0"/>
              </a:rPr>
              <a:t>(</a:t>
            </a:r>
            <a:r>
              <a:rPr lang="en-US" sz="2000" dirty="0" err="1">
                <a:latin typeface="Arial" charset="0"/>
              </a:rPr>
              <a:t>trainSubset</a:t>
            </a:r>
            <a:r>
              <a:rPr lang="en-US" sz="2000" dirty="0">
                <a:latin typeface="Arial" charset="0"/>
              </a:rPr>
              <a:t>))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Return result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521814"/>
            <a:ext cx="5910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charset="0"/>
              </a:rPr>
              <a:t> (Note: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standard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 algorithm is C4.5 [Quinlan 93])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2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Impact on Decision </a:t>
            </a:r>
            <a:r>
              <a:rPr lang="en-US" dirty="0">
                <a:latin typeface="Arial" charset="0"/>
              </a:rPr>
              <a:t>T</a:t>
            </a:r>
            <a:r>
              <a:rPr lang="en-US" dirty="0" smtClean="0">
                <a:latin typeface="Arial" charset="0"/>
              </a:rPr>
              <a:t>rees…</a:t>
            </a:r>
            <a:endParaRPr lang="en-US" dirty="0">
              <a:latin typeface="Arial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8942" y="1533140"/>
            <a:ext cx="8015057" cy="4379976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 err="1" smtClean="0">
                <a:latin typeface="Arial" charset="0"/>
              </a:rPr>
              <a:t>BuildTree</a:t>
            </a:r>
            <a:r>
              <a:rPr lang="en-US" sz="2000" dirty="0">
                <a:latin typeface="Arial" charset="0"/>
              </a:rPr>
              <a:t>(</a:t>
            </a:r>
            <a:r>
              <a:rPr lang="en-US" sz="2000" dirty="0" err="1">
                <a:latin typeface="Arial" charset="0"/>
              </a:rPr>
              <a:t>trainingSet</a:t>
            </a:r>
            <a:r>
              <a:rPr lang="en-US" sz="2000" dirty="0">
                <a:latin typeface="Arial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// base case                                               … (more base cases later)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If </a:t>
            </a:r>
            <a:r>
              <a:rPr lang="en-US" sz="2000" dirty="0" err="1">
                <a:latin typeface="Arial" charset="0"/>
              </a:rPr>
              <a:t>trainingSet</a:t>
            </a:r>
            <a:r>
              <a:rPr lang="en-US" sz="2000" dirty="0">
                <a:latin typeface="Arial" charset="0"/>
              </a:rPr>
              <a:t> only has one label on all instances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	Return new Leaf(</a:t>
            </a:r>
            <a:r>
              <a:rPr lang="en-US" sz="2000" dirty="0" err="1">
                <a:latin typeface="Arial" charset="0"/>
              </a:rPr>
              <a:t>trainingSet.label</a:t>
            </a:r>
            <a:r>
              <a:rPr lang="en-US" sz="2000" dirty="0">
                <a:latin typeface="Arial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14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// recursive case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Pick a feature </a:t>
            </a:r>
            <a:r>
              <a:rPr lang="en-US" sz="2000" dirty="0" err="1">
                <a:latin typeface="Arial" charset="0"/>
              </a:rPr>
              <a:t>Fn</a:t>
            </a:r>
            <a:r>
              <a:rPr lang="en-US" sz="2000" dirty="0">
                <a:latin typeface="Arial" charset="0"/>
              </a:rPr>
              <a:t> we haven</a:t>
            </a:r>
            <a:r>
              <a:rPr lang="ja-JP" altLang="en-US" sz="2000" dirty="0">
                <a:latin typeface="Arial" charset="0"/>
              </a:rPr>
              <a:t>’</a:t>
            </a:r>
            <a:r>
              <a:rPr lang="en-US" sz="2000" dirty="0">
                <a:latin typeface="Arial" charset="0"/>
              </a:rPr>
              <a:t>t split with before      // … how?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result = new </a:t>
            </a:r>
            <a:r>
              <a:rPr lang="en-US" sz="2000" dirty="0" err="1">
                <a:latin typeface="Arial" charset="0"/>
              </a:rPr>
              <a:t>SplitNode</a:t>
            </a:r>
            <a:r>
              <a:rPr lang="en-US" sz="2000" dirty="0">
                <a:latin typeface="Arial" charset="0"/>
              </a:rPr>
              <a:t>(</a:t>
            </a:r>
            <a:r>
              <a:rPr lang="en-US" sz="2000" dirty="0" err="1">
                <a:latin typeface="Arial" charset="0"/>
              </a:rPr>
              <a:t>Fn</a:t>
            </a:r>
            <a:r>
              <a:rPr lang="en-US" sz="2000" dirty="0">
                <a:latin typeface="Arial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For each value unique value </a:t>
            </a:r>
            <a:r>
              <a:rPr lang="en-US" sz="2000" i="1" dirty="0">
                <a:latin typeface="Arial" charset="0"/>
              </a:rPr>
              <a:t>f</a:t>
            </a:r>
            <a:r>
              <a:rPr lang="en-US" sz="2000" i="1" baseline="-25000" dirty="0">
                <a:latin typeface="Arial" charset="0"/>
              </a:rPr>
              <a:t>i</a:t>
            </a:r>
            <a:r>
              <a:rPr lang="en-US" sz="2000" dirty="0">
                <a:latin typeface="Arial" charset="0"/>
              </a:rPr>
              <a:t> of feature </a:t>
            </a:r>
            <a:r>
              <a:rPr lang="en-US" sz="2000" dirty="0" err="1">
                <a:latin typeface="Arial" charset="0"/>
              </a:rPr>
              <a:t>Fn</a:t>
            </a:r>
            <a:endParaRPr lang="en-US" sz="20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	</a:t>
            </a:r>
            <a:r>
              <a:rPr lang="en-US" sz="2000" dirty="0" err="1">
                <a:latin typeface="Arial" charset="0"/>
              </a:rPr>
              <a:t>trainSubset</a:t>
            </a:r>
            <a:r>
              <a:rPr lang="en-US" sz="2000" dirty="0">
                <a:latin typeface="Arial" charset="0"/>
              </a:rPr>
              <a:t>= subset of </a:t>
            </a:r>
            <a:r>
              <a:rPr lang="en-US" sz="2000" dirty="0" err="1">
                <a:latin typeface="Arial" charset="0"/>
              </a:rPr>
              <a:t>trainingSet</a:t>
            </a:r>
            <a:r>
              <a:rPr lang="en-US" sz="2000" dirty="0">
                <a:latin typeface="Arial" charset="0"/>
              </a:rPr>
              <a:t> with </a:t>
            </a:r>
            <a:r>
              <a:rPr lang="en-US" sz="2000" dirty="0" err="1">
                <a:latin typeface="Arial" charset="0"/>
              </a:rPr>
              <a:t>Fn</a:t>
            </a:r>
            <a:r>
              <a:rPr lang="en-US" sz="2000" dirty="0">
                <a:latin typeface="Arial" charset="0"/>
              </a:rPr>
              <a:t>= </a:t>
            </a:r>
            <a:r>
              <a:rPr lang="en-US" sz="2000" i="1" dirty="0">
                <a:latin typeface="Arial" charset="0"/>
              </a:rPr>
              <a:t>f</a:t>
            </a:r>
            <a:r>
              <a:rPr lang="en-US" sz="2000" i="1" baseline="-25000" dirty="0">
                <a:latin typeface="Arial" charset="0"/>
              </a:rPr>
              <a:t>i</a:t>
            </a:r>
            <a:endParaRPr lang="en-US" sz="20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	</a:t>
            </a:r>
            <a:r>
              <a:rPr lang="en-US" sz="2000" dirty="0" err="1">
                <a:latin typeface="Arial" charset="0"/>
              </a:rPr>
              <a:t>r</a:t>
            </a:r>
            <a:r>
              <a:rPr lang="en-US" sz="2000" dirty="0" err="1" smtClean="0">
                <a:latin typeface="Arial" charset="0"/>
              </a:rPr>
              <a:t>esult.addChild</a:t>
            </a:r>
            <a:r>
              <a:rPr lang="en-US" sz="2000" dirty="0">
                <a:latin typeface="Arial" charset="0"/>
              </a:rPr>
              <a:t>(</a:t>
            </a:r>
            <a:r>
              <a:rPr lang="en-US" sz="2000" dirty="0" err="1">
                <a:latin typeface="Arial" charset="0"/>
              </a:rPr>
              <a:t>BuildTree</a:t>
            </a:r>
            <a:r>
              <a:rPr lang="en-US" sz="2000" dirty="0">
                <a:latin typeface="Arial" charset="0"/>
              </a:rPr>
              <a:t>(</a:t>
            </a:r>
            <a:r>
              <a:rPr lang="en-US" sz="2000" dirty="0" err="1">
                <a:latin typeface="Arial" charset="0"/>
              </a:rPr>
              <a:t>trainSubset</a:t>
            </a:r>
            <a:r>
              <a:rPr lang="en-US" sz="2000" dirty="0">
                <a:latin typeface="Arial" charset="0"/>
              </a:rPr>
              <a:t>))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Return result</a:t>
            </a:r>
          </a:p>
        </p:txBody>
      </p:sp>
      <p:sp>
        <p:nvSpPr>
          <p:cNvPr id="4" name="Rectangle 3"/>
          <p:cNvSpPr/>
          <p:nvPr/>
        </p:nvSpPr>
        <p:spPr>
          <a:xfrm>
            <a:off x="2669467" y="4024938"/>
            <a:ext cx="2906274" cy="36590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ine Callout 1 4"/>
          <p:cNvSpPr/>
          <p:nvPr/>
        </p:nvSpPr>
        <p:spPr>
          <a:xfrm>
            <a:off x="4343803" y="2324563"/>
            <a:ext cx="2286807" cy="1606506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Split with feature having the largest IG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521814"/>
            <a:ext cx="5910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charset="0"/>
              </a:rPr>
              <a:t> (Note: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standard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 algorithm is C4.5 [Quinlan 93])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58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Impact on Decision </a:t>
            </a:r>
            <a:r>
              <a:rPr lang="en-US" dirty="0">
                <a:latin typeface="Arial" charset="0"/>
              </a:rPr>
              <a:t>T</a:t>
            </a:r>
            <a:r>
              <a:rPr lang="en-US" dirty="0" smtClean="0">
                <a:latin typeface="Arial" charset="0"/>
              </a:rPr>
              <a:t>rees…</a:t>
            </a:r>
            <a:endParaRPr lang="en-US" dirty="0">
              <a:latin typeface="Arial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8942" y="1533140"/>
            <a:ext cx="8015057" cy="4379976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 err="1" smtClean="0">
                <a:latin typeface="Arial" charset="0"/>
              </a:rPr>
              <a:t>BuildTree</a:t>
            </a:r>
            <a:r>
              <a:rPr lang="en-US" sz="2000" dirty="0" smtClean="0">
                <a:latin typeface="Arial" charset="0"/>
              </a:rPr>
              <a:t>(</a:t>
            </a:r>
            <a:r>
              <a:rPr lang="en-US" sz="2000" dirty="0" err="1" smtClean="0">
                <a:latin typeface="Arial" charset="0"/>
              </a:rPr>
              <a:t>trainingSet</a:t>
            </a:r>
            <a:r>
              <a:rPr lang="en-US" sz="2000" dirty="0" smtClean="0">
                <a:latin typeface="Arial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 smtClean="0">
                <a:latin typeface="Arial" charset="0"/>
              </a:rPr>
              <a:t>	// base case                                               … (more base cases later)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 smtClean="0">
                <a:latin typeface="Arial" charset="0"/>
              </a:rPr>
              <a:t>	If </a:t>
            </a:r>
            <a:r>
              <a:rPr lang="en-US" sz="2000" dirty="0" err="1" smtClean="0">
                <a:latin typeface="Arial" charset="0"/>
              </a:rPr>
              <a:t>trainingSet</a:t>
            </a:r>
            <a:r>
              <a:rPr lang="en-US" sz="2000" dirty="0" smtClean="0">
                <a:latin typeface="Arial" charset="0"/>
              </a:rPr>
              <a:t> only has one label on all instances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 smtClean="0">
                <a:latin typeface="Arial" charset="0"/>
              </a:rPr>
              <a:t>		Return new Leaf(</a:t>
            </a:r>
            <a:r>
              <a:rPr lang="en-US" sz="2000" dirty="0" err="1" smtClean="0">
                <a:latin typeface="Arial" charset="0"/>
              </a:rPr>
              <a:t>trainingSet.label</a:t>
            </a:r>
            <a:r>
              <a:rPr lang="en-US" sz="2000" dirty="0" smtClean="0">
                <a:latin typeface="Arial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1400" dirty="0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 smtClean="0">
                <a:latin typeface="Arial" charset="0"/>
              </a:rPr>
              <a:t>	// recursive case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 smtClean="0">
                <a:latin typeface="Arial" charset="0"/>
              </a:rPr>
              <a:t>	Pick a feature </a:t>
            </a:r>
            <a:r>
              <a:rPr lang="en-US" sz="2000" dirty="0" err="1" smtClean="0">
                <a:latin typeface="Arial" charset="0"/>
              </a:rPr>
              <a:t>Fn</a:t>
            </a:r>
            <a:r>
              <a:rPr lang="en-US" sz="2000" dirty="0" smtClean="0">
                <a:latin typeface="Arial" charset="0"/>
              </a:rPr>
              <a:t> we haven</a:t>
            </a:r>
            <a:r>
              <a:rPr lang="ja-JP" altLang="en-US" sz="2000" dirty="0" smtClean="0">
                <a:latin typeface="Arial" charset="0"/>
              </a:rPr>
              <a:t>’</a:t>
            </a:r>
            <a:r>
              <a:rPr lang="en-US" sz="2000" dirty="0" smtClean="0">
                <a:latin typeface="Arial" charset="0"/>
              </a:rPr>
              <a:t>t split with before      // … how?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 smtClean="0">
                <a:latin typeface="Arial" charset="0"/>
              </a:rPr>
              <a:t>	result = new </a:t>
            </a:r>
            <a:r>
              <a:rPr lang="en-US" sz="2000" dirty="0" err="1" smtClean="0">
                <a:latin typeface="Arial" charset="0"/>
              </a:rPr>
              <a:t>SplitNode</a:t>
            </a:r>
            <a:r>
              <a:rPr lang="en-US" sz="2000" dirty="0" smtClean="0">
                <a:latin typeface="Arial" charset="0"/>
              </a:rPr>
              <a:t>(</a:t>
            </a:r>
            <a:r>
              <a:rPr lang="en-US" sz="2000" dirty="0" err="1" smtClean="0">
                <a:latin typeface="Arial" charset="0"/>
              </a:rPr>
              <a:t>Fn</a:t>
            </a:r>
            <a:r>
              <a:rPr lang="en-US" sz="2000" dirty="0" smtClean="0">
                <a:latin typeface="Arial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 smtClean="0">
                <a:latin typeface="Arial" charset="0"/>
              </a:rPr>
              <a:t>	For each value unique value </a:t>
            </a:r>
            <a:r>
              <a:rPr lang="en-US" sz="2000" i="1" dirty="0" smtClean="0">
                <a:latin typeface="Arial" charset="0"/>
              </a:rPr>
              <a:t>f</a:t>
            </a:r>
            <a:r>
              <a:rPr lang="en-US" sz="2000" i="1" baseline="-25000" dirty="0" smtClean="0">
                <a:latin typeface="Arial" charset="0"/>
              </a:rPr>
              <a:t>i</a:t>
            </a:r>
            <a:r>
              <a:rPr lang="en-US" sz="2000" dirty="0" smtClean="0">
                <a:latin typeface="Arial" charset="0"/>
              </a:rPr>
              <a:t> of feature </a:t>
            </a:r>
            <a:r>
              <a:rPr lang="en-US" sz="2000" dirty="0" err="1" smtClean="0">
                <a:latin typeface="Arial" charset="0"/>
              </a:rPr>
              <a:t>Fn</a:t>
            </a:r>
            <a:endParaRPr lang="en-US" sz="2000" dirty="0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 smtClean="0">
                <a:latin typeface="Arial" charset="0"/>
              </a:rPr>
              <a:t>		</a:t>
            </a:r>
            <a:r>
              <a:rPr lang="en-US" sz="2000" dirty="0" err="1" smtClean="0">
                <a:latin typeface="Arial" charset="0"/>
              </a:rPr>
              <a:t>trainSubset</a:t>
            </a:r>
            <a:r>
              <a:rPr lang="en-US" sz="2000" dirty="0" smtClean="0">
                <a:latin typeface="Arial" charset="0"/>
              </a:rPr>
              <a:t>= subset of </a:t>
            </a:r>
            <a:r>
              <a:rPr lang="en-US" sz="2000" dirty="0" err="1" smtClean="0">
                <a:latin typeface="Arial" charset="0"/>
              </a:rPr>
              <a:t>trainingSet</a:t>
            </a:r>
            <a:r>
              <a:rPr lang="en-US" sz="2000" dirty="0" smtClean="0">
                <a:latin typeface="Arial" charset="0"/>
              </a:rPr>
              <a:t> with </a:t>
            </a:r>
            <a:r>
              <a:rPr lang="en-US" sz="2000" dirty="0" err="1" smtClean="0">
                <a:latin typeface="Arial" charset="0"/>
              </a:rPr>
              <a:t>Fn</a:t>
            </a:r>
            <a:r>
              <a:rPr lang="en-US" sz="2000" dirty="0" smtClean="0">
                <a:latin typeface="Arial" charset="0"/>
              </a:rPr>
              <a:t>= </a:t>
            </a:r>
            <a:r>
              <a:rPr lang="en-US" sz="2000" i="1" dirty="0" smtClean="0">
                <a:latin typeface="Arial" charset="0"/>
              </a:rPr>
              <a:t>f</a:t>
            </a:r>
            <a:r>
              <a:rPr lang="en-US" sz="2000" i="1" baseline="-25000" dirty="0" smtClean="0">
                <a:latin typeface="Arial" charset="0"/>
              </a:rPr>
              <a:t>i</a:t>
            </a:r>
            <a:endParaRPr lang="en-US" sz="2000" dirty="0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 smtClean="0">
                <a:latin typeface="Arial" charset="0"/>
              </a:rPr>
              <a:t>		</a:t>
            </a:r>
            <a:r>
              <a:rPr lang="en-US" sz="2000" dirty="0" err="1" smtClean="0">
                <a:latin typeface="Arial" charset="0"/>
              </a:rPr>
              <a:t>result.addChild</a:t>
            </a:r>
            <a:r>
              <a:rPr lang="en-US" sz="2000" dirty="0" smtClean="0">
                <a:latin typeface="Arial" charset="0"/>
              </a:rPr>
              <a:t>(</a:t>
            </a:r>
            <a:r>
              <a:rPr lang="en-US" sz="2000" dirty="0" err="1" smtClean="0">
                <a:latin typeface="Arial" charset="0"/>
              </a:rPr>
              <a:t>BuildTree</a:t>
            </a:r>
            <a:r>
              <a:rPr lang="en-US" sz="2000" dirty="0" smtClean="0">
                <a:latin typeface="Arial" charset="0"/>
              </a:rPr>
              <a:t>(</a:t>
            </a:r>
            <a:r>
              <a:rPr lang="en-US" sz="2000" dirty="0" err="1" smtClean="0">
                <a:latin typeface="Arial" charset="0"/>
              </a:rPr>
              <a:t>trainSubset</a:t>
            </a:r>
            <a:r>
              <a:rPr lang="en-US" sz="2000" dirty="0" smtClean="0">
                <a:latin typeface="Arial" charset="0"/>
              </a:rPr>
              <a:t>))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 smtClean="0">
                <a:latin typeface="Arial" charset="0"/>
              </a:rPr>
              <a:t>	Return result</a:t>
            </a:r>
            <a:endParaRPr lang="en-US" sz="2000" dirty="0"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69467" y="4024938"/>
            <a:ext cx="2906274" cy="36590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ine Callout 1 4"/>
          <p:cNvSpPr/>
          <p:nvPr/>
        </p:nvSpPr>
        <p:spPr>
          <a:xfrm>
            <a:off x="4343803" y="2324563"/>
            <a:ext cx="2286807" cy="1606506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Split with feature having the largest IG</a:t>
            </a:r>
          </a:p>
          <a:p>
            <a:pPr algn="ctr"/>
            <a:r>
              <a:rPr lang="en-US" dirty="0" smtClean="0"/>
              <a:t>… Stop when gain is small to avoid </a:t>
            </a:r>
            <a:r>
              <a:rPr lang="en-US" dirty="0" err="1" smtClean="0"/>
              <a:t>overfitting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6521814"/>
            <a:ext cx="5910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charset="0"/>
              </a:rPr>
              <a:t> (Note: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standard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 algorithm is C4.5 [Quinlan 93])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1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Decision Trees – </a:t>
            </a:r>
            <a:r>
              <a:rPr lang="en-US" dirty="0" err="1">
                <a:latin typeface="Arial" charset="0"/>
              </a:rPr>
              <a:t>Overfitting</a:t>
            </a:r>
            <a:endParaRPr lang="en-US" dirty="0">
              <a:latin typeface="Arial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1128943" y="1506953"/>
            <a:ext cx="7048804" cy="4379976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en-US" sz="2800" dirty="0" smtClean="0">
                <a:latin typeface="Arial" charset="0"/>
              </a:rPr>
              <a:t>Algorithm will </a:t>
            </a:r>
            <a:r>
              <a:rPr lang="en-US" sz="2800" dirty="0">
                <a:latin typeface="Arial" charset="0"/>
              </a:rPr>
              <a:t>subdivide all the way down to single training instances to exactly </a:t>
            </a:r>
            <a:r>
              <a:rPr lang="ja-JP" altLang="en-US" sz="2800" dirty="0">
                <a:latin typeface="Arial" charset="0"/>
              </a:rPr>
              <a:t>“</a:t>
            </a:r>
            <a:r>
              <a:rPr lang="en-US" sz="2800" dirty="0">
                <a:latin typeface="Arial" charset="0"/>
              </a:rPr>
              <a:t>fit</a:t>
            </a:r>
            <a:r>
              <a:rPr lang="ja-JP" altLang="en-US" sz="2800" dirty="0">
                <a:latin typeface="Arial" charset="0"/>
              </a:rPr>
              <a:t>”</a:t>
            </a:r>
            <a:r>
              <a:rPr lang="en-US" sz="2800" dirty="0">
                <a:latin typeface="Arial" charset="0"/>
              </a:rPr>
              <a:t> training </a:t>
            </a:r>
            <a:r>
              <a:rPr lang="en-US" sz="2800" dirty="0" smtClean="0">
                <a:latin typeface="Arial" charset="0"/>
              </a:rPr>
              <a:t>data</a:t>
            </a:r>
          </a:p>
          <a:p>
            <a:pPr lvl="1" eaLnBrk="1" hangingPunct="1"/>
            <a:r>
              <a:rPr lang="en-US" sz="2400" dirty="0" smtClean="0">
                <a:latin typeface="Arial" charset="0"/>
              </a:rPr>
              <a:t>But doing well on training data doesn’t </a:t>
            </a:r>
            <a:br>
              <a:rPr lang="en-US" sz="2400" dirty="0" smtClean="0">
                <a:latin typeface="Arial" charset="0"/>
              </a:rPr>
            </a:br>
            <a:r>
              <a:rPr lang="en-US" sz="2400" dirty="0" smtClean="0">
                <a:latin typeface="Arial" charset="0"/>
              </a:rPr>
              <a:t>guarantee doing well on new data</a:t>
            </a:r>
          </a:p>
          <a:p>
            <a:pPr lvl="1" eaLnBrk="1" hangingPunct="1"/>
            <a:r>
              <a:rPr lang="en-US" sz="2400" dirty="0" smtClean="0">
                <a:latin typeface="Arial" charset="0"/>
              </a:rPr>
              <a:t>Small numbers of training instances </a:t>
            </a:r>
            <a:br>
              <a:rPr lang="en-US" sz="2400" dirty="0" smtClean="0">
                <a:latin typeface="Arial" charset="0"/>
              </a:rPr>
            </a:br>
            <a:r>
              <a:rPr lang="en-US" sz="2400" dirty="0" smtClean="0">
                <a:latin typeface="Arial" charset="0"/>
              </a:rPr>
              <a:t>don’t generalize well (“noisy”)</a:t>
            </a:r>
            <a:endParaRPr lang="en-US" sz="2400" dirty="0">
              <a:latin typeface="Arial" charset="0"/>
            </a:endParaRPr>
          </a:p>
          <a:p>
            <a:pPr marL="0" indent="0" eaLnBrk="1" hangingPunct="1">
              <a:buNone/>
            </a:pPr>
            <a:r>
              <a:rPr lang="en-US" sz="2800" dirty="0" smtClean="0">
                <a:latin typeface="Arial" charset="0"/>
                <a:sym typeface="Wingdings" charset="0"/>
              </a:rPr>
              <a:t>Decision </a:t>
            </a:r>
            <a:r>
              <a:rPr lang="en-US" sz="2800" dirty="0">
                <a:latin typeface="Arial" charset="0"/>
                <a:sym typeface="Wingdings" charset="0"/>
              </a:rPr>
              <a:t>trees are particularly prone to </a:t>
            </a:r>
            <a:r>
              <a:rPr lang="en-US" sz="2800" dirty="0" err="1" smtClean="0">
                <a:latin typeface="Arial" charset="0"/>
                <a:sym typeface="Wingdings" charset="0"/>
              </a:rPr>
              <a:t>overfitting</a:t>
            </a:r>
            <a:endParaRPr lang="en-US" sz="2800" dirty="0" smtClean="0">
              <a:latin typeface="Arial" charset="0"/>
              <a:sym typeface="Wingdings" charset="0"/>
            </a:endParaRPr>
          </a:p>
          <a:p>
            <a:pPr marL="0" indent="0" eaLnBrk="1" hangingPunct="1">
              <a:buNone/>
            </a:pPr>
            <a:r>
              <a:rPr lang="en-US" sz="2800" dirty="0" smtClean="0">
                <a:latin typeface="Arial" charset="0"/>
                <a:sym typeface="Wingdings" charset="0"/>
              </a:rPr>
              <a:t>“Pruning” can help (typically done after tree construction)</a:t>
            </a:r>
          </a:p>
          <a:p>
            <a:pPr marL="0" indent="0" eaLnBrk="1" hangingPunct="1">
              <a:buNone/>
            </a:pPr>
            <a:endParaRPr lang="en-US" sz="2000" dirty="0">
              <a:latin typeface="Arial" charset="0"/>
            </a:endParaRPr>
          </a:p>
          <a:p>
            <a:pPr lvl="1" eaLnBrk="1" hangingPunct="1"/>
            <a:endParaRPr lang="en-US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79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Minimum description length principle</a:t>
            </a:r>
            <a:endParaRPr lang="en-US" sz="2800" dirty="0">
              <a:latin typeface="Arial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dirty="0">
                <a:latin typeface="Arial" charset="0"/>
              </a:rPr>
              <a:t>T</a:t>
            </a:r>
            <a:r>
              <a:rPr lang="en-US" dirty="0" smtClean="0">
                <a:latin typeface="Arial" charset="0"/>
              </a:rPr>
              <a:t>he </a:t>
            </a:r>
            <a:r>
              <a:rPr lang="en-US" dirty="0">
                <a:latin typeface="Arial" charset="0"/>
              </a:rPr>
              <a:t>simplest model that fits your data will generalize better</a:t>
            </a:r>
          </a:p>
          <a:p>
            <a:pPr lvl="1" eaLnBrk="1" hangingPunct="1"/>
            <a:r>
              <a:rPr lang="en-US" dirty="0">
                <a:latin typeface="Arial" charset="0"/>
              </a:rPr>
              <a:t>Complex models are more likely to over-fit</a:t>
            </a:r>
          </a:p>
          <a:p>
            <a:pPr lvl="1" eaLnBrk="1" hangingPunct="1"/>
            <a:r>
              <a:rPr lang="en-US" dirty="0">
                <a:latin typeface="Arial" charset="0"/>
              </a:rPr>
              <a:t>Decision trees can become complex when you try to optimize performance on training </a:t>
            </a:r>
            <a:r>
              <a:rPr lang="en-US" dirty="0" smtClean="0">
                <a:latin typeface="Arial" charset="0"/>
              </a:rPr>
              <a:t>data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Sometimes 0R/1R are best!</a:t>
            </a:r>
          </a:p>
          <a:p>
            <a:pPr marL="0" indent="0" eaLnBrk="1" hangingPunct="1">
              <a:buNone/>
            </a:pPr>
            <a:r>
              <a:rPr lang="en-US" dirty="0">
                <a:latin typeface="Arial" charset="0"/>
              </a:rPr>
              <a:t>The best algorithm for your data will give you exactly the power you need</a:t>
            </a:r>
          </a:p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218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Arial" charset="0"/>
              </a:rPr>
              <a:t>Prepruning versus Postpruning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 err="1">
                <a:latin typeface="Arial" charset="0"/>
              </a:rPr>
              <a:t>Prepruning</a:t>
            </a:r>
            <a:r>
              <a:rPr lang="en-US" dirty="0">
                <a:latin typeface="Arial" charset="0"/>
              </a:rPr>
              <a:t>: knowing when to stop growing a tree</a:t>
            </a:r>
          </a:p>
          <a:p>
            <a:pPr lvl="1" eaLnBrk="1" hangingPunct="1"/>
            <a:r>
              <a:rPr lang="en-US" dirty="0">
                <a:latin typeface="Arial" charset="0"/>
              </a:rPr>
              <a:t>Hard to do because sometimes the value of a feature </a:t>
            </a:r>
            <a:r>
              <a:rPr lang="en-US" dirty="0" err="1">
                <a:latin typeface="Arial" charset="0"/>
              </a:rPr>
              <a:t>doesn</a:t>
            </a:r>
            <a:r>
              <a:rPr lang="ja-JP" altLang="en-US" dirty="0">
                <a:latin typeface="Arial" charset="0"/>
              </a:rPr>
              <a:t>’</a:t>
            </a:r>
            <a:r>
              <a:rPr lang="en-US" dirty="0">
                <a:latin typeface="Arial" charset="0"/>
              </a:rPr>
              <a:t>t become clear until lower down on the tree</a:t>
            </a:r>
          </a:p>
          <a:p>
            <a:pPr lvl="2" eaLnBrk="1" hangingPunct="1"/>
            <a:r>
              <a:rPr lang="en-US" dirty="0">
                <a:latin typeface="Arial" charset="0"/>
              </a:rPr>
              <a:t>Interactions between features</a:t>
            </a:r>
          </a:p>
          <a:p>
            <a:pPr lvl="1" eaLnBrk="1" hangingPunct="1"/>
            <a:r>
              <a:rPr lang="en-US" dirty="0">
                <a:latin typeface="Arial" charset="0"/>
              </a:rPr>
              <a:t>You always have to have a stopping criterion, so in some sense you are doing </a:t>
            </a:r>
            <a:r>
              <a:rPr lang="en-US" dirty="0" err="1">
                <a:latin typeface="Arial" charset="0"/>
              </a:rPr>
              <a:t>prepruning</a:t>
            </a:r>
            <a:endParaRPr lang="en-US" dirty="0">
              <a:latin typeface="Arial" charset="0"/>
            </a:endParaRPr>
          </a:p>
          <a:p>
            <a:pPr lvl="1" eaLnBrk="1" hangingPunct="1"/>
            <a:r>
              <a:rPr lang="en-US" dirty="0">
                <a:latin typeface="Arial" charset="0"/>
              </a:rPr>
              <a:t>But in practice you over-shoot and then do post-pruning</a:t>
            </a:r>
          </a:p>
        </p:txBody>
      </p:sp>
    </p:spTree>
    <p:extLst>
      <p:ext uri="{BB962C8B-B14F-4D97-AF65-F5344CB8AC3E}">
        <p14:creationId xmlns:p14="http://schemas.microsoft.com/office/powerpoint/2010/main" val="2505330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Arial" charset="0"/>
              </a:rPr>
              <a:t>Prepruning versus Postpruning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 err="1">
                <a:latin typeface="Arial" charset="0"/>
              </a:rPr>
              <a:t>Postpruning</a:t>
            </a:r>
            <a:r>
              <a:rPr lang="en-US" dirty="0">
                <a:latin typeface="Arial" charset="0"/>
              </a:rPr>
              <a:t>: simplifying a tree after it is built</a:t>
            </a:r>
          </a:p>
          <a:p>
            <a:pPr lvl="1" eaLnBrk="1" hangingPunct="1"/>
            <a:r>
              <a:rPr lang="en-US" dirty="0">
                <a:latin typeface="Arial" charset="0"/>
              </a:rPr>
              <a:t>Easier because hindsight is 20/20</a:t>
            </a:r>
          </a:p>
          <a:p>
            <a:pPr lvl="1" eaLnBrk="1" hangingPunct="1"/>
            <a:r>
              <a:rPr lang="en-US" dirty="0">
                <a:latin typeface="Arial" charset="0"/>
              </a:rPr>
              <a:t>Less efficient because you might have done a lot of work that you</a:t>
            </a:r>
            <a:r>
              <a:rPr lang="ja-JP" altLang="en-US" dirty="0">
                <a:latin typeface="Arial" charset="0"/>
              </a:rPr>
              <a:t>’</a:t>
            </a:r>
            <a:r>
              <a:rPr lang="en-US" dirty="0">
                <a:latin typeface="Arial" charset="0"/>
              </a:rPr>
              <a:t>re going to throw away now</a:t>
            </a:r>
          </a:p>
        </p:txBody>
      </p:sp>
    </p:spTree>
    <p:extLst>
      <p:ext uri="{BB962C8B-B14F-4D97-AF65-F5344CB8AC3E}">
        <p14:creationId xmlns:p14="http://schemas.microsoft.com/office/powerpoint/2010/main" val="3338417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latin typeface="Arial" charset="0"/>
              </a:rPr>
              <a:t>Reduced Error Pruning</a:t>
            </a:r>
            <a:endParaRPr lang="en-US" sz="4000" dirty="0">
              <a:latin typeface="Arial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1128943" y="1588865"/>
            <a:ext cx="7048804" cy="4379976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800" i="1" dirty="0" smtClean="0">
                <a:latin typeface="Arial" charset="0"/>
              </a:rPr>
              <a:t>Estimate</a:t>
            </a:r>
            <a:r>
              <a:rPr lang="en-US" sz="2800" dirty="0" smtClean="0">
                <a:latin typeface="Arial" charset="0"/>
              </a:rPr>
              <a:t> </a:t>
            </a:r>
            <a:r>
              <a:rPr lang="en-US" sz="2800" dirty="0">
                <a:latin typeface="Arial" charset="0"/>
              </a:rPr>
              <a:t>the error rate at each node of both the original and resulting tree (after pruning</a:t>
            </a:r>
            <a:r>
              <a:rPr lang="en-US" sz="2800" dirty="0" smtClean="0">
                <a:latin typeface="Arial" charset="0"/>
              </a:rPr>
              <a:t>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i="1" dirty="0" smtClean="0">
                <a:latin typeface="Arial" charset="0"/>
              </a:rPr>
              <a:t>Prune </a:t>
            </a:r>
            <a:r>
              <a:rPr lang="en-US" dirty="0" smtClean="0">
                <a:latin typeface="Arial" charset="0"/>
              </a:rPr>
              <a:t>when the error goes up </a:t>
            </a:r>
            <a:r>
              <a:rPr lang="en-US" i="1" dirty="0" smtClean="0">
                <a:latin typeface="Arial" charset="0"/>
              </a:rPr>
              <a:t>on an optimization set</a:t>
            </a:r>
            <a:endParaRPr lang="en-US" sz="2800" dirty="0" smtClean="0">
              <a:latin typeface="Arial" charset="0"/>
            </a:endParaRPr>
          </a:p>
          <a:p>
            <a:pPr marL="228600" lvl="1" indent="0">
              <a:lnSpc>
                <a:spcPct val="90000"/>
              </a:lnSpc>
              <a:buNone/>
            </a:pPr>
            <a:r>
              <a:rPr lang="en-US" sz="2400" dirty="0" smtClean="0">
                <a:latin typeface="Arial" charset="0"/>
              </a:rPr>
              <a:t>Won</a:t>
            </a:r>
            <a:r>
              <a:rPr lang="ja-JP" altLang="en-US" sz="2400" dirty="0" smtClean="0">
                <a:latin typeface="Arial" charset="0"/>
              </a:rPr>
              <a:t>’</a:t>
            </a:r>
            <a:r>
              <a:rPr lang="en-US" sz="2400" dirty="0" smtClean="0">
                <a:latin typeface="Arial" charset="0"/>
              </a:rPr>
              <a:t>t </a:t>
            </a:r>
            <a:r>
              <a:rPr lang="en-US" sz="2400" dirty="0">
                <a:latin typeface="Arial" charset="0"/>
              </a:rPr>
              <a:t>work to use the training set to </a:t>
            </a:r>
            <a:r>
              <a:rPr lang="en-US" sz="2400" i="1" dirty="0">
                <a:latin typeface="Arial" charset="0"/>
              </a:rPr>
              <a:t>compute</a:t>
            </a:r>
            <a:r>
              <a:rPr lang="en-US" sz="2400" dirty="0">
                <a:latin typeface="Arial" charset="0"/>
              </a:rPr>
              <a:t> the error rate because the original tree was optimized over this set already</a:t>
            </a:r>
          </a:p>
          <a:p>
            <a:pPr marL="228600" lvl="1" indent="0">
              <a:lnSpc>
                <a:spcPct val="90000"/>
              </a:lnSpc>
              <a:buNone/>
            </a:pPr>
            <a:r>
              <a:rPr lang="en-US" sz="2400" dirty="0">
                <a:latin typeface="Arial" charset="0"/>
              </a:rPr>
              <a:t>You can hold back some of the training data for </a:t>
            </a:r>
            <a:r>
              <a:rPr lang="en-US" sz="2400" dirty="0" smtClean="0">
                <a:latin typeface="Arial" charset="0"/>
              </a:rPr>
              <a:t>an optimization set </a:t>
            </a:r>
            <a:r>
              <a:rPr lang="en-US" sz="2400" dirty="0">
                <a:latin typeface="Arial" charset="0"/>
              </a:rPr>
              <a:t>to use for </a:t>
            </a:r>
            <a:r>
              <a:rPr lang="en-US" sz="2400" dirty="0" smtClean="0">
                <a:latin typeface="Arial" charset="0"/>
              </a:rPr>
              <a:t>pruning</a:t>
            </a:r>
          </a:p>
        </p:txBody>
      </p:sp>
    </p:spTree>
    <p:extLst>
      <p:ext uri="{BB962C8B-B14F-4D97-AF65-F5344CB8AC3E}">
        <p14:creationId xmlns:p14="http://schemas.microsoft.com/office/powerpoint/2010/main" val="2469633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954132" y="589974"/>
            <a:ext cx="6280441" cy="99010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latin typeface="Arial" charset="0"/>
              </a:rPr>
              <a:t>Using Confidence Factors to </a:t>
            </a:r>
            <a:r>
              <a:rPr lang="en-US" sz="4000" i="1" dirty="0">
                <a:latin typeface="Arial" charset="0"/>
              </a:rPr>
              <a:t>E</a:t>
            </a:r>
            <a:r>
              <a:rPr lang="en-US" sz="4000" i="1" dirty="0" smtClean="0">
                <a:latin typeface="Arial" charset="0"/>
              </a:rPr>
              <a:t>stimate </a:t>
            </a:r>
            <a:r>
              <a:rPr lang="en-US" sz="4000" dirty="0">
                <a:latin typeface="Arial" charset="0"/>
              </a:rPr>
              <a:t>E</a:t>
            </a:r>
            <a:r>
              <a:rPr lang="en-US" sz="4000" dirty="0" smtClean="0">
                <a:latin typeface="Arial" charset="0"/>
              </a:rPr>
              <a:t>rror </a:t>
            </a:r>
            <a:endParaRPr lang="en-US" sz="4000" dirty="0">
              <a:latin typeface="Arial" charset="0"/>
            </a:endParaRPr>
          </a:p>
        </p:txBody>
      </p:sp>
      <p:sp>
        <p:nvSpPr>
          <p:cNvPr id="36867" name="Line 3"/>
          <p:cNvSpPr>
            <a:spLocks noChangeShapeType="1"/>
          </p:cNvSpPr>
          <p:nvPr/>
        </p:nvSpPr>
        <p:spPr bwMode="auto">
          <a:xfrm>
            <a:off x="1447800" y="2971800"/>
            <a:ext cx="586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6872" name="Group 8"/>
          <p:cNvGrpSpPr>
            <a:grpSpLocks/>
          </p:cNvGrpSpPr>
          <p:nvPr/>
        </p:nvGrpSpPr>
        <p:grpSpPr bwMode="auto">
          <a:xfrm>
            <a:off x="3200400" y="2667000"/>
            <a:ext cx="2165350" cy="641350"/>
            <a:chOff x="2016" y="1680"/>
            <a:chExt cx="1364" cy="404"/>
          </a:xfrm>
        </p:grpSpPr>
        <p:sp>
          <p:nvSpPr>
            <p:cNvPr id="36875" name="Oval 9"/>
            <p:cNvSpPr>
              <a:spLocks noChangeArrowheads="1"/>
            </p:cNvSpPr>
            <p:nvPr/>
          </p:nvSpPr>
          <p:spPr bwMode="auto">
            <a:xfrm>
              <a:off x="2640" y="1786"/>
              <a:ext cx="144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6" name="Text Box 10"/>
            <p:cNvSpPr txBox="1">
              <a:spLocks noChangeArrowheads="1"/>
            </p:cNvSpPr>
            <p:nvPr/>
          </p:nvSpPr>
          <p:spPr bwMode="auto">
            <a:xfrm>
              <a:off x="2016" y="1680"/>
              <a:ext cx="21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3600" b="1"/>
                <a:t>(</a:t>
              </a:r>
            </a:p>
          </p:txBody>
        </p:sp>
        <p:sp>
          <p:nvSpPr>
            <p:cNvPr id="36877" name="Text Box 11"/>
            <p:cNvSpPr txBox="1">
              <a:spLocks noChangeArrowheads="1"/>
            </p:cNvSpPr>
            <p:nvPr/>
          </p:nvSpPr>
          <p:spPr bwMode="auto">
            <a:xfrm>
              <a:off x="3168" y="1680"/>
              <a:ext cx="21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3600" b="1"/>
                <a:t>)</a:t>
              </a:r>
            </a:p>
          </p:txBody>
        </p:sp>
      </p:grpSp>
      <p:sp>
        <p:nvSpPr>
          <p:cNvPr id="36873" name="Text Box 12"/>
          <p:cNvSpPr txBox="1">
            <a:spLocks noChangeArrowheads="1"/>
          </p:cNvSpPr>
          <p:nvPr/>
        </p:nvSpPr>
        <p:spPr bwMode="auto">
          <a:xfrm>
            <a:off x="1371600" y="1981200"/>
            <a:ext cx="6229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Confidence factor = .25</a:t>
            </a:r>
          </a:p>
          <a:p>
            <a:r>
              <a:rPr lang="en-US"/>
              <a:t>Means you are 75% sure the error rate is within the interval.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3788178"/>
            <a:ext cx="64143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Estimate error based on training data</a:t>
            </a:r>
          </a:p>
          <a:p>
            <a:endParaRPr lang="en-US" sz="3200" dirty="0"/>
          </a:p>
          <a:p>
            <a:r>
              <a:rPr lang="en-US" sz="3200" dirty="0" smtClean="0"/>
              <a:t>If it is within the interval, prune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08386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954132" y="589974"/>
            <a:ext cx="6280441" cy="99010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latin typeface="Arial" charset="0"/>
              </a:rPr>
              <a:t>Using Confidence Factors to </a:t>
            </a:r>
            <a:r>
              <a:rPr lang="en-US" sz="4000" i="1" dirty="0">
                <a:latin typeface="Arial" charset="0"/>
              </a:rPr>
              <a:t>E</a:t>
            </a:r>
            <a:r>
              <a:rPr lang="en-US" sz="4000" i="1" dirty="0" smtClean="0">
                <a:latin typeface="Arial" charset="0"/>
              </a:rPr>
              <a:t>stimate </a:t>
            </a:r>
            <a:r>
              <a:rPr lang="en-US" sz="4000" dirty="0">
                <a:latin typeface="Arial" charset="0"/>
              </a:rPr>
              <a:t>E</a:t>
            </a:r>
            <a:r>
              <a:rPr lang="en-US" sz="4000" dirty="0" smtClean="0">
                <a:latin typeface="Arial" charset="0"/>
              </a:rPr>
              <a:t>rror </a:t>
            </a:r>
            <a:endParaRPr lang="en-US" sz="4000" dirty="0">
              <a:latin typeface="Arial" charset="0"/>
            </a:endParaRPr>
          </a:p>
        </p:txBody>
      </p:sp>
      <p:sp>
        <p:nvSpPr>
          <p:cNvPr id="36867" name="Line 3"/>
          <p:cNvSpPr>
            <a:spLocks noChangeShapeType="1"/>
          </p:cNvSpPr>
          <p:nvPr/>
        </p:nvSpPr>
        <p:spPr bwMode="auto">
          <a:xfrm>
            <a:off x="1447800" y="2971800"/>
            <a:ext cx="586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6872" name="Group 8"/>
          <p:cNvGrpSpPr>
            <a:grpSpLocks/>
          </p:cNvGrpSpPr>
          <p:nvPr/>
        </p:nvGrpSpPr>
        <p:grpSpPr bwMode="auto">
          <a:xfrm>
            <a:off x="3200400" y="2667000"/>
            <a:ext cx="2165350" cy="641350"/>
            <a:chOff x="2016" y="1680"/>
            <a:chExt cx="1364" cy="404"/>
          </a:xfrm>
        </p:grpSpPr>
        <p:sp>
          <p:nvSpPr>
            <p:cNvPr id="36875" name="Oval 9"/>
            <p:cNvSpPr>
              <a:spLocks noChangeArrowheads="1"/>
            </p:cNvSpPr>
            <p:nvPr/>
          </p:nvSpPr>
          <p:spPr bwMode="auto">
            <a:xfrm>
              <a:off x="2640" y="1786"/>
              <a:ext cx="144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6" name="Text Box 10"/>
            <p:cNvSpPr txBox="1">
              <a:spLocks noChangeArrowheads="1"/>
            </p:cNvSpPr>
            <p:nvPr/>
          </p:nvSpPr>
          <p:spPr bwMode="auto">
            <a:xfrm>
              <a:off x="2016" y="1680"/>
              <a:ext cx="21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3600" b="1"/>
                <a:t>(</a:t>
              </a:r>
            </a:p>
          </p:txBody>
        </p:sp>
        <p:sp>
          <p:nvSpPr>
            <p:cNvPr id="36877" name="Text Box 11"/>
            <p:cNvSpPr txBox="1">
              <a:spLocks noChangeArrowheads="1"/>
            </p:cNvSpPr>
            <p:nvPr/>
          </p:nvSpPr>
          <p:spPr bwMode="auto">
            <a:xfrm>
              <a:off x="3168" y="1680"/>
              <a:ext cx="21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3600" b="1"/>
                <a:t>)</a:t>
              </a:r>
            </a:p>
          </p:txBody>
        </p:sp>
      </p:grpSp>
      <p:sp>
        <p:nvSpPr>
          <p:cNvPr id="36873" name="Text Box 12"/>
          <p:cNvSpPr txBox="1">
            <a:spLocks noChangeArrowheads="1"/>
          </p:cNvSpPr>
          <p:nvPr/>
        </p:nvSpPr>
        <p:spPr bwMode="auto">
          <a:xfrm>
            <a:off x="1371600" y="1981200"/>
            <a:ext cx="6229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Confidence factor = .25</a:t>
            </a:r>
          </a:p>
          <a:p>
            <a:r>
              <a:rPr lang="en-US"/>
              <a:t>Means you are 75% sure the error rate is within the interval.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3788178"/>
            <a:ext cx="64143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Estimate error based on training data</a:t>
            </a:r>
          </a:p>
          <a:p>
            <a:endParaRPr lang="en-US" sz="3200" dirty="0"/>
          </a:p>
          <a:p>
            <a:r>
              <a:rPr lang="en-US" sz="3200" dirty="0" smtClean="0"/>
              <a:t>If it is within the interval, prune</a:t>
            </a:r>
          </a:p>
        </p:txBody>
      </p:sp>
    </p:spTree>
    <p:extLst>
      <p:ext uri="{BB962C8B-B14F-4D97-AF65-F5344CB8AC3E}">
        <p14:creationId xmlns:p14="http://schemas.microsoft.com/office/powerpoint/2010/main" val="4257482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>
                <a:latin typeface="Arial" charset="0"/>
              </a:rPr>
              <a:t>Classification (Learning) Algorithms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Two of the simplest alg. tend to give very good results on discrete (non-sequence) classification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Efficient training and classification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Comparatively simple and easy to use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(not a lot of parameters to set, etc.)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Naïve </a:t>
            </a:r>
            <a:r>
              <a:rPr lang="en-US" dirty="0">
                <a:latin typeface="Arial" charset="0"/>
              </a:rPr>
              <a:t>Bayes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Decision Trees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5705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954132" y="611498"/>
            <a:ext cx="6646818" cy="99010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latin typeface="Arial" charset="0"/>
              </a:rPr>
              <a:t>Lowering confidence causes more pruning</a:t>
            </a:r>
            <a:endParaRPr lang="en-US" sz="4000" dirty="0">
              <a:latin typeface="Arial" charset="0"/>
            </a:endParaRPr>
          </a:p>
        </p:txBody>
      </p:sp>
      <p:sp>
        <p:nvSpPr>
          <p:cNvPr id="36867" name="Line 3"/>
          <p:cNvSpPr>
            <a:spLocks noChangeShapeType="1"/>
          </p:cNvSpPr>
          <p:nvPr/>
        </p:nvSpPr>
        <p:spPr bwMode="auto">
          <a:xfrm>
            <a:off x="1447800" y="2971800"/>
            <a:ext cx="586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>
            <a:off x="1447800" y="4800600"/>
            <a:ext cx="586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9" name="Oval 5"/>
          <p:cNvSpPr>
            <a:spLocks noChangeArrowheads="1"/>
          </p:cNvSpPr>
          <p:nvPr/>
        </p:nvSpPr>
        <p:spPr bwMode="auto">
          <a:xfrm>
            <a:off x="4168775" y="4625975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1828800" y="4457700"/>
            <a:ext cx="336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b="1"/>
              <a:t>(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6553200" y="4457700"/>
            <a:ext cx="396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b="1"/>
              <a:t>)</a:t>
            </a:r>
          </a:p>
        </p:txBody>
      </p:sp>
      <p:grpSp>
        <p:nvGrpSpPr>
          <p:cNvPr id="36872" name="Group 8"/>
          <p:cNvGrpSpPr>
            <a:grpSpLocks/>
          </p:cNvGrpSpPr>
          <p:nvPr/>
        </p:nvGrpSpPr>
        <p:grpSpPr bwMode="auto">
          <a:xfrm>
            <a:off x="3200400" y="2667000"/>
            <a:ext cx="2165350" cy="641350"/>
            <a:chOff x="2016" y="1680"/>
            <a:chExt cx="1364" cy="404"/>
          </a:xfrm>
        </p:grpSpPr>
        <p:sp>
          <p:nvSpPr>
            <p:cNvPr id="36875" name="Oval 9"/>
            <p:cNvSpPr>
              <a:spLocks noChangeArrowheads="1"/>
            </p:cNvSpPr>
            <p:nvPr/>
          </p:nvSpPr>
          <p:spPr bwMode="auto">
            <a:xfrm>
              <a:off x="2640" y="1786"/>
              <a:ext cx="144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6" name="Text Box 10"/>
            <p:cNvSpPr txBox="1">
              <a:spLocks noChangeArrowheads="1"/>
            </p:cNvSpPr>
            <p:nvPr/>
          </p:nvSpPr>
          <p:spPr bwMode="auto">
            <a:xfrm>
              <a:off x="2016" y="1680"/>
              <a:ext cx="21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3600" b="1"/>
                <a:t>(</a:t>
              </a:r>
            </a:p>
          </p:txBody>
        </p:sp>
        <p:sp>
          <p:nvSpPr>
            <p:cNvPr id="36877" name="Text Box 11"/>
            <p:cNvSpPr txBox="1">
              <a:spLocks noChangeArrowheads="1"/>
            </p:cNvSpPr>
            <p:nvPr/>
          </p:nvSpPr>
          <p:spPr bwMode="auto">
            <a:xfrm>
              <a:off x="3168" y="1680"/>
              <a:ext cx="21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3600" b="1"/>
                <a:t>)</a:t>
              </a:r>
            </a:p>
          </p:txBody>
        </p:sp>
      </p:grpSp>
      <p:sp>
        <p:nvSpPr>
          <p:cNvPr id="36873" name="Text Box 12"/>
          <p:cNvSpPr txBox="1">
            <a:spLocks noChangeArrowheads="1"/>
          </p:cNvSpPr>
          <p:nvPr/>
        </p:nvSpPr>
        <p:spPr bwMode="auto">
          <a:xfrm>
            <a:off x="1371600" y="1981200"/>
            <a:ext cx="6229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/>
              <a:t>Confidence factor = .25</a:t>
            </a:r>
          </a:p>
          <a:p>
            <a:r>
              <a:rPr lang="en-US" dirty="0"/>
              <a:t>Means you are 75% sure the error rate is within the interval.</a:t>
            </a:r>
          </a:p>
        </p:txBody>
      </p:sp>
      <p:sp>
        <p:nvSpPr>
          <p:cNvPr id="36874" name="Rectangle 13"/>
          <p:cNvSpPr>
            <a:spLocks noChangeArrowheads="1"/>
          </p:cNvSpPr>
          <p:nvPr/>
        </p:nvSpPr>
        <p:spPr bwMode="auto">
          <a:xfrm>
            <a:off x="1371600" y="3778250"/>
            <a:ext cx="6934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/>
              <a:t>Confidence factor = .10</a:t>
            </a:r>
          </a:p>
          <a:p>
            <a:r>
              <a:rPr lang="en-US" dirty="0"/>
              <a:t>Means you are 90% sure the error rate is within the interval.</a:t>
            </a:r>
          </a:p>
        </p:txBody>
      </p:sp>
      <p:sp>
        <p:nvSpPr>
          <p:cNvPr id="2" name="Rectangle 1"/>
          <p:cNvSpPr/>
          <p:nvPr/>
        </p:nvSpPr>
        <p:spPr>
          <a:xfrm>
            <a:off x="904565" y="5391217"/>
            <a:ext cx="6153150" cy="986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sz="3200" dirty="0">
                <a:latin typeface="Arial" charset="0"/>
              </a:rPr>
              <a:t>Lowering the confidence value causes more pruning</a:t>
            </a:r>
          </a:p>
        </p:txBody>
      </p:sp>
    </p:spTree>
    <p:extLst>
      <p:ext uri="{BB962C8B-B14F-4D97-AF65-F5344CB8AC3E}">
        <p14:creationId xmlns:p14="http://schemas.microsoft.com/office/powerpoint/2010/main" val="3396787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>
                <a:latin typeface="Arial" charset="0"/>
              </a:rPr>
              <a:t>Thinking about the Confidence Factor</a:t>
            </a:r>
          </a:p>
        </p:txBody>
      </p:sp>
      <p:grpSp>
        <p:nvGrpSpPr>
          <p:cNvPr id="35843" name="Group 3"/>
          <p:cNvGrpSpPr>
            <a:grpSpLocks/>
          </p:cNvGrpSpPr>
          <p:nvPr/>
        </p:nvGrpSpPr>
        <p:grpSpPr bwMode="auto">
          <a:xfrm>
            <a:off x="76200" y="1941513"/>
            <a:ext cx="4060825" cy="2798762"/>
            <a:chOff x="1388" y="1223"/>
            <a:chExt cx="2994" cy="1972"/>
          </a:xfrm>
        </p:grpSpPr>
        <p:sp>
          <p:nvSpPr>
            <p:cNvPr id="35845" name="Oval 4"/>
            <p:cNvSpPr>
              <a:spLocks noChangeArrowheads="1"/>
            </p:cNvSpPr>
            <p:nvPr/>
          </p:nvSpPr>
          <p:spPr bwMode="auto">
            <a:xfrm>
              <a:off x="3800" y="254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6" name="Oval 5"/>
            <p:cNvSpPr>
              <a:spLocks noChangeArrowheads="1"/>
            </p:cNvSpPr>
            <p:nvPr/>
          </p:nvSpPr>
          <p:spPr bwMode="auto">
            <a:xfrm>
              <a:off x="2600" y="254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7" name="Oval 6"/>
            <p:cNvSpPr>
              <a:spLocks noChangeArrowheads="1"/>
            </p:cNvSpPr>
            <p:nvPr/>
          </p:nvSpPr>
          <p:spPr bwMode="auto">
            <a:xfrm>
              <a:off x="3176" y="177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8" name="Oval 7"/>
            <p:cNvSpPr>
              <a:spLocks noChangeArrowheads="1"/>
            </p:cNvSpPr>
            <p:nvPr/>
          </p:nvSpPr>
          <p:spPr bwMode="auto">
            <a:xfrm>
              <a:off x="2072" y="172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9" name="Oval 8"/>
            <p:cNvSpPr>
              <a:spLocks noChangeArrowheads="1"/>
            </p:cNvSpPr>
            <p:nvPr/>
          </p:nvSpPr>
          <p:spPr bwMode="auto">
            <a:xfrm>
              <a:off x="2648" y="124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Text Box 9"/>
            <p:cNvSpPr txBox="1">
              <a:spLocks noChangeArrowheads="1"/>
            </p:cNvSpPr>
            <p:nvPr/>
          </p:nvSpPr>
          <p:spPr bwMode="auto">
            <a:xfrm>
              <a:off x="2974" y="1223"/>
              <a:ext cx="922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[10A, 10B]</a:t>
              </a:r>
            </a:p>
          </p:txBody>
        </p:sp>
        <p:sp>
          <p:nvSpPr>
            <p:cNvPr id="35851" name="Text Box 10"/>
            <p:cNvSpPr txBox="1">
              <a:spLocks noChangeArrowheads="1"/>
            </p:cNvSpPr>
            <p:nvPr/>
          </p:nvSpPr>
          <p:spPr bwMode="auto">
            <a:xfrm>
              <a:off x="1388" y="1738"/>
              <a:ext cx="68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[5A,1B]</a:t>
              </a:r>
            </a:p>
          </p:txBody>
        </p:sp>
        <p:sp>
          <p:nvSpPr>
            <p:cNvPr id="35852" name="Text Box 11"/>
            <p:cNvSpPr txBox="1">
              <a:spLocks noChangeArrowheads="1"/>
            </p:cNvSpPr>
            <p:nvPr/>
          </p:nvSpPr>
          <p:spPr bwMode="auto">
            <a:xfrm>
              <a:off x="2349" y="2889"/>
              <a:ext cx="68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[5A,2B]</a:t>
              </a:r>
            </a:p>
          </p:txBody>
        </p:sp>
        <p:sp>
          <p:nvSpPr>
            <p:cNvPr id="35853" name="Text Box 12"/>
            <p:cNvSpPr txBox="1">
              <a:spLocks noChangeArrowheads="1"/>
            </p:cNvSpPr>
            <p:nvPr/>
          </p:nvSpPr>
          <p:spPr bwMode="auto">
            <a:xfrm>
              <a:off x="3694" y="2937"/>
              <a:ext cx="68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[0A,7B]</a:t>
              </a:r>
            </a:p>
          </p:txBody>
        </p:sp>
        <p:sp>
          <p:nvSpPr>
            <p:cNvPr id="35854" name="Text Box 13"/>
            <p:cNvSpPr txBox="1">
              <a:spLocks noChangeArrowheads="1"/>
            </p:cNvSpPr>
            <p:nvPr/>
          </p:nvSpPr>
          <p:spPr bwMode="auto">
            <a:xfrm>
              <a:off x="3462" y="1777"/>
              <a:ext cx="782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[5A,10B]</a:t>
              </a:r>
            </a:p>
          </p:txBody>
        </p:sp>
        <p:sp>
          <p:nvSpPr>
            <p:cNvPr id="35855" name="Line 14"/>
            <p:cNvSpPr>
              <a:spLocks noChangeShapeType="1"/>
            </p:cNvSpPr>
            <p:nvPr/>
          </p:nvSpPr>
          <p:spPr bwMode="auto">
            <a:xfrm flipH="1">
              <a:off x="2312" y="1488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6" name="Line 15"/>
            <p:cNvSpPr>
              <a:spLocks noChangeShapeType="1"/>
            </p:cNvSpPr>
            <p:nvPr/>
          </p:nvSpPr>
          <p:spPr bwMode="auto">
            <a:xfrm>
              <a:off x="2888" y="1488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7" name="Line 16"/>
            <p:cNvSpPr>
              <a:spLocks noChangeShapeType="1"/>
            </p:cNvSpPr>
            <p:nvPr/>
          </p:nvSpPr>
          <p:spPr bwMode="auto">
            <a:xfrm flipH="1">
              <a:off x="2792" y="2016"/>
              <a:ext cx="48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8" name="Line 17"/>
            <p:cNvSpPr>
              <a:spLocks noChangeShapeType="1"/>
            </p:cNvSpPr>
            <p:nvPr/>
          </p:nvSpPr>
          <p:spPr bwMode="auto">
            <a:xfrm>
              <a:off x="3368" y="2016"/>
              <a:ext cx="48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" name="Line 4"/>
          <p:cNvSpPr>
            <a:spLocks noChangeShapeType="1"/>
          </p:cNvSpPr>
          <p:nvPr/>
        </p:nvSpPr>
        <p:spPr bwMode="auto">
          <a:xfrm>
            <a:off x="76200" y="5984405"/>
            <a:ext cx="586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5"/>
          <p:cNvSpPr>
            <a:spLocks noChangeArrowheads="1"/>
          </p:cNvSpPr>
          <p:nvPr/>
        </p:nvSpPr>
        <p:spPr bwMode="auto">
          <a:xfrm>
            <a:off x="2797175" y="580978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457200" y="5641505"/>
            <a:ext cx="336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b="1"/>
              <a:t>(</a:t>
            </a: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5181600" y="5641505"/>
            <a:ext cx="396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b="1"/>
              <a:t>)</a:t>
            </a:r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0" y="6488668"/>
            <a:ext cx="8062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Confidence factor = .</a:t>
            </a:r>
            <a:r>
              <a:rPr lang="en-US" dirty="0" smtClean="0"/>
              <a:t>10: You </a:t>
            </a:r>
            <a:r>
              <a:rPr lang="en-US" dirty="0"/>
              <a:t>are 90% sure the error rate is within the interval.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37529" y="1976994"/>
            <a:ext cx="2906274" cy="36590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ine Callout 1 24"/>
          <p:cNvSpPr/>
          <p:nvPr/>
        </p:nvSpPr>
        <p:spPr>
          <a:xfrm>
            <a:off x="4800196" y="1065921"/>
            <a:ext cx="2286807" cy="1606506"/>
          </a:xfrm>
          <a:prstGeom prst="borderCallout1">
            <a:avLst>
              <a:gd name="adj1" fmla="val 18750"/>
              <a:gd name="adj2" fmla="val -8333"/>
              <a:gd name="adj3" fmla="val 53549"/>
              <a:gd name="adj4" fmla="val -449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More error expected: We’ve only used one feature to at this point 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589929" y="2701075"/>
            <a:ext cx="2906274" cy="36590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ine Callout 1 26"/>
          <p:cNvSpPr/>
          <p:nvPr/>
        </p:nvSpPr>
        <p:spPr>
          <a:xfrm>
            <a:off x="4800196" y="3570855"/>
            <a:ext cx="2286807" cy="1606506"/>
          </a:xfrm>
          <a:prstGeom prst="borderCallout1">
            <a:avLst>
              <a:gd name="adj1" fmla="val 18750"/>
              <a:gd name="adj2" fmla="val -8333"/>
              <a:gd name="adj3" fmla="val -28178"/>
              <a:gd name="adj4" fmla="val -439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Less error expected: We have used more information to make a decision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388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>
                <a:latin typeface="Arial" charset="0"/>
              </a:rPr>
              <a:t>Thinking about the Confidence Factor</a:t>
            </a:r>
          </a:p>
        </p:txBody>
      </p:sp>
      <p:grpSp>
        <p:nvGrpSpPr>
          <p:cNvPr id="35843" name="Group 3"/>
          <p:cNvGrpSpPr>
            <a:grpSpLocks/>
          </p:cNvGrpSpPr>
          <p:nvPr/>
        </p:nvGrpSpPr>
        <p:grpSpPr bwMode="auto">
          <a:xfrm>
            <a:off x="76200" y="1941513"/>
            <a:ext cx="4060825" cy="2798762"/>
            <a:chOff x="1388" y="1223"/>
            <a:chExt cx="2994" cy="1972"/>
          </a:xfrm>
        </p:grpSpPr>
        <p:sp>
          <p:nvSpPr>
            <p:cNvPr id="35845" name="Oval 4"/>
            <p:cNvSpPr>
              <a:spLocks noChangeArrowheads="1"/>
            </p:cNvSpPr>
            <p:nvPr/>
          </p:nvSpPr>
          <p:spPr bwMode="auto">
            <a:xfrm>
              <a:off x="3800" y="254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6" name="Oval 5"/>
            <p:cNvSpPr>
              <a:spLocks noChangeArrowheads="1"/>
            </p:cNvSpPr>
            <p:nvPr/>
          </p:nvSpPr>
          <p:spPr bwMode="auto">
            <a:xfrm>
              <a:off x="2600" y="254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7" name="Oval 6"/>
            <p:cNvSpPr>
              <a:spLocks noChangeArrowheads="1"/>
            </p:cNvSpPr>
            <p:nvPr/>
          </p:nvSpPr>
          <p:spPr bwMode="auto">
            <a:xfrm>
              <a:off x="3176" y="177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8" name="Oval 7"/>
            <p:cNvSpPr>
              <a:spLocks noChangeArrowheads="1"/>
            </p:cNvSpPr>
            <p:nvPr/>
          </p:nvSpPr>
          <p:spPr bwMode="auto">
            <a:xfrm>
              <a:off x="2072" y="172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9" name="Oval 8"/>
            <p:cNvSpPr>
              <a:spLocks noChangeArrowheads="1"/>
            </p:cNvSpPr>
            <p:nvPr/>
          </p:nvSpPr>
          <p:spPr bwMode="auto">
            <a:xfrm>
              <a:off x="2648" y="124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Text Box 9"/>
            <p:cNvSpPr txBox="1">
              <a:spLocks noChangeArrowheads="1"/>
            </p:cNvSpPr>
            <p:nvPr/>
          </p:nvSpPr>
          <p:spPr bwMode="auto">
            <a:xfrm>
              <a:off x="2974" y="1223"/>
              <a:ext cx="922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[10A, 10B]</a:t>
              </a:r>
            </a:p>
          </p:txBody>
        </p:sp>
        <p:sp>
          <p:nvSpPr>
            <p:cNvPr id="35851" name="Text Box 10"/>
            <p:cNvSpPr txBox="1">
              <a:spLocks noChangeArrowheads="1"/>
            </p:cNvSpPr>
            <p:nvPr/>
          </p:nvSpPr>
          <p:spPr bwMode="auto">
            <a:xfrm>
              <a:off x="1388" y="1738"/>
              <a:ext cx="68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[5A,1B]</a:t>
              </a:r>
            </a:p>
          </p:txBody>
        </p:sp>
        <p:sp>
          <p:nvSpPr>
            <p:cNvPr id="35852" name="Text Box 11"/>
            <p:cNvSpPr txBox="1">
              <a:spLocks noChangeArrowheads="1"/>
            </p:cNvSpPr>
            <p:nvPr/>
          </p:nvSpPr>
          <p:spPr bwMode="auto">
            <a:xfrm>
              <a:off x="2349" y="2889"/>
              <a:ext cx="68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[5A,2B]</a:t>
              </a:r>
            </a:p>
          </p:txBody>
        </p:sp>
        <p:sp>
          <p:nvSpPr>
            <p:cNvPr id="35853" name="Text Box 12"/>
            <p:cNvSpPr txBox="1">
              <a:spLocks noChangeArrowheads="1"/>
            </p:cNvSpPr>
            <p:nvPr/>
          </p:nvSpPr>
          <p:spPr bwMode="auto">
            <a:xfrm>
              <a:off x="3694" y="2937"/>
              <a:ext cx="68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[0A,7B]</a:t>
              </a:r>
            </a:p>
          </p:txBody>
        </p:sp>
        <p:sp>
          <p:nvSpPr>
            <p:cNvPr id="35854" name="Text Box 13"/>
            <p:cNvSpPr txBox="1">
              <a:spLocks noChangeArrowheads="1"/>
            </p:cNvSpPr>
            <p:nvPr/>
          </p:nvSpPr>
          <p:spPr bwMode="auto">
            <a:xfrm>
              <a:off x="3462" y="1777"/>
              <a:ext cx="782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[5A,10B]</a:t>
              </a:r>
            </a:p>
          </p:txBody>
        </p:sp>
        <p:sp>
          <p:nvSpPr>
            <p:cNvPr id="35855" name="Line 14"/>
            <p:cNvSpPr>
              <a:spLocks noChangeShapeType="1"/>
            </p:cNvSpPr>
            <p:nvPr/>
          </p:nvSpPr>
          <p:spPr bwMode="auto">
            <a:xfrm flipH="1">
              <a:off x="2312" y="1488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6" name="Line 15"/>
            <p:cNvSpPr>
              <a:spLocks noChangeShapeType="1"/>
            </p:cNvSpPr>
            <p:nvPr/>
          </p:nvSpPr>
          <p:spPr bwMode="auto">
            <a:xfrm>
              <a:off x="2888" y="1488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7" name="Line 16"/>
            <p:cNvSpPr>
              <a:spLocks noChangeShapeType="1"/>
            </p:cNvSpPr>
            <p:nvPr/>
          </p:nvSpPr>
          <p:spPr bwMode="auto">
            <a:xfrm flipH="1">
              <a:off x="2792" y="2016"/>
              <a:ext cx="48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8" name="Line 17"/>
            <p:cNvSpPr>
              <a:spLocks noChangeShapeType="1"/>
            </p:cNvSpPr>
            <p:nvPr/>
          </p:nvSpPr>
          <p:spPr bwMode="auto">
            <a:xfrm>
              <a:off x="3368" y="2016"/>
              <a:ext cx="48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" name="Line 4"/>
          <p:cNvSpPr>
            <a:spLocks noChangeShapeType="1"/>
          </p:cNvSpPr>
          <p:nvPr/>
        </p:nvSpPr>
        <p:spPr bwMode="auto">
          <a:xfrm>
            <a:off x="76200" y="5984405"/>
            <a:ext cx="586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5"/>
          <p:cNvSpPr>
            <a:spLocks noChangeArrowheads="1"/>
          </p:cNvSpPr>
          <p:nvPr/>
        </p:nvSpPr>
        <p:spPr bwMode="auto">
          <a:xfrm>
            <a:off x="2797175" y="580978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457200" y="5641505"/>
            <a:ext cx="336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b="1"/>
              <a:t>(</a:t>
            </a: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5181600" y="5641505"/>
            <a:ext cx="396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b="1"/>
              <a:t>)</a:t>
            </a:r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0" y="6488668"/>
            <a:ext cx="8062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Confidence factor = .</a:t>
            </a:r>
            <a:r>
              <a:rPr lang="en-US" dirty="0" smtClean="0"/>
              <a:t>10: You </a:t>
            </a:r>
            <a:r>
              <a:rPr lang="en-US" dirty="0"/>
              <a:t>are 90% sure the error rate is within the interval.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37529" y="1976994"/>
            <a:ext cx="2906274" cy="36590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ine Callout 1 24"/>
          <p:cNvSpPr/>
          <p:nvPr/>
        </p:nvSpPr>
        <p:spPr>
          <a:xfrm>
            <a:off x="4800196" y="1065921"/>
            <a:ext cx="2286807" cy="1606506"/>
          </a:xfrm>
          <a:prstGeom prst="borderCallout1">
            <a:avLst>
              <a:gd name="adj1" fmla="val 18750"/>
              <a:gd name="adj2" fmla="val -8333"/>
              <a:gd name="adj3" fmla="val 53549"/>
              <a:gd name="adj4" fmla="val -449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More error expected: We’ve only used one feature to at this point 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589929" y="2701075"/>
            <a:ext cx="2906274" cy="36590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ine Callout 1 26"/>
          <p:cNvSpPr/>
          <p:nvPr/>
        </p:nvSpPr>
        <p:spPr>
          <a:xfrm>
            <a:off x="4800196" y="3570855"/>
            <a:ext cx="2286807" cy="1606506"/>
          </a:xfrm>
          <a:prstGeom prst="borderCallout1">
            <a:avLst>
              <a:gd name="adj1" fmla="val 18750"/>
              <a:gd name="adj2" fmla="val -8333"/>
              <a:gd name="adj3" fmla="val -28178"/>
              <a:gd name="adj4" fmla="val -439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Less error expected: We have used more information to make a decision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531643" y="2546399"/>
            <a:ext cx="470072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Times New Roman" charset="0"/>
                <a:cs typeface="Times New Roman" charset="0"/>
              </a:rPr>
              <a:t>For the difference in errors, </a:t>
            </a:r>
            <a:br>
              <a:rPr lang="en-US" sz="3200" dirty="0" smtClean="0">
                <a:latin typeface="Times New Roman" charset="0"/>
                <a:cs typeface="Times New Roman" charset="0"/>
              </a:rPr>
            </a:br>
            <a:r>
              <a:rPr lang="en-US" sz="3200" dirty="0" smtClean="0">
                <a:latin typeface="Times New Roman" charset="0"/>
                <a:cs typeface="Times New Roman" charset="0"/>
              </a:rPr>
              <a:t>is |</a:t>
            </a:r>
            <a:r>
              <a:rPr lang="en-US" sz="3200" dirty="0">
                <a:latin typeface="Times New Roman" charset="0"/>
                <a:cs typeface="Times New Roman" charset="0"/>
              </a:rPr>
              <a:t>t| &lt; |t</a:t>
            </a:r>
            <a:r>
              <a:rPr lang="en-US" sz="3200" baseline="-25000" dirty="0">
                <a:latin typeface="Times New Roman" charset="0"/>
                <a:cs typeface="Times New Roman" charset="0"/>
              </a:rPr>
              <a:t></a:t>
            </a:r>
            <a:r>
              <a:rPr lang="en-US" sz="3200" dirty="0" smtClean="0">
                <a:latin typeface="Times New Roman" charset="0"/>
                <a:cs typeface="Times New Roman" charset="0"/>
              </a:rPr>
              <a:t>| ?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80923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Decision Trees Pros and Cons</a:t>
            </a:r>
            <a:endParaRPr lang="en-US" dirty="0">
              <a:latin typeface="Arial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128943" y="1506953"/>
            <a:ext cx="7048804" cy="437997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 smtClean="0">
                <a:latin typeface="Arial" charset="0"/>
              </a:rPr>
              <a:t>Open world assumption </a:t>
            </a:r>
          </a:p>
          <a:p>
            <a:pPr lvl="1"/>
            <a:r>
              <a:rPr lang="en-US" dirty="0" smtClean="0">
                <a:latin typeface="Arial" charset="0"/>
              </a:rPr>
              <a:t>Only examine some attributes</a:t>
            </a:r>
          </a:p>
          <a:p>
            <a:pPr lvl="1"/>
            <a:r>
              <a:rPr lang="en-US" dirty="0" smtClean="0">
                <a:latin typeface="Arial" charset="0"/>
              </a:rPr>
              <a:t>Beyond that can use the majority class to decide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</a:rPr>
              <a:t>Divide and conquer approach</a:t>
            </a:r>
          </a:p>
          <a:p>
            <a:pPr lvl="1"/>
            <a:r>
              <a:rPr lang="en-US" dirty="0" smtClean="0">
                <a:latin typeface="Arial" charset="0"/>
              </a:rPr>
              <a:t>Global maximization of performance at each iteration</a:t>
            </a:r>
            <a:endParaRPr lang="en-US" dirty="0">
              <a:latin typeface="Arial" charset="0"/>
            </a:endParaRPr>
          </a:p>
          <a:p>
            <a:pPr marL="0" indent="0" eaLnBrk="1" hangingPunct="1">
              <a:buNone/>
            </a:pPr>
            <a:r>
              <a:rPr lang="en-US" dirty="0" smtClean="0">
                <a:latin typeface="Arial" charset="0"/>
              </a:rPr>
              <a:t>Prone to </a:t>
            </a:r>
            <a:r>
              <a:rPr lang="en-US" dirty="0" err="1" smtClean="0">
                <a:latin typeface="Arial" charset="0"/>
              </a:rPr>
              <a:t>overfitting</a:t>
            </a:r>
            <a:r>
              <a:rPr lang="en-US" dirty="0" smtClean="0">
                <a:latin typeface="Arial" charset="0"/>
              </a:rPr>
              <a:t>. Pruning important for maximizing performance</a:t>
            </a:r>
          </a:p>
        </p:txBody>
      </p:sp>
    </p:spTree>
    <p:extLst>
      <p:ext uri="{BB962C8B-B14F-4D97-AF65-F5344CB8AC3E}">
        <p14:creationId xmlns:p14="http://schemas.microsoft.com/office/powerpoint/2010/main" val="2770601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An Alternative: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The Elegance of Statistics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1128942" y="1381479"/>
            <a:ext cx="7718725" cy="4379976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We write P(A | B) to denote 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Probability of A given B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 (or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… assuming B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)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	or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If we know B is true, what</a:t>
            </a:r>
            <a:r>
              <a:rPr lang="ja-JP" altLang="en-US" dirty="0">
                <a:latin typeface="Arial" charset="0"/>
              </a:rPr>
              <a:t>’</a:t>
            </a:r>
            <a:r>
              <a:rPr lang="en-US" dirty="0">
                <a:latin typeface="Arial" charset="0"/>
              </a:rPr>
              <a:t>s the 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probability </a:t>
            </a:r>
            <a:r>
              <a:rPr lang="en-US" dirty="0">
                <a:latin typeface="Arial" charset="0"/>
              </a:rPr>
              <a:t>of A</a:t>
            </a:r>
            <a:r>
              <a:rPr lang="ja-JP" altLang="en-US" dirty="0">
                <a:latin typeface="Arial" charset="0"/>
              </a:rPr>
              <a:t>”</a:t>
            </a: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  <p:pic>
        <p:nvPicPr>
          <p:cNvPr id="27652" name="Picture 7" descr="prob_venn_diagr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575" y="3965575"/>
            <a:ext cx="4743450" cy="196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731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Conditional Probability Example</a:t>
            </a:r>
          </a:p>
        </p:txBody>
      </p:sp>
      <p:sp>
        <p:nvSpPr>
          <p:cNvPr id="31747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buFont typeface="Wingdings" charset="0"/>
              <a:buNone/>
            </a:pPr>
            <a:r>
              <a:rPr lang="x-none" dirty="0" smtClean="0">
                <a:latin typeface="Arial" charset="0"/>
              </a:rPr>
              <a:t>Consider Jen’s Mobile data</a:t>
            </a:r>
            <a:r>
              <a:rPr lang="en-US" dirty="0" smtClean="0">
                <a:latin typeface="Arial" charset="0"/>
              </a:rPr>
              <a:t>:</a:t>
            </a: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Location: </a:t>
            </a:r>
            <a:r>
              <a:rPr lang="en-US" sz="2000" dirty="0" smtClean="0">
                <a:latin typeface="Arial" charset="0"/>
              </a:rPr>
              <a:t>{Shadyside, NSH, Hidden Valley, Other}</a:t>
            </a: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Activity: </a:t>
            </a:r>
            <a:r>
              <a:rPr lang="en-US" dirty="0">
                <a:latin typeface="Arial" charset="0"/>
              </a:rPr>
              <a:t>	 </a:t>
            </a:r>
            <a:r>
              <a:rPr lang="en-US" sz="2000" dirty="0" smtClean="0">
                <a:latin typeface="Arial" charset="0"/>
              </a:rPr>
              <a:t>{Biking, Vehicle, Walking, Still, Other}</a:t>
            </a: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sz="1400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Conditional probabilities are useful in classification:</a:t>
            </a:r>
          </a:p>
          <a:p>
            <a:pPr eaLnBrk="1" hangingPunct="1"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</a:t>
            </a:r>
            <a:r>
              <a:rPr lang="en-US" sz="2400" dirty="0">
                <a:latin typeface="Arial" charset="0"/>
              </a:rPr>
              <a:t>P</a:t>
            </a:r>
            <a:r>
              <a:rPr lang="en-US" sz="2400" dirty="0" smtClean="0">
                <a:latin typeface="Arial" charset="0"/>
              </a:rPr>
              <a:t>(Walking| </a:t>
            </a:r>
            <a:r>
              <a:rPr lang="en-US" sz="2400" dirty="0">
                <a:latin typeface="Arial" charset="0"/>
              </a:rPr>
              <a:t>Location</a:t>
            </a:r>
            <a:r>
              <a:rPr lang="en-US" sz="2400" dirty="0" smtClean="0">
                <a:latin typeface="Arial" charset="0"/>
              </a:rPr>
              <a:t>=Shadyside)</a:t>
            </a:r>
            <a:endParaRPr lang="en-US" sz="2400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2400" dirty="0">
                <a:latin typeface="Arial" charset="0"/>
              </a:rPr>
              <a:t>	P(Sleeping | </a:t>
            </a:r>
            <a:r>
              <a:rPr lang="en-US" sz="2400" dirty="0" smtClean="0">
                <a:latin typeface="Arial" charset="0"/>
              </a:rPr>
              <a:t>Location=NSH)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 err="1">
                <a:latin typeface="Arial" charset="0"/>
              </a:rPr>
              <a:t>etc</a:t>
            </a:r>
            <a:endParaRPr lang="en-US" sz="2400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sz="1600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solidFill>
                  <a:srgbClr val="850205"/>
                </a:solidFill>
                <a:latin typeface="Arial" charset="0"/>
              </a:rPr>
              <a:t>We can estimate these based on body of prior observations (e.g., count how many times </a:t>
            </a:r>
            <a:r>
              <a:rPr lang="en-US" dirty="0" smtClean="0">
                <a:solidFill>
                  <a:srgbClr val="850205"/>
                </a:solidFill>
                <a:latin typeface="Arial" charset="0"/>
              </a:rPr>
              <a:t>walking when </a:t>
            </a:r>
            <a:r>
              <a:rPr lang="en-US" dirty="0">
                <a:solidFill>
                  <a:srgbClr val="850205"/>
                </a:solidFill>
                <a:latin typeface="Arial" charset="0"/>
              </a:rPr>
              <a:t>location </a:t>
            </a:r>
            <a:r>
              <a:rPr lang="en-US" dirty="0" smtClean="0">
                <a:solidFill>
                  <a:srgbClr val="850205"/>
                </a:solidFill>
                <a:latin typeface="Arial" charset="0"/>
              </a:rPr>
              <a:t>was Shadyside)</a:t>
            </a:r>
            <a:endParaRPr lang="en-US" dirty="0">
              <a:solidFill>
                <a:srgbClr val="850205"/>
              </a:solidFill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108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Conditional Probability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1128943" y="1254477"/>
            <a:ext cx="7048804" cy="4379976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P(A | B)  -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Probability of A given B</a:t>
            </a:r>
            <a:r>
              <a:rPr lang="ja-JP" altLang="en-US" dirty="0">
                <a:latin typeface="Arial" charset="0"/>
              </a:rPr>
              <a:t>”</a:t>
            </a: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You can think of this as just a change of universe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Probability of A treating B as the universe</a:t>
            </a:r>
          </a:p>
        </p:txBody>
      </p:sp>
      <p:pic>
        <p:nvPicPr>
          <p:cNvPr id="28676" name="Picture 3" descr="prob_venn_diagr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59163"/>
            <a:ext cx="4743450" cy="196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4" descr="prob_venn_diagram_Bonl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588" y="3187700"/>
            <a:ext cx="3560762" cy="242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TextBox 5"/>
          <p:cNvSpPr txBox="1">
            <a:spLocks noChangeArrowheads="1"/>
          </p:cNvSpPr>
          <p:nvPr/>
        </p:nvSpPr>
        <p:spPr bwMode="auto">
          <a:xfrm>
            <a:off x="4789488" y="4156075"/>
            <a:ext cx="8953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3600">
                <a:solidFill>
                  <a:srgbClr val="000000"/>
                </a:solidFill>
                <a:sym typeface="Wingdings" charset="0"/>
              </a:rPr>
              <a:t></a:t>
            </a:r>
            <a:endParaRPr lang="en-US" sz="3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30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Conditional Probability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P</a:t>
            </a:r>
            <a:r>
              <a:rPr lang="en-US" dirty="0" smtClean="0">
                <a:latin typeface="Arial" charset="0"/>
              </a:rPr>
              <a:t>(A| B)</a:t>
            </a: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= 	</a:t>
            </a:r>
            <a:r>
              <a:rPr lang="en-US" dirty="0" smtClean="0">
                <a:latin typeface="Arial" charset="0"/>
              </a:rPr>
              <a:t>|A&amp;B|</a:t>
            </a: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	   </a:t>
            </a:r>
            <a:r>
              <a:rPr lang="en-US" dirty="0" smtClean="0">
                <a:latin typeface="Arial" charset="0"/>
              </a:rPr>
              <a:t>    |B|</a:t>
            </a: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</a:t>
            </a:r>
          </a:p>
        </p:txBody>
      </p:sp>
      <p:pic>
        <p:nvPicPr>
          <p:cNvPr id="29700" name="Picture 4" descr="prob_venn_diagram_Bonly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013" y="2390775"/>
            <a:ext cx="4732337" cy="322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701" name="Straight Connector 6"/>
          <p:cNvCxnSpPr>
            <a:cxnSpLocks noChangeShapeType="1"/>
          </p:cNvCxnSpPr>
          <p:nvPr/>
        </p:nvCxnSpPr>
        <p:spPr bwMode="auto">
          <a:xfrm>
            <a:off x="1909763" y="3399366"/>
            <a:ext cx="1211791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34887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Conditional Probability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P</a:t>
            </a:r>
            <a:r>
              <a:rPr lang="en-US" dirty="0" smtClean="0">
                <a:latin typeface="Arial" charset="0"/>
              </a:rPr>
              <a:t>(A| B)</a:t>
            </a: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= 	</a:t>
            </a:r>
            <a:r>
              <a:rPr lang="en-US" dirty="0" smtClean="0">
                <a:latin typeface="Arial" charset="0"/>
              </a:rPr>
              <a:t>|A&amp;B|</a:t>
            </a: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	   </a:t>
            </a:r>
            <a:r>
              <a:rPr lang="en-US" dirty="0" smtClean="0">
                <a:latin typeface="Arial" charset="0"/>
              </a:rPr>
              <a:t>    |B|</a:t>
            </a:r>
            <a:endParaRPr lang="en-US" dirty="0">
              <a:latin typeface="Arial" charset="0"/>
            </a:endParaRPr>
          </a:p>
          <a:p>
            <a:pPr>
              <a:buNone/>
            </a:pPr>
            <a:r>
              <a:rPr lang="en-US" sz="2000" dirty="0">
                <a:latin typeface="Arial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Arial" charset="0"/>
              </a:rPr>
              <a:t>Divide top and bottom by |U| </a:t>
            </a:r>
            <a:r>
              <a:rPr lang="en-US" sz="2000" dirty="0" smtClean="0">
                <a:solidFill>
                  <a:schemeClr val="accent1"/>
                </a:solidFill>
                <a:latin typeface="Arial" charset="0"/>
              </a:rPr>
              <a:t>…</a:t>
            </a:r>
            <a:endParaRPr lang="en-US" dirty="0">
              <a:latin typeface="Arial" charset="0"/>
            </a:endParaRPr>
          </a:p>
          <a:p>
            <a:pPr>
              <a:buNone/>
            </a:pPr>
            <a:r>
              <a:rPr lang="en-US" dirty="0">
                <a:latin typeface="Arial" charset="0"/>
              </a:rPr>
              <a:t>		|A&amp;B|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=		   |U|     		=  P(A&amp;B)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	   |B|		     	 </a:t>
            </a:r>
            <a:r>
              <a:rPr lang="en-US" dirty="0" smtClean="0">
                <a:latin typeface="Arial" charset="0"/>
              </a:rPr>
              <a:t> P</a:t>
            </a:r>
            <a:r>
              <a:rPr lang="en-US" dirty="0">
                <a:latin typeface="Arial" charset="0"/>
              </a:rPr>
              <a:t>(B)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	   |U|</a:t>
            </a: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  <p:pic>
        <p:nvPicPr>
          <p:cNvPr id="29700" name="Picture 4" descr="prob_venn_diagram_Bonly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013" y="2390775"/>
            <a:ext cx="4732337" cy="322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701" name="Straight Connector 6"/>
          <p:cNvCxnSpPr>
            <a:cxnSpLocks noChangeShapeType="1"/>
          </p:cNvCxnSpPr>
          <p:nvPr/>
        </p:nvCxnSpPr>
        <p:spPr bwMode="auto">
          <a:xfrm>
            <a:off x="1909763" y="3399366"/>
            <a:ext cx="1297903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Connector 15"/>
          <p:cNvCxnSpPr>
            <a:cxnSpLocks noChangeShapeType="1"/>
          </p:cNvCxnSpPr>
          <p:nvPr/>
        </p:nvCxnSpPr>
        <p:spPr bwMode="auto">
          <a:xfrm>
            <a:off x="1440657" y="5450431"/>
            <a:ext cx="1262062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Connector 15"/>
          <p:cNvCxnSpPr>
            <a:cxnSpLocks noChangeShapeType="1"/>
          </p:cNvCxnSpPr>
          <p:nvPr/>
        </p:nvCxnSpPr>
        <p:spPr bwMode="auto">
          <a:xfrm>
            <a:off x="1753670" y="4853650"/>
            <a:ext cx="626027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Connector 15"/>
          <p:cNvCxnSpPr>
            <a:cxnSpLocks noChangeShapeType="1"/>
          </p:cNvCxnSpPr>
          <p:nvPr/>
        </p:nvCxnSpPr>
        <p:spPr bwMode="auto">
          <a:xfrm>
            <a:off x="1753670" y="5929837"/>
            <a:ext cx="626027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Connector 15"/>
          <p:cNvCxnSpPr>
            <a:cxnSpLocks noChangeShapeType="1"/>
          </p:cNvCxnSpPr>
          <p:nvPr/>
        </p:nvCxnSpPr>
        <p:spPr bwMode="auto">
          <a:xfrm>
            <a:off x="3765677" y="5439717"/>
            <a:ext cx="1262062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95413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Conditional Probability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P</a:t>
            </a:r>
            <a:r>
              <a:rPr lang="en-US" dirty="0" smtClean="0">
                <a:latin typeface="Arial" charset="0"/>
              </a:rPr>
              <a:t>(Sleeping | NSH)</a:t>
            </a: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= 	</a:t>
            </a:r>
            <a:r>
              <a:rPr lang="en-US" dirty="0" smtClean="0">
                <a:latin typeface="Arial" charset="0"/>
              </a:rPr>
              <a:t>P(</a:t>
            </a:r>
            <a:r>
              <a:rPr lang="en-US" dirty="0" err="1" smtClean="0">
                <a:latin typeface="Arial" charset="0"/>
              </a:rPr>
              <a:t>Sleeping&amp;NSH</a:t>
            </a:r>
            <a:r>
              <a:rPr lang="en-US" dirty="0">
                <a:latin typeface="Arial" charset="0"/>
              </a:rPr>
              <a:t>)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	   </a:t>
            </a:r>
            <a:r>
              <a:rPr lang="en-US" dirty="0" smtClean="0">
                <a:latin typeface="Arial" charset="0"/>
              </a:rPr>
              <a:t>    P(NSH</a:t>
            </a:r>
            <a:r>
              <a:rPr lang="en-US" dirty="0">
                <a:latin typeface="Arial" charset="0"/>
              </a:rPr>
              <a:t>)</a:t>
            </a: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</a:t>
            </a:r>
          </a:p>
        </p:txBody>
      </p:sp>
      <p:pic>
        <p:nvPicPr>
          <p:cNvPr id="29700" name="Picture 4" descr="prob_venn_diagram_Bonly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013" y="2390775"/>
            <a:ext cx="4732337" cy="322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701" name="Straight Connector 6"/>
          <p:cNvCxnSpPr>
            <a:cxnSpLocks noChangeShapeType="1"/>
          </p:cNvCxnSpPr>
          <p:nvPr/>
        </p:nvCxnSpPr>
        <p:spPr bwMode="auto">
          <a:xfrm>
            <a:off x="1909763" y="3399366"/>
            <a:ext cx="2977083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95384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How Decision Trees Work</a:t>
            </a:r>
            <a:endParaRPr lang="en-US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0989171"/>
              </p:ext>
            </p:extLst>
          </p:nvPr>
        </p:nvGraphicFramePr>
        <p:xfrm>
          <a:off x="2317750" y="3514725"/>
          <a:ext cx="25400" cy="2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946" name="Bitmap Image" r:id="rId4" imgW="25400" imgH="25400" progId="Paint.Picture">
                  <p:embed/>
                </p:oleObj>
              </mc:Choice>
              <mc:Fallback>
                <p:oleObj name="Bitmap Image" r:id="rId4" imgW="25400" imgH="2540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0" y="3514725"/>
                        <a:ext cx="25400" cy="2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954522"/>
              </p:ext>
            </p:extLst>
          </p:nvPr>
        </p:nvGraphicFramePr>
        <p:xfrm>
          <a:off x="2209800" y="2236362"/>
          <a:ext cx="6019800" cy="3990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947" name="Bitmap Image" r:id="rId6" imgW="3749365" imgH="2483810" progId="Paint.Picture">
                  <p:embed/>
                </p:oleObj>
              </mc:Choice>
              <mc:Fallback>
                <p:oleObj name="Bitmap Image" r:id="rId6" imgW="3749365" imgH="248381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236362"/>
                        <a:ext cx="6019800" cy="39902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6466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Naïve Bayes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Based on Bayes law</a:t>
            </a:r>
          </a:p>
          <a:p>
            <a:pPr lvl="1" eaLnBrk="1" hangingPunct="1">
              <a:buFontTx/>
              <a:buNone/>
            </a:pPr>
            <a:r>
              <a:rPr lang="en-US" sz="2000" dirty="0">
                <a:latin typeface="Arial" charset="0"/>
                <a:hlinkClick r:id="rId3"/>
              </a:rPr>
              <a:t>http://en.wikipedia.org/wiki/Bayes'_theorem</a:t>
            </a:r>
            <a:r>
              <a:rPr lang="en-US" sz="2800" dirty="0">
                <a:latin typeface="Arial" charset="0"/>
              </a:rPr>
              <a:t> </a:t>
            </a:r>
            <a:endParaRPr lang="en-US" sz="2000" dirty="0">
              <a:latin typeface="Arial" charset="0"/>
            </a:endParaRPr>
          </a:p>
          <a:p>
            <a:pPr lvl="1" eaLnBrk="1" hangingPunct="1">
              <a:buFontTx/>
              <a:buNone/>
            </a:pPr>
            <a:r>
              <a:rPr lang="en-US" sz="2000" dirty="0">
                <a:latin typeface="Arial" charset="0"/>
                <a:hlinkClick r:id="rId4"/>
              </a:rPr>
              <a:t>http://yudkowsky.net/rational/bayes</a:t>
            </a:r>
            <a:r>
              <a:rPr lang="en-US" sz="2000" dirty="0">
                <a:latin typeface="Arial" charset="0"/>
              </a:rPr>
              <a:t> </a:t>
            </a:r>
          </a:p>
          <a:p>
            <a:pPr lvl="1" eaLnBrk="1" hangingPunct="1">
              <a:buFontTx/>
              <a:buNone/>
            </a:pPr>
            <a:r>
              <a:rPr lang="en-US" sz="2000" dirty="0">
                <a:latin typeface="Arial" charset="0"/>
                <a:hlinkClick r:id="rId5"/>
              </a:rPr>
              <a:t>http://oscarbonilla.com/2009/05/visualizing-bayes-theorem/</a:t>
            </a:r>
            <a:r>
              <a:rPr lang="en-US" sz="1800" dirty="0">
                <a:latin typeface="Arial" charset="0"/>
              </a:rPr>
              <a:t> </a:t>
            </a: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Bayes </a:t>
            </a:r>
            <a:r>
              <a:rPr lang="en-US" dirty="0">
                <a:latin typeface="Arial" charset="0"/>
              </a:rPr>
              <a:t>Law (AKA Bayes theorem):</a:t>
            </a: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  <p:pic>
        <p:nvPicPr>
          <p:cNvPr id="32772" name="Picture 4" descr="bay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28600"/>
            <a:ext cx="190500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7086600" y="2238375"/>
            <a:ext cx="19050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>
                <a:solidFill>
                  <a:schemeClr val="bg2"/>
                </a:solidFill>
              </a:rPr>
              <a:t>Rev. Thomas Bayes</a:t>
            </a:r>
            <a:br>
              <a:rPr lang="en-US" sz="1400">
                <a:solidFill>
                  <a:schemeClr val="bg2"/>
                </a:solidFill>
              </a:rPr>
            </a:br>
            <a:r>
              <a:rPr lang="en-US" sz="1400">
                <a:solidFill>
                  <a:schemeClr val="bg2"/>
                </a:solidFill>
              </a:rPr>
              <a:t>1702-1761</a:t>
            </a:r>
          </a:p>
        </p:txBody>
      </p:sp>
      <p:grpSp>
        <p:nvGrpSpPr>
          <p:cNvPr id="32774" name="Group 6"/>
          <p:cNvGrpSpPr>
            <a:grpSpLocks/>
          </p:cNvGrpSpPr>
          <p:nvPr/>
        </p:nvGrpSpPr>
        <p:grpSpPr bwMode="auto">
          <a:xfrm>
            <a:off x="2667000" y="4876800"/>
            <a:ext cx="4232275" cy="1066800"/>
            <a:chOff x="3094" y="2928"/>
            <a:chExt cx="2666" cy="672"/>
          </a:xfrm>
        </p:grpSpPr>
        <p:sp>
          <p:nvSpPr>
            <p:cNvPr id="32775" name="Text Box 7"/>
            <p:cNvSpPr txBox="1">
              <a:spLocks noChangeArrowheads="1"/>
            </p:cNvSpPr>
            <p:nvPr/>
          </p:nvSpPr>
          <p:spPr bwMode="auto">
            <a:xfrm>
              <a:off x="3094" y="3108"/>
              <a:ext cx="11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sz="2800" dirty="0">
                  <a:solidFill>
                    <a:srgbClr val="850205"/>
                  </a:solidFill>
                </a:rPr>
                <a:t>P(A | B) =</a:t>
              </a:r>
            </a:p>
          </p:txBody>
        </p:sp>
        <p:grpSp>
          <p:nvGrpSpPr>
            <p:cNvPr id="32776" name="Group 8"/>
            <p:cNvGrpSpPr>
              <a:grpSpLocks/>
            </p:cNvGrpSpPr>
            <p:nvPr/>
          </p:nvGrpSpPr>
          <p:grpSpPr bwMode="auto">
            <a:xfrm>
              <a:off x="4128" y="2928"/>
              <a:ext cx="1632" cy="672"/>
              <a:chOff x="4128" y="2928"/>
              <a:chExt cx="1632" cy="672"/>
            </a:xfrm>
          </p:grpSpPr>
          <p:grpSp>
            <p:nvGrpSpPr>
              <p:cNvPr id="32777" name="Group 9"/>
              <p:cNvGrpSpPr>
                <a:grpSpLocks/>
              </p:cNvGrpSpPr>
              <p:nvPr/>
            </p:nvGrpSpPr>
            <p:grpSpPr bwMode="auto">
              <a:xfrm>
                <a:off x="4128" y="2928"/>
                <a:ext cx="1632" cy="672"/>
                <a:chOff x="4128" y="2928"/>
                <a:chExt cx="1632" cy="672"/>
              </a:xfrm>
            </p:grpSpPr>
            <p:sp>
              <p:nvSpPr>
                <p:cNvPr id="32779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128" y="2928"/>
                  <a:ext cx="1632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2800">
                      <a:solidFill>
                        <a:srgbClr val="850205"/>
                      </a:solidFill>
                    </a:rPr>
                    <a:t>P(B | A) P(A)</a:t>
                  </a:r>
                </a:p>
              </p:txBody>
            </p:sp>
            <p:sp>
              <p:nvSpPr>
                <p:cNvPr id="3278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4128" y="3273"/>
                  <a:ext cx="1632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2800">
                      <a:solidFill>
                        <a:srgbClr val="850205"/>
                      </a:solidFill>
                    </a:rPr>
                    <a:t>P(B)</a:t>
                  </a:r>
                </a:p>
              </p:txBody>
            </p:sp>
          </p:grpSp>
          <p:sp>
            <p:nvSpPr>
              <p:cNvPr id="32778" name="Line 12"/>
              <p:cNvSpPr>
                <a:spLocks noChangeShapeType="1"/>
              </p:cNvSpPr>
              <p:nvPr/>
            </p:nvSpPr>
            <p:spPr bwMode="auto">
              <a:xfrm>
                <a:off x="4320" y="3271"/>
                <a:ext cx="1296" cy="0"/>
              </a:xfrm>
              <a:prstGeom prst="line">
                <a:avLst/>
              </a:prstGeom>
              <a:noFill/>
              <a:ln w="38100">
                <a:solidFill>
                  <a:srgbClr val="850205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srgbClr val="850205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3813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850205"/>
                </a:solidFill>
                <a:latin typeface="Arial" charset="0"/>
              </a:rPr>
              <a:t>Why is that true?</a:t>
            </a:r>
          </a:p>
        </p:txBody>
      </p:sp>
      <p:pic>
        <p:nvPicPr>
          <p:cNvPr id="33795" name="Picture 4" descr="bay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663" y="228600"/>
            <a:ext cx="1531937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>
                <a:solidFill>
                  <a:srgbClr val="850205"/>
                </a:solidFill>
                <a:latin typeface="Arial" charset="0"/>
              </a:rPr>
              <a:t>					</a:t>
            </a:r>
          </a:p>
        </p:txBody>
      </p:sp>
    </p:spTree>
    <p:extLst>
      <p:ext uri="{BB962C8B-B14F-4D97-AF65-F5344CB8AC3E}">
        <p14:creationId xmlns:p14="http://schemas.microsoft.com/office/powerpoint/2010/main" val="18482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Why is that true?</a:t>
            </a:r>
          </a:p>
        </p:txBody>
      </p:sp>
      <p:pic>
        <p:nvPicPr>
          <p:cNvPr id="34819" name="Picture 4" descr="bay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663" y="228600"/>
            <a:ext cx="1531937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P(A | B) = P(A&amp;B) 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		   </a:t>
            </a:r>
            <a:r>
              <a:rPr lang="en-US" dirty="0" smtClean="0">
                <a:latin typeface="Arial" charset="0"/>
              </a:rPr>
              <a:t>		P</a:t>
            </a:r>
            <a:r>
              <a:rPr lang="en-US" dirty="0">
                <a:latin typeface="Arial" charset="0"/>
              </a:rPr>
              <a:t>(B) 	</a:t>
            </a:r>
            <a:endParaRPr lang="en-US" dirty="0">
              <a:solidFill>
                <a:schemeClr val="bg2"/>
              </a:solidFill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			</a:t>
            </a:r>
            <a:endParaRPr lang="en-US" dirty="0">
              <a:solidFill>
                <a:schemeClr val="bg2"/>
              </a:solidFill>
              <a:latin typeface="Arial" charset="0"/>
            </a:endParaRPr>
          </a:p>
        </p:txBody>
      </p:sp>
      <p:cxnSp>
        <p:nvCxnSpPr>
          <p:cNvPr id="34821" name="Straight Connector 14"/>
          <p:cNvCxnSpPr>
            <a:cxnSpLocks noChangeShapeType="1"/>
          </p:cNvCxnSpPr>
          <p:nvPr/>
        </p:nvCxnSpPr>
        <p:spPr bwMode="auto">
          <a:xfrm>
            <a:off x="2951163" y="2315634"/>
            <a:ext cx="1277937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45118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Why is that true?</a:t>
            </a:r>
          </a:p>
        </p:txBody>
      </p:sp>
      <p:pic>
        <p:nvPicPr>
          <p:cNvPr id="35843" name="Picture 4" descr="bay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663" y="228600"/>
            <a:ext cx="1531937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Content Placeholder 5"/>
          <p:cNvSpPr>
            <a:spLocks noGrp="1"/>
          </p:cNvSpPr>
          <p:nvPr>
            <p:ph idx="1"/>
          </p:nvPr>
        </p:nvSpPr>
        <p:spPr>
          <a:xfrm>
            <a:off x="1128942" y="1847153"/>
            <a:ext cx="7862657" cy="4379976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P(A | B) = P(A&amp;B) 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		   </a:t>
            </a:r>
            <a:r>
              <a:rPr lang="en-US" dirty="0" smtClean="0">
                <a:latin typeface="Arial" charset="0"/>
              </a:rPr>
              <a:t>		P</a:t>
            </a:r>
            <a:r>
              <a:rPr lang="en-US" dirty="0">
                <a:latin typeface="Arial" charset="0"/>
              </a:rPr>
              <a:t>(B) 	</a:t>
            </a:r>
            <a:r>
              <a:rPr lang="en-US" dirty="0" smtClean="0">
                <a:latin typeface="Arial" charset="0"/>
              </a:rPr>
              <a:t>	</a:t>
            </a:r>
            <a:r>
              <a:rPr lang="en-US" dirty="0" smtClean="0">
                <a:latin typeface="Arial" charset="0"/>
                <a:sym typeface="Wingdings" charset="0"/>
              </a:rPr>
              <a:t></a:t>
            </a:r>
            <a:r>
              <a:rPr lang="en-US" dirty="0">
                <a:latin typeface="Arial" charset="0"/>
              </a:rPr>
              <a:t>	P(A | B)P(B)= P(A&amp;B) </a:t>
            </a:r>
            <a:endParaRPr lang="en-US" dirty="0">
              <a:solidFill>
                <a:schemeClr val="bg2"/>
              </a:solidFill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			</a:t>
            </a:r>
            <a:endParaRPr lang="en-US" dirty="0">
              <a:solidFill>
                <a:schemeClr val="bg2"/>
              </a:solidFill>
              <a:latin typeface="Arial" charset="0"/>
            </a:endParaRPr>
          </a:p>
        </p:txBody>
      </p:sp>
      <p:cxnSp>
        <p:nvCxnSpPr>
          <p:cNvPr id="35845" name="Straight Connector 14"/>
          <p:cNvCxnSpPr>
            <a:cxnSpLocks noChangeShapeType="1"/>
          </p:cNvCxnSpPr>
          <p:nvPr/>
        </p:nvCxnSpPr>
        <p:spPr bwMode="auto">
          <a:xfrm>
            <a:off x="2929996" y="2336800"/>
            <a:ext cx="1277937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90131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Why is that true?</a:t>
            </a:r>
          </a:p>
        </p:txBody>
      </p:sp>
      <p:pic>
        <p:nvPicPr>
          <p:cNvPr id="35843" name="Picture 4" descr="bay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663" y="228600"/>
            <a:ext cx="1531937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Content Placeholder 5"/>
          <p:cNvSpPr>
            <a:spLocks noGrp="1"/>
          </p:cNvSpPr>
          <p:nvPr>
            <p:ph idx="1"/>
          </p:nvPr>
        </p:nvSpPr>
        <p:spPr>
          <a:xfrm>
            <a:off x="1128942" y="1847153"/>
            <a:ext cx="7862657" cy="4379976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P(A | B) = P(A&amp;B) 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		   </a:t>
            </a:r>
            <a:r>
              <a:rPr lang="en-US" dirty="0" smtClean="0">
                <a:latin typeface="Arial" charset="0"/>
              </a:rPr>
              <a:t>		P</a:t>
            </a:r>
            <a:r>
              <a:rPr lang="en-US" dirty="0">
                <a:latin typeface="Arial" charset="0"/>
              </a:rPr>
              <a:t>(B) 	</a:t>
            </a:r>
            <a:r>
              <a:rPr lang="en-US" dirty="0" smtClean="0">
                <a:latin typeface="Arial" charset="0"/>
              </a:rPr>
              <a:t>	</a:t>
            </a:r>
            <a:r>
              <a:rPr lang="en-US" dirty="0" smtClean="0">
                <a:latin typeface="Arial" charset="0"/>
                <a:sym typeface="Wingdings" charset="0"/>
              </a:rPr>
              <a:t></a:t>
            </a:r>
            <a:r>
              <a:rPr lang="en-US" dirty="0">
                <a:latin typeface="Arial" charset="0"/>
              </a:rPr>
              <a:t>	P(A | B)P(B)= P(A&amp;B) 	</a:t>
            </a:r>
            <a:endParaRPr lang="en-US" dirty="0" smtClean="0">
              <a:latin typeface="Arial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445984"/>
                </a:solidFill>
                <a:latin typeface="Arial" charset="0"/>
              </a:rPr>
              <a:t>Now </a:t>
            </a:r>
            <a:r>
              <a:rPr lang="en-US" dirty="0">
                <a:solidFill>
                  <a:srgbClr val="445984"/>
                </a:solidFill>
                <a:latin typeface="Arial" charset="0"/>
              </a:rPr>
              <a:t>the converse</a:t>
            </a:r>
            <a:r>
              <a:rPr lang="en-US" dirty="0">
                <a:latin typeface="Arial" charset="0"/>
              </a:rPr>
              <a:t>	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P(B | A) = P(A&amp;B) 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		   </a:t>
            </a:r>
            <a:r>
              <a:rPr lang="en-US" dirty="0" smtClean="0">
                <a:latin typeface="Arial" charset="0"/>
              </a:rPr>
              <a:t>		P</a:t>
            </a:r>
            <a:r>
              <a:rPr lang="en-US" dirty="0">
                <a:latin typeface="Arial" charset="0"/>
              </a:rPr>
              <a:t>(A) 	</a:t>
            </a:r>
            <a:r>
              <a:rPr lang="en-US" dirty="0" smtClean="0">
                <a:latin typeface="Arial" charset="0"/>
              </a:rPr>
              <a:t>		</a:t>
            </a:r>
            <a:r>
              <a:rPr lang="en-US" dirty="0" smtClean="0">
                <a:latin typeface="Arial" charset="0"/>
                <a:sym typeface="Wingdings" charset="0"/>
              </a:rPr>
              <a:t></a:t>
            </a:r>
            <a:r>
              <a:rPr lang="en-US" dirty="0">
                <a:latin typeface="Arial" charset="0"/>
              </a:rPr>
              <a:t>	P(B | A)P(A)= P(A&amp;B) </a:t>
            </a:r>
            <a:endParaRPr lang="en-US" dirty="0">
              <a:solidFill>
                <a:schemeClr val="bg2"/>
              </a:solidFill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solidFill>
                <a:schemeClr val="bg2"/>
              </a:solidFill>
              <a:latin typeface="Arial" charset="0"/>
            </a:endParaRPr>
          </a:p>
        </p:txBody>
      </p:sp>
      <p:cxnSp>
        <p:nvCxnSpPr>
          <p:cNvPr id="35845" name="Straight Connector 14"/>
          <p:cNvCxnSpPr>
            <a:cxnSpLocks noChangeShapeType="1"/>
          </p:cNvCxnSpPr>
          <p:nvPr/>
        </p:nvCxnSpPr>
        <p:spPr bwMode="auto">
          <a:xfrm>
            <a:off x="2929996" y="2336800"/>
            <a:ext cx="1277937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Connector 14"/>
          <p:cNvCxnSpPr>
            <a:cxnSpLocks noChangeShapeType="1"/>
          </p:cNvCxnSpPr>
          <p:nvPr/>
        </p:nvCxnSpPr>
        <p:spPr bwMode="auto">
          <a:xfrm>
            <a:off x="2929996" y="3928533"/>
            <a:ext cx="1277937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16126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Why is that true?</a:t>
            </a:r>
          </a:p>
        </p:txBody>
      </p:sp>
      <p:pic>
        <p:nvPicPr>
          <p:cNvPr id="35843" name="Picture 4" descr="bay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663" y="228600"/>
            <a:ext cx="1531937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Content Placeholder 5"/>
          <p:cNvSpPr>
            <a:spLocks noGrp="1"/>
          </p:cNvSpPr>
          <p:nvPr>
            <p:ph idx="1"/>
          </p:nvPr>
        </p:nvSpPr>
        <p:spPr>
          <a:xfrm>
            <a:off x="1128942" y="1847153"/>
            <a:ext cx="7862657" cy="4379976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P(A | B) = P(A&amp;B) 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		   </a:t>
            </a:r>
            <a:r>
              <a:rPr lang="en-US" dirty="0" smtClean="0">
                <a:latin typeface="Arial" charset="0"/>
              </a:rPr>
              <a:t>		P</a:t>
            </a:r>
            <a:r>
              <a:rPr lang="en-US" dirty="0">
                <a:latin typeface="Arial" charset="0"/>
              </a:rPr>
              <a:t>(B) 	</a:t>
            </a:r>
            <a:r>
              <a:rPr lang="en-US" dirty="0" smtClean="0">
                <a:latin typeface="Arial" charset="0"/>
              </a:rPr>
              <a:t>	</a:t>
            </a:r>
            <a:r>
              <a:rPr lang="en-US" dirty="0" smtClean="0">
                <a:latin typeface="Arial" charset="0"/>
                <a:sym typeface="Wingdings" charset="0"/>
              </a:rPr>
              <a:t></a:t>
            </a:r>
            <a:r>
              <a:rPr lang="en-US" dirty="0">
                <a:latin typeface="Arial" charset="0"/>
              </a:rPr>
              <a:t>	P(A | B)P(B)= P(A&amp;B) 	</a:t>
            </a:r>
            <a:endParaRPr lang="en-US" dirty="0" smtClean="0">
              <a:latin typeface="Arial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445984"/>
                </a:solidFill>
                <a:latin typeface="Arial" charset="0"/>
              </a:rPr>
              <a:t>Now </a:t>
            </a:r>
            <a:r>
              <a:rPr lang="en-US" dirty="0">
                <a:solidFill>
                  <a:srgbClr val="445984"/>
                </a:solidFill>
                <a:latin typeface="Arial" charset="0"/>
              </a:rPr>
              <a:t>the converse</a:t>
            </a:r>
            <a:r>
              <a:rPr lang="en-US" dirty="0">
                <a:latin typeface="Arial" charset="0"/>
              </a:rPr>
              <a:t>	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P(B | A) = P(A&amp;B) 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		   </a:t>
            </a:r>
            <a:r>
              <a:rPr lang="en-US" dirty="0" smtClean="0">
                <a:latin typeface="Arial" charset="0"/>
              </a:rPr>
              <a:t>		P</a:t>
            </a:r>
            <a:r>
              <a:rPr lang="en-US" dirty="0">
                <a:latin typeface="Arial" charset="0"/>
              </a:rPr>
              <a:t>(A) 	</a:t>
            </a:r>
            <a:r>
              <a:rPr lang="en-US" dirty="0" smtClean="0">
                <a:latin typeface="Arial" charset="0"/>
              </a:rPr>
              <a:t>		</a:t>
            </a:r>
            <a:r>
              <a:rPr lang="en-US" dirty="0" smtClean="0">
                <a:latin typeface="Arial" charset="0"/>
                <a:sym typeface="Wingdings" charset="0"/>
              </a:rPr>
              <a:t></a:t>
            </a:r>
            <a:r>
              <a:rPr lang="en-US" dirty="0">
                <a:latin typeface="Arial" charset="0"/>
              </a:rPr>
              <a:t>	P(B | A)P(A)= P(A&amp;B) </a:t>
            </a:r>
            <a:endParaRPr lang="en-US" dirty="0">
              <a:solidFill>
                <a:schemeClr val="bg2"/>
              </a:solidFill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sz="1000" dirty="0" smtClean="0">
              <a:solidFill>
                <a:schemeClr val="bg2"/>
              </a:solidFill>
              <a:latin typeface="Arial" charset="0"/>
            </a:endParaRP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	P(A | B)P(B) = P(B | A)P(A)</a:t>
            </a:r>
            <a:endParaRPr lang="en-US" dirty="0">
              <a:solidFill>
                <a:srgbClr val="445984"/>
              </a:solidFill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solidFill>
                <a:schemeClr val="bg2"/>
              </a:solidFill>
              <a:latin typeface="Arial" charset="0"/>
            </a:endParaRPr>
          </a:p>
        </p:txBody>
      </p:sp>
      <p:cxnSp>
        <p:nvCxnSpPr>
          <p:cNvPr id="35845" name="Straight Connector 14"/>
          <p:cNvCxnSpPr>
            <a:cxnSpLocks noChangeShapeType="1"/>
          </p:cNvCxnSpPr>
          <p:nvPr/>
        </p:nvCxnSpPr>
        <p:spPr bwMode="auto">
          <a:xfrm>
            <a:off x="2929996" y="2336800"/>
            <a:ext cx="1277937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Connector 14"/>
          <p:cNvCxnSpPr>
            <a:cxnSpLocks noChangeShapeType="1"/>
          </p:cNvCxnSpPr>
          <p:nvPr/>
        </p:nvCxnSpPr>
        <p:spPr bwMode="auto">
          <a:xfrm>
            <a:off x="2929996" y="3928533"/>
            <a:ext cx="1277937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09484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Why is that true?</a:t>
            </a:r>
          </a:p>
        </p:txBody>
      </p:sp>
      <p:pic>
        <p:nvPicPr>
          <p:cNvPr id="35843" name="Picture 4" descr="bay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663" y="228600"/>
            <a:ext cx="1531937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Content Placeholder 5"/>
          <p:cNvSpPr>
            <a:spLocks noGrp="1"/>
          </p:cNvSpPr>
          <p:nvPr>
            <p:ph idx="1"/>
          </p:nvPr>
        </p:nvSpPr>
        <p:spPr>
          <a:xfrm>
            <a:off x="1128942" y="1847153"/>
            <a:ext cx="7862657" cy="4379976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P(A | B) = P(A&amp;B) 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		   </a:t>
            </a:r>
            <a:r>
              <a:rPr lang="en-US" dirty="0" smtClean="0">
                <a:latin typeface="Arial" charset="0"/>
              </a:rPr>
              <a:t>		P</a:t>
            </a:r>
            <a:r>
              <a:rPr lang="en-US" dirty="0">
                <a:latin typeface="Arial" charset="0"/>
              </a:rPr>
              <a:t>(B) 	</a:t>
            </a:r>
            <a:r>
              <a:rPr lang="en-US" dirty="0" smtClean="0">
                <a:latin typeface="Arial" charset="0"/>
              </a:rPr>
              <a:t>	</a:t>
            </a:r>
            <a:r>
              <a:rPr lang="en-US" dirty="0" smtClean="0">
                <a:latin typeface="Arial" charset="0"/>
                <a:sym typeface="Wingdings" charset="0"/>
              </a:rPr>
              <a:t></a:t>
            </a:r>
            <a:r>
              <a:rPr lang="en-US" dirty="0">
                <a:latin typeface="Arial" charset="0"/>
              </a:rPr>
              <a:t>	P(A | B)P(B)= P(A&amp;B) 	</a:t>
            </a:r>
            <a:endParaRPr lang="en-US" dirty="0" smtClean="0">
              <a:latin typeface="Arial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445984"/>
                </a:solidFill>
                <a:latin typeface="Arial" charset="0"/>
              </a:rPr>
              <a:t>Now </a:t>
            </a:r>
            <a:r>
              <a:rPr lang="en-US" dirty="0">
                <a:solidFill>
                  <a:srgbClr val="445984"/>
                </a:solidFill>
                <a:latin typeface="Arial" charset="0"/>
              </a:rPr>
              <a:t>the converse</a:t>
            </a:r>
            <a:r>
              <a:rPr lang="en-US" dirty="0">
                <a:latin typeface="Arial" charset="0"/>
              </a:rPr>
              <a:t>	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P(B | A) = P(A&amp;B) 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		   </a:t>
            </a:r>
            <a:r>
              <a:rPr lang="en-US" dirty="0" smtClean="0">
                <a:latin typeface="Arial" charset="0"/>
              </a:rPr>
              <a:t>		P</a:t>
            </a:r>
            <a:r>
              <a:rPr lang="en-US" dirty="0">
                <a:latin typeface="Arial" charset="0"/>
              </a:rPr>
              <a:t>(A) 	</a:t>
            </a:r>
            <a:r>
              <a:rPr lang="en-US" dirty="0" smtClean="0">
                <a:latin typeface="Arial" charset="0"/>
              </a:rPr>
              <a:t>		</a:t>
            </a:r>
            <a:r>
              <a:rPr lang="en-US" dirty="0" smtClean="0">
                <a:latin typeface="Arial" charset="0"/>
                <a:sym typeface="Wingdings" charset="0"/>
              </a:rPr>
              <a:t></a:t>
            </a:r>
            <a:r>
              <a:rPr lang="en-US" dirty="0">
                <a:latin typeface="Arial" charset="0"/>
              </a:rPr>
              <a:t>	P(B | A)P(A)= P(A&amp;B) </a:t>
            </a:r>
            <a:endParaRPr lang="en-US" dirty="0">
              <a:solidFill>
                <a:schemeClr val="bg2"/>
              </a:solidFill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sz="1000" dirty="0" smtClean="0">
              <a:solidFill>
                <a:schemeClr val="bg2"/>
              </a:solidFill>
              <a:latin typeface="Arial" charset="0"/>
            </a:endParaRP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	P(A | B)P(B) = P(B | A)P(A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)</a:t>
            </a:r>
            <a:r>
              <a:rPr lang="en-US" dirty="0">
                <a:solidFill>
                  <a:srgbClr val="445984"/>
                </a:solidFill>
                <a:latin typeface="Arial" charset="0"/>
              </a:rPr>
              <a:t> divide by P(B)</a:t>
            </a:r>
          </a:p>
          <a:p>
            <a:pPr eaLnBrk="1" hangingPunct="1">
              <a:buFont typeface="Wingdings" charset="0"/>
              <a:buNone/>
            </a:pPr>
            <a:endParaRPr lang="en-US" dirty="0">
              <a:solidFill>
                <a:schemeClr val="bg2"/>
              </a:solidFill>
              <a:latin typeface="Arial" charset="0"/>
            </a:endParaRPr>
          </a:p>
        </p:txBody>
      </p:sp>
      <p:cxnSp>
        <p:nvCxnSpPr>
          <p:cNvPr id="35845" name="Straight Connector 14"/>
          <p:cNvCxnSpPr>
            <a:cxnSpLocks noChangeShapeType="1"/>
          </p:cNvCxnSpPr>
          <p:nvPr/>
        </p:nvCxnSpPr>
        <p:spPr bwMode="auto">
          <a:xfrm>
            <a:off x="2929996" y="2336800"/>
            <a:ext cx="1277937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Connector 14"/>
          <p:cNvCxnSpPr>
            <a:cxnSpLocks noChangeShapeType="1"/>
          </p:cNvCxnSpPr>
          <p:nvPr/>
        </p:nvCxnSpPr>
        <p:spPr bwMode="auto">
          <a:xfrm>
            <a:off x="2929996" y="3928533"/>
            <a:ext cx="1277937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47903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Why is that true?</a:t>
            </a:r>
          </a:p>
        </p:txBody>
      </p:sp>
      <p:pic>
        <p:nvPicPr>
          <p:cNvPr id="35843" name="Picture 4" descr="bay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663" y="228600"/>
            <a:ext cx="1531937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Content Placeholder 5"/>
          <p:cNvSpPr>
            <a:spLocks noGrp="1"/>
          </p:cNvSpPr>
          <p:nvPr>
            <p:ph idx="1"/>
          </p:nvPr>
        </p:nvSpPr>
        <p:spPr>
          <a:xfrm>
            <a:off x="1128942" y="1847153"/>
            <a:ext cx="7862657" cy="4379976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P(A | B) = P(A&amp;B) 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		   </a:t>
            </a:r>
            <a:r>
              <a:rPr lang="en-US" dirty="0" smtClean="0">
                <a:latin typeface="Arial" charset="0"/>
              </a:rPr>
              <a:t>		P</a:t>
            </a:r>
            <a:r>
              <a:rPr lang="en-US" dirty="0">
                <a:latin typeface="Arial" charset="0"/>
              </a:rPr>
              <a:t>(B) 	</a:t>
            </a:r>
            <a:r>
              <a:rPr lang="en-US" dirty="0" smtClean="0">
                <a:latin typeface="Arial" charset="0"/>
              </a:rPr>
              <a:t>	</a:t>
            </a:r>
            <a:r>
              <a:rPr lang="en-US" dirty="0" smtClean="0">
                <a:latin typeface="Arial" charset="0"/>
                <a:sym typeface="Wingdings" charset="0"/>
              </a:rPr>
              <a:t></a:t>
            </a:r>
            <a:r>
              <a:rPr lang="en-US" dirty="0">
                <a:latin typeface="Arial" charset="0"/>
              </a:rPr>
              <a:t>	P(A | B)P(B)= P(A&amp;B) 	</a:t>
            </a:r>
            <a:endParaRPr lang="en-US" dirty="0" smtClean="0">
              <a:latin typeface="Arial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445984"/>
                </a:solidFill>
                <a:latin typeface="Arial" charset="0"/>
              </a:rPr>
              <a:t>Now </a:t>
            </a:r>
            <a:r>
              <a:rPr lang="en-US" dirty="0">
                <a:solidFill>
                  <a:srgbClr val="445984"/>
                </a:solidFill>
                <a:latin typeface="Arial" charset="0"/>
              </a:rPr>
              <a:t>the converse</a:t>
            </a:r>
            <a:r>
              <a:rPr lang="en-US" dirty="0">
                <a:latin typeface="Arial" charset="0"/>
              </a:rPr>
              <a:t>	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P(B | A) = P(A&amp;B) 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		   </a:t>
            </a:r>
            <a:r>
              <a:rPr lang="en-US" dirty="0" smtClean="0">
                <a:latin typeface="Arial" charset="0"/>
              </a:rPr>
              <a:t>		P</a:t>
            </a:r>
            <a:r>
              <a:rPr lang="en-US" dirty="0">
                <a:latin typeface="Arial" charset="0"/>
              </a:rPr>
              <a:t>(A) 	</a:t>
            </a:r>
            <a:r>
              <a:rPr lang="en-US" dirty="0" smtClean="0">
                <a:latin typeface="Arial" charset="0"/>
              </a:rPr>
              <a:t>		</a:t>
            </a:r>
            <a:r>
              <a:rPr lang="en-US" dirty="0" smtClean="0">
                <a:latin typeface="Arial" charset="0"/>
                <a:sym typeface="Wingdings" charset="0"/>
              </a:rPr>
              <a:t></a:t>
            </a:r>
            <a:r>
              <a:rPr lang="en-US" dirty="0">
                <a:latin typeface="Arial" charset="0"/>
              </a:rPr>
              <a:t>	P(B | A)P(A)= P(A&amp;B) </a:t>
            </a:r>
            <a:r>
              <a:rPr lang="en-US" dirty="0" smtClean="0">
                <a:solidFill>
                  <a:schemeClr val="bg2"/>
                </a:solidFill>
                <a:latin typeface="Arial" charset="0"/>
              </a:rPr>
              <a:t/>
            </a:r>
            <a:br>
              <a:rPr lang="en-US" dirty="0" smtClean="0">
                <a:solidFill>
                  <a:schemeClr val="bg2"/>
                </a:solidFill>
                <a:latin typeface="Arial" charset="0"/>
              </a:rPr>
            </a:br>
            <a:endParaRPr lang="en-US" sz="1000" dirty="0" smtClean="0">
              <a:solidFill>
                <a:schemeClr val="bg2"/>
              </a:solidFill>
              <a:latin typeface="Arial" charset="0"/>
            </a:endParaRP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	P(A | B)P(B) = P(B | A)P(A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)</a:t>
            </a:r>
            <a:r>
              <a:rPr lang="en-US" dirty="0">
                <a:solidFill>
                  <a:srgbClr val="445984"/>
                </a:solidFill>
                <a:latin typeface="Arial" charset="0"/>
              </a:rPr>
              <a:t> divide by P(B)</a:t>
            </a:r>
          </a:p>
          <a:p>
            <a:pPr eaLnBrk="1" hangingPunct="1">
              <a:buFont typeface="Wingdings" charset="0"/>
              <a:buNone/>
            </a:pPr>
            <a:endParaRPr lang="en-US" dirty="0">
              <a:solidFill>
                <a:schemeClr val="bg2"/>
              </a:solidFill>
              <a:latin typeface="Arial" charset="0"/>
            </a:endParaRPr>
          </a:p>
        </p:txBody>
      </p:sp>
      <p:cxnSp>
        <p:nvCxnSpPr>
          <p:cNvPr id="35845" name="Straight Connector 14"/>
          <p:cNvCxnSpPr>
            <a:cxnSpLocks noChangeShapeType="1"/>
          </p:cNvCxnSpPr>
          <p:nvPr/>
        </p:nvCxnSpPr>
        <p:spPr bwMode="auto">
          <a:xfrm>
            <a:off x="2929996" y="2336800"/>
            <a:ext cx="1277937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Connector 14"/>
          <p:cNvCxnSpPr>
            <a:cxnSpLocks noChangeShapeType="1"/>
          </p:cNvCxnSpPr>
          <p:nvPr/>
        </p:nvCxnSpPr>
        <p:spPr bwMode="auto">
          <a:xfrm>
            <a:off x="2929996" y="3928533"/>
            <a:ext cx="1277937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1635125" y="5477410"/>
            <a:ext cx="4232275" cy="1066800"/>
            <a:chOff x="3094" y="2928"/>
            <a:chExt cx="2666" cy="672"/>
          </a:xfrm>
        </p:grpSpPr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3094" y="3108"/>
              <a:ext cx="11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sz="2800" dirty="0">
                  <a:solidFill>
                    <a:srgbClr val="850205"/>
                  </a:solidFill>
                </a:rPr>
                <a:t>P(A | B) =</a:t>
              </a:r>
            </a:p>
          </p:txBody>
        </p:sp>
        <p:grpSp>
          <p:nvGrpSpPr>
            <p:cNvPr id="10" name="Group 8"/>
            <p:cNvGrpSpPr>
              <a:grpSpLocks/>
            </p:cNvGrpSpPr>
            <p:nvPr/>
          </p:nvGrpSpPr>
          <p:grpSpPr bwMode="auto">
            <a:xfrm>
              <a:off x="4128" y="2928"/>
              <a:ext cx="1632" cy="672"/>
              <a:chOff x="4128" y="2928"/>
              <a:chExt cx="1632" cy="672"/>
            </a:xfrm>
          </p:grpSpPr>
          <p:grpSp>
            <p:nvGrpSpPr>
              <p:cNvPr id="11" name="Group 9"/>
              <p:cNvGrpSpPr>
                <a:grpSpLocks/>
              </p:cNvGrpSpPr>
              <p:nvPr/>
            </p:nvGrpSpPr>
            <p:grpSpPr bwMode="auto">
              <a:xfrm>
                <a:off x="4128" y="2928"/>
                <a:ext cx="1632" cy="672"/>
                <a:chOff x="4128" y="2928"/>
                <a:chExt cx="1632" cy="672"/>
              </a:xfrm>
            </p:grpSpPr>
            <p:sp>
              <p:nvSpPr>
                <p:cNvPr id="13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128" y="2928"/>
                  <a:ext cx="1632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2800">
                      <a:solidFill>
                        <a:srgbClr val="850205"/>
                      </a:solidFill>
                    </a:rPr>
                    <a:t>P(B | A) P(A)</a:t>
                  </a:r>
                </a:p>
              </p:txBody>
            </p:sp>
            <p:sp>
              <p:nvSpPr>
                <p:cNvPr id="1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4128" y="3273"/>
                  <a:ext cx="1632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2800">
                      <a:solidFill>
                        <a:srgbClr val="850205"/>
                      </a:solidFill>
                    </a:rPr>
                    <a:t>P(B)</a:t>
                  </a:r>
                </a:p>
              </p:txBody>
            </p:sp>
          </p:grpSp>
          <p:sp>
            <p:nvSpPr>
              <p:cNvPr id="12" name="Line 12"/>
              <p:cNvSpPr>
                <a:spLocks noChangeShapeType="1"/>
              </p:cNvSpPr>
              <p:nvPr/>
            </p:nvSpPr>
            <p:spPr bwMode="auto">
              <a:xfrm>
                <a:off x="4320" y="3271"/>
                <a:ext cx="1296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srgbClr val="850205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2503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Bayes Law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>
                <a:latin typeface="Arial" charset="0"/>
              </a:rPr>
              <a:t>Bayes Law (AKA Bayes theorem):</a:t>
            </a:r>
          </a:p>
          <a:p>
            <a:pPr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</p:txBody>
      </p:sp>
      <p:pic>
        <p:nvPicPr>
          <p:cNvPr id="40964" name="Picture 4" descr="bay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28600"/>
            <a:ext cx="190500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7086600" y="2238375"/>
            <a:ext cx="19050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>
                <a:solidFill>
                  <a:schemeClr val="bg2"/>
                </a:solidFill>
              </a:rPr>
              <a:t>Rev. Thomas Bayes</a:t>
            </a:r>
            <a:br>
              <a:rPr lang="en-US" sz="1400">
                <a:solidFill>
                  <a:schemeClr val="bg2"/>
                </a:solidFill>
              </a:rPr>
            </a:br>
            <a:r>
              <a:rPr lang="en-US" sz="1400">
                <a:solidFill>
                  <a:schemeClr val="bg2"/>
                </a:solidFill>
              </a:rPr>
              <a:t>1702-1761</a:t>
            </a:r>
          </a:p>
        </p:txBody>
      </p:sp>
      <p:grpSp>
        <p:nvGrpSpPr>
          <p:cNvPr id="13" name="Group 6"/>
          <p:cNvGrpSpPr>
            <a:grpSpLocks/>
          </p:cNvGrpSpPr>
          <p:nvPr/>
        </p:nvGrpSpPr>
        <p:grpSpPr bwMode="auto">
          <a:xfrm>
            <a:off x="2058458" y="4410610"/>
            <a:ext cx="4232275" cy="1066800"/>
            <a:chOff x="3094" y="2928"/>
            <a:chExt cx="2666" cy="672"/>
          </a:xfrm>
        </p:grpSpPr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>
              <a:off x="3094" y="3108"/>
              <a:ext cx="11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sz="2800" dirty="0">
                  <a:solidFill>
                    <a:srgbClr val="850205"/>
                  </a:solidFill>
                </a:rPr>
                <a:t>P(A | B) =</a:t>
              </a:r>
            </a:p>
          </p:txBody>
        </p:sp>
        <p:grpSp>
          <p:nvGrpSpPr>
            <p:cNvPr id="15" name="Group 8"/>
            <p:cNvGrpSpPr>
              <a:grpSpLocks/>
            </p:cNvGrpSpPr>
            <p:nvPr/>
          </p:nvGrpSpPr>
          <p:grpSpPr bwMode="auto">
            <a:xfrm>
              <a:off x="4128" y="2928"/>
              <a:ext cx="1632" cy="672"/>
              <a:chOff x="4128" y="2928"/>
              <a:chExt cx="1632" cy="672"/>
            </a:xfrm>
          </p:grpSpPr>
          <p:grpSp>
            <p:nvGrpSpPr>
              <p:cNvPr id="16" name="Group 9"/>
              <p:cNvGrpSpPr>
                <a:grpSpLocks/>
              </p:cNvGrpSpPr>
              <p:nvPr/>
            </p:nvGrpSpPr>
            <p:grpSpPr bwMode="auto">
              <a:xfrm>
                <a:off x="4128" y="2928"/>
                <a:ext cx="1632" cy="672"/>
                <a:chOff x="4128" y="2928"/>
                <a:chExt cx="1632" cy="672"/>
              </a:xfrm>
            </p:grpSpPr>
            <p:sp>
              <p:nvSpPr>
                <p:cNvPr id="18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128" y="2928"/>
                  <a:ext cx="1632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2800">
                      <a:solidFill>
                        <a:srgbClr val="850205"/>
                      </a:solidFill>
                    </a:rPr>
                    <a:t>P(B | A) P(A)</a:t>
                  </a:r>
                </a:p>
              </p:txBody>
            </p:sp>
            <p:sp>
              <p:nvSpPr>
                <p:cNvPr id="1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4128" y="3273"/>
                  <a:ext cx="1632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2800">
                      <a:solidFill>
                        <a:srgbClr val="850205"/>
                      </a:solidFill>
                    </a:rPr>
                    <a:t>P(B)</a:t>
                  </a:r>
                </a:p>
              </p:txBody>
            </p:sp>
          </p:grpSp>
          <p:sp>
            <p:nvSpPr>
              <p:cNvPr id="17" name="Line 12"/>
              <p:cNvSpPr>
                <a:spLocks noChangeShapeType="1"/>
              </p:cNvSpPr>
              <p:nvPr/>
            </p:nvSpPr>
            <p:spPr bwMode="auto">
              <a:xfrm>
                <a:off x="4320" y="3271"/>
                <a:ext cx="1296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srgbClr val="850205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347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Bayes Law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>
                <a:latin typeface="Arial" charset="0"/>
              </a:rPr>
              <a:t>Bayes Law (AKA Bayes theorem):</a:t>
            </a:r>
          </a:p>
          <a:p>
            <a:pPr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</p:txBody>
      </p:sp>
      <p:pic>
        <p:nvPicPr>
          <p:cNvPr id="40964" name="Picture 4" descr="bay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28600"/>
            <a:ext cx="190500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7086600" y="2238375"/>
            <a:ext cx="19050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>
                <a:solidFill>
                  <a:schemeClr val="bg2"/>
                </a:solidFill>
              </a:rPr>
              <a:t>Rev. Thomas Bayes</a:t>
            </a:r>
            <a:br>
              <a:rPr lang="en-US" sz="1400">
                <a:solidFill>
                  <a:schemeClr val="bg2"/>
                </a:solidFill>
              </a:rPr>
            </a:br>
            <a:r>
              <a:rPr lang="en-US" sz="1400">
                <a:solidFill>
                  <a:schemeClr val="bg2"/>
                </a:solidFill>
              </a:rPr>
              <a:t>1702-1761</a:t>
            </a:r>
          </a:p>
        </p:txBody>
      </p:sp>
      <p:grpSp>
        <p:nvGrpSpPr>
          <p:cNvPr id="13" name="Group 6"/>
          <p:cNvGrpSpPr>
            <a:grpSpLocks/>
          </p:cNvGrpSpPr>
          <p:nvPr/>
        </p:nvGrpSpPr>
        <p:grpSpPr bwMode="auto">
          <a:xfrm>
            <a:off x="6" y="4410610"/>
            <a:ext cx="9143993" cy="1066800"/>
            <a:chOff x="2919" y="2928"/>
            <a:chExt cx="3173" cy="672"/>
          </a:xfrm>
        </p:grpSpPr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>
              <a:off x="2919" y="3108"/>
              <a:ext cx="133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sz="2800" dirty="0">
                  <a:solidFill>
                    <a:srgbClr val="850205"/>
                  </a:solidFill>
                </a:rPr>
                <a:t>P</a:t>
              </a:r>
              <a:r>
                <a:rPr lang="en-US" sz="2800" dirty="0" smtClean="0">
                  <a:solidFill>
                    <a:srgbClr val="850205"/>
                  </a:solidFill>
                </a:rPr>
                <a:t>(Sleeping </a:t>
              </a:r>
              <a:r>
                <a:rPr lang="en-US" sz="2800" dirty="0">
                  <a:solidFill>
                    <a:srgbClr val="850205"/>
                  </a:solidFill>
                </a:rPr>
                <a:t>| </a:t>
              </a:r>
              <a:r>
                <a:rPr lang="en-US" sz="2800" dirty="0" smtClean="0">
                  <a:solidFill>
                    <a:srgbClr val="850205"/>
                  </a:solidFill>
                </a:rPr>
                <a:t>NSH) </a:t>
              </a:r>
              <a:r>
                <a:rPr lang="en-US" sz="2800" dirty="0">
                  <a:solidFill>
                    <a:srgbClr val="850205"/>
                  </a:solidFill>
                </a:rPr>
                <a:t>=</a:t>
              </a:r>
            </a:p>
          </p:txBody>
        </p:sp>
        <p:grpSp>
          <p:nvGrpSpPr>
            <p:cNvPr id="15" name="Group 8"/>
            <p:cNvGrpSpPr>
              <a:grpSpLocks/>
            </p:cNvGrpSpPr>
            <p:nvPr/>
          </p:nvGrpSpPr>
          <p:grpSpPr bwMode="auto">
            <a:xfrm>
              <a:off x="4128" y="2928"/>
              <a:ext cx="1964" cy="672"/>
              <a:chOff x="4128" y="2928"/>
              <a:chExt cx="1964" cy="672"/>
            </a:xfrm>
          </p:grpSpPr>
          <p:grpSp>
            <p:nvGrpSpPr>
              <p:cNvPr id="16" name="Group 9"/>
              <p:cNvGrpSpPr>
                <a:grpSpLocks/>
              </p:cNvGrpSpPr>
              <p:nvPr/>
            </p:nvGrpSpPr>
            <p:grpSpPr bwMode="auto">
              <a:xfrm>
                <a:off x="4128" y="2928"/>
                <a:ext cx="1964" cy="672"/>
                <a:chOff x="4128" y="2928"/>
                <a:chExt cx="1964" cy="672"/>
              </a:xfrm>
            </p:grpSpPr>
            <p:sp>
              <p:nvSpPr>
                <p:cNvPr id="18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128" y="2928"/>
                  <a:ext cx="1964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2800" dirty="0">
                      <a:solidFill>
                        <a:srgbClr val="850205"/>
                      </a:solidFill>
                    </a:rPr>
                    <a:t>P</a:t>
                  </a:r>
                  <a:r>
                    <a:rPr lang="en-US" sz="2800" dirty="0" smtClean="0">
                      <a:solidFill>
                        <a:srgbClr val="850205"/>
                      </a:solidFill>
                    </a:rPr>
                    <a:t>(NSH </a:t>
                  </a:r>
                  <a:r>
                    <a:rPr lang="en-US" sz="2800" dirty="0">
                      <a:solidFill>
                        <a:srgbClr val="850205"/>
                      </a:solidFill>
                    </a:rPr>
                    <a:t>| </a:t>
                  </a:r>
                  <a:r>
                    <a:rPr lang="en-US" sz="2800" dirty="0" smtClean="0">
                      <a:solidFill>
                        <a:srgbClr val="850205"/>
                      </a:solidFill>
                    </a:rPr>
                    <a:t>Sleeping) </a:t>
                  </a:r>
                  <a:r>
                    <a:rPr lang="en-US" sz="2800" dirty="0">
                      <a:solidFill>
                        <a:srgbClr val="850205"/>
                      </a:solidFill>
                    </a:rPr>
                    <a:t>P</a:t>
                  </a:r>
                  <a:r>
                    <a:rPr lang="en-US" sz="2800" dirty="0" smtClean="0">
                      <a:solidFill>
                        <a:srgbClr val="850205"/>
                      </a:solidFill>
                    </a:rPr>
                    <a:t>(Sleeping)</a:t>
                  </a:r>
                  <a:endParaRPr lang="en-US" sz="2800" dirty="0">
                    <a:solidFill>
                      <a:srgbClr val="850205"/>
                    </a:solidFill>
                  </a:endParaRPr>
                </a:p>
              </p:txBody>
            </p:sp>
            <p:sp>
              <p:nvSpPr>
                <p:cNvPr id="1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4128" y="3273"/>
                  <a:ext cx="1632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2800" dirty="0">
                      <a:solidFill>
                        <a:srgbClr val="850205"/>
                      </a:solidFill>
                    </a:rPr>
                    <a:t>P</a:t>
                  </a:r>
                  <a:r>
                    <a:rPr lang="en-US" sz="2800" dirty="0" smtClean="0">
                      <a:solidFill>
                        <a:srgbClr val="850205"/>
                      </a:solidFill>
                    </a:rPr>
                    <a:t>(NSH)</a:t>
                  </a:r>
                  <a:endParaRPr lang="en-US" sz="2800" dirty="0">
                    <a:solidFill>
                      <a:srgbClr val="850205"/>
                    </a:solidFill>
                  </a:endParaRPr>
                </a:p>
              </p:txBody>
            </p:sp>
          </p:grpSp>
          <p:sp>
            <p:nvSpPr>
              <p:cNvPr id="17" name="Line 12"/>
              <p:cNvSpPr>
                <a:spLocks noChangeShapeType="1"/>
              </p:cNvSpPr>
              <p:nvPr/>
            </p:nvSpPr>
            <p:spPr bwMode="auto">
              <a:xfrm>
                <a:off x="4549" y="3271"/>
                <a:ext cx="1067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srgbClr val="850205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004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How Decision Trees Work</a:t>
            </a:r>
            <a:endParaRPr lang="en-US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515740"/>
              </p:ext>
            </p:extLst>
          </p:nvPr>
        </p:nvGraphicFramePr>
        <p:xfrm>
          <a:off x="2317750" y="3514725"/>
          <a:ext cx="25400" cy="2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970" name="Bitmap Image" r:id="rId4" imgW="25400" imgH="25400" progId="Paint.Picture">
                  <p:embed/>
                </p:oleObj>
              </mc:Choice>
              <mc:Fallback>
                <p:oleObj name="Bitmap Image" r:id="rId4" imgW="25400" imgH="2540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0" y="3514725"/>
                        <a:ext cx="25400" cy="2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057346"/>
              </p:ext>
            </p:extLst>
          </p:nvPr>
        </p:nvGraphicFramePr>
        <p:xfrm>
          <a:off x="2209800" y="2236362"/>
          <a:ext cx="6019800" cy="3990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971" name="Bitmap Image" r:id="rId6" imgW="3749365" imgH="2483810" progId="Paint.Picture">
                  <p:embed/>
                </p:oleObj>
              </mc:Choice>
              <mc:Fallback>
                <p:oleObj name="Bitmap Image" r:id="rId6" imgW="3749365" imgH="248381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236362"/>
                        <a:ext cx="6019800" cy="39902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4671567" y="3514725"/>
            <a:ext cx="2906274" cy="8761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ine Callout 1 3"/>
          <p:cNvSpPr/>
          <p:nvPr/>
        </p:nvSpPr>
        <p:spPr>
          <a:xfrm>
            <a:off x="6576791" y="2574417"/>
            <a:ext cx="2002100" cy="832688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Each interior node looks at one feature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884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Bayes Law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>
                <a:latin typeface="Arial" charset="0"/>
              </a:rPr>
              <a:t>Bayes Law (AKA Bayes theorem):</a:t>
            </a:r>
          </a:p>
          <a:p>
            <a:pPr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</p:txBody>
      </p:sp>
      <p:pic>
        <p:nvPicPr>
          <p:cNvPr id="40964" name="Picture 4" descr="bay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28600"/>
            <a:ext cx="190500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7086600" y="2238375"/>
            <a:ext cx="19050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>
                <a:solidFill>
                  <a:schemeClr val="bg2"/>
                </a:solidFill>
              </a:rPr>
              <a:t>Rev. Thomas Bayes</a:t>
            </a:r>
            <a:br>
              <a:rPr lang="en-US" sz="1400">
                <a:solidFill>
                  <a:schemeClr val="bg2"/>
                </a:solidFill>
              </a:rPr>
            </a:br>
            <a:r>
              <a:rPr lang="en-US" sz="1400">
                <a:solidFill>
                  <a:schemeClr val="bg2"/>
                </a:solidFill>
              </a:rPr>
              <a:t>1702-1761</a:t>
            </a:r>
          </a:p>
        </p:txBody>
      </p:sp>
      <p:grpSp>
        <p:nvGrpSpPr>
          <p:cNvPr id="13" name="Group 6"/>
          <p:cNvGrpSpPr>
            <a:grpSpLocks/>
          </p:cNvGrpSpPr>
          <p:nvPr/>
        </p:nvGrpSpPr>
        <p:grpSpPr bwMode="auto">
          <a:xfrm>
            <a:off x="6" y="4410610"/>
            <a:ext cx="9143993" cy="1066800"/>
            <a:chOff x="2919" y="2928"/>
            <a:chExt cx="3173" cy="672"/>
          </a:xfrm>
        </p:grpSpPr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>
              <a:off x="2919" y="3108"/>
              <a:ext cx="133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sz="2800" dirty="0">
                  <a:solidFill>
                    <a:srgbClr val="850205"/>
                  </a:solidFill>
                </a:rPr>
                <a:t>P</a:t>
              </a:r>
              <a:r>
                <a:rPr lang="en-US" sz="2800" dirty="0" smtClean="0">
                  <a:solidFill>
                    <a:srgbClr val="850205"/>
                  </a:solidFill>
                </a:rPr>
                <a:t>(Sleeping </a:t>
              </a:r>
              <a:r>
                <a:rPr lang="en-US" sz="2800" dirty="0">
                  <a:solidFill>
                    <a:srgbClr val="850205"/>
                  </a:solidFill>
                </a:rPr>
                <a:t>| </a:t>
              </a:r>
              <a:r>
                <a:rPr lang="en-US" sz="2800" dirty="0" smtClean="0">
                  <a:solidFill>
                    <a:srgbClr val="850205"/>
                  </a:solidFill>
                </a:rPr>
                <a:t>NSH) </a:t>
              </a:r>
              <a:r>
                <a:rPr lang="en-US" sz="2800" dirty="0">
                  <a:solidFill>
                    <a:srgbClr val="850205"/>
                  </a:solidFill>
                </a:rPr>
                <a:t>=</a:t>
              </a:r>
            </a:p>
          </p:txBody>
        </p:sp>
        <p:grpSp>
          <p:nvGrpSpPr>
            <p:cNvPr id="15" name="Group 8"/>
            <p:cNvGrpSpPr>
              <a:grpSpLocks/>
            </p:cNvGrpSpPr>
            <p:nvPr/>
          </p:nvGrpSpPr>
          <p:grpSpPr bwMode="auto">
            <a:xfrm>
              <a:off x="4128" y="2928"/>
              <a:ext cx="1964" cy="672"/>
              <a:chOff x="4128" y="2928"/>
              <a:chExt cx="1964" cy="672"/>
            </a:xfrm>
          </p:grpSpPr>
          <p:grpSp>
            <p:nvGrpSpPr>
              <p:cNvPr id="16" name="Group 9"/>
              <p:cNvGrpSpPr>
                <a:grpSpLocks/>
              </p:cNvGrpSpPr>
              <p:nvPr/>
            </p:nvGrpSpPr>
            <p:grpSpPr bwMode="auto">
              <a:xfrm>
                <a:off x="4128" y="2928"/>
                <a:ext cx="1964" cy="672"/>
                <a:chOff x="4128" y="2928"/>
                <a:chExt cx="1964" cy="672"/>
              </a:xfrm>
            </p:grpSpPr>
            <p:sp>
              <p:nvSpPr>
                <p:cNvPr id="18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128" y="2928"/>
                  <a:ext cx="1964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2800" dirty="0">
                      <a:solidFill>
                        <a:srgbClr val="850205"/>
                      </a:solidFill>
                    </a:rPr>
                    <a:t>P</a:t>
                  </a:r>
                  <a:r>
                    <a:rPr lang="en-US" sz="2800" dirty="0" smtClean="0">
                      <a:solidFill>
                        <a:srgbClr val="850205"/>
                      </a:solidFill>
                    </a:rPr>
                    <a:t>(NSH | Sleeping) </a:t>
                  </a:r>
                  <a:r>
                    <a:rPr lang="en-US" sz="2800" dirty="0">
                      <a:solidFill>
                        <a:srgbClr val="850205"/>
                      </a:solidFill>
                    </a:rPr>
                    <a:t>P</a:t>
                  </a:r>
                  <a:r>
                    <a:rPr lang="en-US" sz="2800" dirty="0" smtClean="0">
                      <a:solidFill>
                        <a:srgbClr val="850205"/>
                      </a:solidFill>
                    </a:rPr>
                    <a:t>(Sleeping)</a:t>
                  </a:r>
                  <a:endParaRPr lang="en-US" sz="2800" dirty="0">
                    <a:solidFill>
                      <a:srgbClr val="850205"/>
                    </a:solidFill>
                  </a:endParaRPr>
                </a:p>
              </p:txBody>
            </p:sp>
            <p:sp>
              <p:nvSpPr>
                <p:cNvPr id="1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4128" y="3273"/>
                  <a:ext cx="1632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2800" dirty="0">
                      <a:solidFill>
                        <a:srgbClr val="850205"/>
                      </a:solidFill>
                    </a:rPr>
                    <a:t>P</a:t>
                  </a:r>
                  <a:r>
                    <a:rPr lang="en-US" sz="2800" dirty="0" smtClean="0">
                      <a:solidFill>
                        <a:srgbClr val="850205"/>
                      </a:solidFill>
                    </a:rPr>
                    <a:t>(NSH)</a:t>
                  </a:r>
                  <a:endParaRPr lang="en-US" sz="2800" dirty="0">
                    <a:solidFill>
                      <a:srgbClr val="850205"/>
                    </a:solidFill>
                  </a:endParaRPr>
                </a:p>
              </p:txBody>
            </p:sp>
          </p:grpSp>
          <p:sp>
            <p:nvSpPr>
              <p:cNvPr id="17" name="Line 12"/>
              <p:cNvSpPr>
                <a:spLocks noChangeShapeType="1"/>
              </p:cNvSpPr>
              <p:nvPr/>
            </p:nvSpPr>
            <p:spPr bwMode="auto">
              <a:xfrm>
                <a:off x="4549" y="3271"/>
                <a:ext cx="1067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srgbClr val="850205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8138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Naïve Bayes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en-US">
                <a:latin typeface="Arial" charset="0"/>
              </a:rPr>
              <a:t>Would like to know the probability that the true class is C</a:t>
            </a:r>
            <a:r>
              <a:rPr lang="en-US" baseline="-25000">
                <a:latin typeface="Arial" charset="0"/>
              </a:rPr>
              <a:t>i</a:t>
            </a:r>
            <a:r>
              <a:rPr lang="en-US">
                <a:latin typeface="Arial" charset="0"/>
              </a:rPr>
              <a:t> given the occurrence of observed feature vector F = &lt;f</a:t>
            </a:r>
            <a:r>
              <a:rPr lang="en-US" baseline="-25000">
                <a:latin typeface="Arial" charset="0"/>
              </a:rPr>
              <a:t>1</a:t>
            </a:r>
            <a:r>
              <a:rPr lang="en-US">
                <a:latin typeface="Arial" charset="0"/>
              </a:rPr>
              <a:t>, f</a:t>
            </a:r>
            <a:r>
              <a:rPr lang="en-US" baseline="-25000">
                <a:latin typeface="Arial" charset="0"/>
              </a:rPr>
              <a:t>2</a:t>
            </a:r>
            <a:r>
              <a:rPr lang="en-US">
                <a:latin typeface="Arial" charset="0"/>
              </a:rPr>
              <a:t>, …, f</a:t>
            </a:r>
            <a:r>
              <a:rPr lang="en-US" baseline="-25000">
                <a:latin typeface="Arial" charset="0"/>
              </a:rPr>
              <a:t>n</a:t>
            </a:r>
            <a:r>
              <a:rPr lang="en-US">
                <a:latin typeface="Arial" charset="0"/>
              </a:rPr>
              <a:t> &gt;</a:t>
            </a:r>
          </a:p>
          <a:p>
            <a:pPr marL="0" indent="0" eaLnBrk="1" hangingPunct="1">
              <a:buFont typeface="Wingdings" charset="0"/>
              <a:buNone/>
            </a:pPr>
            <a:r>
              <a:rPr lang="en-US">
                <a:latin typeface="Arial" charset="0"/>
              </a:rPr>
              <a:t>Compute as:</a:t>
            </a:r>
          </a:p>
          <a:p>
            <a:pPr marL="0" indent="0"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marL="0" indent="0"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marL="0" indent="0"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marL="0" indent="0"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marL="0" indent="0"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</p:txBody>
      </p:sp>
      <p:grpSp>
        <p:nvGrpSpPr>
          <p:cNvPr id="43012" name="Group 4"/>
          <p:cNvGrpSpPr>
            <a:grpSpLocks/>
          </p:cNvGrpSpPr>
          <p:nvPr/>
        </p:nvGrpSpPr>
        <p:grpSpPr bwMode="auto">
          <a:xfrm>
            <a:off x="1218147" y="3548580"/>
            <a:ext cx="6877050" cy="1066800"/>
            <a:chOff x="598" y="2070"/>
            <a:chExt cx="4332" cy="672"/>
          </a:xfrm>
        </p:grpSpPr>
        <p:grpSp>
          <p:nvGrpSpPr>
            <p:cNvPr id="43013" name="Group 5"/>
            <p:cNvGrpSpPr>
              <a:grpSpLocks/>
            </p:cNvGrpSpPr>
            <p:nvPr/>
          </p:nvGrpSpPr>
          <p:grpSpPr bwMode="auto">
            <a:xfrm>
              <a:off x="598" y="2070"/>
              <a:ext cx="2666" cy="672"/>
              <a:chOff x="3094" y="2928"/>
              <a:chExt cx="2666" cy="672"/>
            </a:xfrm>
          </p:grpSpPr>
          <p:sp>
            <p:nvSpPr>
              <p:cNvPr id="43021" name="Text Box 6"/>
              <p:cNvSpPr txBox="1">
                <a:spLocks noChangeArrowheads="1"/>
              </p:cNvSpPr>
              <p:nvPr/>
            </p:nvSpPr>
            <p:spPr bwMode="auto">
              <a:xfrm>
                <a:off x="3094" y="3108"/>
                <a:ext cx="115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r">
                  <a:spcBef>
                    <a:spcPct val="50000"/>
                  </a:spcBef>
                </a:pPr>
                <a:r>
                  <a:rPr lang="en-US" sz="2800">
                    <a:solidFill>
                      <a:schemeClr val="accent1"/>
                    </a:solidFill>
                  </a:rPr>
                  <a:t>P(C</a:t>
                </a:r>
                <a:r>
                  <a:rPr lang="en-US" sz="2800" baseline="-25000">
                    <a:solidFill>
                      <a:schemeClr val="accent1"/>
                    </a:solidFill>
                  </a:rPr>
                  <a:t>i</a:t>
                </a:r>
                <a:r>
                  <a:rPr lang="en-US" sz="2800">
                    <a:solidFill>
                      <a:schemeClr val="accent1"/>
                    </a:solidFill>
                  </a:rPr>
                  <a:t> | F) =</a:t>
                </a:r>
              </a:p>
            </p:txBody>
          </p:sp>
          <p:grpSp>
            <p:nvGrpSpPr>
              <p:cNvPr id="43022" name="Group 7"/>
              <p:cNvGrpSpPr>
                <a:grpSpLocks/>
              </p:cNvGrpSpPr>
              <p:nvPr/>
            </p:nvGrpSpPr>
            <p:grpSpPr bwMode="auto">
              <a:xfrm>
                <a:off x="4128" y="2928"/>
                <a:ext cx="1632" cy="672"/>
                <a:chOff x="4128" y="2928"/>
                <a:chExt cx="1632" cy="672"/>
              </a:xfrm>
            </p:grpSpPr>
            <p:grpSp>
              <p:nvGrpSpPr>
                <p:cNvPr id="43023" name="Group 8"/>
                <p:cNvGrpSpPr>
                  <a:grpSpLocks/>
                </p:cNvGrpSpPr>
                <p:nvPr/>
              </p:nvGrpSpPr>
              <p:grpSpPr bwMode="auto">
                <a:xfrm>
                  <a:off x="4128" y="2928"/>
                  <a:ext cx="1632" cy="672"/>
                  <a:chOff x="4128" y="2928"/>
                  <a:chExt cx="1632" cy="672"/>
                </a:xfrm>
              </p:grpSpPr>
              <p:sp>
                <p:nvSpPr>
                  <p:cNvPr id="43025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28" y="2928"/>
                    <a:ext cx="1632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Arial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2800">
                        <a:solidFill>
                          <a:schemeClr val="accent1"/>
                        </a:solidFill>
                      </a:rPr>
                      <a:t>P(F | C</a:t>
                    </a:r>
                    <a:r>
                      <a:rPr lang="en-US" sz="2800" baseline="-25000">
                        <a:solidFill>
                          <a:schemeClr val="accent1"/>
                        </a:solidFill>
                      </a:rPr>
                      <a:t>i</a:t>
                    </a:r>
                    <a:r>
                      <a:rPr lang="en-US" sz="2800">
                        <a:solidFill>
                          <a:schemeClr val="accent1"/>
                        </a:solidFill>
                      </a:rPr>
                      <a:t>) P(C</a:t>
                    </a:r>
                    <a:r>
                      <a:rPr lang="en-US" sz="2800" baseline="-25000">
                        <a:solidFill>
                          <a:schemeClr val="accent1"/>
                        </a:solidFill>
                      </a:rPr>
                      <a:t>i</a:t>
                    </a:r>
                    <a:r>
                      <a:rPr lang="en-US" sz="2800">
                        <a:solidFill>
                          <a:schemeClr val="accent1"/>
                        </a:solidFill>
                      </a:rPr>
                      <a:t>)</a:t>
                    </a:r>
                  </a:p>
                </p:txBody>
              </p:sp>
              <p:sp>
                <p:nvSpPr>
                  <p:cNvPr id="43026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28" y="3273"/>
                    <a:ext cx="1632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Arial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2800">
                        <a:solidFill>
                          <a:schemeClr val="accent1"/>
                        </a:solidFill>
                      </a:rPr>
                      <a:t>P(F)</a:t>
                    </a:r>
                  </a:p>
                </p:txBody>
              </p:sp>
            </p:grpSp>
            <p:sp>
              <p:nvSpPr>
                <p:cNvPr id="43024" name="Line 11"/>
                <p:cNvSpPr>
                  <a:spLocks noChangeShapeType="1"/>
                </p:cNvSpPr>
                <p:nvPr/>
              </p:nvSpPr>
              <p:spPr bwMode="auto">
                <a:xfrm>
                  <a:off x="4320" y="3271"/>
                  <a:ext cx="1296" cy="0"/>
                </a:xfrm>
                <a:prstGeom prst="line">
                  <a:avLst/>
                </a:prstGeom>
                <a:noFill/>
                <a:ln w="38100">
                  <a:solidFill>
                    <a:srgbClr val="850205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>
                    <a:solidFill>
                      <a:schemeClr val="accent1"/>
                    </a:solidFill>
                  </a:endParaRPr>
                </a:p>
              </p:txBody>
            </p:sp>
          </p:grpSp>
        </p:grpSp>
        <p:grpSp>
          <p:nvGrpSpPr>
            <p:cNvPr id="43014" name="Group 12"/>
            <p:cNvGrpSpPr>
              <a:grpSpLocks/>
            </p:cNvGrpSpPr>
            <p:nvPr/>
          </p:nvGrpSpPr>
          <p:grpSpPr bwMode="auto">
            <a:xfrm>
              <a:off x="2264" y="2071"/>
              <a:ext cx="2666" cy="633"/>
              <a:chOff x="3094" y="2928"/>
              <a:chExt cx="2666" cy="633"/>
            </a:xfrm>
          </p:grpSpPr>
          <p:sp>
            <p:nvSpPr>
              <p:cNvPr id="43015" name="Text Box 13"/>
              <p:cNvSpPr txBox="1">
                <a:spLocks noChangeArrowheads="1"/>
              </p:cNvSpPr>
              <p:nvPr/>
            </p:nvSpPr>
            <p:spPr bwMode="auto">
              <a:xfrm>
                <a:off x="3094" y="3108"/>
                <a:ext cx="115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r">
                  <a:spcBef>
                    <a:spcPct val="50000"/>
                  </a:spcBef>
                </a:pPr>
                <a:r>
                  <a:rPr lang="en-US" sz="2800">
                    <a:solidFill>
                      <a:schemeClr val="accent1"/>
                    </a:solidFill>
                  </a:rPr>
                  <a:t>=</a:t>
                </a:r>
              </a:p>
            </p:txBody>
          </p:sp>
          <p:grpSp>
            <p:nvGrpSpPr>
              <p:cNvPr id="43016" name="Group 14"/>
              <p:cNvGrpSpPr>
                <a:grpSpLocks/>
              </p:cNvGrpSpPr>
              <p:nvPr/>
            </p:nvGrpSpPr>
            <p:grpSpPr bwMode="auto">
              <a:xfrm>
                <a:off x="4128" y="2928"/>
                <a:ext cx="1632" cy="633"/>
                <a:chOff x="4128" y="2928"/>
                <a:chExt cx="1632" cy="633"/>
              </a:xfrm>
            </p:grpSpPr>
            <p:grpSp>
              <p:nvGrpSpPr>
                <p:cNvPr id="43017" name="Group 15"/>
                <p:cNvGrpSpPr>
                  <a:grpSpLocks/>
                </p:cNvGrpSpPr>
                <p:nvPr/>
              </p:nvGrpSpPr>
              <p:grpSpPr bwMode="auto">
                <a:xfrm>
                  <a:off x="4128" y="2928"/>
                  <a:ext cx="1632" cy="633"/>
                  <a:chOff x="4128" y="2928"/>
                  <a:chExt cx="1632" cy="633"/>
                </a:xfrm>
              </p:grpSpPr>
              <p:sp>
                <p:nvSpPr>
                  <p:cNvPr id="43019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28" y="2928"/>
                    <a:ext cx="163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Arial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2400" dirty="0">
                        <a:solidFill>
                          <a:schemeClr val="accent1"/>
                        </a:solidFill>
                      </a:rPr>
                      <a:t>Likelihood * Prior</a:t>
                    </a:r>
                  </a:p>
                </p:txBody>
              </p:sp>
              <p:sp>
                <p:nvSpPr>
                  <p:cNvPr id="43020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28" y="3273"/>
                    <a:ext cx="163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Arial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2400">
                        <a:solidFill>
                          <a:schemeClr val="accent1"/>
                        </a:solidFill>
                      </a:rPr>
                      <a:t>Evidence</a:t>
                    </a:r>
                  </a:p>
                </p:txBody>
              </p:sp>
            </p:grpSp>
            <p:sp>
              <p:nvSpPr>
                <p:cNvPr id="43018" name="Line 18"/>
                <p:cNvSpPr>
                  <a:spLocks noChangeShapeType="1"/>
                </p:cNvSpPr>
                <p:nvPr/>
              </p:nvSpPr>
              <p:spPr bwMode="auto">
                <a:xfrm>
                  <a:off x="4320" y="3271"/>
                  <a:ext cx="1296" cy="0"/>
                </a:xfrm>
                <a:prstGeom prst="line">
                  <a:avLst/>
                </a:prstGeom>
                <a:noFill/>
                <a:ln w="38100">
                  <a:solidFill>
                    <a:srgbClr val="850205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>
                    <a:solidFill>
                      <a:schemeClr val="accent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0570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Naïve Bayes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 eaLnBrk="1" hangingPunct="1">
              <a:buFont typeface="Wingdings" charset="0"/>
              <a:buNone/>
            </a:pPr>
            <a:r>
              <a:rPr lang="en-US">
                <a:latin typeface="Arial" charset="0"/>
              </a:rPr>
              <a:t>Would like to know the probability that the true class is C</a:t>
            </a:r>
            <a:r>
              <a:rPr lang="en-US" baseline="-25000">
                <a:latin typeface="Arial" charset="0"/>
              </a:rPr>
              <a:t>i</a:t>
            </a:r>
            <a:r>
              <a:rPr lang="en-US">
                <a:latin typeface="Arial" charset="0"/>
              </a:rPr>
              <a:t> given the occurrence of observed feature vector F = &lt;f</a:t>
            </a:r>
            <a:r>
              <a:rPr lang="en-US" baseline="-25000">
                <a:latin typeface="Arial" charset="0"/>
              </a:rPr>
              <a:t>1</a:t>
            </a:r>
            <a:r>
              <a:rPr lang="en-US">
                <a:latin typeface="Arial" charset="0"/>
              </a:rPr>
              <a:t>, f</a:t>
            </a:r>
            <a:r>
              <a:rPr lang="en-US" baseline="-25000">
                <a:latin typeface="Arial" charset="0"/>
              </a:rPr>
              <a:t>2</a:t>
            </a:r>
            <a:r>
              <a:rPr lang="en-US">
                <a:latin typeface="Arial" charset="0"/>
              </a:rPr>
              <a:t>, …, f</a:t>
            </a:r>
            <a:r>
              <a:rPr lang="en-US" baseline="-25000">
                <a:latin typeface="Arial" charset="0"/>
              </a:rPr>
              <a:t>n</a:t>
            </a:r>
            <a:r>
              <a:rPr lang="en-US">
                <a:latin typeface="Arial" charset="0"/>
              </a:rPr>
              <a:t> &gt;</a:t>
            </a:r>
          </a:p>
          <a:p>
            <a:pPr marL="0" indent="0" eaLnBrk="1" hangingPunct="1">
              <a:buFont typeface="Wingdings" charset="0"/>
              <a:buNone/>
            </a:pPr>
            <a:r>
              <a:rPr lang="en-US">
                <a:latin typeface="Arial" charset="0"/>
              </a:rPr>
              <a:t>Compute as:</a:t>
            </a:r>
          </a:p>
          <a:p>
            <a:pPr marL="0" indent="0"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marL="0" indent="0"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marL="0" indent="0"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marL="0" indent="0" eaLnBrk="1" hangingPunct="1">
              <a:buFont typeface="Wingdings" charset="0"/>
              <a:buNone/>
            </a:pPr>
            <a:r>
              <a:rPr lang="en-US">
                <a:latin typeface="Arial" charset="0"/>
              </a:rPr>
              <a:t>Class C</a:t>
            </a:r>
            <a:r>
              <a:rPr lang="en-US" baseline="-25000">
                <a:latin typeface="Arial" charset="0"/>
              </a:rPr>
              <a:t>x</a:t>
            </a:r>
            <a:r>
              <a:rPr lang="en-US">
                <a:latin typeface="Arial" charset="0"/>
              </a:rPr>
              <a:t> with the highest computed probability is used as the classification result</a:t>
            </a:r>
          </a:p>
          <a:p>
            <a:pPr marL="0" indent="0"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marL="0" indent="0"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</p:txBody>
      </p:sp>
      <p:grpSp>
        <p:nvGrpSpPr>
          <p:cNvPr id="19" name="Group 4"/>
          <p:cNvGrpSpPr>
            <a:grpSpLocks/>
          </p:cNvGrpSpPr>
          <p:nvPr/>
        </p:nvGrpSpPr>
        <p:grpSpPr bwMode="auto">
          <a:xfrm>
            <a:off x="1218147" y="3548580"/>
            <a:ext cx="6877050" cy="1066800"/>
            <a:chOff x="598" y="2070"/>
            <a:chExt cx="4332" cy="672"/>
          </a:xfrm>
        </p:grpSpPr>
        <p:grpSp>
          <p:nvGrpSpPr>
            <p:cNvPr id="20" name="Group 5"/>
            <p:cNvGrpSpPr>
              <a:grpSpLocks/>
            </p:cNvGrpSpPr>
            <p:nvPr/>
          </p:nvGrpSpPr>
          <p:grpSpPr bwMode="auto">
            <a:xfrm>
              <a:off x="598" y="2070"/>
              <a:ext cx="2666" cy="672"/>
              <a:chOff x="3094" y="2928"/>
              <a:chExt cx="2666" cy="672"/>
            </a:xfrm>
          </p:grpSpPr>
          <p:sp>
            <p:nvSpPr>
              <p:cNvPr id="28" name="Text Box 6"/>
              <p:cNvSpPr txBox="1">
                <a:spLocks noChangeArrowheads="1"/>
              </p:cNvSpPr>
              <p:nvPr/>
            </p:nvSpPr>
            <p:spPr bwMode="auto">
              <a:xfrm>
                <a:off x="3094" y="3108"/>
                <a:ext cx="115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r">
                  <a:spcBef>
                    <a:spcPct val="50000"/>
                  </a:spcBef>
                </a:pPr>
                <a:r>
                  <a:rPr lang="en-US" sz="2800">
                    <a:solidFill>
                      <a:schemeClr val="accent1"/>
                    </a:solidFill>
                  </a:rPr>
                  <a:t>P(C</a:t>
                </a:r>
                <a:r>
                  <a:rPr lang="en-US" sz="2800" baseline="-25000">
                    <a:solidFill>
                      <a:schemeClr val="accent1"/>
                    </a:solidFill>
                  </a:rPr>
                  <a:t>i</a:t>
                </a:r>
                <a:r>
                  <a:rPr lang="en-US" sz="2800">
                    <a:solidFill>
                      <a:schemeClr val="accent1"/>
                    </a:solidFill>
                  </a:rPr>
                  <a:t> | F) =</a:t>
                </a:r>
              </a:p>
            </p:txBody>
          </p:sp>
          <p:grpSp>
            <p:nvGrpSpPr>
              <p:cNvPr id="29" name="Group 7"/>
              <p:cNvGrpSpPr>
                <a:grpSpLocks/>
              </p:cNvGrpSpPr>
              <p:nvPr/>
            </p:nvGrpSpPr>
            <p:grpSpPr bwMode="auto">
              <a:xfrm>
                <a:off x="4128" y="2928"/>
                <a:ext cx="1632" cy="672"/>
                <a:chOff x="4128" y="2928"/>
                <a:chExt cx="1632" cy="672"/>
              </a:xfrm>
            </p:grpSpPr>
            <p:grpSp>
              <p:nvGrpSpPr>
                <p:cNvPr id="30" name="Group 8"/>
                <p:cNvGrpSpPr>
                  <a:grpSpLocks/>
                </p:cNvGrpSpPr>
                <p:nvPr/>
              </p:nvGrpSpPr>
              <p:grpSpPr bwMode="auto">
                <a:xfrm>
                  <a:off x="4128" y="2928"/>
                  <a:ext cx="1632" cy="672"/>
                  <a:chOff x="4128" y="2928"/>
                  <a:chExt cx="1632" cy="672"/>
                </a:xfrm>
              </p:grpSpPr>
              <p:sp>
                <p:nvSpPr>
                  <p:cNvPr id="32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28" y="2928"/>
                    <a:ext cx="1632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Arial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2800">
                        <a:solidFill>
                          <a:schemeClr val="accent1"/>
                        </a:solidFill>
                      </a:rPr>
                      <a:t>P(F | C</a:t>
                    </a:r>
                    <a:r>
                      <a:rPr lang="en-US" sz="2800" baseline="-25000">
                        <a:solidFill>
                          <a:schemeClr val="accent1"/>
                        </a:solidFill>
                      </a:rPr>
                      <a:t>i</a:t>
                    </a:r>
                    <a:r>
                      <a:rPr lang="en-US" sz="2800">
                        <a:solidFill>
                          <a:schemeClr val="accent1"/>
                        </a:solidFill>
                      </a:rPr>
                      <a:t>) P(C</a:t>
                    </a:r>
                    <a:r>
                      <a:rPr lang="en-US" sz="2800" baseline="-25000">
                        <a:solidFill>
                          <a:schemeClr val="accent1"/>
                        </a:solidFill>
                      </a:rPr>
                      <a:t>i</a:t>
                    </a:r>
                    <a:r>
                      <a:rPr lang="en-US" sz="2800">
                        <a:solidFill>
                          <a:schemeClr val="accent1"/>
                        </a:solidFill>
                      </a:rPr>
                      <a:t>)</a:t>
                    </a:r>
                  </a:p>
                </p:txBody>
              </p:sp>
              <p:sp>
                <p:nvSpPr>
                  <p:cNvPr id="33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28" y="3273"/>
                    <a:ext cx="1632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Arial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2800">
                        <a:solidFill>
                          <a:schemeClr val="accent1"/>
                        </a:solidFill>
                      </a:rPr>
                      <a:t>P(F)</a:t>
                    </a:r>
                  </a:p>
                </p:txBody>
              </p:sp>
            </p:grpSp>
            <p:sp>
              <p:nvSpPr>
                <p:cNvPr id="31" name="Line 11"/>
                <p:cNvSpPr>
                  <a:spLocks noChangeShapeType="1"/>
                </p:cNvSpPr>
                <p:nvPr/>
              </p:nvSpPr>
              <p:spPr bwMode="auto">
                <a:xfrm>
                  <a:off x="4320" y="3271"/>
                  <a:ext cx="1296" cy="0"/>
                </a:xfrm>
                <a:prstGeom prst="line">
                  <a:avLst/>
                </a:prstGeom>
                <a:noFill/>
                <a:ln w="38100">
                  <a:solidFill>
                    <a:srgbClr val="850205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>
                    <a:solidFill>
                      <a:schemeClr val="accent1"/>
                    </a:solidFill>
                  </a:endParaRPr>
                </a:p>
              </p:txBody>
            </p:sp>
          </p:grpSp>
        </p:grpSp>
        <p:grpSp>
          <p:nvGrpSpPr>
            <p:cNvPr id="21" name="Group 12"/>
            <p:cNvGrpSpPr>
              <a:grpSpLocks/>
            </p:cNvGrpSpPr>
            <p:nvPr/>
          </p:nvGrpSpPr>
          <p:grpSpPr bwMode="auto">
            <a:xfrm>
              <a:off x="2264" y="2071"/>
              <a:ext cx="2666" cy="633"/>
              <a:chOff x="3094" y="2928"/>
              <a:chExt cx="2666" cy="633"/>
            </a:xfrm>
          </p:grpSpPr>
          <p:sp>
            <p:nvSpPr>
              <p:cNvPr id="22" name="Text Box 13"/>
              <p:cNvSpPr txBox="1">
                <a:spLocks noChangeArrowheads="1"/>
              </p:cNvSpPr>
              <p:nvPr/>
            </p:nvSpPr>
            <p:spPr bwMode="auto">
              <a:xfrm>
                <a:off x="3094" y="3108"/>
                <a:ext cx="115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r">
                  <a:spcBef>
                    <a:spcPct val="50000"/>
                  </a:spcBef>
                </a:pPr>
                <a:r>
                  <a:rPr lang="en-US" sz="2800">
                    <a:solidFill>
                      <a:schemeClr val="accent1"/>
                    </a:solidFill>
                  </a:rPr>
                  <a:t>=</a:t>
                </a:r>
              </a:p>
            </p:txBody>
          </p:sp>
          <p:grpSp>
            <p:nvGrpSpPr>
              <p:cNvPr id="23" name="Group 14"/>
              <p:cNvGrpSpPr>
                <a:grpSpLocks/>
              </p:cNvGrpSpPr>
              <p:nvPr/>
            </p:nvGrpSpPr>
            <p:grpSpPr bwMode="auto">
              <a:xfrm>
                <a:off x="4128" y="2928"/>
                <a:ext cx="1632" cy="633"/>
                <a:chOff x="4128" y="2928"/>
                <a:chExt cx="1632" cy="633"/>
              </a:xfrm>
            </p:grpSpPr>
            <p:grpSp>
              <p:nvGrpSpPr>
                <p:cNvPr id="24" name="Group 15"/>
                <p:cNvGrpSpPr>
                  <a:grpSpLocks/>
                </p:cNvGrpSpPr>
                <p:nvPr/>
              </p:nvGrpSpPr>
              <p:grpSpPr bwMode="auto">
                <a:xfrm>
                  <a:off x="4128" y="2928"/>
                  <a:ext cx="1632" cy="633"/>
                  <a:chOff x="4128" y="2928"/>
                  <a:chExt cx="1632" cy="633"/>
                </a:xfrm>
              </p:grpSpPr>
              <p:sp>
                <p:nvSpPr>
                  <p:cNvPr id="26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28" y="2928"/>
                    <a:ext cx="163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Arial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2400">
                        <a:solidFill>
                          <a:schemeClr val="accent1"/>
                        </a:solidFill>
                      </a:rPr>
                      <a:t>Likelihood * Prior</a:t>
                    </a:r>
                  </a:p>
                </p:txBody>
              </p:sp>
              <p:sp>
                <p:nvSpPr>
                  <p:cNvPr id="27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28" y="3273"/>
                    <a:ext cx="163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Arial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2400">
                        <a:solidFill>
                          <a:schemeClr val="accent1"/>
                        </a:solidFill>
                      </a:rPr>
                      <a:t>Evidence</a:t>
                    </a:r>
                  </a:p>
                </p:txBody>
              </p:sp>
            </p:grpSp>
            <p:sp>
              <p:nvSpPr>
                <p:cNvPr id="25" name="Line 18"/>
                <p:cNvSpPr>
                  <a:spLocks noChangeShapeType="1"/>
                </p:cNvSpPr>
                <p:nvPr/>
              </p:nvSpPr>
              <p:spPr bwMode="auto">
                <a:xfrm>
                  <a:off x="4320" y="3271"/>
                  <a:ext cx="1296" cy="0"/>
                </a:xfrm>
                <a:prstGeom prst="line">
                  <a:avLst/>
                </a:prstGeom>
                <a:noFill/>
                <a:ln w="38100">
                  <a:solidFill>
                    <a:srgbClr val="850205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>
                    <a:solidFill>
                      <a:schemeClr val="accent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3288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Small Issues</a:t>
            </a:r>
            <a:endParaRPr lang="en-US" dirty="0">
              <a:latin typeface="Arial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234950" indent="-6350">
              <a:buFontTx/>
              <a:buNone/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What 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happens when </a:t>
            </a:r>
            <a:r>
              <a:rPr lang="en-US" dirty="0" err="1">
                <a:solidFill>
                  <a:srgbClr val="850205"/>
                </a:solidFill>
                <a:latin typeface="Arial" charset="0"/>
              </a:rPr>
              <a:t>C</a:t>
            </a:r>
            <a:r>
              <a:rPr lang="en-US" baseline="-25000" dirty="0" err="1">
                <a:solidFill>
                  <a:srgbClr val="850205"/>
                </a:solidFill>
                <a:latin typeface="Arial" charset="0"/>
              </a:rPr>
              <a:t>i</a:t>
            </a:r>
            <a:r>
              <a:rPr lang="en-US" dirty="0">
                <a:solidFill>
                  <a:srgbClr val="850205"/>
                </a:solidFill>
                <a:latin typeface="Arial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never occurs in the training data?</a:t>
            </a:r>
          </a:p>
          <a:p>
            <a:pPr marL="463550" lvl="1" indent="-6350" eaLnBrk="1" hangingPunct="1">
              <a:buFontTx/>
              <a:buNone/>
            </a:pPr>
            <a:r>
              <a:rPr lang="en-US" dirty="0">
                <a:solidFill>
                  <a:srgbClr val="850205"/>
                </a:solidFill>
                <a:latin typeface="Arial" charset="0"/>
                <a:sym typeface="Wingdings" charset="0"/>
              </a:rPr>
              <a:t>		</a:t>
            </a:r>
            <a:r>
              <a:rPr lang="en-US" dirty="0">
                <a:solidFill>
                  <a:srgbClr val="850205"/>
                </a:solidFill>
                <a:latin typeface="Arial" charset="0"/>
              </a:rPr>
              <a:t>P(</a:t>
            </a:r>
            <a:r>
              <a:rPr lang="en-US" dirty="0" err="1">
                <a:solidFill>
                  <a:srgbClr val="850205"/>
                </a:solidFill>
                <a:latin typeface="Arial" charset="0"/>
              </a:rPr>
              <a:t>C</a:t>
            </a:r>
            <a:r>
              <a:rPr lang="en-US" baseline="-25000" dirty="0" err="1">
                <a:solidFill>
                  <a:srgbClr val="850205"/>
                </a:solidFill>
                <a:latin typeface="Arial" charset="0"/>
              </a:rPr>
              <a:t>i</a:t>
            </a:r>
            <a:r>
              <a:rPr lang="en-US" dirty="0">
                <a:solidFill>
                  <a:srgbClr val="850205"/>
                </a:solidFill>
                <a:latin typeface="Arial" charset="0"/>
              </a:rPr>
              <a:t>) = 0</a:t>
            </a:r>
            <a:r>
              <a:rPr lang="en-US" dirty="0">
                <a:solidFill>
                  <a:srgbClr val="000000"/>
                </a:solidFill>
                <a:latin typeface="Arial" charset="0"/>
                <a:sym typeface="Wingdings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Arial" charset="0"/>
                <a:sym typeface="Symbol" charset="0"/>
              </a:rPr>
              <a:t>therefore</a:t>
            </a:r>
            <a:r>
              <a:rPr lang="en-US" dirty="0">
                <a:solidFill>
                  <a:srgbClr val="850205"/>
                </a:solidFill>
                <a:latin typeface="Arial" charset="0"/>
                <a:sym typeface="Wingdings" charset="0"/>
              </a:rPr>
              <a:t> </a:t>
            </a:r>
            <a:r>
              <a:rPr lang="en-US" dirty="0" err="1">
                <a:solidFill>
                  <a:srgbClr val="850205"/>
                </a:solidFill>
                <a:latin typeface="Arial" charset="0"/>
              </a:rPr>
              <a:t>C</a:t>
            </a:r>
            <a:r>
              <a:rPr lang="en-US" baseline="-25000" dirty="0" err="1">
                <a:solidFill>
                  <a:srgbClr val="850205"/>
                </a:solidFill>
                <a:latin typeface="Arial" charset="0"/>
              </a:rPr>
              <a:t>i</a:t>
            </a:r>
            <a:r>
              <a:rPr lang="en-US" dirty="0">
                <a:solidFill>
                  <a:srgbClr val="850205"/>
                </a:solidFill>
                <a:latin typeface="Arial" charset="0"/>
                <a:sym typeface="Wingdings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 charset="0"/>
                <a:sym typeface="Wingdings" charset="0"/>
              </a:rPr>
              <a:t>never wins &amp; is never selected!</a:t>
            </a:r>
          </a:p>
          <a:p>
            <a:pPr marL="463550" lvl="1" indent="-6350" eaLnBrk="1" hangingPunct="1">
              <a:buFontTx/>
              <a:buNone/>
            </a:pPr>
            <a:r>
              <a:rPr lang="en-US" sz="2000" dirty="0">
                <a:solidFill>
                  <a:srgbClr val="000000"/>
                </a:solidFill>
                <a:latin typeface="Arial" charset="0"/>
                <a:sym typeface="Wingdings" charset="0"/>
              </a:rPr>
              <a:t>(A common variant puts a minimum on</a:t>
            </a:r>
            <a:r>
              <a:rPr lang="en-US" sz="2000" dirty="0">
                <a:solidFill>
                  <a:srgbClr val="850205"/>
                </a:solidFill>
                <a:latin typeface="Arial" charset="0"/>
                <a:sym typeface="Wingdings" charset="0"/>
              </a:rPr>
              <a:t> </a:t>
            </a:r>
            <a:r>
              <a:rPr lang="en-US" sz="2000" dirty="0">
                <a:solidFill>
                  <a:srgbClr val="850205"/>
                </a:solidFill>
                <a:latin typeface="Arial" charset="0"/>
              </a:rPr>
              <a:t>P(</a:t>
            </a:r>
            <a:r>
              <a:rPr lang="en-US" sz="2000" dirty="0" err="1">
                <a:solidFill>
                  <a:srgbClr val="850205"/>
                </a:solidFill>
                <a:latin typeface="Arial" charset="0"/>
              </a:rPr>
              <a:t>C</a:t>
            </a:r>
            <a:r>
              <a:rPr lang="en-US" sz="2000" baseline="-25000" dirty="0" err="1">
                <a:solidFill>
                  <a:srgbClr val="850205"/>
                </a:solidFill>
                <a:latin typeface="Arial" charset="0"/>
              </a:rPr>
              <a:t>i</a:t>
            </a:r>
            <a:r>
              <a:rPr lang="en-US" sz="2000" dirty="0">
                <a:solidFill>
                  <a:srgbClr val="850205"/>
                </a:solidFill>
                <a:latin typeface="Arial" charset="0"/>
              </a:rPr>
              <a:t>) </a:t>
            </a:r>
            <a:r>
              <a:rPr lang="en-US" sz="2000" dirty="0">
                <a:solidFill>
                  <a:srgbClr val="000000"/>
                </a:solidFill>
                <a:latin typeface="Arial" charset="0"/>
              </a:rPr>
              <a:t>to avoid this, </a:t>
            </a:r>
            <a:br>
              <a:rPr lang="en-US" sz="2000" dirty="0">
                <a:solidFill>
                  <a:srgbClr val="000000"/>
                </a:solidFill>
                <a:latin typeface="Arial" charset="0"/>
              </a:rPr>
            </a:br>
            <a:r>
              <a:rPr lang="en-US" sz="2000" dirty="0">
                <a:solidFill>
                  <a:srgbClr val="000000"/>
                </a:solidFill>
                <a:latin typeface="Arial" charset="0"/>
              </a:rPr>
              <a:t>  but in general rare events can be hard to handle well)</a:t>
            </a:r>
          </a:p>
          <a:p>
            <a:pPr marL="463550" lvl="1" indent="-6350" eaLnBrk="1" hangingPunct="1">
              <a:buFontTx/>
              <a:buNone/>
            </a:pPr>
            <a:endParaRPr lang="en-US" sz="2000" dirty="0">
              <a:solidFill>
                <a:srgbClr val="000000"/>
              </a:solidFill>
              <a:latin typeface="Arial" charset="0"/>
            </a:endParaRPr>
          </a:p>
          <a:p>
            <a:pPr marL="234950" indent="-6350"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We have implicitly assumed</a:t>
            </a:r>
            <a:r>
              <a:rPr lang="en-US" dirty="0">
                <a:solidFill>
                  <a:srgbClr val="850205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rgbClr val="850205"/>
                </a:solidFill>
                <a:latin typeface="Arial" charset="0"/>
              </a:rPr>
              <a:t>F</a:t>
            </a:r>
            <a:r>
              <a:rPr lang="en-US" baseline="-25000" dirty="0" err="1">
                <a:solidFill>
                  <a:srgbClr val="850205"/>
                </a:solidFill>
                <a:latin typeface="Arial" charset="0"/>
              </a:rPr>
              <a:t>k</a:t>
            </a:r>
            <a:r>
              <a:rPr lang="en-US" baseline="-25000" dirty="0">
                <a:solidFill>
                  <a:schemeClr val="bg2"/>
                </a:solidFill>
                <a:latin typeface="Arial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comes from a discrete set </a:t>
            </a:r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 e.g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., so we can simply count the occurrences to compute </a:t>
            </a:r>
            <a:r>
              <a:rPr lang="en-US" dirty="0">
                <a:solidFill>
                  <a:srgbClr val="850205"/>
                </a:solidFill>
                <a:latin typeface="Arial" charset="0"/>
              </a:rPr>
              <a:t>P(</a:t>
            </a:r>
            <a:r>
              <a:rPr lang="en-US" dirty="0" err="1">
                <a:solidFill>
                  <a:srgbClr val="850205"/>
                </a:solidFill>
                <a:latin typeface="Arial" charset="0"/>
              </a:rPr>
              <a:t>F</a:t>
            </a:r>
            <a:r>
              <a:rPr lang="en-US" baseline="-25000" dirty="0" err="1">
                <a:solidFill>
                  <a:srgbClr val="850205"/>
                </a:solidFill>
                <a:latin typeface="Arial" charset="0"/>
              </a:rPr>
              <a:t>k</a:t>
            </a:r>
            <a:r>
              <a:rPr lang="en-US" dirty="0">
                <a:solidFill>
                  <a:srgbClr val="850205"/>
                </a:solidFill>
                <a:latin typeface="Arial" charset="0"/>
              </a:rPr>
              <a:t> | </a:t>
            </a:r>
            <a:r>
              <a:rPr lang="en-US" dirty="0" err="1">
                <a:solidFill>
                  <a:srgbClr val="850205"/>
                </a:solidFill>
                <a:latin typeface="Arial" charset="0"/>
              </a:rPr>
              <a:t>C</a:t>
            </a:r>
            <a:r>
              <a:rPr lang="en-US" baseline="-25000" dirty="0" err="1">
                <a:solidFill>
                  <a:srgbClr val="850205"/>
                </a:solidFill>
                <a:latin typeface="Arial" charset="0"/>
              </a:rPr>
              <a:t>i</a:t>
            </a:r>
            <a:r>
              <a:rPr lang="en-US" dirty="0">
                <a:solidFill>
                  <a:srgbClr val="850205"/>
                </a:solidFill>
                <a:latin typeface="Arial" charset="0"/>
              </a:rPr>
              <a:t>)  </a:t>
            </a:r>
          </a:p>
          <a:p>
            <a:pPr marL="914400" lvl="2" indent="0" eaLnBrk="1" hangingPunct="1">
              <a:buNone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There are good ways to quantize (pick good </a:t>
            </a:r>
            <a:r>
              <a:rPr lang="ja-JP" altLang="en-US" dirty="0">
                <a:solidFill>
                  <a:srgbClr val="000000"/>
                </a:solidFill>
                <a:latin typeface="Arial" charset="0"/>
              </a:rPr>
              <a:t>“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bins</a:t>
            </a:r>
            <a:r>
              <a:rPr lang="ja-JP" altLang="en-US" dirty="0">
                <a:solidFill>
                  <a:srgbClr val="000000"/>
                </a:solidFill>
                <a:latin typeface="Arial" charset="0"/>
              </a:rPr>
              <a:t>”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) for e.g., numeric features automatically, but we won</a:t>
            </a:r>
            <a:r>
              <a:rPr lang="ja-JP" altLang="en-US" dirty="0">
                <a:solidFill>
                  <a:srgbClr val="000000"/>
                </a:solidFill>
                <a:latin typeface="Arial" charset="0"/>
              </a:rPr>
              <a:t>’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t cover this</a:t>
            </a:r>
            <a:endParaRPr lang="en-US" sz="1800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71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>
                <a:latin typeface="Arial" charset="0"/>
              </a:rPr>
              <a:t>Naïve Bayes Pros and Cons</a:t>
            </a:r>
            <a:endParaRPr lang="en-US" sz="4000" dirty="0">
              <a:latin typeface="Arial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1128943" y="1348193"/>
            <a:ext cx="7669252" cy="437997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 smtClean="0">
                <a:latin typeface="Arial" charset="0"/>
              </a:rPr>
              <a:t>Elegant balance of features and prior probabilities</a:t>
            </a:r>
          </a:p>
          <a:p>
            <a:pPr marL="0" indent="0" eaLnBrk="1" hangingPunct="1">
              <a:buNone/>
            </a:pPr>
            <a:r>
              <a:rPr lang="en-US" dirty="0" smtClean="0">
                <a:latin typeface="Arial" charset="0"/>
              </a:rPr>
              <a:t>But depends </a:t>
            </a:r>
            <a:r>
              <a:rPr lang="en-US" dirty="0">
                <a:latin typeface="Arial" charset="0"/>
              </a:rPr>
              <a:t>on assumptions that are not in general true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>
                <a:latin typeface="Arial" charset="0"/>
              </a:rPr>
              <a:t>Will </a:t>
            </a:r>
            <a:r>
              <a:rPr lang="en-US" dirty="0">
                <a:latin typeface="Arial" charset="0"/>
              </a:rPr>
              <a:t>tend to fail when things are highly </a:t>
            </a:r>
            <a:r>
              <a:rPr lang="en-US" dirty="0" smtClean="0">
                <a:latin typeface="Arial" charset="0"/>
              </a:rPr>
              <a:t>conditional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i.e</a:t>
            </a:r>
            <a:r>
              <a:rPr lang="en-US" dirty="0">
                <a:latin typeface="Arial" charset="0"/>
              </a:rPr>
              <a:t>., System behaves very differently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	when X is true vs. Y is true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latin typeface="Arial" charset="0"/>
              </a:rPr>
              <a:t>Works less well when attributes are redundant or classes are </a:t>
            </a:r>
            <a:r>
              <a:rPr lang="en-US" dirty="0" smtClean="0">
                <a:latin typeface="Arial" charset="0"/>
              </a:rPr>
              <a:t>skewed (priors win)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>
                <a:latin typeface="Arial" charset="0"/>
              </a:rPr>
              <a:t>Robust when features are missing (because of prior probabilities)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05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Naïve Bayes </a:t>
            </a:r>
            <a:r>
              <a:rPr lang="en-US" dirty="0" err="1" smtClean="0">
                <a:latin typeface="Arial" charset="0"/>
              </a:rPr>
              <a:t>vs</a:t>
            </a:r>
            <a:r>
              <a:rPr lang="en-US" dirty="0" smtClean="0">
                <a:latin typeface="Arial" charset="0"/>
              </a:rPr>
              <a:t> Decision Trees</a:t>
            </a:r>
            <a:endParaRPr lang="en-US" dirty="0">
              <a:latin typeface="Arial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Decision Trees use </a:t>
            </a:r>
            <a:r>
              <a:rPr lang="en-US" dirty="0">
                <a:latin typeface="Arial" charset="0"/>
              </a:rPr>
              <a:t>contingencies between patterns of attribute values as a basis for decision making</a:t>
            </a:r>
          </a:p>
          <a:p>
            <a:pPr eaLnBrk="1" hangingPunct="1"/>
            <a:r>
              <a:rPr lang="en-US" dirty="0" smtClean="0">
                <a:latin typeface="Arial" charset="0"/>
              </a:rPr>
              <a:t>Naïve Bayes treats </a:t>
            </a:r>
            <a:r>
              <a:rPr lang="en-US" dirty="0">
                <a:latin typeface="Arial" charset="0"/>
              </a:rPr>
              <a:t>attributes as independent pieces of evidence that the decision should go one way or another</a:t>
            </a:r>
          </a:p>
          <a:p>
            <a:pPr eaLnBrk="1" hangingPunct="1"/>
            <a:r>
              <a:rPr lang="en-US" dirty="0">
                <a:latin typeface="Arial" charset="0"/>
              </a:rPr>
              <a:t>Most of the time in real data sets the values of the different attributes are not independent of each other</a:t>
            </a:r>
          </a:p>
        </p:txBody>
      </p:sp>
    </p:spTree>
    <p:extLst>
      <p:ext uri="{BB962C8B-B14F-4D97-AF65-F5344CB8AC3E}">
        <p14:creationId xmlns:p14="http://schemas.microsoft.com/office/powerpoint/2010/main" val="920164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How Decision Trees Work</a:t>
            </a:r>
            <a:endParaRPr lang="en-US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238457"/>
              </p:ext>
            </p:extLst>
          </p:nvPr>
        </p:nvGraphicFramePr>
        <p:xfrm>
          <a:off x="2317750" y="3514725"/>
          <a:ext cx="25400" cy="2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994" name="Bitmap Image" r:id="rId4" imgW="25400" imgH="25400" progId="Paint.Picture">
                  <p:embed/>
                </p:oleObj>
              </mc:Choice>
              <mc:Fallback>
                <p:oleObj name="Bitmap Image" r:id="rId4" imgW="25400" imgH="2540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0" y="3514725"/>
                        <a:ext cx="25400" cy="2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790012"/>
              </p:ext>
            </p:extLst>
          </p:nvPr>
        </p:nvGraphicFramePr>
        <p:xfrm>
          <a:off x="2209800" y="2236362"/>
          <a:ext cx="6019800" cy="3990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995" name="Bitmap Image" r:id="rId6" imgW="3749365" imgH="2483810" progId="Paint.Picture">
                  <p:embed/>
                </p:oleObj>
              </mc:Choice>
              <mc:Fallback>
                <p:oleObj name="Bitmap Image" r:id="rId6" imgW="3749365" imgH="248381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236362"/>
                        <a:ext cx="6019800" cy="39902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4671567" y="4024938"/>
            <a:ext cx="2906274" cy="36590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ine Callout 1 3"/>
          <p:cNvSpPr/>
          <p:nvPr/>
        </p:nvSpPr>
        <p:spPr>
          <a:xfrm>
            <a:off x="6345904" y="3098381"/>
            <a:ext cx="2002100" cy="832688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value selects which </a:t>
            </a:r>
            <a:r>
              <a:rPr lang="en-US" dirty="0" err="1" smtClean="0"/>
              <a:t>subtree</a:t>
            </a:r>
            <a:r>
              <a:rPr lang="en-US" dirty="0" smtClean="0"/>
              <a:t> to traverse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178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How Decision Trees Work</a:t>
            </a:r>
            <a:endParaRPr lang="en-US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729311"/>
              </p:ext>
            </p:extLst>
          </p:nvPr>
        </p:nvGraphicFramePr>
        <p:xfrm>
          <a:off x="2317750" y="3514725"/>
          <a:ext cx="25400" cy="2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018" name="Bitmap Image" r:id="rId4" imgW="25400" imgH="25400" progId="Paint.Picture">
                  <p:embed/>
                </p:oleObj>
              </mc:Choice>
              <mc:Fallback>
                <p:oleObj name="Bitmap Image" r:id="rId4" imgW="25400" imgH="2540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0" y="3514725"/>
                        <a:ext cx="25400" cy="2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7076259"/>
              </p:ext>
            </p:extLst>
          </p:nvPr>
        </p:nvGraphicFramePr>
        <p:xfrm>
          <a:off x="2209800" y="2236362"/>
          <a:ext cx="6019800" cy="3990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019" name="Bitmap Image" r:id="rId6" imgW="3749365" imgH="2483810" progId="Paint.Picture">
                  <p:embed/>
                </p:oleObj>
              </mc:Choice>
              <mc:Fallback>
                <p:oleObj name="Bitmap Image" r:id="rId6" imgW="3749365" imgH="248381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236362"/>
                        <a:ext cx="6019800" cy="39902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6716722" y="4218652"/>
            <a:ext cx="1631281" cy="53809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ine Callout 1 3"/>
          <p:cNvSpPr/>
          <p:nvPr/>
        </p:nvSpPr>
        <p:spPr>
          <a:xfrm>
            <a:off x="6701114" y="5143135"/>
            <a:ext cx="2002100" cy="832688"/>
          </a:xfrm>
          <a:prstGeom prst="borderCallout1">
            <a:avLst>
              <a:gd name="adj1" fmla="val -14853"/>
              <a:gd name="adj2" fmla="val 38979"/>
              <a:gd name="adj3" fmla="val -40006"/>
              <a:gd name="adj4" fmla="val 27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Leaves specify the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259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Easy to train recursively</a:t>
            </a:r>
            <a:endParaRPr lang="en-US" dirty="0">
              <a:latin typeface="Arial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8942" y="1533140"/>
            <a:ext cx="8015057" cy="4379976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 err="1" smtClean="0">
                <a:latin typeface="Arial" charset="0"/>
              </a:rPr>
              <a:t>BuildTree</a:t>
            </a:r>
            <a:r>
              <a:rPr lang="en-US" sz="2000" dirty="0">
                <a:latin typeface="Arial" charset="0"/>
              </a:rPr>
              <a:t>(</a:t>
            </a:r>
            <a:r>
              <a:rPr lang="en-US" sz="2000" dirty="0" err="1">
                <a:latin typeface="Arial" charset="0"/>
              </a:rPr>
              <a:t>trainingSet</a:t>
            </a:r>
            <a:r>
              <a:rPr lang="en-US" sz="2000" dirty="0">
                <a:latin typeface="Arial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// base case                                               … (more base cases later)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If </a:t>
            </a:r>
            <a:r>
              <a:rPr lang="en-US" sz="2000" dirty="0" err="1">
                <a:latin typeface="Arial" charset="0"/>
              </a:rPr>
              <a:t>trainingSet</a:t>
            </a:r>
            <a:r>
              <a:rPr lang="en-US" sz="2000" dirty="0">
                <a:latin typeface="Arial" charset="0"/>
              </a:rPr>
              <a:t> only has one label on all instances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	Return new Leaf(</a:t>
            </a:r>
            <a:r>
              <a:rPr lang="en-US" sz="2000" dirty="0" err="1">
                <a:latin typeface="Arial" charset="0"/>
              </a:rPr>
              <a:t>trainingSet.label</a:t>
            </a:r>
            <a:r>
              <a:rPr lang="en-US" sz="2000" dirty="0">
                <a:latin typeface="Arial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14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// recursive case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Pick a feature </a:t>
            </a:r>
            <a:r>
              <a:rPr lang="en-US" sz="2000" dirty="0" err="1">
                <a:latin typeface="Arial" charset="0"/>
              </a:rPr>
              <a:t>Fn</a:t>
            </a:r>
            <a:r>
              <a:rPr lang="en-US" sz="2000" dirty="0">
                <a:latin typeface="Arial" charset="0"/>
              </a:rPr>
              <a:t> we haven</a:t>
            </a:r>
            <a:r>
              <a:rPr lang="ja-JP" altLang="en-US" sz="2000" dirty="0">
                <a:latin typeface="Arial" charset="0"/>
              </a:rPr>
              <a:t>’</a:t>
            </a:r>
            <a:r>
              <a:rPr lang="en-US" sz="2000" dirty="0">
                <a:latin typeface="Arial" charset="0"/>
              </a:rPr>
              <a:t>t split with before      // … how?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result = new </a:t>
            </a:r>
            <a:r>
              <a:rPr lang="en-US" sz="2000" dirty="0" err="1">
                <a:latin typeface="Arial" charset="0"/>
              </a:rPr>
              <a:t>SplitNode</a:t>
            </a:r>
            <a:r>
              <a:rPr lang="en-US" sz="2000" dirty="0">
                <a:latin typeface="Arial" charset="0"/>
              </a:rPr>
              <a:t>(</a:t>
            </a:r>
            <a:r>
              <a:rPr lang="en-US" sz="2000" dirty="0" err="1">
                <a:latin typeface="Arial" charset="0"/>
              </a:rPr>
              <a:t>Fn</a:t>
            </a:r>
            <a:r>
              <a:rPr lang="en-US" sz="2000" dirty="0">
                <a:latin typeface="Arial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For each value unique value </a:t>
            </a:r>
            <a:r>
              <a:rPr lang="en-US" sz="2000" i="1" dirty="0">
                <a:latin typeface="Arial" charset="0"/>
              </a:rPr>
              <a:t>f</a:t>
            </a:r>
            <a:r>
              <a:rPr lang="en-US" sz="2000" i="1" baseline="-25000" dirty="0">
                <a:latin typeface="Arial" charset="0"/>
              </a:rPr>
              <a:t>i</a:t>
            </a:r>
            <a:r>
              <a:rPr lang="en-US" sz="2000" dirty="0">
                <a:latin typeface="Arial" charset="0"/>
              </a:rPr>
              <a:t> of feature </a:t>
            </a:r>
            <a:r>
              <a:rPr lang="en-US" sz="2000" dirty="0" err="1">
                <a:latin typeface="Arial" charset="0"/>
              </a:rPr>
              <a:t>Fn</a:t>
            </a:r>
            <a:endParaRPr lang="en-US" sz="20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	</a:t>
            </a:r>
            <a:r>
              <a:rPr lang="en-US" sz="2000" dirty="0" err="1">
                <a:latin typeface="Arial" charset="0"/>
              </a:rPr>
              <a:t>trainSubset</a:t>
            </a:r>
            <a:r>
              <a:rPr lang="en-US" sz="2000" dirty="0">
                <a:latin typeface="Arial" charset="0"/>
              </a:rPr>
              <a:t>= subset of </a:t>
            </a:r>
            <a:r>
              <a:rPr lang="en-US" sz="2000" dirty="0" err="1">
                <a:latin typeface="Arial" charset="0"/>
              </a:rPr>
              <a:t>trainingSet</a:t>
            </a:r>
            <a:r>
              <a:rPr lang="en-US" sz="2000" dirty="0">
                <a:latin typeface="Arial" charset="0"/>
              </a:rPr>
              <a:t> with </a:t>
            </a:r>
            <a:r>
              <a:rPr lang="en-US" sz="2000" dirty="0" err="1">
                <a:latin typeface="Arial" charset="0"/>
              </a:rPr>
              <a:t>Fn</a:t>
            </a:r>
            <a:r>
              <a:rPr lang="en-US" sz="2000" dirty="0">
                <a:latin typeface="Arial" charset="0"/>
              </a:rPr>
              <a:t>= </a:t>
            </a:r>
            <a:r>
              <a:rPr lang="en-US" sz="2000" i="1" dirty="0">
                <a:latin typeface="Arial" charset="0"/>
              </a:rPr>
              <a:t>f</a:t>
            </a:r>
            <a:r>
              <a:rPr lang="en-US" sz="2000" i="1" baseline="-25000" dirty="0">
                <a:latin typeface="Arial" charset="0"/>
              </a:rPr>
              <a:t>i</a:t>
            </a:r>
            <a:endParaRPr lang="en-US" sz="20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	</a:t>
            </a:r>
            <a:r>
              <a:rPr lang="en-US" sz="2000" dirty="0" err="1">
                <a:latin typeface="Arial" charset="0"/>
              </a:rPr>
              <a:t>r</a:t>
            </a:r>
            <a:r>
              <a:rPr lang="en-US" sz="2000" dirty="0" err="1" smtClean="0">
                <a:latin typeface="Arial" charset="0"/>
              </a:rPr>
              <a:t>esult.addChild</a:t>
            </a:r>
            <a:r>
              <a:rPr lang="en-US" sz="2000" dirty="0">
                <a:latin typeface="Arial" charset="0"/>
              </a:rPr>
              <a:t>(</a:t>
            </a:r>
            <a:r>
              <a:rPr lang="en-US" sz="2000" dirty="0" err="1">
                <a:latin typeface="Arial" charset="0"/>
              </a:rPr>
              <a:t>BuildTree</a:t>
            </a:r>
            <a:r>
              <a:rPr lang="en-US" sz="2000" dirty="0">
                <a:latin typeface="Arial" charset="0"/>
              </a:rPr>
              <a:t>(</a:t>
            </a:r>
            <a:r>
              <a:rPr lang="en-US" sz="2000" dirty="0" err="1">
                <a:latin typeface="Arial" charset="0"/>
              </a:rPr>
              <a:t>trainSubset</a:t>
            </a:r>
            <a:r>
              <a:rPr lang="en-US" sz="2000" dirty="0">
                <a:latin typeface="Arial" charset="0"/>
              </a:rPr>
              <a:t>))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Return result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521814"/>
            <a:ext cx="5910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charset="0"/>
              </a:rPr>
              <a:t> (Note: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standard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 algorithm is C4.5 [Quinlan 93])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79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Decision Trees</a:t>
            </a:r>
            <a:endParaRPr lang="en-US" dirty="0">
              <a:latin typeface="Arial" charset="0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How </a:t>
            </a:r>
            <a:r>
              <a:rPr lang="en-US" dirty="0">
                <a:latin typeface="Arial" charset="0"/>
              </a:rPr>
              <a:t>do we pick features to base splits on</a:t>
            </a:r>
            <a:r>
              <a:rPr lang="en-US" dirty="0" smtClean="0">
                <a:latin typeface="Arial" charset="0"/>
              </a:rPr>
              <a:t>?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Some </a:t>
            </a:r>
            <a:r>
              <a:rPr lang="en-US" dirty="0">
                <a:latin typeface="Arial" charset="0"/>
              </a:rPr>
              <a:t>features might be mostly noise (not very predictive of label) </a:t>
            </a:r>
            <a:endParaRPr lang="en-US" dirty="0" smtClean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splitting </a:t>
            </a:r>
            <a:r>
              <a:rPr lang="en-US" dirty="0">
                <a:latin typeface="Arial" charset="0"/>
              </a:rPr>
              <a:t>with </a:t>
            </a:r>
            <a:r>
              <a:rPr lang="en-US" dirty="0" smtClean="0">
                <a:latin typeface="Arial" charset="0"/>
              </a:rPr>
              <a:t>doesn’t narrow </a:t>
            </a:r>
            <a:r>
              <a:rPr lang="en-US" dirty="0">
                <a:latin typeface="Arial" charset="0"/>
              </a:rPr>
              <a:t>down your decision much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Other features might have high information content </a:t>
            </a:r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11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8989</TotalTime>
  <Words>2194</Words>
  <Application>Microsoft Macintosh PowerPoint</Application>
  <PresentationFormat>On-screen Show (4:3)</PresentationFormat>
  <Paragraphs>553</Paragraphs>
  <Slides>55</Slides>
  <Notes>53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7" baseType="lpstr">
      <vt:lpstr>Office Theme</vt:lpstr>
      <vt:lpstr>Bitmap Image</vt:lpstr>
      <vt:lpstr>PowerPoint Presentation</vt:lpstr>
      <vt:lpstr>Selecting algorithms</vt:lpstr>
      <vt:lpstr>Classification (Learning) Algorithms</vt:lpstr>
      <vt:lpstr>How Decision Trees Work</vt:lpstr>
      <vt:lpstr>How Decision Trees Work</vt:lpstr>
      <vt:lpstr>How Decision Trees Work</vt:lpstr>
      <vt:lpstr>How Decision Trees Work</vt:lpstr>
      <vt:lpstr>Easy to train recursively</vt:lpstr>
      <vt:lpstr>Decision Trees</vt:lpstr>
      <vt:lpstr>Information Entropy</vt:lpstr>
      <vt:lpstr>Information Entropy</vt:lpstr>
      <vt:lpstr>Aside:  Probability and Probability Notation </vt:lpstr>
      <vt:lpstr>Aside:  Probability and Probability Notation </vt:lpstr>
      <vt:lpstr>Probability and Probability Notation </vt:lpstr>
      <vt:lpstr>Information Entropy</vt:lpstr>
      <vt:lpstr>Information Entropy</vt:lpstr>
      <vt:lpstr>Information Entropy</vt:lpstr>
      <vt:lpstr>Conditional Entropy</vt:lpstr>
      <vt:lpstr>Information Gain  (AKA Mutual Information or Kullback-Leibler divergence)</vt:lpstr>
      <vt:lpstr>Impact on Decision Trees…</vt:lpstr>
      <vt:lpstr>Impact on Decision Trees…</vt:lpstr>
      <vt:lpstr>Impact on Decision Trees…</vt:lpstr>
      <vt:lpstr>Decision Trees – Overfitting</vt:lpstr>
      <vt:lpstr>Minimum description length principle</vt:lpstr>
      <vt:lpstr>Prepruning versus Postpruning</vt:lpstr>
      <vt:lpstr>Prepruning versus Postpruning</vt:lpstr>
      <vt:lpstr>Reduced Error Pruning</vt:lpstr>
      <vt:lpstr>Using Confidence Factors to Estimate Error </vt:lpstr>
      <vt:lpstr>Using Confidence Factors to Estimate Error </vt:lpstr>
      <vt:lpstr>Lowering confidence causes more pruning</vt:lpstr>
      <vt:lpstr>Thinking about the Confidence Factor</vt:lpstr>
      <vt:lpstr>Thinking about the Confidence Factor</vt:lpstr>
      <vt:lpstr>Decision Trees Pros and Cons</vt:lpstr>
      <vt:lpstr>An Alternative:  The Elegance of Statistics</vt:lpstr>
      <vt:lpstr>Conditional Probability Example</vt:lpstr>
      <vt:lpstr>Conditional Probability</vt:lpstr>
      <vt:lpstr>Conditional Probability</vt:lpstr>
      <vt:lpstr>Conditional Probability</vt:lpstr>
      <vt:lpstr>Conditional Probability</vt:lpstr>
      <vt:lpstr>Naïve Bayes</vt:lpstr>
      <vt:lpstr>Why is that true?</vt:lpstr>
      <vt:lpstr>Why is that true?</vt:lpstr>
      <vt:lpstr>Why is that true?</vt:lpstr>
      <vt:lpstr>Why is that true?</vt:lpstr>
      <vt:lpstr>Why is that true?</vt:lpstr>
      <vt:lpstr>Why is that true?</vt:lpstr>
      <vt:lpstr>Why is that true?</vt:lpstr>
      <vt:lpstr>Bayes Law</vt:lpstr>
      <vt:lpstr>Bayes Law</vt:lpstr>
      <vt:lpstr>Bayes Law</vt:lpstr>
      <vt:lpstr>Naïve Bayes</vt:lpstr>
      <vt:lpstr>Naïve Bayes</vt:lpstr>
      <vt:lpstr>Small Issues</vt:lpstr>
      <vt:lpstr>Naïve Bayes Pros and Cons</vt:lpstr>
      <vt:lpstr>Naïve Bayes vs Decision Trees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Jen Mankoff</cp:lastModifiedBy>
  <cp:revision>484</cp:revision>
  <dcterms:created xsi:type="dcterms:W3CDTF">2013-10-07T16:54:34Z</dcterms:created>
  <dcterms:modified xsi:type="dcterms:W3CDTF">2014-03-03T03:49:14Z</dcterms:modified>
</cp:coreProperties>
</file>