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0"/>
  </p:notesMasterIdLst>
  <p:handoutMasterIdLst>
    <p:handoutMasterId r:id="rId41"/>
  </p:handoutMasterIdLst>
  <p:sldIdLst>
    <p:sldId id="256" r:id="rId2"/>
    <p:sldId id="597" r:id="rId3"/>
    <p:sldId id="598" r:id="rId4"/>
    <p:sldId id="599" r:id="rId5"/>
    <p:sldId id="529" r:id="rId6"/>
    <p:sldId id="530" r:id="rId7"/>
    <p:sldId id="471" r:id="rId8"/>
    <p:sldId id="472" r:id="rId9"/>
    <p:sldId id="569" r:id="rId10"/>
    <p:sldId id="570" r:id="rId11"/>
    <p:sldId id="571" r:id="rId12"/>
    <p:sldId id="567" r:id="rId13"/>
    <p:sldId id="568" r:id="rId14"/>
    <p:sldId id="548" r:id="rId15"/>
    <p:sldId id="549" r:id="rId16"/>
    <p:sldId id="553" r:id="rId17"/>
    <p:sldId id="588" r:id="rId18"/>
    <p:sldId id="589" r:id="rId19"/>
    <p:sldId id="491" r:id="rId20"/>
    <p:sldId id="572" r:id="rId21"/>
    <p:sldId id="577" r:id="rId22"/>
    <p:sldId id="492" r:id="rId23"/>
    <p:sldId id="494" r:id="rId24"/>
    <p:sldId id="552" r:id="rId25"/>
    <p:sldId id="580" r:id="rId26"/>
    <p:sldId id="555" r:id="rId27"/>
    <p:sldId id="506" r:id="rId28"/>
    <p:sldId id="564" r:id="rId29"/>
    <p:sldId id="565" r:id="rId30"/>
    <p:sldId id="566" r:id="rId31"/>
    <p:sldId id="527" r:id="rId32"/>
    <p:sldId id="590" r:id="rId33"/>
    <p:sldId id="591" r:id="rId34"/>
    <p:sldId id="592" r:id="rId35"/>
    <p:sldId id="593" r:id="rId36"/>
    <p:sldId id="594" r:id="rId37"/>
    <p:sldId id="595" r:id="rId38"/>
    <p:sldId id="596"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autoAdjust="0"/>
    <p:restoredTop sz="54502" autoAdjust="0"/>
  </p:normalViewPr>
  <p:slideViewPr>
    <p:cSldViewPr snapToGrid="0" snapToObjects="1">
      <p:cViewPr varScale="1">
        <p:scale>
          <a:sx n="58" d="100"/>
          <a:sy n="58" d="100"/>
        </p:scale>
        <p:origin x="-3088" y="-104"/>
      </p:cViewPr>
      <p:guideLst>
        <p:guide orient="horz" pos="2160"/>
        <p:guide pos="583"/>
      </p:guideLst>
    </p:cSldViewPr>
  </p:slideViewPr>
  <p:outlineViewPr>
    <p:cViewPr>
      <p:scale>
        <a:sx n="33" d="100"/>
        <a:sy n="33" d="100"/>
      </p:scale>
      <p:origin x="0" y="12672"/>
    </p:cViewPr>
    <p:sldLst>
      <p:sld r:id="rId1" collapse="1"/>
      <p:sld r:id="rId2" collapse="1"/>
      <p:sld r:id="rId3"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handoutMaster" Target="handoutMasters/handout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slide" Target="slides/slide10.xml"/><Relationship Id="rId3"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2/7/14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2/7/14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made a mistake – the boxes are quartiles (25% of all data);</a:t>
            </a:r>
            <a:r>
              <a:rPr lang="en-US" baseline="0" dirty="0" smtClean="0"/>
              <a:t> the lines are ‘extremes’ (75% of all observations)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a:t>
            </a:fld>
            <a:endParaRPr lang="en-US"/>
          </a:p>
        </p:txBody>
      </p:sp>
    </p:spTree>
    <p:extLst>
      <p:ext uri="{BB962C8B-B14F-4D97-AF65-F5344CB8AC3E}">
        <p14:creationId xmlns:p14="http://schemas.microsoft.com/office/powerpoint/2010/main" val="654282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also didn’t talk about one other very common kind</a:t>
            </a:r>
            <a:r>
              <a:rPr lang="en-US" baseline="0" dirty="0" smtClean="0"/>
              <a:t> of plot which lets you eyeball correlation – scatter plots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a:t>
            </a:fld>
            <a:endParaRPr lang="en-US"/>
          </a:p>
        </p:txBody>
      </p:sp>
    </p:spTree>
    <p:extLst>
      <p:ext uri="{BB962C8B-B14F-4D97-AF65-F5344CB8AC3E}">
        <p14:creationId xmlns:p14="http://schemas.microsoft.com/office/powerpoint/2010/main" val="2601354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dirty="0" smtClean="0">
                <a:latin typeface="Geneva" charset="0"/>
                <a:ea typeface="ＭＳ Ｐゴシック" charset="0"/>
                <a:cs typeface="ＭＳ Ｐゴシック" charset="0"/>
              </a:rPr>
              <a:t>To help:</a:t>
            </a:r>
          </a:p>
          <a:p>
            <a:pPr>
              <a:buFontTx/>
              <a:buNone/>
            </a:pPr>
            <a:r>
              <a:rPr lang="en-US" dirty="0" smtClean="0">
                <a:latin typeface="Geneva" charset="0"/>
                <a:ea typeface="ＭＳ Ｐゴシック" charset="0"/>
                <a:cs typeface="ＭＳ Ｐゴシック" charset="0"/>
              </a:rPr>
              <a:t>		Explore</a:t>
            </a:r>
          </a:p>
          <a:p>
            <a:pPr>
              <a:buFontTx/>
              <a:buNone/>
            </a:pPr>
            <a:r>
              <a:rPr lang="en-US" dirty="0" smtClean="0">
                <a:latin typeface="Geneva" charset="0"/>
                <a:ea typeface="ＭＳ Ｐゴシック" charset="0"/>
                <a:cs typeface="ＭＳ Ｐゴシック" charset="0"/>
              </a:rPr>
              <a:t>		Calculate</a:t>
            </a:r>
          </a:p>
          <a:p>
            <a:pPr>
              <a:buFontTx/>
              <a:buNone/>
            </a:pPr>
            <a:r>
              <a:rPr lang="en-US" dirty="0" smtClean="0">
                <a:latin typeface="Geneva" charset="0"/>
                <a:ea typeface="ＭＳ Ｐゴシック" charset="0"/>
                <a:cs typeface="ＭＳ Ｐゴシック" charset="0"/>
              </a:rPr>
              <a:t>       Communicate</a:t>
            </a:r>
          </a:p>
          <a:p>
            <a:pPr>
              <a:buFontTx/>
              <a:buNone/>
            </a:pPr>
            <a:r>
              <a:rPr lang="en-US" dirty="0" smtClean="0">
                <a:latin typeface="Geneva" charset="0"/>
                <a:ea typeface="ＭＳ Ｐゴシック" charset="0"/>
                <a:cs typeface="ＭＳ Ｐゴシック" charset="0"/>
              </a:rPr>
              <a:t>		Decorate</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a:t>
            </a:fld>
            <a:endParaRPr lang="en-US"/>
          </a:p>
        </p:txBody>
      </p:sp>
    </p:spTree>
    <p:extLst>
      <p:ext uri="{BB962C8B-B14F-4D97-AF65-F5344CB8AC3E}">
        <p14:creationId xmlns:p14="http://schemas.microsoft.com/office/powerpoint/2010/main" val="381746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1200" dirty="0" smtClean="0">
                <a:latin typeface="Geneva" charset="0"/>
                <a:ea typeface="ＭＳ Ｐゴシック" charset="0"/>
                <a:cs typeface="ＭＳ Ｐゴシック" charset="0"/>
              </a:rPr>
              <a:t>But remember </a:t>
            </a:r>
            <a:r>
              <a:rPr lang="ja-JP" altLang="en-US" sz="1200" dirty="0" smtClean="0">
                <a:latin typeface="Geneva" charset="0"/>
                <a:ea typeface="ＭＳ Ｐゴシック" charset="0"/>
                <a:cs typeface="ＭＳ Ｐゴシック" charset="0"/>
              </a:rPr>
              <a:t>“</a:t>
            </a:r>
            <a:r>
              <a:rPr lang="en-US" altLang="ja-JP" sz="1200" dirty="0" smtClean="0">
                <a:latin typeface="Geneva" charset="0"/>
                <a:ea typeface="ＭＳ Ｐゴシック" charset="0"/>
                <a:cs typeface="ＭＳ Ｐゴシック" charset="0"/>
              </a:rPr>
              <a:t>analytical presentations ultimately stand or fail depending on the quality, relevance, and integrity of their content</a:t>
            </a:r>
            <a:r>
              <a:rPr lang="ja-JP" altLang="en-US" sz="1200" dirty="0" smtClean="0">
                <a:latin typeface="Geneva" charset="0"/>
                <a:ea typeface="ＭＳ Ｐゴシック" charset="0"/>
                <a:cs typeface="ＭＳ Ｐゴシック" charset="0"/>
              </a:rPr>
              <a:t>”</a:t>
            </a:r>
            <a:r>
              <a:rPr lang="en-US" altLang="ja-JP" sz="1200" dirty="0" smtClean="0">
                <a:latin typeface="Geneva" charset="0"/>
                <a:ea typeface="ＭＳ Ｐゴシック" charset="0"/>
                <a:cs typeface="ＭＳ Ｐゴシック" charset="0"/>
              </a:rPr>
              <a:t> </a:t>
            </a:r>
            <a:r>
              <a:rPr lang="en-US" altLang="ja-JP" sz="1050" dirty="0" smtClean="0">
                <a:latin typeface="Geneva" charset="0"/>
                <a:ea typeface="ＭＳ Ｐゴシック" charset="0"/>
                <a:cs typeface="ＭＳ Ｐゴシック" charset="0"/>
              </a:rPr>
              <a:t> [</a:t>
            </a:r>
            <a:r>
              <a:rPr lang="en-US" altLang="ja-JP" sz="1050" dirty="0" err="1" smtClean="0">
                <a:latin typeface="Geneva" charset="0"/>
                <a:ea typeface="ＭＳ Ｐゴシック" charset="0"/>
                <a:cs typeface="ＭＳ Ｐゴシック" charset="0"/>
              </a:rPr>
              <a:t>Tufte</a:t>
            </a:r>
            <a:r>
              <a:rPr lang="en-US" altLang="ja-JP" sz="1050" dirty="0" smtClean="0">
                <a:latin typeface="Geneva" charset="0"/>
                <a:ea typeface="ＭＳ Ｐゴシック" charset="0"/>
                <a:cs typeface="ＭＳ Ｐゴシック" charset="0"/>
              </a:rPr>
              <a:t>, Beautiful Evidence, p. 136]</a:t>
            </a:r>
            <a:endParaRPr lang="en-US" sz="1200" dirty="0" smtClean="0">
              <a:latin typeface="Geneva" charset="0"/>
              <a:ea typeface="ＭＳ Ｐゴシック" charset="0"/>
              <a:cs typeface="ＭＳ Ｐゴシック" charset="0"/>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a:t>
            </a:fld>
            <a:endParaRPr lang="en-US"/>
          </a:p>
        </p:txBody>
      </p:sp>
    </p:spTree>
    <p:extLst>
      <p:ext uri="{BB962C8B-B14F-4D97-AF65-F5344CB8AC3E}">
        <p14:creationId xmlns:p14="http://schemas.microsoft.com/office/powerpoint/2010/main" val="3272170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Different ways that visualizations </a:t>
            </a:r>
            <a:r>
              <a:rPr lang="en-US" i="1">
                <a:latin typeface="Arial" charset="0"/>
                <a:ea typeface="ＭＳ Ｐゴシック" charset="0"/>
                <a:cs typeface="ＭＳ Ｐゴシック" charset="0"/>
              </a:rPr>
              <a:t>could help amplify cognition: 1. By increasing memory and processing resources available 2. By reducing the amount of time to search 3. Enhancing the detections of patterns and enabling perceptual inference operations 4. Aid perceptual monitoring 5. By encoding information in a manipulable medium</a:t>
            </a:r>
            <a:endParaRPr lang="en-US">
              <a:latin typeface="Arial" charset="0"/>
              <a:ea typeface="ＭＳ Ｐゴシック" charset="0"/>
              <a:cs typeface="ＭＳ Ｐゴシック" charset="0"/>
            </a:endParaRPr>
          </a:p>
        </p:txBody>
      </p:sp>
      <p:sp>
        <p:nvSpPr>
          <p:cNvPr id="348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57B4654-D80B-7B4A-8307-7E68B9D442CE}" type="slidenum">
              <a:rPr lang="en-US" sz="1200"/>
              <a:pPr eaLnBrk="1" hangingPunct="1"/>
              <a:t>16</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509500-53E5-45E6-9754-E7C9BF60DAA5}" type="slidenum">
              <a:rPr lang="en-US"/>
              <a:pPr/>
              <a:t>17</a:t>
            </a:fld>
            <a:endParaRPr lang="en-US"/>
          </a:p>
        </p:txBody>
      </p:sp>
      <p:sp>
        <p:nvSpPr>
          <p:cNvPr id="2435074" name="Rectangle 2"/>
          <p:cNvSpPr>
            <a:spLocks noGrp="1" noRot="1" noChangeAspect="1" noChangeArrowheads="1" noTextEdit="1"/>
          </p:cNvSpPr>
          <p:nvPr>
            <p:ph type="sldImg"/>
          </p:nvPr>
        </p:nvSpPr>
        <p:spPr>
          <a:xfrm>
            <a:off x="1143000" y="685800"/>
            <a:ext cx="4573588" cy="3430588"/>
          </a:xfrm>
          <a:ln/>
        </p:spPr>
      </p:sp>
      <p:sp>
        <p:nvSpPr>
          <p:cNvPr id="2435075" name="Rectangle 3"/>
          <p:cNvSpPr>
            <a:spLocks noGrp="1" noChangeArrowheads="1"/>
          </p:cNvSpPr>
          <p:nvPr>
            <p:ph type="body" idx="1"/>
          </p:nvPr>
        </p:nvSpPr>
        <p:spPr>
          <a:xfrm>
            <a:off x="914400" y="4343400"/>
            <a:ext cx="5029200" cy="4114800"/>
          </a:xfrm>
        </p:spPr>
        <p:txBody>
          <a:bodyPr/>
          <a:lstStyle/>
          <a:p>
            <a:r>
              <a:rPr lang="en-US"/>
              <a:t>Note that while size and other cues provide for quantitative comparison, color (even luminance) only provides for ordering.</a:t>
            </a:r>
          </a:p>
          <a:p>
            <a:r>
              <a:rPr lang="en-US"/>
              <a:t>If the goal is contrast along any of these axes, make it distinct!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a:ln/>
        </p:spPr>
      </p:sp>
      <p:sp>
        <p:nvSpPr>
          <p:cNvPr id="583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nguyen</a:t>
            </a:r>
          </a:p>
        </p:txBody>
      </p:sp>
      <p:sp>
        <p:nvSpPr>
          <p:cNvPr id="5837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8981BCD-70EE-A341-8BFF-5D0A946B92B9}" type="slidenum">
              <a:rPr lang="en-US" sz="1200"/>
              <a:pPr eaLnBrk="1" hangingPunct="1"/>
              <a:t>20</a:t>
            </a:fld>
            <a:endParaRPr 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a:ln/>
        </p:spPr>
      </p:sp>
      <p:sp>
        <p:nvSpPr>
          <p:cNvPr id="317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Lightweight Visualization</a:t>
            </a:r>
          </a:p>
        </p:txBody>
      </p:sp>
      <p:sp>
        <p:nvSpPr>
          <p:cNvPr id="3174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7B7C0C0-F662-3E47-A2DB-CD1232256E43}" type="slidenum">
              <a:rPr lang="en-US" sz="1200"/>
              <a:pPr eaLnBrk="1" hangingPunct="1"/>
              <a:t>30</a:t>
            </a:fld>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a:ln/>
        </p:spPr>
      </p:sp>
      <p:sp>
        <p:nvSpPr>
          <p:cNvPr id="634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Visualization of the multidimensional data using stick figure icons</a:t>
            </a:r>
          </a:p>
          <a:p>
            <a:r>
              <a:rPr lang="en-US">
                <a:latin typeface="Arial" charset="0"/>
                <a:ea typeface="ＭＳ Ｐゴシック" charset="0"/>
                <a:cs typeface="ＭＳ Ｐゴシック" charset="0"/>
              </a:rPr>
              <a:t>Two attributes of the data are mapped to the display axes and the remaining at-tributes are mapped to the angle and/or length of the limbs</a:t>
            </a:r>
          </a:p>
          <a:p>
            <a:r>
              <a:rPr lang="en-US">
                <a:latin typeface="Arial" charset="0"/>
                <a:ea typeface="ＭＳ Ｐゴシック" charset="0"/>
                <a:cs typeface="ＭＳ Ｐゴシック" charset="0"/>
              </a:rPr>
              <a:t>Texture patterns in the visualization show certain data characteristics</a:t>
            </a:r>
          </a:p>
          <a:p>
            <a:endParaRPr lang="en-US">
              <a:latin typeface="Arial" charset="0"/>
              <a:ea typeface="ＭＳ Ｐゴシック" charset="0"/>
              <a:cs typeface="ＭＳ Ｐゴシック" charset="0"/>
            </a:endParaRPr>
          </a:p>
        </p:txBody>
      </p:sp>
      <p:sp>
        <p:nvSpPr>
          <p:cNvPr id="6349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65697A3-FCA5-4741-B590-2AB30ADF383A}" type="slidenum">
              <a:rPr lang="en-US" sz="1200"/>
              <a:pPr eaLnBrk="1" hangingPunct="1"/>
              <a:t>34</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2/7/14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2/7/14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2/7/14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2/7/14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2/7/14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2/7/14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40900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1219200" y="2514600"/>
            <a:ext cx="38100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5181600" y="2514600"/>
            <a:ext cx="38100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7560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2/7/14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2/7/14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2/7/14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2/7/14</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2/7/14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2/7/14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2/7/14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1.png"/><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2/7/14</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3"/>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 id="2147483670" r:id="rId19"/>
    <p:sldLayoutId id="2147483671" r:id="rId20"/>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nytimes.com/interactive/2012/09/14/us/how-the-chicago-public-school-district-compares.html?_r=0" TargetMode="External"/><Relationship Id="rId4" Type="http://schemas.openxmlformats.org/officeDocument/2006/relationships/hyperlink" Target="http://bl.ocks.org/jasondavies/1341281" TargetMode="External"/><Relationship Id="rId5" Type="http://schemas.openxmlformats.org/officeDocument/2006/relationships/hyperlink" Target="http://www.nytimes.com/interactive/2012/08/24/us/drought-crops.html" TargetMode="External"/><Relationship Id="rId6" Type="http://schemas.openxmlformats.org/officeDocument/2006/relationships/hyperlink" Target="http://www.nytimes.com/interactive/2012/09/20/world/africa/the-attack-on-the-american-mission-in-benghazi-libya.html" TargetMode="External"/><Relationship Id="rId1" Type="http://schemas.openxmlformats.org/officeDocument/2006/relationships/slideLayout" Target="../slideLayouts/slideLayout2.xml"/><Relationship Id="rId2" Type="http://schemas.openxmlformats.org/officeDocument/2006/relationships/hyperlink" Target="http://dataviz.rennesmetropole.fr/quisommesnous/index-fr.php"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ianf-byte2.appspot.com/" TargetMode="External"/><Relationship Id="rId3" Type="http://schemas.openxmlformats.org/officeDocument/2006/relationships/hyperlink" Target="http://amarella-byte2.appspot.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a:latin typeface="Geneva" charset="0"/>
                <a:ea typeface="ＭＳ Ｐゴシック" charset="0"/>
                <a:cs typeface="ＭＳ Ｐゴシック" charset="0"/>
              </a:rPr>
              <a:t>Information Visualization</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a:t>M</a:t>
            </a:r>
            <a:r>
              <a:rPr lang="en-US" dirty="0" smtClean="0"/>
              <a:t>ankoff</a:t>
            </a:r>
            <a:endParaRPr lang="en-US" dirty="0"/>
          </a:p>
        </p:txBody>
      </p:sp>
      <p:sp>
        <p:nvSpPr>
          <p:cNvPr id="5" name="Text Placeholder 4"/>
          <p:cNvSpPr>
            <a:spLocks noGrp="1"/>
          </p:cNvSpPr>
          <p:nvPr>
            <p:ph type="body" sz="quarter" idx="11"/>
          </p:nvPr>
        </p:nvSpPr>
        <p:spPr>
          <a:xfrm>
            <a:off x="925513" y="5372760"/>
            <a:ext cx="7250112" cy="539750"/>
          </a:xfrm>
        </p:spPr>
        <p:txBody>
          <a:bodyPr/>
          <a:lstStyle/>
          <a:p>
            <a:r>
              <a:rPr lang="en-US" dirty="0" smtClean="0"/>
              <a:t>The Data Pipeline; HCII; Spring 2014</a:t>
            </a:r>
          </a:p>
          <a:p>
            <a:r>
              <a:rPr lang="en-US" dirty="0">
                <a:latin typeface="Geneva" charset="0"/>
                <a:ea typeface="ＭＳ Ｐゴシック" charset="0"/>
                <a:cs typeface="ＭＳ Ｐゴシック" charset="0"/>
              </a:rPr>
              <a:t>Slides cribbed from Marti </a:t>
            </a:r>
            <a:r>
              <a:rPr lang="en-US" dirty="0" smtClean="0">
                <a:latin typeface="Geneva" charset="0"/>
                <a:ea typeface="ＭＳ Ｐゴシック" charset="0"/>
                <a:cs typeface="ＭＳ Ｐゴシック" charset="0"/>
              </a:rPr>
              <a:t>Hearst http</a:t>
            </a:r>
            <a:r>
              <a:rPr lang="en-US" dirty="0">
                <a:latin typeface="Geneva" charset="0"/>
                <a:ea typeface="ＭＳ Ｐゴシック" charset="0"/>
                <a:cs typeface="ＭＳ Ｐゴシック" charset="0"/>
              </a:rPr>
              <a:t>://</a:t>
            </a:r>
            <a:r>
              <a:rPr lang="en-US" dirty="0" err="1">
                <a:latin typeface="Geneva" charset="0"/>
                <a:ea typeface="ＭＳ Ｐゴシック" charset="0"/>
                <a:cs typeface="ＭＳ Ｐゴシック" charset="0"/>
              </a:rPr>
              <a:t>courses.ischool.berkeley.edu</a:t>
            </a:r>
            <a:r>
              <a:rPr lang="en-US" dirty="0">
                <a:latin typeface="Geneva" charset="0"/>
                <a:ea typeface="ＭＳ Ｐゴシック" charset="0"/>
                <a:cs typeface="ＭＳ Ｐゴシック" charset="0"/>
              </a:rPr>
              <a:t>/i247/f05</a:t>
            </a:r>
            <a:r>
              <a:rPr lang="en-US" dirty="0" smtClean="0">
                <a:latin typeface="Geneva" charset="0"/>
                <a:ea typeface="ＭＳ Ｐゴシック" charset="0"/>
                <a:cs typeface="ＭＳ Ｐゴシック" charset="0"/>
              </a:rPr>
              <a:t>/  </a:t>
            </a:r>
            <a:r>
              <a:rPr lang="en-US" dirty="0">
                <a:latin typeface="Geneva" charset="0"/>
                <a:ea typeface="ＭＳ Ｐゴシック" charset="0"/>
                <a:cs typeface="ＭＳ Ｐゴシック" charset="0"/>
              </a:rPr>
              <a:t>(slides 2-10, 16, 19-21, 23, 25-37</a:t>
            </a:r>
            <a:r>
              <a:rPr lang="en-US" dirty="0" smtClean="0">
                <a:latin typeface="Geneva" charset="0"/>
                <a:ea typeface="ＭＳ Ｐゴシック" charset="0"/>
                <a:cs typeface="ＭＳ Ｐゴシック" charset="0"/>
              </a:rPr>
              <a:t>); </a:t>
            </a:r>
            <a:r>
              <a:rPr lang="en-US" dirty="0" err="1" smtClean="0">
                <a:latin typeface="Geneva" charset="0"/>
                <a:ea typeface="ＭＳ Ｐゴシック" charset="0"/>
                <a:cs typeface="ＭＳ Ｐゴシック" charset="0"/>
              </a:rPr>
              <a:t>Jian</a:t>
            </a:r>
            <a:r>
              <a:rPr lang="en-US" dirty="0" smtClean="0">
                <a:latin typeface="Geneva" charset="0"/>
                <a:ea typeface="ＭＳ Ｐゴシック" charset="0"/>
                <a:cs typeface="ＭＳ Ｐゴシック" charset="0"/>
              </a:rPr>
              <a:t> </a:t>
            </a:r>
            <a:r>
              <a:rPr lang="en-US" dirty="0">
                <a:latin typeface="Geneva" charset="0"/>
                <a:ea typeface="ＭＳ Ｐゴシック" charset="0"/>
                <a:cs typeface="ＭＳ Ｐゴシック" charset="0"/>
              </a:rPr>
              <a:t>Huang, based on a tutorial by Daniel </a:t>
            </a:r>
            <a:r>
              <a:rPr lang="en-US" dirty="0" err="1">
                <a:latin typeface="Geneva" charset="0"/>
                <a:ea typeface="ＭＳ Ｐゴシック" charset="0"/>
                <a:cs typeface="ＭＳ Ｐゴシック" charset="0"/>
              </a:rPr>
              <a:t>Kiem</a:t>
            </a:r>
            <a:r>
              <a:rPr lang="en-US" dirty="0">
                <a:latin typeface="Geneva" charset="0"/>
                <a:ea typeface="ＭＳ Ｐゴシック" charset="0"/>
                <a:cs typeface="ＭＳ Ｐゴシック" charset="0"/>
              </a:rPr>
              <a:t> (slides 39-58</a:t>
            </a:r>
            <a:r>
              <a:rPr lang="en-US" dirty="0" smtClean="0">
                <a:latin typeface="Geneva" charset="0"/>
                <a:ea typeface="ＭＳ Ｐゴシック" charset="0"/>
                <a:cs typeface="ＭＳ Ｐゴシック" charset="0"/>
              </a:rPr>
              <a:t>); </a:t>
            </a:r>
            <a:r>
              <a:rPr lang="en-US" dirty="0" err="1" smtClean="0">
                <a:latin typeface="Geneva" charset="0"/>
                <a:ea typeface="ＭＳ Ｐゴシック" charset="0"/>
                <a:cs typeface="ＭＳ Ｐゴシック" charset="0"/>
              </a:rPr>
              <a:t>Beomjin</a:t>
            </a:r>
            <a:r>
              <a:rPr lang="en-US" dirty="0" smtClean="0">
                <a:latin typeface="Geneva" charset="0"/>
                <a:ea typeface="ＭＳ Ｐゴシック" charset="0"/>
                <a:cs typeface="ＭＳ Ｐゴシック" charset="0"/>
              </a:rPr>
              <a:t> </a:t>
            </a:r>
            <a:r>
              <a:rPr lang="en-US" dirty="0">
                <a:latin typeface="Geneva" charset="0"/>
                <a:ea typeface="ＭＳ Ｐゴシック" charset="0"/>
                <a:cs typeface="ＭＳ Ｐゴシック" charset="0"/>
              </a:rPr>
              <a:t>Kin (11-14, 17-18)</a:t>
            </a:r>
          </a:p>
          <a:p>
            <a:endParaRPr lang="en-US" dirty="0">
              <a:latin typeface="Geneva" charset="0"/>
              <a:ea typeface="ＭＳ Ｐゴシック" charset="0"/>
              <a:cs typeface="ＭＳ Ｐゴシック" charset="0"/>
            </a:endParaRPr>
          </a:p>
          <a:p>
            <a:endParaRPr lang="en-US" dirty="0">
              <a:latin typeface="Geneva" charset="0"/>
              <a:ea typeface="ＭＳ Ｐゴシック" charset="0"/>
              <a:cs typeface="ＭＳ Ｐゴシック" charset="0"/>
            </a:endParaRPr>
          </a:p>
          <a:p>
            <a:endParaRPr lang="en-US" dirty="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58195993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578" name="Rectangle 2"/>
          <p:cNvSpPr>
            <a:spLocks noGrp="1" noChangeArrowheads="1"/>
          </p:cNvSpPr>
          <p:nvPr>
            <p:ph type="title"/>
          </p:nvPr>
        </p:nvSpPr>
        <p:spPr>
          <a:xfrm>
            <a:off x="0" y="0"/>
            <a:ext cx="8534400" cy="990600"/>
          </a:xfrm>
        </p:spPr>
        <p:txBody>
          <a:bodyPr/>
          <a:lstStyle/>
          <a:p>
            <a:r>
              <a:rPr lang="en-US">
                <a:latin typeface="Geneva" charset="0"/>
                <a:ea typeface="ＭＳ Ｐゴシック" charset="0"/>
                <a:cs typeface="ＭＳ Ｐゴシック" charset="0"/>
              </a:rPr>
              <a:t>Visualization  Success Story</a:t>
            </a:r>
          </a:p>
        </p:txBody>
      </p:sp>
      <p:sp>
        <p:nvSpPr>
          <p:cNvPr id="24579" name="Text Box 4"/>
          <p:cNvSpPr txBox="1">
            <a:spLocks noChangeArrowheads="1"/>
          </p:cNvSpPr>
          <p:nvPr/>
        </p:nvSpPr>
        <p:spPr bwMode="auto">
          <a:xfrm>
            <a:off x="6705600" y="4572000"/>
            <a:ext cx="22256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a:solidFill>
                  <a:schemeClr val="tx2"/>
                </a:solidFill>
                <a:latin typeface="Arial Narrow" charset="0"/>
              </a:rPr>
              <a:t>From Visual Explanations by Edward Tufte, Graphics Press, 1997</a:t>
            </a:r>
          </a:p>
        </p:txBody>
      </p:sp>
      <p:sp>
        <p:nvSpPr>
          <p:cNvPr id="24580" name="Text Box 5"/>
          <p:cNvSpPr txBox="1">
            <a:spLocks noChangeArrowheads="1"/>
          </p:cNvSpPr>
          <p:nvPr/>
        </p:nvSpPr>
        <p:spPr bwMode="auto">
          <a:xfrm>
            <a:off x="6705600" y="990600"/>
            <a:ext cx="2438400" cy="25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solidFill>
                  <a:schemeClr val="tx2"/>
                </a:solidFill>
              </a:rPr>
              <a:t>Illustration of John Snow</a:t>
            </a:r>
            <a:r>
              <a:rPr lang="ja-JP" altLang="en-US" sz="1800">
                <a:solidFill>
                  <a:schemeClr val="tx2"/>
                </a:solidFill>
              </a:rPr>
              <a:t>’</a:t>
            </a:r>
            <a:r>
              <a:rPr lang="en-US" altLang="ja-JP" sz="1800">
                <a:solidFill>
                  <a:schemeClr val="tx2"/>
                </a:solidFill>
              </a:rPr>
              <a:t>s</a:t>
            </a:r>
          </a:p>
          <a:p>
            <a:r>
              <a:rPr lang="en-US" sz="1800">
                <a:solidFill>
                  <a:schemeClr val="tx2"/>
                </a:solidFill>
              </a:rPr>
              <a:t>deduction that a cholera epidemic</a:t>
            </a:r>
          </a:p>
          <a:p>
            <a:r>
              <a:rPr lang="en-US" sz="1800">
                <a:solidFill>
                  <a:schemeClr val="tx2"/>
                </a:solidFill>
              </a:rPr>
              <a:t>was caused by a bad water pump, circa 1854.</a:t>
            </a:r>
          </a:p>
          <a:p>
            <a:endParaRPr lang="en-US" sz="1800">
              <a:solidFill>
                <a:schemeClr val="tx2"/>
              </a:solidFill>
            </a:endParaRPr>
          </a:p>
          <a:p>
            <a:r>
              <a:rPr lang="en-US" sz="1800">
                <a:solidFill>
                  <a:schemeClr val="tx2"/>
                </a:solidFill>
              </a:rPr>
              <a:t>Horizontal lines indicate location of deaths.</a:t>
            </a:r>
          </a:p>
        </p:txBody>
      </p:sp>
      <p:sp>
        <p:nvSpPr>
          <p:cNvPr id="24581" name="Oval 6"/>
          <p:cNvSpPr>
            <a:spLocks noChangeArrowheads="1"/>
          </p:cNvSpPr>
          <p:nvPr/>
        </p:nvSpPr>
        <p:spPr bwMode="auto">
          <a:xfrm>
            <a:off x="5715000" y="3505200"/>
            <a:ext cx="304800" cy="2286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pic>
        <p:nvPicPr>
          <p:cNvPr id="24582" name="Picture 7" descr="H:\talks\sigir-tutorial\snow.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733800"/>
            <a:ext cx="3200400"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3" name="Oval 8"/>
          <p:cNvSpPr>
            <a:spLocks noChangeArrowheads="1"/>
          </p:cNvSpPr>
          <p:nvPr/>
        </p:nvSpPr>
        <p:spPr bwMode="auto">
          <a:xfrm>
            <a:off x="1752600" y="4953000"/>
            <a:ext cx="304800" cy="2286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pic>
        <p:nvPicPr>
          <p:cNvPr id="24584" name="Picture 5" descr="H:\talks\sigir-tutorial\snow.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35050"/>
            <a:ext cx="6172200" cy="551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82209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5602" name="Rectangle 2"/>
          <p:cNvSpPr>
            <a:spLocks noGrp="1" noChangeArrowheads="1"/>
          </p:cNvSpPr>
          <p:nvPr>
            <p:ph type="title"/>
          </p:nvPr>
        </p:nvSpPr>
        <p:spPr>
          <a:xfrm>
            <a:off x="0" y="0"/>
            <a:ext cx="8534400" cy="990600"/>
          </a:xfrm>
        </p:spPr>
        <p:txBody>
          <a:bodyPr/>
          <a:lstStyle/>
          <a:p>
            <a:r>
              <a:rPr lang="en-US">
                <a:latin typeface="Geneva" charset="0"/>
                <a:ea typeface="ＭＳ Ｐゴシック" charset="0"/>
                <a:cs typeface="ＭＳ Ｐゴシック" charset="0"/>
              </a:rPr>
              <a:t>Visualization  Success Story</a:t>
            </a:r>
          </a:p>
        </p:txBody>
      </p:sp>
      <p:pic>
        <p:nvPicPr>
          <p:cNvPr id="25603" name="Picture 3" descr="H:\talks\sigir-tutorial\tufte-sno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066800"/>
            <a:ext cx="5562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Text Box 4"/>
          <p:cNvSpPr txBox="1">
            <a:spLocks noChangeArrowheads="1"/>
          </p:cNvSpPr>
          <p:nvPr/>
        </p:nvSpPr>
        <p:spPr bwMode="auto">
          <a:xfrm>
            <a:off x="4267200" y="5562600"/>
            <a:ext cx="46640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a:solidFill>
                  <a:schemeClr val="tx2"/>
                </a:solidFill>
                <a:latin typeface="Arial Narrow" charset="0"/>
              </a:rPr>
              <a:t>From Visual Explanations by Edward Tufte, Graphics Press, 1997</a:t>
            </a:r>
          </a:p>
        </p:txBody>
      </p:sp>
      <p:sp>
        <p:nvSpPr>
          <p:cNvPr id="25605" name="Text Box 5"/>
          <p:cNvSpPr txBox="1">
            <a:spLocks noChangeArrowheads="1"/>
          </p:cNvSpPr>
          <p:nvPr/>
        </p:nvSpPr>
        <p:spPr bwMode="auto">
          <a:xfrm>
            <a:off x="228600" y="990600"/>
            <a:ext cx="2438400" cy="25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solidFill>
                  <a:schemeClr val="tx2"/>
                </a:solidFill>
              </a:rPr>
              <a:t>Illustration of John Snow</a:t>
            </a:r>
            <a:r>
              <a:rPr lang="ja-JP" altLang="en-US" sz="1800">
                <a:solidFill>
                  <a:schemeClr val="tx2"/>
                </a:solidFill>
              </a:rPr>
              <a:t>’</a:t>
            </a:r>
            <a:r>
              <a:rPr lang="en-US" altLang="ja-JP" sz="1800">
                <a:solidFill>
                  <a:schemeClr val="tx2"/>
                </a:solidFill>
              </a:rPr>
              <a:t>s</a:t>
            </a:r>
          </a:p>
          <a:p>
            <a:r>
              <a:rPr lang="en-US" sz="1800">
                <a:solidFill>
                  <a:schemeClr val="tx2"/>
                </a:solidFill>
              </a:rPr>
              <a:t>deduction that a cholera epidemic</a:t>
            </a:r>
          </a:p>
          <a:p>
            <a:r>
              <a:rPr lang="en-US" sz="1800">
                <a:solidFill>
                  <a:schemeClr val="tx2"/>
                </a:solidFill>
              </a:rPr>
              <a:t>was caused by a bad water pump, circa 1854.</a:t>
            </a:r>
          </a:p>
          <a:p>
            <a:endParaRPr lang="en-US" sz="1800">
              <a:solidFill>
                <a:schemeClr val="tx2"/>
              </a:solidFill>
            </a:endParaRPr>
          </a:p>
          <a:p>
            <a:r>
              <a:rPr lang="en-US" sz="1800">
                <a:solidFill>
                  <a:schemeClr val="tx2"/>
                </a:solidFill>
              </a:rPr>
              <a:t>Horizontal lines indicate location of deaths.</a:t>
            </a:r>
          </a:p>
        </p:txBody>
      </p:sp>
      <p:sp>
        <p:nvSpPr>
          <p:cNvPr id="25606" name="Oval 6"/>
          <p:cNvSpPr>
            <a:spLocks noChangeArrowheads="1"/>
          </p:cNvSpPr>
          <p:nvPr/>
        </p:nvSpPr>
        <p:spPr bwMode="auto">
          <a:xfrm>
            <a:off x="5715000" y="3505200"/>
            <a:ext cx="304800" cy="2286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pic>
        <p:nvPicPr>
          <p:cNvPr id="25607" name="Picture 7" descr="H:\talks\sigir-tutorial\snow.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733800"/>
            <a:ext cx="3200400"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8" name="Oval 8"/>
          <p:cNvSpPr>
            <a:spLocks noChangeArrowheads="1"/>
          </p:cNvSpPr>
          <p:nvPr/>
        </p:nvSpPr>
        <p:spPr bwMode="auto">
          <a:xfrm>
            <a:off x="1752600" y="4953000"/>
            <a:ext cx="304800" cy="2286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Tree>
    <p:extLst>
      <p:ext uri="{BB962C8B-B14F-4D97-AF65-F5344CB8AC3E}">
        <p14:creationId xmlns:p14="http://schemas.microsoft.com/office/powerpoint/2010/main" val="247362485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5" name="Footer Placeholder 3"/>
          <p:cNvSpPr>
            <a:spLocks noGrp="1"/>
          </p:cNvSpPr>
          <p:nvPr>
            <p:ph type="ftr" sz="quarter" idx="11"/>
          </p:nvPr>
        </p:nvSpPr>
        <p:spPr>
          <a:xfrm>
            <a:off x="1219200" y="5680642"/>
            <a:ext cx="1143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l" eaLnBrk="1" hangingPunct="1"/>
            <a:r>
              <a:rPr lang="en-US" sz="1400">
                <a:solidFill>
                  <a:srgbClr val="687D29"/>
                </a:solidFill>
                <a:latin typeface="Courier" charset="0"/>
              </a:rPr>
              <a:t>Image from mapquest.com</a:t>
            </a:r>
          </a:p>
        </p:txBody>
      </p:sp>
      <p:sp>
        <p:nvSpPr>
          <p:cNvPr id="21506" name="Rectangle 2"/>
          <p:cNvSpPr>
            <a:spLocks noGrp="1" noChangeArrowheads="1"/>
          </p:cNvSpPr>
          <p:nvPr>
            <p:ph type="title"/>
          </p:nvPr>
        </p:nvSpPr>
        <p:spPr/>
        <p:txBody>
          <a:bodyPr/>
          <a:lstStyle/>
          <a:p>
            <a:r>
              <a:rPr lang="en-US">
                <a:latin typeface="Geneva" charset="0"/>
                <a:ea typeface="ＭＳ Ｐゴシック" charset="0"/>
                <a:cs typeface="ＭＳ Ｐゴシック" charset="0"/>
              </a:rPr>
              <a:t>The Power of Visualization</a:t>
            </a:r>
          </a:p>
        </p:txBody>
      </p:sp>
      <p:sp>
        <p:nvSpPr>
          <p:cNvPr id="21507" name="Rectangle 3"/>
          <p:cNvSpPr>
            <a:spLocks noGrp="1" noChangeArrowheads="1"/>
          </p:cNvSpPr>
          <p:nvPr>
            <p:ph type="body" idx="1"/>
          </p:nvPr>
        </p:nvSpPr>
        <p:spPr>
          <a:xfrm>
            <a:off x="1044384" y="2175442"/>
            <a:ext cx="7772400" cy="2819400"/>
          </a:xfrm>
        </p:spPr>
        <p:txBody>
          <a:bodyPr/>
          <a:lstStyle/>
          <a:p>
            <a:pPr>
              <a:buFontTx/>
              <a:buNone/>
            </a:pPr>
            <a:r>
              <a:rPr lang="en-US" sz="1200" b="1" dirty="0">
                <a:latin typeface="Geneva" charset="0"/>
                <a:ea typeface="ＭＳ Ｐゴシック" charset="0"/>
                <a:cs typeface="ＭＳ Ｐゴシック" charset="0"/>
              </a:rPr>
              <a:t>1. Start out going Southwest on ELLSWORTH AVE </a:t>
            </a:r>
          </a:p>
          <a:p>
            <a:pPr>
              <a:buFontTx/>
              <a:buNone/>
            </a:pPr>
            <a:r>
              <a:rPr lang="en-US" sz="1200" b="1" dirty="0">
                <a:latin typeface="Geneva" charset="0"/>
                <a:ea typeface="ＭＳ Ｐゴシック" charset="0"/>
                <a:cs typeface="ＭＳ Ｐゴシック" charset="0"/>
              </a:rPr>
              <a:t>    Towards BROADWAY by turning right. </a:t>
            </a:r>
          </a:p>
          <a:p>
            <a:pPr>
              <a:buFontTx/>
              <a:buNone/>
            </a:pPr>
            <a:r>
              <a:rPr lang="en-US" sz="1200" b="1" dirty="0">
                <a:latin typeface="Geneva" charset="0"/>
                <a:ea typeface="ＭＳ Ｐゴシック" charset="0"/>
                <a:cs typeface="ＭＳ Ｐゴシック" charset="0"/>
              </a:rPr>
              <a:t>2: Turn RIGHT onto BROADWAY. </a:t>
            </a:r>
          </a:p>
          <a:p>
            <a:pPr>
              <a:buFontTx/>
              <a:buNone/>
            </a:pPr>
            <a:r>
              <a:rPr lang="en-US" sz="1200" b="1" dirty="0">
                <a:latin typeface="Geneva" charset="0"/>
                <a:ea typeface="ＭＳ Ｐゴシック" charset="0"/>
                <a:cs typeface="ＭＳ Ｐゴシック" charset="0"/>
              </a:rPr>
              <a:t>3. Turn RIGHT onto QUINCY ST. </a:t>
            </a:r>
          </a:p>
          <a:p>
            <a:pPr>
              <a:buFontTx/>
              <a:buNone/>
            </a:pPr>
            <a:r>
              <a:rPr lang="en-US" sz="1200" b="1" dirty="0">
                <a:latin typeface="Geneva" charset="0"/>
                <a:ea typeface="ＭＳ Ｐゴシック" charset="0"/>
                <a:cs typeface="ＭＳ Ｐゴシック" charset="0"/>
              </a:rPr>
              <a:t>4. Turn LEFT onto CAMBRIDGE ST. </a:t>
            </a:r>
          </a:p>
          <a:p>
            <a:pPr>
              <a:buFontTx/>
              <a:buNone/>
            </a:pPr>
            <a:r>
              <a:rPr lang="en-US" sz="1200" b="1" dirty="0">
                <a:latin typeface="Geneva" charset="0"/>
                <a:ea typeface="ＭＳ Ｐゴシック" charset="0"/>
                <a:cs typeface="ＭＳ Ｐゴシック" charset="0"/>
              </a:rPr>
              <a:t>5. Turn SLIGHT RIGHT onto MASSACHUSETTS AVE. </a:t>
            </a:r>
          </a:p>
          <a:p>
            <a:pPr>
              <a:buFontTx/>
              <a:buNone/>
            </a:pPr>
            <a:r>
              <a:rPr lang="en-US" sz="1200" b="1" dirty="0">
                <a:latin typeface="Geneva" charset="0"/>
                <a:ea typeface="ＭＳ Ｐゴシック" charset="0"/>
                <a:cs typeface="ＭＳ Ｐゴシック" charset="0"/>
              </a:rPr>
              <a:t>6. Turn RIGHT onto RUSSELL ST.</a:t>
            </a:r>
            <a:r>
              <a:rPr lang="en-US" sz="1200" dirty="0">
                <a:latin typeface="Geneva" charset="0"/>
                <a:ea typeface="ＭＳ Ｐゴシック" charset="0"/>
                <a:cs typeface="ＭＳ Ｐゴシック" charset="0"/>
              </a:rPr>
              <a:t> </a:t>
            </a:r>
          </a:p>
          <a:p>
            <a:endParaRPr lang="en-US" sz="1200" dirty="0">
              <a:latin typeface="Geneva" charset="0"/>
              <a:ea typeface="ＭＳ Ｐゴシック" charset="0"/>
              <a:cs typeface="ＭＳ Ｐゴシック" charset="0"/>
            </a:endParaRPr>
          </a:p>
          <a:p>
            <a:endParaRPr lang="en-US" dirty="0">
              <a:latin typeface="Geneva" charset="0"/>
              <a:ea typeface="ＭＳ Ｐゴシック" charset="0"/>
              <a:cs typeface="ＭＳ Ｐゴシック" charset="0"/>
            </a:endParaRPr>
          </a:p>
        </p:txBody>
      </p:sp>
      <p:pic>
        <p:nvPicPr>
          <p:cNvPr id="214020" name="Picture 4" descr="C:\My Documents\Viz\map.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4900" y="2785042"/>
            <a:ext cx="4229100" cy="300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4021" name="Freeform 5"/>
          <p:cNvSpPr>
            <a:spLocks/>
          </p:cNvSpPr>
          <p:nvPr/>
        </p:nvSpPr>
        <p:spPr bwMode="auto">
          <a:xfrm>
            <a:off x="6477000" y="2785042"/>
            <a:ext cx="1676400" cy="2514600"/>
          </a:xfrm>
          <a:custGeom>
            <a:avLst/>
            <a:gdLst>
              <a:gd name="T0" fmla="*/ 2147483647 w 1056"/>
              <a:gd name="T1" fmla="*/ 2147483647 h 1584"/>
              <a:gd name="T2" fmla="*/ 2147483647 w 1056"/>
              <a:gd name="T3" fmla="*/ 2147483647 h 1584"/>
              <a:gd name="T4" fmla="*/ 2147483647 w 1056"/>
              <a:gd name="T5" fmla="*/ 2147483647 h 1584"/>
              <a:gd name="T6" fmla="*/ 2147483647 w 1056"/>
              <a:gd name="T7" fmla="*/ 2147483647 h 1584"/>
              <a:gd name="T8" fmla="*/ 0 w 1056"/>
              <a:gd name="T9" fmla="*/ 2147483647 h 1584"/>
              <a:gd name="T10" fmla="*/ 2147483647 w 1056"/>
              <a:gd name="T11" fmla="*/ 0 h 1584"/>
              <a:gd name="T12" fmla="*/ 0 60000 65536"/>
              <a:gd name="T13" fmla="*/ 0 60000 65536"/>
              <a:gd name="T14" fmla="*/ 0 60000 65536"/>
              <a:gd name="T15" fmla="*/ 0 60000 65536"/>
              <a:gd name="T16" fmla="*/ 0 60000 65536"/>
              <a:gd name="T17" fmla="*/ 0 60000 65536"/>
              <a:gd name="T18" fmla="*/ 0 w 1056"/>
              <a:gd name="T19" fmla="*/ 0 h 1584"/>
              <a:gd name="T20" fmla="*/ 1056 w 1056"/>
              <a:gd name="T21" fmla="*/ 1584 h 1584"/>
            </a:gdLst>
            <a:ahLst/>
            <a:cxnLst>
              <a:cxn ang="T12">
                <a:pos x="T0" y="T1"/>
              </a:cxn>
              <a:cxn ang="T13">
                <a:pos x="T2" y="T3"/>
              </a:cxn>
              <a:cxn ang="T14">
                <a:pos x="T4" y="T5"/>
              </a:cxn>
              <a:cxn ang="T15">
                <a:pos x="T6" y="T7"/>
              </a:cxn>
              <a:cxn ang="T16">
                <a:pos x="T8" y="T9"/>
              </a:cxn>
              <a:cxn ang="T17">
                <a:pos x="T10" y="T11"/>
              </a:cxn>
            </a:cxnLst>
            <a:rect l="T18" t="T19" r="T20" b="T21"/>
            <a:pathLst>
              <a:path w="1056" h="1584">
                <a:moveTo>
                  <a:pt x="1056" y="1440"/>
                </a:moveTo>
                <a:lnTo>
                  <a:pt x="960" y="1584"/>
                </a:lnTo>
                <a:lnTo>
                  <a:pt x="288" y="1200"/>
                </a:lnTo>
                <a:lnTo>
                  <a:pt x="288" y="336"/>
                </a:lnTo>
                <a:lnTo>
                  <a:pt x="0" y="96"/>
                </a:lnTo>
                <a:lnTo>
                  <a:pt x="144" y="0"/>
                </a:lnTo>
              </a:path>
            </a:pathLst>
          </a:custGeom>
          <a:noFill/>
          <a:ln w="57150">
            <a:solidFill>
              <a:schemeClr val="hlink"/>
            </a:solidFill>
            <a:round/>
            <a:headEnd/>
            <a:tailEnd type="arrow" w="med" len="me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Tree>
    <p:extLst>
      <p:ext uri="{BB962C8B-B14F-4D97-AF65-F5344CB8AC3E}">
        <p14:creationId xmlns:p14="http://schemas.microsoft.com/office/powerpoint/2010/main" val="31633169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140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40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1"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r>
              <a:rPr lang="en-US">
                <a:latin typeface="Geneva" charset="0"/>
                <a:ea typeface="ＭＳ Ｐゴシック" charset="0"/>
                <a:cs typeface="ＭＳ Ｐゴシック" charset="0"/>
              </a:rPr>
              <a:t>The Power of Visualization</a:t>
            </a:r>
          </a:p>
        </p:txBody>
      </p:sp>
      <p:pic>
        <p:nvPicPr>
          <p:cNvPr id="2253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700311"/>
            <a:ext cx="6384925"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Rectangle 4"/>
          <p:cNvSpPr>
            <a:spLocks noChangeArrowheads="1"/>
          </p:cNvSpPr>
          <p:nvPr/>
        </p:nvSpPr>
        <p:spPr bwMode="auto">
          <a:xfrm>
            <a:off x="1143000" y="5815111"/>
            <a:ext cx="7559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t>Line drawing tool by Maneesh Agrawala http://graphics.stanford.edu/~maneesh/</a:t>
            </a:r>
          </a:p>
        </p:txBody>
      </p:sp>
    </p:spTree>
    <p:extLst>
      <p:ext uri="{BB962C8B-B14F-4D97-AF65-F5344CB8AC3E}">
        <p14:creationId xmlns:p14="http://schemas.microsoft.com/office/powerpoint/2010/main" val="3511428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r>
              <a:rPr lang="en-US">
                <a:latin typeface="Geneva" charset="0"/>
                <a:ea typeface="ＭＳ Ｐゴシック" charset="0"/>
                <a:cs typeface="ＭＳ Ｐゴシック" charset="0"/>
              </a:rPr>
              <a:t>Two Different Primary Goals: Two Different Types of Viz</a:t>
            </a:r>
          </a:p>
        </p:txBody>
      </p:sp>
      <p:sp>
        <p:nvSpPr>
          <p:cNvPr id="36866" name="Rectangle 3"/>
          <p:cNvSpPr>
            <a:spLocks noGrp="1" noChangeArrowheads="1"/>
          </p:cNvSpPr>
          <p:nvPr>
            <p:ph idx="1"/>
          </p:nvPr>
        </p:nvSpPr>
        <p:spPr/>
        <p:txBody>
          <a:bodyPr/>
          <a:lstStyle/>
          <a:p>
            <a:pPr>
              <a:buFontTx/>
              <a:buNone/>
            </a:pPr>
            <a:r>
              <a:rPr lang="en-US" dirty="0">
                <a:latin typeface="Geneva" charset="0"/>
                <a:ea typeface="ＭＳ Ｐゴシック" charset="0"/>
                <a:cs typeface="ＭＳ Ｐゴシック" charset="0"/>
              </a:rPr>
              <a:t>Explore/Calculate</a:t>
            </a:r>
          </a:p>
          <a:p>
            <a:pPr lvl="1"/>
            <a:r>
              <a:rPr lang="en-US" dirty="0">
                <a:latin typeface="Geneva" charset="0"/>
                <a:ea typeface="ＭＳ Ｐゴシック" charset="0"/>
              </a:rPr>
              <a:t>Analyze	 </a:t>
            </a:r>
          </a:p>
          <a:p>
            <a:pPr lvl="1"/>
            <a:r>
              <a:rPr lang="en-US" dirty="0">
                <a:latin typeface="Geneva" charset="0"/>
                <a:ea typeface="ＭＳ Ｐゴシック" charset="0"/>
              </a:rPr>
              <a:t>Reason about Information </a:t>
            </a:r>
          </a:p>
          <a:p>
            <a:pPr>
              <a:buFontTx/>
              <a:buNone/>
            </a:pPr>
            <a:r>
              <a:rPr lang="en-US" dirty="0">
                <a:latin typeface="Geneva" charset="0"/>
                <a:ea typeface="ＭＳ Ｐゴシック" charset="0"/>
                <a:cs typeface="ＭＳ Ｐゴシック" charset="0"/>
              </a:rPr>
              <a:t>Communicate</a:t>
            </a:r>
          </a:p>
          <a:p>
            <a:pPr lvl="1"/>
            <a:r>
              <a:rPr lang="en-US" dirty="0">
                <a:latin typeface="Geneva" charset="0"/>
                <a:ea typeface="ＭＳ Ｐゴシック" charset="0"/>
              </a:rPr>
              <a:t>Explain </a:t>
            </a:r>
          </a:p>
          <a:p>
            <a:pPr lvl="1"/>
            <a:r>
              <a:rPr lang="en-US" dirty="0">
                <a:latin typeface="Geneva" charset="0"/>
                <a:ea typeface="ＭＳ Ｐゴシック" charset="0"/>
              </a:rPr>
              <a:t>Make Decisions</a:t>
            </a:r>
          </a:p>
          <a:p>
            <a:pPr lvl="1"/>
            <a:r>
              <a:rPr lang="en-US" dirty="0">
                <a:latin typeface="Geneva" charset="0"/>
                <a:ea typeface="ＭＳ Ｐゴシック" charset="0"/>
              </a:rPr>
              <a:t>Reason about Information </a:t>
            </a:r>
          </a:p>
        </p:txBody>
      </p:sp>
    </p:spTree>
    <p:extLst>
      <p:ext uri="{BB962C8B-B14F-4D97-AF65-F5344CB8AC3E}">
        <p14:creationId xmlns:p14="http://schemas.microsoft.com/office/powerpoint/2010/main" val="133554411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r>
              <a:rPr lang="en-US">
                <a:latin typeface="Geneva" charset="0"/>
                <a:ea typeface="ＭＳ Ｐゴシック" charset="0"/>
                <a:cs typeface="ＭＳ Ｐゴシック" charset="0"/>
              </a:rPr>
              <a:t>Communication should:</a:t>
            </a:r>
          </a:p>
        </p:txBody>
      </p:sp>
      <p:sp>
        <p:nvSpPr>
          <p:cNvPr id="38914" name="Rectangle 3"/>
          <p:cNvSpPr>
            <a:spLocks noGrp="1" noChangeArrowheads="1"/>
          </p:cNvSpPr>
          <p:nvPr>
            <p:ph idx="1"/>
          </p:nvPr>
        </p:nvSpPr>
        <p:spPr/>
        <p:txBody>
          <a:bodyPr/>
          <a:lstStyle/>
          <a:p>
            <a:pPr>
              <a:buFontTx/>
              <a:buNone/>
            </a:pPr>
            <a:r>
              <a:rPr lang="en-US" sz="2400" dirty="0">
                <a:latin typeface="Geneva" charset="0"/>
                <a:ea typeface="ＭＳ Ｐゴシック" charset="0"/>
                <a:cs typeface="ＭＳ Ｐゴシック" charset="0"/>
              </a:rPr>
              <a:t>Make large datasets coherent</a:t>
            </a:r>
          </a:p>
          <a:p>
            <a:pPr lvl="1"/>
            <a:r>
              <a:rPr lang="en-US" sz="2000" dirty="0">
                <a:latin typeface="Geneva" charset="0"/>
                <a:ea typeface="ＭＳ Ｐゴシック" charset="0"/>
              </a:rPr>
              <a:t>Compact</a:t>
            </a:r>
          </a:p>
          <a:p>
            <a:pPr lvl="1"/>
            <a:r>
              <a:rPr lang="en-US" sz="2000" dirty="0">
                <a:latin typeface="Geneva" charset="0"/>
                <a:ea typeface="ＭＳ Ｐゴシック" charset="0"/>
              </a:rPr>
              <a:t>Multivariate</a:t>
            </a:r>
          </a:p>
          <a:p>
            <a:pPr>
              <a:buFontTx/>
              <a:buNone/>
            </a:pPr>
            <a:r>
              <a:rPr lang="en-US" sz="2400" dirty="0">
                <a:latin typeface="Geneva" charset="0"/>
                <a:ea typeface="ＭＳ Ｐゴシック" charset="0"/>
                <a:cs typeface="ＭＳ Ｐゴシック" charset="0"/>
              </a:rPr>
              <a:t>Present information from various viewpoints </a:t>
            </a:r>
          </a:p>
          <a:p>
            <a:pPr>
              <a:buFontTx/>
              <a:buNone/>
            </a:pPr>
            <a:r>
              <a:rPr lang="en-US" sz="2400" dirty="0">
                <a:latin typeface="Geneva" charset="0"/>
                <a:ea typeface="ＭＳ Ｐゴシック" charset="0"/>
                <a:cs typeface="ＭＳ Ｐゴシック" charset="0"/>
              </a:rPr>
              <a:t>Support visual comparisons [</a:t>
            </a:r>
            <a:r>
              <a:rPr lang="en-US" sz="2400" dirty="0" err="1">
                <a:latin typeface="Geneva" charset="0"/>
                <a:ea typeface="ＭＳ Ｐゴシック" charset="0"/>
                <a:cs typeface="ＭＳ Ｐゴシック" charset="0"/>
              </a:rPr>
              <a:t>Tufte</a:t>
            </a:r>
            <a:r>
              <a:rPr lang="en-US" sz="2400" dirty="0">
                <a:latin typeface="Geneva" charset="0"/>
                <a:ea typeface="ＭＳ Ｐゴシック" charset="0"/>
                <a:cs typeface="ＭＳ Ｐゴシック" charset="0"/>
              </a:rPr>
              <a:t>]</a:t>
            </a:r>
          </a:p>
          <a:p>
            <a:pPr>
              <a:buFontTx/>
              <a:buNone/>
            </a:pPr>
            <a:r>
              <a:rPr lang="en-US" sz="2400" dirty="0">
                <a:latin typeface="Geneva" charset="0"/>
                <a:ea typeface="ＭＳ Ｐゴシック" charset="0"/>
                <a:cs typeface="ＭＳ Ｐゴシック" charset="0"/>
              </a:rPr>
              <a:t>Tell stories about the data (</a:t>
            </a:r>
            <a:r>
              <a:rPr lang="en-US" sz="2000" dirty="0">
                <a:latin typeface="Geneva" charset="0"/>
                <a:ea typeface="ＭＳ Ｐゴシック" charset="0"/>
                <a:cs typeface="ＭＳ Ｐゴシック" charset="0"/>
              </a:rPr>
              <a:t>causality &amp; structure...)</a:t>
            </a:r>
          </a:p>
          <a:p>
            <a:pPr>
              <a:buFontTx/>
              <a:buNone/>
            </a:pPr>
            <a:r>
              <a:rPr lang="en-US" sz="2400" dirty="0">
                <a:latin typeface="Geneva" charset="0"/>
                <a:ea typeface="ＭＳ Ｐゴシック" charset="0"/>
                <a:cs typeface="ＭＳ Ｐゴシック" charset="0"/>
              </a:rPr>
              <a:t>Have visual integration (images, words, etc.)</a:t>
            </a:r>
          </a:p>
          <a:p>
            <a:pPr>
              <a:buFontTx/>
              <a:buNone/>
            </a:pPr>
            <a:r>
              <a:rPr lang="en-US" sz="2400" dirty="0">
                <a:latin typeface="Geneva" charset="0"/>
                <a:ea typeface="ＭＳ Ｐゴシック" charset="0"/>
                <a:cs typeface="ＭＳ Ｐゴシック" charset="0"/>
              </a:rPr>
              <a:t>Document for </a:t>
            </a:r>
            <a:r>
              <a:rPr lang="en-US" sz="2400" dirty="0" smtClean="0">
                <a:latin typeface="Geneva" charset="0"/>
                <a:ea typeface="ＭＳ Ｐゴシック" charset="0"/>
                <a:cs typeface="ＭＳ Ｐゴシック" charset="0"/>
              </a:rPr>
              <a:t>credibility (baseline, scale, context) </a:t>
            </a:r>
            <a:endParaRPr lang="en-US" sz="2400" dirty="0">
              <a:latin typeface="Geneva" charset="0"/>
              <a:ea typeface="ＭＳ Ｐゴシック" charset="0"/>
              <a:cs typeface="ＭＳ Ｐゴシック" charset="0"/>
            </a:endParaRPr>
          </a:p>
          <a:p>
            <a:pPr>
              <a:buFontTx/>
              <a:buNone/>
            </a:pPr>
            <a:endParaRPr lang="en-US" sz="2400" dirty="0">
              <a:latin typeface="Geneva" charset="0"/>
              <a:ea typeface="ＭＳ Ｐゴシック" charset="0"/>
              <a:cs typeface="ＭＳ Ｐゴシック" charset="0"/>
            </a:endParaRPr>
          </a:p>
          <a:p>
            <a:pPr lvl="1"/>
            <a:endParaRPr lang="en-US" sz="2000" dirty="0">
              <a:latin typeface="Geneva" charset="0"/>
              <a:ea typeface="ＭＳ Ｐゴシック" charset="0"/>
            </a:endParaRPr>
          </a:p>
          <a:p>
            <a:endParaRPr lang="en-US" sz="2400" dirty="0">
              <a:latin typeface="Geneva" charset="0"/>
              <a:ea typeface="ＭＳ Ｐゴシック" charset="0"/>
              <a:cs typeface="ＭＳ Ｐゴシック" charset="0"/>
            </a:endParaRPr>
          </a:p>
          <a:p>
            <a:endParaRPr lang="en-US" sz="2400" dirty="0">
              <a:latin typeface="Geneva" charset="0"/>
              <a:ea typeface="ＭＳ Ｐゴシック" charset="0"/>
              <a:cs typeface="ＭＳ Ｐゴシック" charset="0"/>
            </a:endParaRPr>
          </a:p>
          <a:p>
            <a:endParaRPr lang="en-US" sz="2400" dirty="0">
              <a:latin typeface="Geneva" charset="0"/>
              <a:ea typeface="ＭＳ Ｐゴシック" charset="0"/>
              <a:cs typeface="ＭＳ Ｐゴシック" charset="0"/>
            </a:endParaRPr>
          </a:p>
        </p:txBody>
      </p:sp>
    </p:spTree>
    <p:extLst>
      <p:ext uri="{BB962C8B-B14F-4D97-AF65-F5344CB8AC3E}">
        <p14:creationId xmlns:p14="http://schemas.microsoft.com/office/powerpoint/2010/main" val="195991118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xfrm>
            <a:off x="954132" y="-18540"/>
            <a:ext cx="6280441" cy="990107"/>
          </a:xfrm>
        </p:spPr>
        <p:txBody>
          <a:bodyPr/>
          <a:lstStyle/>
          <a:p>
            <a:r>
              <a:rPr lang="en-US" dirty="0" smtClean="0">
                <a:latin typeface="Geneva" charset="0"/>
                <a:ea typeface="ＭＳ Ｐゴシック" charset="0"/>
                <a:cs typeface="ＭＳ Ｐゴシック" charset="0"/>
              </a:rPr>
              <a:t>Supporting the Viewer</a:t>
            </a:r>
            <a:endParaRPr lang="en-US" dirty="0">
              <a:latin typeface="Geneva" charset="0"/>
              <a:ea typeface="ＭＳ Ｐゴシック" charset="0"/>
              <a:cs typeface="ＭＳ Ｐゴシック" charset="0"/>
            </a:endParaRPr>
          </a:p>
        </p:txBody>
      </p:sp>
      <p:pic>
        <p:nvPicPr>
          <p:cNvPr id="33794" name="Picture 2" descr="Picture 42.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bwMode="auto">
          <a:xfrm>
            <a:off x="1860547" y="1531608"/>
            <a:ext cx="5833422" cy="4368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954132" y="5900606"/>
            <a:ext cx="6266625" cy="646331"/>
          </a:xfrm>
          <a:prstGeom prst="rect">
            <a:avLst/>
          </a:prstGeom>
        </p:spPr>
        <p:txBody>
          <a:bodyPr wrap="square">
            <a:spAutoFit/>
          </a:bodyPr>
          <a:lstStyle/>
          <a:p>
            <a:r>
              <a:rPr lang="en-US" dirty="0"/>
              <a:t>Readings in Information Visualization: Using Vision to Think</a:t>
            </a:r>
          </a:p>
          <a:p>
            <a:r>
              <a:rPr lang="en-US" dirty="0"/>
              <a:t> edited by Stuart K. Card, Jock D. </a:t>
            </a:r>
            <a:r>
              <a:rPr lang="en-US" dirty="0" err="1"/>
              <a:t>Mackinlay</a:t>
            </a:r>
            <a:r>
              <a:rPr lang="en-US" dirty="0"/>
              <a:t>, Ben </a:t>
            </a:r>
            <a:r>
              <a:rPr lang="en-US" dirty="0" err="1"/>
              <a:t>Shneiderman</a:t>
            </a:r>
            <a:endParaRPr lang="en-US" dirty="0"/>
          </a:p>
        </p:txBody>
      </p:sp>
      <p:sp>
        <p:nvSpPr>
          <p:cNvPr id="5" name="TextBox 4"/>
          <p:cNvSpPr txBox="1"/>
          <p:nvPr/>
        </p:nvSpPr>
        <p:spPr>
          <a:xfrm>
            <a:off x="5748867" y="4927599"/>
            <a:ext cx="1194896" cy="369332"/>
          </a:xfrm>
          <a:prstGeom prst="rect">
            <a:avLst/>
          </a:prstGeom>
          <a:noFill/>
        </p:spPr>
        <p:txBody>
          <a:bodyPr wrap="none" rtlCol="0">
            <a:spAutoFit/>
          </a:bodyPr>
          <a:lstStyle/>
          <a:p>
            <a:r>
              <a:rPr lang="en-US" dirty="0" smtClean="0"/>
              <a:t>Instantiate</a:t>
            </a:r>
            <a:endParaRPr lang="en-US" dirty="0"/>
          </a:p>
        </p:txBody>
      </p:sp>
      <p:sp>
        <p:nvSpPr>
          <p:cNvPr id="8" name="Rectangle 7"/>
          <p:cNvSpPr/>
          <p:nvPr/>
        </p:nvSpPr>
        <p:spPr>
          <a:xfrm>
            <a:off x="1860547" y="1778000"/>
            <a:ext cx="918512" cy="298823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150593" y="4572000"/>
            <a:ext cx="918512" cy="35559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6673826" y="2189258"/>
            <a:ext cx="918512" cy="215862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89647" y="1122234"/>
            <a:ext cx="1983648" cy="1754327"/>
          </a:xfrm>
          <a:prstGeom prst="rect">
            <a:avLst/>
          </a:prstGeom>
          <a:noFill/>
        </p:spPr>
        <p:txBody>
          <a:bodyPr wrap="none" rtlCol="0">
            <a:spAutoFit/>
          </a:bodyPr>
          <a:lstStyle/>
          <a:p>
            <a:r>
              <a:rPr lang="en-US" dirty="0" smtClean="0"/>
              <a:t>Overview</a:t>
            </a:r>
          </a:p>
          <a:p>
            <a:r>
              <a:rPr lang="en-US" dirty="0" smtClean="0"/>
              <a:t>Zoom</a:t>
            </a:r>
          </a:p>
          <a:p>
            <a:r>
              <a:rPr lang="en-US" dirty="0" smtClean="0"/>
              <a:t>Filter</a:t>
            </a:r>
          </a:p>
          <a:p>
            <a:r>
              <a:rPr lang="en-US" dirty="0" smtClean="0"/>
              <a:t>Details-on-demand</a:t>
            </a:r>
          </a:p>
          <a:p>
            <a:r>
              <a:rPr lang="en-US" dirty="0" smtClean="0"/>
              <a:t>Browse</a:t>
            </a:r>
          </a:p>
          <a:p>
            <a:r>
              <a:rPr lang="en-US" dirty="0" smtClean="0"/>
              <a:t>Search query</a:t>
            </a:r>
            <a:endParaRPr lang="en-US" dirty="0"/>
          </a:p>
        </p:txBody>
      </p:sp>
      <p:sp>
        <p:nvSpPr>
          <p:cNvPr id="14" name="TextBox 13"/>
          <p:cNvSpPr txBox="1"/>
          <p:nvPr/>
        </p:nvSpPr>
        <p:spPr>
          <a:xfrm>
            <a:off x="982547" y="3391650"/>
            <a:ext cx="1555684" cy="2031325"/>
          </a:xfrm>
          <a:prstGeom prst="rect">
            <a:avLst/>
          </a:prstGeom>
          <a:noFill/>
        </p:spPr>
        <p:txBody>
          <a:bodyPr wrap="none" rtlCol="0">
            <a:spAutoFit/>
          </a:bodyPr>
          <a:lstStyle/>
          <a:p>
            <a:r>
              <a:rPr lang="en-US" dirty="0" smtClean="0"/>
              <a:t>Reorder</a:t>
            </a:r>
          </a:p>
          <a:p>
            <a:r>
              <a:rPr lang="en-US" dirty="0" smtClean="0"/>
              <a:t>Cluster</a:t>
            </a:r>
          </a:p>
          <a:p>
            <a:r>
              <a:rPr lang="en-US" dirty="0" smtClean="0"/>
              <a:t>Class</a:t>
            </a:r>
          </a:p>
          <a:p>
            <a:r>
              <a:rPr lang="en-US" dirty="0" smtClean="0"/>
              <a:t>Average</a:t>
            </a:r>
          </a:p>
          <a:p>
            <a:r>
              <a:rPr lang="en-US" dirty="0" smtClean="0"/>
              <a:t>Promote</a:t>
            </a:r>
          </a:p>
          <a:p>
            <a:r>
              <a:rPr lang="en-US" dirty="0" smtClean="0"/>
              <a:t>Detect pattern</a:t>
            </a:r>
          </a:p>
          <a:p>
            <a:r>
              <a:rPr lang="en-US" dirty="0" smtClean="0"/>
              <a:t>Abstract</a:t>
            </a:r>
            <a:endParaRPr lang="en-US" dirty="0"/>
          </a:p>
        </p:txBody>
      </p:sp>
      <p:sp>
        <p:nvSpPr>
          <p:cNvPr id="15" name="TextBox 14"/>
          <p:cNvSpPr txBox="1"/>
          <p:nvPr/>
        </p:nvSpPr>
        <p:spPr>
          <a:xfrm>
            <a:off x="6819321" y="2047936"/>
            <a:ext cx="1062010" cy="646331"/>
          </a:xfrm>
          <a:prstGeom prst="rect">
            <a:avLst/>
          </a:prstGeom>
          <a:noFill/>
        </p:spPr>
        <p:txBody>
          <a:bodyPr wrap="none" rtlCol="0">
            <a:spAutoFit/>
          </a:bodyPr>
          <a:lstStyle/>
          <a:p>
            <a:r>
              <a:rPr lang="en-US" dirty="0" smtClean="0"/>
              <a:t>Extract</a:t>
            </a:r>
          </a:p>
          <a:p>
            <a:r>
              <a:rPr lang="en-US" dirty="0" smtClean="0"/>
              <a:t>Compose</a:t>
            </a:r>
            <a:endParaRPr lang="en-US" dirty="0"/>
          </a:p>
        </p:txBody>
      </p:sp>
      <p:sp>
        <p:nvSpPr>
          <p:cNvPr id="16" name="TextBox 15"/>
          <p:cNvSpPr txBox="1"/>
          <p:nvPr/>
        </p:nvSpPr>
        <p:spPr>
          <a:xfrm>
            <a:off x="6824235" y="3011908"/>
            <a:ext cx="1811200" cy="1754327"/>
          </a:xfrm>
          <a:prstGeom prst="rect">
            <a:avLst/>
          </a:prstGeom>
          <a:noFill/>
        </p:spPr>
        <p:txBody>
          <a:bodyPr wrap="none" rtlCol="0">
            <a:spAutoFit/>
          </a:bodyPr>
          <a:lstStyle/>
          <a:p>
            <a:r>
              <a:rPr lang="en-US" dirty="0" smtClean="0"/>
              <a:t>Read fact</a:t>
            </a:r>
          </a:p>
          <a:p>
            <a:r>
              <a:rPr lang="en-US" dirty="0" smtClean="0"/>
              <a:t>Read comparison</a:t>
            </a:r>
          </a:p>
          <a:p>
            <a:r>
              <a:rPr lang="en-US" dirty="0" smtClean="0"/>
              <a:t>Read pattern</a:t>
            </a:r>
          </a:p>
          <a:p>
            <a:r>
              <a:rPr lang="en-US" dirty="0" smtClean="0"/>
              <a:t>Manipulate</a:t>
            </a:r>
          </a:p>
          <a:p>
            <a:r>
              <a:rPr lang="en-US" dirty="0" smtClean="0"/>
              <a:t>Create</a:t>
            </a:r>
          </a:p>
          <a:p>
            <a:r>
              <a:rPr lang="en-US" dirty="0" smtClean="0"/>
              <a:t>Delete</a:t>
            </a:r>
            <a:endParaRPr lang="en-US" dirty="0"/>
          </a:p>
        </p:txBody>
      </p:sp>
    </p:spTree>
    <p:extLst>
      <p:ext uri="{BB962C8B-B14F-4D97-AF65-F5344CB8AC3E}">
        <p14:creationId xmlns:p14="http://schemas.microsoft.com/office/powerpoint/2010/main" val="412501312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4050" name="Rectangle 2"/>
          <p:cNvSpPr>
            <a:spLocks noGrp="1" noChangeArrowheads="1"/>
          </p:cNvSpPr>
          <p:nvPr>
            <p:ph type="title"/>
          </p:nvPr>
        </p:nvSpPr>
        <p:spPr>
          <a:xfrm>
            <a:off x="954132" y="205575"/>
            <a:ext cx="6280441" cy="990107"/>
          </a:xfrm>
        </p:spPr>
        <p:txBody>
          <a:bodyPr/>
          <a:lstStyle/>
          <a:p>
            <a:r>
              <a:rPr lang="en-US" dirty="0"/>
              <a:t>Making Things Distinct</a:t>
            </a:r>
          </a:p>
        </p:txBody>
      </p:sp>
      <p:pic>
        <p:nvPicPr>
          <p:cNvPr id="2434051" name="Picture 3" descr="retinal"/>
          <p:cNvPicPr>
            <a:picLocks noChangeAspect="1" noChangeArrowheads="1"/>
          </p:cNvPicPr>
          <p:nvPr/>
        </p:nvPicPr>
        <p:blipFill>
          <a:blip r:embed="rId3" cstate="print"/>
          <a:srcRect/>
          <a:stretch>
            <a:fillRect/>
          </a:stretch>
        </p:blipFill>
        <p:spPr bwMode="auto">
          <a:xfrm>
            <a:off x="152400" y="1748118"/>
            <a:ext cx="8763000" cy="4500282"/>
          </a:xfrm>
          <a:prstGeom prst="rect">
            <a:avLst/>
          </a:prstGeom>
          <a:noFill/>
        </p:spPr>
      </p:pic>
      <p:sp>
        <p:nvSpPr>
          <p:cNvPr id="2434052" name="Text Box 4"/>
          <p:cNvSpPr txBox="1">
            <a:spLocks noChangeArrowheads="1"/>
          </p:cNvSpPr>
          <p:nvPr/>
        </p:nvSpPr>
        <p:spPr bwMode="auto">
          <a:xfrm>
            <a:off x="762000" y="6172200"/>
            <a:ext cx="7696200" cy="320675"/>
          </a:xfrm>
          <a:prstGeom prst="rect">
            <a:avLst/>
          </a:prstGeom>
          <a:noFill/>
          <a:ln w="9525">
            <a:noFill/>
            <a:miter lim="800000"/>
            <a:headEnd/>
            <a:tailEnd/>
          </a:ln>
          <a:effectLst/>
        </p:spPr>
        <p:txBody>
          <a:bodyPr>
            <a:spAutoFit/>
          </a:bodyPr>
          <a:lstStyle/>
          <a:p>
            <a:pPr algn="l">
              <a:spcBef>
                <a:spcPct val="50000"/>
              </a:spcBef>
            </a:pPr>
            <a:r>
              <a:rPr lang="en-US" sz="1500" dirty="0"/>
              <a:t>Kevin Mullet and Darrell Sano, </a:t>
            </a:r>
            <a:r>
              <a:rPr lang="en-US" sz="1500" i="1" dirty="0"/>
              <a:t>Designing Visual Interfaces</a:t>
            </a:r>
          </a:p>
        </p:txBody>
      </p:sp>
      <p:sp>
        <p:nvSpPr>
          <p:cNvPr id="2434053" name="Rectangle 5"/>
          <p:cNvSpPr>
            <a:spLocks noChangeArrowheads="1"/>
          </p:cNvSpPr>
          <p:nvPr/>
        </p:nvSpPr>
        <p:spPr bwMode="auto">
          <a:xfrm>
            <a:off x="257175" y="1367115"/>
            <a:ext cx="10668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b="1"/>
              <a:t>Size</a:t>
            </a:r>
          </a:p>
        </p:txBody>
      </p:sp>
      <p:sp>
        <p:nvSpPr>
          <p:cNvPr id="2434054" name="Rectangle 6"/>
          <p:cNvSpPr>
            <a:spLocks noChangeArrowheads="1"/>
          </p:cNvSpPr>
          <p:nvPr/>
        </p:nvSpPr>
        <p:spPr bwMode="auto">
          <a:xfrm>
            <a:off x="1600200" y="1367115"/>
            <a:ext cx="10668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b="1"/>
              <a:t>Value</a:t>
            </a:r>
          </a:p>
        </p:txBody>
      </p:sp>
      <p:sp>
        <p:nvSpPr>
          <p:cNvPr id="2434055" name="Rectangle 7"/>
          <p:cNvSpPr>
            <a:spLocks noChangeArrowheads="1"/>
          </p:cNvSpPr>
          <p:nvPr/>
        </p:nvSpPr>
        <p:spPr bwMode="auto">
          <a:xfrm>
            <a:off x="2819400" y="1367115"/>
            <a:ext cx="13716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b="1"/>
              <a:t>Orientation</a:t>
            </a:r>
          </a:p>
        </p:txBody>
      </p:sp>
      <p:sp>
        <p:nvSpPr>
          <p:cNvPr id="2434056" name="Rectangle 8"/>
          <p:cNvSpPr>
            <a:spLocks noChangeArrowheads="1"/>
          </p:cNvSpPr>
          <p:nvPr/>
        </p:nvSpPr>
        <p:spPr bwMode="auto">
          <a:xfrm>
            <a:off x="4343400" y="1367115"/>
            <a:ext cx="10668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b="1"/>
              <a:t>Texture</a:t>
            </a:r>
          </a:p>
        </p:txBody>
      </p:sp>
      <p:sp>
        <p:nvSpPr>
          <p:cNvPr id="2434057" name="Rectangle 9"/>
          <p:cNvSpPr>
            <a:spLocks noChangeArrowheads="1"/>
          </p:cNvSpPr>
          <p:nvPr/>
        </p:nvSpPr>
        <p:spPr bwMode="auto">
          <a:xfrm>
            <a:off x="5715000" y="1367115"/>
            <a:ext cx="10668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b="1"/>
              <a:t>Shape</a:t>
            </a:r>
          </a:p>
        </p:txBody>
      </p:sp>
      <p:sp>
        <p:nvSpPr>
          <p:cNvPr id="2434058" name="Rectangle 10"/>
          <p:cNvSpPr>
            <a:spLocks noChangeArrowheads="1"/>
          </p:cNvSpPr>
          <p:nvPr/>
        </p:nvSpPr>
        <p:spPr bwMode="auto">
          <a:xfrm>
            <a:off x="7010400" y="1367115"/>
            <a:ext cx="19812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b="1"/>
              <a:t>Position (2D / 3D)</a:t>
            </a:r>
          </a:p>
        </p:txBody>
      </p:sp>
      <p:sp>
        <p:nvSpPr>
          <p:cNvPr id="11" name="TextBox 10"/>
          <p:cNvSpPr txBox="1"/>
          <p:nvPr/>
        </p:nvSpPr>
        <p:spPr>
          <a:xfrm>
            <a:off x="762000" y="6488668"/>
            <a:ext cx="3214726" cy="276999"/>
          </a:xfrm>
          <a:prstGeom prst="rect">
            <a:avLst/>
          </a:prstGeom>
          <a:noFill/>
        </p:spPr>
        <p:txBody>
          <a:bodyPr wrap="none" rtlCol="0">
            <a:spAutoFit/>
          </a:bodyPr>
          <a:lstStyle/>
          <a:p>
            <a:r>
              <a:rPr lang="en-US" sz="1200" dirty="0" smtClean="0"/>
              <a:t>Slide from Marti Hearst/Jeff </a:t>
            </a:r>
            <a:r>
              <a:rPr lang="en-US" sz="1200" dirty="0" err="1" smtClean="0"/>
              <a:t>Heer</a:t>
            </a:r>
            <a:r>
              <a:rPr lang="en-US" sz="1200" dirty="0" smtClean="0"/>
              <a:t> via Jason Hong</a:t>
            </a:r>
            <a:endParaRPr lang="en-US" sz="1200" dirty="0"/>
          </a:p>
        </p:txBody>
      </p:sp>
    </p:spTree>
    <p:extLst>
      <p:ext uri="{BB962C8B-B14F-4D97-AF65-F5344CB8AC3E}">
        <p14:creationId xmlns:p14="http://schemas.microsoft.com/office/powerpoint/2010/main" val="2413276324"/>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people easily decode?</a:t>
            </a:r>
            <a:endParaRPr lang="en-US" dirty="0"/>
          </a:p>
        </p:txBody>
      </p:sp>
      <p:sp>
        <p:nvSpPr>
          <p:cNvPr id="3" name="Content Placeholder 2"/>
          <p:cNvSpPr>
            <a:spLocks noGrp="1"/>
          </p:cNvSpPr>
          <p:nvPr>
            <p:ph idx="1"/>
          </p:nvPr>
        </p:nvSpPr>
        <p:spPr>
          <a:xfrm>
            <a:off x="1128943" y="1311688"/>
            <a:ext cx="7048804" cy="4379976"/>
          </a:xfrm>
        </p:spPr>
        <p:txBody>
          <a:bodyPr/>
          <a:lstStyle/>
          <a:p>
            <a:pPr marL="0" indent="0">
              <a:buNone/>
            </a:pPr>
            <a:r>
              <a:rPr lang="en-US" dirty="0" smtClean="0"/>
              <a:t>Ranked Order:</a:t>
            </a:r>
          </a:p>
          <a:p>
            <a:pPr marL="514350" indent="-514350">
              <a:buFont typeface="+mj-lt"/>
              <a:buAutoNum type="arabicPeriod"/>
            </a:pPr>
            <a:r>
              <a:rPr lang="en-US" dirty="0" smtClean="0"/>
              <a:t>Position along a common scale (</a:t>
            </a:r>
            <a:r>
              <a:rPr lang="en-US" i="1" dirty="0" smtClean="0"/>
              <a:t>e.g., </a:t>
            </a:r>
            <a:r>
              <a:rPr lang="en-US" dirty="0" smtClean="0"/>
              <a:t>scatterplot)</a:t>
            </a:r>
          </a:p>
          <a:p>
            <a:pPr marL="514350" indent="-514350">
              <a:buFont typeface="+mj-lt"/>
              <a:buAutoNum type="arabicPeriod"/>
            </a:pPr>
            <a:r>
              <a:rPr lang="en-US" dirty="0" smtClean="0"/>
              <a:t>Position along identical but non-aligned scales (</a:t>
            </a:r>
            <a:r>
              <a:rPr lang="en-US" i="1" dirty="0" smtClean="0"/>
              <a:t>e.g., </a:t>
            </a:r>
            <a:r>
              <a:rPr lang="en-US" dirty="0" smtClean="0"/>
              <a:t>table of scatter plots)</a:t>
            </a:r>
          </a:p>
          <a:p>
            <a:pPr marL="514350" indent="-514350">
              <a:buFont typeface="+mj-lt"/>
              <a:buAutoNum type="arabicPeriod"/>
            </a:pPr>
            <a:r>
              <a:rPr lang="en-US" dirty="0" smtClean="0"/>
              <a:t>Length (</a:t>
            </a:r>
            <a:r>
              <a:rPr lang="en-US" i="1" dirty="0" smtClean="0"/>
              <a:t>e.g., </a:t>
            </a:r>
            <a:r>
              <a:rPr lang="en-US" dirty="0" smtClean="0"/>
              <a:t>bar chart)</a:t>
            </a:r>
          </a:p>
          <a:p>
            <a:pPr marL="0" indent="0">
              <a:buNone/>
            </a:pPr>
            <a:r>
              <a:rPr lang="en-US" dirty="0" smtClean="0"/>
              <a:t>Then angle &amp; slope (pie chart); area (bubbles); volume/density/color (</a:t>
            </a:r>
            <a:r>
              <a:rPr lang="en-US" dirty="0" err="1" smtClean="0"/>
              <a:t>heatmap</a:t>
            </a:r>
            <a:r>
              <a:rPr lang="en-US" dirty="0" smtClean="0"/>
              <a:t>) and hue </a:t>
            </a:r>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18</a:t>
            </a:fld>
            <a:endParaRPr lang="en-US" dirty="0"/>
          </a:p>
        </p:txBody>
      </p:sp>
      <p:sp>
        <p:nvSpPr>
          <p:cNvPr id="7" name="TextBox 6"/>
          <p:cNvSpPr txBox="1"/>
          <p:nvPr/>
        </p:nvSpPr>
        <p:spPr>
          <a:xfrm>
            <a:off x="682415" y="5599097"/>
            <a:ext cx="7258577" cy="923330"/>
          </a:xfrm>
          <a:prstGeom prst="rect">
            <a:avLst/>
          </a:prstGeom>
          <a:noFill/>
        </p:spPr>
        <p:txBody>
          <a:bodyPr wrap="square" rtlCol="0">
            <a:spAutoFit/>
          </a:bodyPr>
          <a:lstStyle/>
          <a:p>
            <a:r>
              <a:rPr lang="en-US" dirty="0"/>
              <a:t>William S. Cleveland and Robert </a:t>
            </a:r>
            <a:r>
              <a:rPr lang="en-US" dirty="0" smtClean="0"/>
              <a:t>McGill (1984) Graphical </a:t>
            </a:r>
            <a:r>
              <a:rPr lang="en-US" dirty="0"/>
              <a:t>Perception: Theory, E</a:t>
            </a:r>
            <a:r>
              <a:rPr lang="en-US" dirty="0" smtClean="0"/>
              <a:t>xperimentation</a:t>
            </a:r>
            <a:r>
              <a:rPr lang="en-US" dirty="0"/>
              <a:t>, and Application to the Development of Graphical Methods </a:t>
            </a:r>
            <a:r>
              <a:rPr lang="en-US" dirty="0" smtClean="0"/>
              <a:t>(</a:t>
            </a:r>
            <a:r>
              <a:rPr lang="en-US" i="1" dirty="0" smtClean="0"/>
              <a:t>J. Am. Statistical Association)</a:t>
            </a:r>
            <a:endParaRPr lang="en-US" dirty="0"/>
          </a:p>
        </p:txBody>
      </p:sp>
    </p:spTree>
    <p:extLst>
      <p:ext uri="{BB962C8B-B14F-4D97-AF65-F5344CB8AC3E}">
        <p14:creationId xmlns:p14="http://schemas.microsoft.com/office/powerpoint/2010/main" val="181256720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Content Placeholder 5"/>
          <p:cNvSpPr>
            <a:spLocks noGrp="1"/>
          </p:cNvSpPr>
          <p:nvPr>
            <p:ph sz="half" idx="2"/>
          </p:nvPr>
        </p:nvSpPr>
        <p:spPr/>
        <p:txBody>
          <a:bodyPr/>
          <a:lstStyle/>
          <a:p>
            <a:pPr>
              <a:buFontTx/>
              <a:buNone/>
            </a:pPr>
            <a:r>
              <a:rPr lang="en-US" sz="2400">
                <a:latin typeface="Geneva" charset="0"/>
                <a:ea typeface="ＭＳ Ｐゴシック" charset="0"/>
                <a:cs typeface="ＭＳ Ｐゴシック" charset="0"/>
              </a:rPr>
              <a:t>Key graphical elements </a:t>
            </a:r>
          </a:p>
          <a:p>
            <a:pPr lvl="1"/>
            <a:r>
              <a:rPr lang="en-US" sz="2000">
                <a:latin typeface="Geneva" charset="0"/>
                <a:ea typeface="ＭＳ Ｐゴシック" charset="0"/>
              </a:rPr>
              <a:t>Length </a:t>
            </a:r>
          </a:p>
          <a:p>
            <a:pPr lvl="1"/>
            <a:r>
              <a:rPr lang="en-US" sz="2000">
                <a:latin typeface="Geneva" charset="0"/>
                <a:ea typeface="ＭＳ Ｐゴシック" charset="0"/>
              </a:rPr>
              <a:t>Shape </a:t>
            </a:r>
          </a:p>
          <a:p>
            <a:pPr lvl="1"/>
            <a:r>
              <a:rPr lang="en-US" sz="2000">
                <a:latin typeface="Geneva" charset="0"/>
                <a:ea typeface="ＭＳ Ｐゴシック" charset="0"/>
              </a:rPr>
              <a:t>Orientation </a:t>
            </a:r>
          </a:p>
          <a:p>
            <a:pPr lvl="1"/>
            <a:r>
              <a:rPr lang="en-US" sz="2000">
                <a:latin typeface="Geneva" charset="0"/>
                <a:ea typeface="ＭＳ Ｐゴシック" charset="0"/>
              </a:rPr>
              <a:t>Texture </a:t>
            </a:r>
          </a:p>
          <a:p>
            <a:pPr lvl="1"/>
            <a:r>
              <a:rPr lang="en-US" sz="2000">
                <a:latin typeface="Geneva" charset="0"/>
                <a:ea typeface="ＭＳ Ｐゴシック" charset="0"/>
              </a:rPr>
              <a:t>Animation shows changes across time </a:t>
            </a:r>
          </a:p>
          <a:p>
            <a:pPr lvl="1"/>
            <a:r>
              <a:rPr lang="en-US" sz="2000">
                <a:latin typeface="Geneva" charset="0"/>
                <a:ea typeface="ＭＳ Ｐゴシック" charset="0"/>
              </a:rPr>
              <a:t>Color helps make distinctions</a:t>
            </a:r>
          </a:p>
          <a:p>
            <a:pPr lvl="1"/>
            <a:r>
              <a:rPr lang="en-US" sz="2000">
                <a:latin typeface="Geneva" charset="0"/>
                <a:ea typeface="ＭＳ Ｐゴシック" charset="0"/>
              </a:rPr>
              <a:t>Aesthetics make the process appealing</a:t>
            </a:r>
          </a:p>
          <a:p>
            <a:pPr>
              <a:buFontTx/>
              <a:buNone/>
            </a:pPr>
            <a:endParaRPr lang="en-US" sz="2400">
              <a:latin typeface="Geneva" charset="0"/>
              <a:ea typeface="ＭＳ Ｐゴシック" charset="0"/>
              <a:cs typeface="ＭＳ Ｐゴシック" charset="0"/>
            </a:endParaRPr>
          </a:p>
        </p:txBody>
      </p:sp>
      <p:sp>
        <p:nvSpPr>
          <p:cNvPr id="40961" name="Rectangle 2"/>
          <p:cNvSpPr>
            <a:spLocks noGrp="1" noChangeArrowheads="1"/>
          </p:cNvSpPr>
          <p:nvPr>
            <p:ph type="title"/>
          </p:nvPr>
        </p:nvSpPr>
        <p:spPr/>
        <p:txBody>
          <a:bodyPr/>
          <a:lstStyle/>
          <a:p>
            <a:r>
              <a:rPr lang="en-US" dirty="0" smtClean="0">
                <a:latin typeface="Geneva" charset="0"/>
                <a:ea typeface="ＭＳ Ｐゴシック" charset="0"/>
                <a:cs typeface="ＭＳ Ｐゴシック" charset="0"/>
              </a:rPr>
              <a:t>Putting it all together</a:t>
            </a:r>
            <a:endParaRPr lang="en-US" dirty="0">
              <a:latin typeface="Geneva" charset="0"/>
              <a:ea typeface="ＭＳ Ｐゴシック" charset="0"/>
              <a:cs typeface="ＭＳ Ｐゴシック" charset="0"/>
            </a:endParaRPr>
          </a:p>
        </p:txBody>
      </p:sp>
      <p:sp>
        <p:nvSpPr>
          <p:cNvPr id="228355" name="Rectangle 3"/>
          <p:cNvSpPr>
            <a:spLocks noGrp="1" noChangeArrowheads="1"/>
          </p:cNvSpPr>
          <p:nvPr>
            <p:ph sz="half" idx="1"/>
          </p:nvPr>
        </p:nvSpPr>
        <p:spPr/>
        <p:txBody>
          <a:bodyPr/>
          <a:lstStyle/>
          <a:p>
            <a:pPr>
              <a:buFontTx/>
              <a:buNone/>
            </a:pPr>
            <a:r>
              <a:rPr lang="en-US" sz="2400" dirty="0">
                <a:latin typeface="Geneva" charset="0"/>
                <a:ea typeface="ＭＳ Ｐゴシック" charset="0"/>
                <a:cs typeface="ＭＳ Ｐゴシック" charset="0"/>
              </a:rPr>
              <a:t>Use the eye for pattern recognition: </a:t>
            </a:r>
            <a:br>
              <a:rPr lang="en-US" sz="2400" dirty="0">
                <a:latin typeface="Geneva" charset="0"/>
                <a:ea typeface="ＭＳ Ｐゴシック" charset="0"/>
                <a:cs typeface="ＭＳ Ｐゴシック" charset="0"/>
              </a:rPr>
            </a:br>
            <a:r>
              <a:rPr lang="en-US" sz="2400" dirty="0">
                <a:latin typeface="Geneva" charset="0"/>
                <a:ea typeface="ＭＳ Ｐゴシック" charset="0"/>
                <a:cs typeface="ＭＳ Ｐゴシック" charset="0"/>
              </a:rPr>
              <a:t>people are good at</a:t>
            </a:r>
          </a:p>
          <a:p>
            <a:pPr lvl="1"/>
            <a:r>
              <a:rPr lang="en-US" sz="2000" dirty="0">
                <a:latin typeface="Geneva" charset="0"/>
                <a:ea typeface="ＭＳ Ｐゴシック" charset="0"/>
              </a:rPr>
              <a:t>Scanning </a:t>
            </a:r>
          </a:p>
          <a:p>
            <a:pPr lvl="1"/>
            <a:r>
              <a:rPr lang="en-US" sz="2000" dirty="0">
                <a:latin typeface="Geneva" charset="0"/>
                <a:ea typeface="ＭＳ Ｐゴシック" charset="0"/>
              </a:rPr>
              <a:t>Recognizing </a:t>
            </a:r>
          </a:p>
          <a:p>
            <a:pPr lvl="1"/>
            <a:r>
              <a:rPr lang="en-US" sz="2000" dirty="0">
                <a:latin typeface="Geneva" charset="0"/>
                <a:ea typeface="ＭＳ Ｐゴシック" charset="0"/>
              </a:rPr>
              <a:t>Remembering images</a:t>
            </a:r>
          </a:p>
          <a:p>
            <a:pPr>
              <a:buFontTx/>
              <a:buNone/>
            </a:pPr>
            <a:r>
              <a:rPr lang="en-US" sz="2400" dirty="0">
                <a:latin typeface="Geneva" charset="0"/>
                <a:ea typeface="ＭＳ Ｐゴシック" charset="0"/>
                <a:cs typeface="ＭＳ Ｐゴシック" charset="0"/>
              </a:rPr>
              <a:t>What they do depends on their </a:t>
            </a:r>
            <a:r>
              <a:rPr lang="ja-JP" altLang="en-US" sz="2400" dirty="0">
                <a:latin typeface="Geneva" charset="0"/>
                <a:ea typeface="ＭＳ Ｐゴシック" charset="0"/>
                <a:cs typeface="ＭＳ Ｐゴシック" charset="0"/>
              </a:rPr>
              <a:t>“</a:t>
            </a:r>
            <a:r>
              <a:rPr lang="en-US" altLang="ja-JP" sz="2400" dirty="0">
                <a:latin typeface="Geneva" charset="0"/>
                <a:ea typeface="ＭＳ Ｐゴシック" charset="0"/>
                <a:cs typeface="ＭＳ Ｐゴシック" charset="0"/>
              </a:rPr>
              <a:t>visual query</a:t>
            </a:r>
            <a:r>
              <a:rPr lang="ja-JP" altLang="en-US" sz="2400" dirty="0">
                <a:latin typeface="Geneva" charset="0"/>
                <a:ea typeface="ＭＳ Ｐゴシック" charset="0"/>
                <a:cs typeface="ＭＳ Ｐゴシック" charset="0"/>
              </a:rPr>
              <a:t>”</a:t>
            </a:r>
            <a:endParaRPr lang="en-US" altLang="ja-JP" sz="2400" dirty="0">
              <a:latin typeface="Geneva" charset="0"/>
              <a:ea typeface="ＭＳ Ｐゴシック" charset="0"/>
              <a:cs typeface="ＭＳ Ｐゴシック" charset="0"/>
            </a:endParaRPr>
          </a:p>
          <a:p>
            <a:pPr>
              <a:buFontTx/>
              <a:buNone/>
            </a:pPr>
            <a:r>
              <a:rPr lang="en-US" sz="2400" dirty="0">
                <a:latin typeface="Geneva" charset="0"/>
                <a:ea typeface="ＭＳ Ｐゴシック" charset="0"/>
                <a:cs typeface="ＭＳ Ｐゴシック" charset="0"/>
              </a:rPr>
              <a:t>Tends to be </a:t>
            </a:r>
            <a:r>
              <a:rPr lang="ja-JP" altLang="en-US" sz="2400" dirty="0">
                <a:latin typeface="Geneva" charset="0"/>
                <a:ea typeface="ＭＳ Ｐゴシック" charset="0"/>
                <a:cs typeface="ＭＳ Ｐゴシック" charset="0"/>
              </a:rPr>
              <a:t>“</a:t>
            </a:r>
            <a:r>
              <a:rPr lang="en-US" altLang="ja-JP" sz="2400" dirty="0">
                <a:latin typeface="Geneva" charset="0"/>
                <a:ea typeface="ＭＳ Ｐゴシック" charset="0"/>
                <a:cs typeface="ＭＳ Ｐゴシック" charset="0"/>
              </a:rPr>
              <a:t>just in time</a:t>
            </a:r>
            <a:r>
              <a:rPr lang="ja-JP" altLang="en-US" sz="2400" dirty="0">
                <a:latin typeface="Geneva" charset="0"/>
                <a:ea typeface="ＭＳ Ｐゴシック" charset="0"/>
                <a:cs typeface="ＭＳ Ｐゴシック" charset="0"/>
              </a:rPr>
              <a:t>”</a:t>
            </a:r>
            <a:r>
              <a:rPr lang="en-US" altLang="ja-JP" sz="2400" dirty="0">
                <a:latin typeface="Geneva" charset="0"/>
                <a:ea typeface="ＭＳ Ｐゴシック" charset="0"/>
                <a:cs typeface="ＭＳ Ｐゴシック" charset="0"/>
              </a:rPr>
              <a:t> </a:t>
            </a:r>
            <a:endParaRPr lang="en-US" sz="2400" dirty="0">
              <a:latin typeface="Geneva" charset="0"/>
              <a:ea typeface="ＭＳ Ｐゴシック" charset="0"/>
              <a:cs typeface="ＭＳ Ｐゴシック" charset="0"/>
            </a:endParaRPr>
          </a:p>
        </p:txBody>
      </p:sp>
    </p:spTree>
    <p:extLst>
      <p:ext uri="{BB962C8B-B14F-4D97-AF65-F5344CB8AC3E}">
        <p14:creationId xmlns:p14="http://schemas.microsoft.com/office/powerpoint/2010/main" val="2701729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Byte 2 Results</a:t>
            </a:r>
            <a:endParaRPr lang="en-US" dirty="0"/>
          </a:p>
        </p:txBody>
      </p:sp>
      <p:sp>
        <p:nvSpPr>
          <p:cNvPr id="3" name="Content Placeholder 2"/>
          <p:cNvSpPr>
            <a:spLocks noGrp="1"/>
          </p:cNvSpPr>
          <p:nvPr>
            <p:ph idx="1"/>
          </p:nvPr>
        </p:nvSpPr>
        <p:spPr/>
        <p:txBody>
          <a:bodyPr/>
          <a:lstStyle/>
          <a:p>
            <a:r>
              <a:rPr lang="en-US" sz="1600" dirty="0"/>
              <a:t>Expectations about the data:</a:t>
            </a:r>
          </a:p>
          <a:p>
            <a:r>
              <a:rPr lang="en-US" sz="1600" dirty="0"/>
              <a:t>When dogs are abandoned: Some of you expected that dogs would be abandoned young (before bonding)</a:t>
            </a:r>
          </a:p>
          <a:p>
            <a:r>
              <a:rPr lang="en-US" sz="1600" dirty="0"/>
              <a:t>Outcomes: Some were surprised by the number of dogs euthanized. </a:t>
            </a:r>
          </a:p>
          <a:p>
            <a:r>
              <a:rPr lang="en-US" sz="1600" dirty="0"/>
              <a:t>Animal arrivals are fairly uniformly distributed as one might expect. However there is a slight trend of more animals arriving in the shelter in summer than winter months. Thoughts on why?</a:t>
            </a:r>
          </a:p>
          <a:p>
            <a:r>
              <a:rPr lang="en-US" sz="1600" dirty="0"/>
              <a:t>Many of the animals have names. Why? (I suspect the shelter is giving the animals names to help them be adopted)</a:t>
            </a:r>
          </a:p>
          <a:p>
            <a:r>
              <a:rPr lang="en-US" sz="1600" dirty="0"/>
              <a:t>Many young dogs are euthanized. Why? Reasons are missing from the data, and breed is hard to compare because of issues mentioned below.</a:t>
            </a:r>
          </a:p>
          <a:p>
            <a:r>
              <a:rPr lang="en-US" sz="1600" dirty="0"/>
              <a:t>Expected outcomes to be similar for cats and dogs, but cats are much more likely to be euthanized</a:t>
            </a:r>
            <a:r>
              <a:rPr lang="en-US" sz="1600" dirty="0" smtClean="0"/>
              <a:t>.</a:t>
            </a:r>
            <a:endParaRPr lang="en-US" sz="1600" dirty="0"/>
          </a:p>
        </p:txBody>
      </p:sp>
      <p:sp>
        <p:nvSpPr>
          <p:cNvPr id="4" name="Date Placeholder 3"/>
          <p:cNvSpPr>
            <a:spLocks noGrp="1"/>
          </p:cNvSpPr>
          <p:nvPr>
            <p:ph type="dt" sz="half" idx="10"/>
          </p:nvPr>
        </p:nvSpPr>
        <p:spPr/>
        <p:txBody>
          <a:bodyPr/>
          <a:lstStyle/>
          <a:p>
            <a:fld id="{7053BEFA-1175-F644-B249-7D41D72BD3FF}" type="datetime1">
              <a:rPr lang="en-US" smtClean="0"/>
              <a:t>2/7/14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239533338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a:xfrm>
            <a:off x="954132" y="-33481"/>
            <a:ext cx="6280441" cy="990107"/>
          </a:xfrm>
        </p:spPr>
        <p:txBody>
          <a:bodyPr/>
          <a:lstStyle/>
          <a:p>
            <a:r>
              <a:rPr lang="en-US" dirty="0" smtClean="0">
                <a:latin typeface="Geneva" charset="0"/>
                <a:ea typeface="ＭＳ Ｐゴシック" charset="0"/>
                <a:cs typeface="ＭＳ Ｐゴシック" charset="0"/>
              </a:rPr>
              <a:t>Visualization Techniques</a:t>
            </a:r>
            <a:endParaRPr lang="en-US" dirty="0">
              <a:latin typeface="Geneva" charset="0"/>
              <a:ea typeface="ＭＳ Ｐゴシック" charset="0"/>
              <a:cs typeface="ＭＳ Ｐゴシック" charset="0"/>
            </a:endParaRPr>
          </a:p>
        </p:txBody>
      </p:sp>
      <p:pic>
        <p:nvPicPr>
          <p:cNvPr id="5734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209800"/>
            <a:ext cx="6964363" cy="357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7" name="Rectangle 3"/>
          <p:cNvSpPr>
            <a:spLocks noChangeArrowheads="1"/>
          </p:cNvSpPr>
          <p:nvPr/>
        </p:nvSpPr>
        <p:spPr bwMode="auto">
          <a:xfrm>
            <a:off x="1295400" y="1457199"/>
            <a:ext cx="7620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t>http://</a:t>
            </a:r>
            <a:r>
              <a:rPr lang="en-US" dirty="0" err="1"/>
              <a:t>www.visual-literacy.org</a:t>
            </a:r>
            <a:r>
              <a:rPr lang="en-US" dirty="0"/>
              <a:t>/</a:t>
            </a:r>
            <a:r>
              <a:rPr lang="en-US" dirty="0" err="1"/>
              <a:t>periodic_table</a:t>
            </a:r>
            <a:r>
              <a:rPr lang="en-US" dirty="0"/>
              <a:t>/</a:t>
            </a:r>
            <a:r>
              <a:rPr lang="en-US" dirty="0" err="1"/>
              <a:t>periodic_table.html</a:t>
            </a:r>
            <a:endParaRPr lang="en-US" dirty="0"/>
          </a:p>
        </p:txBody>
      </p:sp>
    </p:spTree>
    <p:extLst>
      <p:ext uri="{BB962C8B-B14F-4D97-AF65-F5344CB8AC3E}">
        <p14:creationId xmlns:p14="http://schemas.microsoft.com/office/powerpoint/2010/main" val="39614628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p:txBody>
          <a:bodyPr/>
          <a:lstStyle/>
          <a:p>
            <a:r>
              <a:rPr lang="en-US">
                <a:latin typeface="Geneva" charset="0"/>
                <a:ea typeface="ＭＳ Ｐゴシック" charset="0"/>
                <a:cs typeface="ＭＳ Ｐゴシック" charset="0"/>
              </a:rPr>
              <a:t>Comparison by Keim</a:t>
            </a:r>
          </a:p>
        </p:txBody>
      </p:sp>
      <p:pic>
        <p:nvPicPr>
          <p:cNvPr id="8192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33600"/>
            <a:ext cx="9144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21332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4"/>
          <p:cNvSpPr>
            <a:spLocks noGrp="1"/>
          </p:cNvSpPr>
          <p:nvPr>
            <p:ph type="title"/>
          </p:nvPr>
        </p:nvSpPr>
        <p:spPr/>
        <p:txBody>
          <a:bodyPr/>
          <a:lstStyle/>
          <a:p>
            <a:r>
              <a:rPr lang="en-US">
                <a:latin typeface="Geneva" charset="0"/>
                <a:ea typeface="ＭＳ Ｐゴシック" charset="0"/>
                <a:cs typeface="ＭＳ Ｐゴシック" charset="0"/>
              </a:rPr>
              <a:t>Design Process</a:t>
            </a:r>
          </a:p>
        </p:txBody>
      </p:sp>
      <p:sp>
        <p:nvSpPr>
          <p:cNvPr id="41986" name="Content Placeholder 5"/>
          <p:cNvSpPr>
            <a:spLocks noGrp="1"/>
          </p:cNvSpPr>
          <p:nvPr>
            <p:ph idx="1"/>
          </p:nvPr>
        </p:nvSpPr>
        <p:spPr/>
        <p:txBody>
          <a:bodyPr/>
          <a:lstStyle/>
          <a:p>
            <a:pPr>
              <a:buFontTx/>
              <a:buNone/>
            </a:pPr>
            <a:r>
              <a:rPr lang="en-US" sz="2800">
                <a:latin typeface="Geneva" charset="0"/>
                <a:ea typeface="ＭＳ Ｐゴシック" charset="0"/>
                <a:cs typeface="ＭＳ Ｐゴシック" charset="0"/>
              </a:rPr>
              <a:t>Define the visual query[ies] you wish to support</a:t>
            </a:r>
          </a:p>
          <a:p>
            <a:pPr>
              <a:buFontTx/>
              <a:buNone/>
            </a:pPr>
            <a:r>
              <a:rPr lang="ja-JP" altLang="en-US" sz="2800">
                <a:latin typeface="Geneva" charset="0"/>
                <a:ea typeface="ＭＳ Ｐゴシック" charset="0"/>
                <a:cs typeface="ＭＳ Ｐゴシック" charset="0"/>
              </a:rPr>
              <a:t>“</a:t>
            </a:r>
            <a:r>
              <a:rPr lang="en-US" altLang="ja-JP" sz="2800">
                <a:latin typeface="Geneva" charset="0"/>
                <a:ea typeface="ＭＳ Ｐゴシック" charset="0"/>
                <a:cs typeface="ＭＳ Ｐゴシック" charset="0"/>
              </a:rPr>
              <a:t>The special skill of designers … [is] the talent to analyze a design in terms of its ability to support the visual queries of others…</a:t>
            </a:r>
            <a:r>
              <a:rPr lang="ja-JP" altLang="en-US" sz="2800">
                <a:latin typeface="Geneva" charset="0"/>
                <a:ea typeface="ＭＳ Ｐゴシック" charset="0"/>
                <a:cs typeface="ＭＳ Ｐゴシック" charset="0"/>
              </a:rPr>
              <a:t>”</a:t>
            </a:r>
            <a:endParaRPr lang="en-US" altLang="ja-JP" sz="2800">
              <a:latin typeface="Geneva" charset="0"/>
              <a:ea typeface="ＭＳ Ｐゴシック" charset="0"/>
              <a:cs typeface="ＭＳ Ｐゴシック" charset="0"/>
            </a:endParaRPr>
          </a:p>
          <a:p>
            <a:pPr lvl="1"/>
            <a:r>
              <a:rPr lang="en-US" sz="2400">
                <a:latin typeface="Geneva" charset="0"/>
                <a:ea typeface="ＭＳ Ｐゴシック" charset="0"/>
              </a:rPr>
              <a:t>Patterns </a:t>
            </a:r>
            <a:r>
              <a:rPr lang="en-US" sz="2400">
                <a:latin typeface="Geneva" charset="0"/>
                <a:ea typeface="ＭＳ Ｐゴシック" charset="0"/>
                <a:sym typeface="Wingdings" charset="0"/>
              </a:rPr>
              <a:t> visual system </a:t>
            </a:r>
          </a:p>
          <a:p>
            <a:pPr lvl="1"/>
            <a:r>
              <a:rPr lang="en-US" sz="2400">
                <a:latin typeface="Geneva" charset="0"/>
                <a:ea typeface="ＭＳ Ｐゴシック" charset="0"/>
                <a:sym typeface="Wingdings" charset="0"/>
              </a:rPr>
              <a:t>Cognitive process prediction</a:t>
            </a:r>
          </a:p>
          <a:p>
            <a:pPr lvl="1"/>
            <a:r>
              <a:rPr lang="en-US" sz="2400">
                <a:latin typeface="Geneva" charset="0"/>
                <a:ea typeface="ＭＳ Ｐゴシック" charset="0"/>
                <a:sym typeface="Wingdings" charset="0"/>
              </a:rPr>
              <a:t>A continual fresh eye </a:t>
            </a:r>
          </a:p>
        </p:txBody>
      </p:sp>
    </p:spTree>
    <p:extLst>
      <p:ext uri="{BB962C8B-B14F-4D97-AF65-F5344CB8AC3E}">
        <p14:creationId xmlns:p14="http://schemas.microsoft.com/office/powerpoint/2010/main" val="355725312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a:xfrm>
            <a:off x="1042728" y="871213"/>
            <a:ext cx="6280441" cy="990107"/>
          </a:xfrm>
        </p:spPr>
        <p:txBody>
          <a:bodyPr/>
          <a:lstStyle/>
          <a:p>
            <a:r>
              <a:rPr lang="en-US" dirty="0">
                <a:latin typeface="Geneva" charset="0"/>
                <a:ea typeface="ＭＳ Ｐゴシック" charset="0"/>
                <a:cs typeface="ＭＳ Ｐゴシック" charset="0"/>
              </a:rPr>
              <a:t>Holistic Design Goals for Information Visualization</a:t>
            </a:r>
          </a:p>
        </p:txBody>
      </p:sp>
      <p:sp>
        <p:nvSpPr>
          <p:cNvPr id="44034" name="Rectangle 3"/>
          <p:cNvSpPr>
            <a:spLocks noGrp="1" noChangeArrowheads="1"/>
          </p:cNvSpPr>
          <p:nvPr>
            <p:ph idx="1"/>
          </p:nvPr>
        </p:nvSpPr>
        <p:spPr/>
        <p:txBody>
          <a:bodyPr/>
          <a:lstStyle/>
          <a:p>
            <a:pPr>
              <a:buFontTx/>
              <a:buNone/>
            </a:pPr>
            <a:endParaRPr lang="en-US" dirty="0">
              <a:latin typeface="Geneva" charset="0"/>
              <a:ea typeface="ＭＳ Ｐゴシック" charset="0"/>
              <a:cs typeface="ＭＳ Ｐゴシック" charset="0"/>
            </a:endParaRPr>
          </a:p>
          <a:p>
            <a:pPr>
              <a:buFontTx/>
              <a:buNone/>
            </a:pPr>
            <a:r>
              <a:rPr lang="en-US" sz="2800" dirty="0">
                <a:latin typeface="Geneva" charset="0"/>
                <a:ea typeface="ＭＳ Ｐゴシック" charset="0"/>
                <a:cs typeface="ＭＳ Ｐゴシック" charset="0"/>
              </a:rPr>
              <a:t>Tailor to the application and the domain</a:t>
            </a:r>
          </a:p>
          <a:p>
            <a:pPr>
              <a:buFontTx/>
              <a:buNone/>
            </a:pPr>
            <a:r>
              <a:rPr lang="en-US" sz="2800" dirty="0">
                <a:latin typeface="Geneva" charset="0"/>
                <a:ea typeface="ＭＳ Ｐゴシック" charset="0"/>
                <a:cs typeface="ＭＳ Ｐゴシック" charset="0"/>
              </a:rPr>
              <a:t>Create highly interactive and integrated systems</a:t>
            </a:r>
          </a:p>
          <a:p>
            <a:pPr>
              <a:buFontTx/>
              <a:buNone/>
            </a:pPr>
            <a:r>
              <a:rPr lang="en-US" sz="2800" dirty="0">
                <a:latin typeface="Geneva" charset="0"/>
                <a:ea typeface="ＭＳ Ｐゴシック" charset="0"/>
                <a:cs typeface="ＭＳ Ｐゴシック" charset="0"/>
              </a:rPr>
              <a:t>Embed the visualization within a larger application</a:t>
            </a:r>
          </a:p>
          <a:p>
            <a:pPr>
              <a:buFontTx/>
              <a:buNone/>
            </a:pPr>
            <a:r>
              <a:rPr lang="en-US" sz="2800" dirty="0">
                <a:latin typeface="Geneva" charset="0"/>
                <a:ea typeface="ＭＳ Ｐゴシック" charset="0"/>
                <a:cs typeface="ＭＳ Ｐゴシック" charset="0"/>
              </a:rPr>
              <a:t>Provide alternative views</a:t>
            </a:r>
          </a:p>
          <a:p>
            <a:pPr lvl="1">
              <a:buFont typeface="Wingdings" charset="0"/>
              <a:buNone/>
            </a:pPr>
            <a:endParaRPr lang="en-US" dirty="0">
              <a:latin typeface="Geneva" charset="0"/>
              <a:ea typeface="ＭＳ Ｐゴシック" charset="0"/>
            </a:endParaRPr>
          </a:p>
          <a:p>
            <a:pPr lvl="1">
              <a:buFont typeface="Wingdings" charset="0"/>
              <a:buNone/>
            </a:pPr>
            <a:endParaRPr lang="en-US" dirty="0">
              <a:latin typeface="Geneva" charset="0"/>
              <a:ea typeface="ＭＳ Ｐゴシック" charset="0"/>
            </a:endParaRPr>
          </a:p>
          <a:p>
            <a:pPr lvl="2">
              <a:buFont typeface="Times" charset="0"/>
              <a:buNone/>
            </a:pPr>
            <a:endParaRPr lang="en-US" dirty="0">
              <a:latin typeface="Geneva" charset="0"/>
              <a:ea typeface="ＭＳ Ｐゴシック" charset="0"/>
            </a:endParaRPr>
          </a:p>
        </p:txBody>
      </p:sp>
    </p:spTree>
    <p:extLst>
      <p:ext uri="{BB962C8B-B14F-4D97-AF65-F5344CB8AC3E}">
        <p14:creationId xmlns:p14="http://schemas.microsoft.com/office/powerpoint/2010/main" val="249945069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Heer</a:t>
            </a:r>
            <a:r>
              <a:rPr lang="en-US" dirty="0" smtClean="0"/>
              <a:t> &amp; </a:t>
            </a:r>
            <a:r>
              <a:rPr lang="en-US" dirty="0" err="1" smtClean="0"/>
              <a:t>Shneiderman</a:t>
            </a:r>
            <a:r>
              <a:rPr lang="en-US" dirty="0" smtClean="0"/>
              <a:t>: Interactive Dynamics for Visual Analysis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252240464"/>
              </p:ext>
            </p:extLst>
          </p:nvPr>
        </p:nvGraphicFramePr>
        <p:xfrm>
          <a:off x="495521" y="1847850"/>
          <a:ext cx="8177212" cy="4114799"/>
        </p:xfrm>
        <a:graphic>
          <a:graphicData uri="http://schemas.openxmlformats.org/drawingml/2006/table">
            <a:tbl>
              <a:tblPr firstCol="1" bandRow="1">
                <a:tableStyleId>{5C22544A-7EE6-4342-B048-85BDC9FD1C3A}</a:tableStyleId>
              </a:tblPr>
              <a:tblGrid>
                <a:gridCol w="4088606"/>
                <a:gridCol w="4088606"/>
              </a:tblGrid>
              <a:tr h="370840">
                <a:tc>
                  <a:txBody>
                    <a:bodyPr/>
                    <a:lstStyle/>
                    <a:p>
                      <a:r>
                        <a:rPr lang="en-US" dirty="0" smtClean="0"/>
                        <a:t>Data</a:t>
                      </a:r>
                      <a:r>
                        <a:rPr lang="en-US" baseline="0" dirty="0" smtClean="0"/>
                        <a:t> </a:t>
                      </a:r>
                      <a:r>
                        <a:rPr lang="en-US" dirty="0" smtClean="0"/>
                        <a:t>&amp; View Specifications</a:t>
                      </a:r>
                      <a:endParaRPr lang="en-US" dirty="0"/>
                    </a:p>
                  </a:txBody>
                  <a:tcPr/>
                </a:tc>
                <a:tc>
                  <a:txBody>
                    <a:bodyPr/>
                    <a:lstStyle/>
                    <a:p>
                      <a:r>
                        <a:rPr lang="en-US" b="1" dirty="0" smtClean="0"/>
                        <a:t>Visualize</a:t>
                      </a:r>
                      <a:r>
                        <a:rPr lang="en-US" dirty="0" smtClean="0"/>
                        <a:t> (choose</a:t>
                      </a:r>
                      <a:r>
                        <a:rPr lang="en-US" baseline="0" dirty="0" smtClean="0"/>
                        <a:t> encoding)</a:t>
                      </a:r>
                      <a:endParaRPr lang="en-US" dirty="0" smtClean="0"/>
                    </a:p>
                    <a:p>
                      <a:r>
                        <a:rPr lang="en-US" b="1" dirty="0" smtClean="0"/>
                        <a:t>Filter</a:t>
                      </a:r>
                      <a:r>
                        <a:rPr lang="en-US" dirty="0" smtClean="0"/>
                        <a:t> (focus on relevant items)</a:t>
                      </a:r>
                    </a:p>
                    <a:p>
                      <a:r>
                        <a:rPr lang="en-US" b="1" dirty="0" smtClean="0"/>
                        <a:t>Sort</a:t>
                      </a:r>
                      <a:r>
                        <a:rPr lang="en-US" dirty="0" smtClean="0"/>
                        <a:t> (expose patterns)</a:t>
                      </a:r>
                    </a:p>
                    <a:p>
                      <a:r>
                        <a:rPr lang="en-US" b="1" dirty="0" smtClean="0"/>
                        <a:t>Derive</a:t>
                      </a:r>
                      <a:r>
                        <a:rPr lang="en-US" dirty="0" smtClean="0"/>
                        <a:t> values or models</a:t>
                      </a:r>
                      <a:endParaRPr lang="en-US" dirty="0"/>
                    </a:p>
                  </a:txBody>
                  <a:tcPr/>
                </a:tc>
              </a:tr>
              <a:tr h="370840">
                <a:tc>
                  <a:txBody>
                    <a:bodyPr/>
                    <a:lstStyle/>
                    <a:p>
                      <a:r>
                        <a:rPr lang="en-US" dirty="0" smtClean="0"/>
                        <a:t>View Manipulation</a:t>
                      </a:r>
                      <a:endParaRPr lang="en-US" dirty="0"/>
                    </a:p>
                  </a:txBody>
                  <a:tcPr/>
                </a:tc>
                <a:tc>
                  <a:txBody>
                    <a:bodyPr/>
                    <a:lstStyle/>
                    <a:p>
                      <a:r>
                        <a:rPr lang="en-US" b="1" dirty="0" smtClean="0"/>
                        <a:t>Select</a:t>
                      </a:r>
                      <a:r>
                        <a:rPr lang="en-US" dirty="0" smtClean="0"/>
                        <a:t> (to highlight, filter, or manipulate)</a:t>
                      </a:r>
                    </a:p>
                    <a:p>
                      <a:r>
                        <a:rPr lang="en-US" b="1" dirty="0" smtClean="0"/>
                        <a:t>Navigate </a:t>
                      </a:r>
                      <a:r>
                        <a:rPr lang="en-US" dirty="0" smtClean="0"/>
                        <a:t>(zoom to examine patterns &amp; detail)</a:t>
                      </a:r>
                    </a:p>
                    <a:p>
                      <a:r>
                        <a:rPr lang="en-US" b="1" dirty="0" smtClean="0"/>
                        <a:t>Coordinate</a:t>
                      </a:r>
                      <a:r>
                        <a:rPr lang="en-US" dirty="0" smtClean="0"/>
                        <a:t> (linked exploration)</a:t>
                      </a:r>
                    </a:p>
                    <a:p>
                      <a:r>
                        <a:rPr lang="en-US" b="1" dirty="0" smtClean="0"/>
                        <a:t>Organize</a:t>
                      </a:r>
                      <a:r>
                        <a:rPr lang="en-US" dirty="0" smtClean="0"/>
                        <a:t> windows and workspaces.</a:t>
                      </a:r>
                      <a:endParaRPr lang="en-US" dirty="0"/>
                    </a:p>
                  </a:txBody>
                  <a:tcPr/>
                </a:tc>
              </a:tr>
              <a:tr h="370840">
                <a:tc>
                  <a:txBody>
                    <a:bodyPr/>
                    <a:lstStyle/>
                    <a:p>
                      <a:r>
                        <a:rPr lang="en-US" dirty="0" smtClean="0"/>
                        <a:t>Process &amp; Provenance</a:t>
                      </a:r>
                      <a:endParaRPr lang="en-US" dirty="0"/>
                    </a:p>
                  </a:txBody>
                  <a:tcPr/>
                </a:tc>
                <a:tc>
                  <a:txBody>
                    <a:bodyPr/>
                    <a:lstStyle/>
                    <a:p>
                      <a:r>
                        <a:rPr lang="en-US" b="1" dirty="0" smtClean="0"/>
                        <a:t>Record</a:t>
                      </a:r>
                      <a:r>
                        <a:rPr lang="en-US" dirty="0" smtClean="0"/>
                        <a:t> analysis histories</a:t>
                      </a:r>
                    </a:p>
                    <a:p>
                      <a:r>
                        <a:rPr lang="en-US" b="1" dirty="0" smtClean="0"/>
                        <a:t>Annotate</a:t>
                      </a:r>
                      <a:r>
                        <a:rPr lang="en-US" dirty="0" smtClean="0"/>
                        <a:t> patterns to document findings.</a:t>
                      </a:r>
                    </a:p>
                    <a:p>
                      <a:r>
                        <a:rPr lang="en-US" b="1" dirty="0" smtClean="0"/>
                        <a:t>Share</a:t>
                      </a:r>
                      <a:r>
                        <a:rPr lang="en-US" dirty="0" smtClean="0"/>
                        <a:t> views and annotations</a:t>
                      </a:r>
                    </a:p>
                    <a:p>
                      <a:r>
                        <a:rPr lang="en-US" b="1" dirty="0" smtClean="0"/>
                        <a:t>Guide</a:t>
                      </a:r>
                      <a:r>
                        <a:rPr lang="en-US" dirty="0" smtClean="0"/>
                        <a:t> users through analysis tasks or stories.</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2/7/14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sp>
        <p:nvSpPr>
          <p:cNvPr id="3" name="TextBox 2"/>
          <p:cNvSpPr txBox="1"/>
          <p:nvPr/>
        </p:nvSpPr>
        <p:spPr>
          <a:xfrm>
            <a:off x="495521" y="5866081"/>
            <a:ext cx="2683698" cy="369332"/>
          </a:xfrm>
          <a:prstGeom prst="rect">
            <a:avLst/>
          </a:prstGeom>
          <a:noFill/>
        </p:spPr>
        <p:txBody>
          <a:bodyPr wrap="none" rtlCol="0">
            <a:spAutoFit/>
          </a:bodyPr>
          <a:lstStyle/>
          <a:p>
            <a:r>
              <a:rPr lang="en-US" dirty="0" smtClean="0"/>
              <a:t>ACM QUEUE, Feb 20, 2012</a:t>
            </a:r>
            <a:endParaRPr lang="en-US" dirty="0"/>
          </a:p>
        </p:txBody>
      </p:sp>
    </p:spTree>
    <p:extLst>
      <p:ext uri="{BB962C8B-B14F-4D97-AF65-F5344CB8AC3E}">
        <p14:creationId xmlns:p14="http://schemas.microsoft.com/office/powerpoint/2010/main" val="400986422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Heer</a:t>
            </a:r>
            <a:r>
              <a:rPr lang="en-US" dirty="0" smtClean="0"/>
              <a:t> &amp; </a:t>
            </a:r>
            <a:r>
              <a:rPr lang="en-US" dirty="0" err="1" smtClean="0"/>
              <a:t>Shneiderman</a:t>
            </a:r>
            <a:r>
              <a:rPr lang="en-US" dirty="0" smtClean="0"/>
              <a:t>: Interactive Dynamics for Visual Analysis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110795779"/>
              </p:ext>
            </p:extLst>
          </p:nvPr>
        </p:nvGraphicFramePr>
        <p:xfrm>
          <a:off x="495521" y="1847850"/>
          <a:ext cx="8177212" cy="4114799"/>
        </p:xfrm>
        <a:graphic>
          <a:graphicData uri="http://schemas.openxmlformats.org/drawingml/2006/table">
            <a:tbl>
              <a:tblPr firstCol="1" bandRow="1">
                <a:tableStyleId>{5C22544A-7EE6-4342-B048-85BDC9FD1C3A}</a:tableStyleId>
              </a:tblPr>
              <a:tblGrid>
                <a:gridCol w="4088606"/>
                <a:gridCol w="4088606"/>
              </a:tblGrid>
              <a:tr h="370840">
                <a:tc>
                  <a:txBody>
                    <a:bodyPr/>
                    <a:lstStyle/>
                    <a:p>
                      <a:r>
                        <a:rPr lang="en-US" dirty="0" smtClean="0"/>
                        <a:t>Data</a:t>
                      </a:r>
                      <a:r>
                        <a:rPr lang="en-US" baseline="0" dirty="0" smtClean="0"/>
                        <a:t> </a:t>
                      </a:r>
                      <a:r>
                        <a:rPr lang="en-US" dirty="0" smtClean="0"/>
                        <a:t>&amp; View Specifications</a:t>
                      </a:r>
                      <a:endParaRPr lang="en-US" dirty="0"/>
                    </a:p>
                  </a:txBody>
                  <a:tcPr/>
                </a:tc>
                <a:tc>
                  <a:txBody>
                    <a:bodyPr/>
                    <a:lstStyle/>
                    <a:p>
                      <a:r>
                        <a:rPr lang="en-US" b="1" dirty="0" smtClean="0">
                          <a:solidFill>
                            <a:schemeClr val="accent3">
                              <a:lumMod val="60000"/>
                              <a:lumOff val="40000"/>
                            </a:schemeClr>
                          </a:solidFill>
                        </a:rPr>
                        <a:t>Visualize</a:t>
                      </a:r>
                      <a:r>
                        <a:rPr lang="en-US" dirty="0" smtClean="0">
                          <a:solidFill>
                            <a:schemeClr val="accent3">
                              <a:lumMod val="60000"/>
                              <a:lumOff val="40000"/>
                            </a:schemeClr>
                          </a:solidFill>
                        </a:rPr>
                        <a:t> (choose</a:t>
                      </a:r>
                      <a:r>
                        <a:rPr lang="en-US" baseline="0" dirty="0" smtClean="0">
                          <a:solidFill>
                            <a:schemeClr val="accent3">
                              <a:lumMod val="60000"/>
                              <a:lumOff val="40000"/>
                            </a:schemeClr>
                          </a:solidFill>
                        </a:rPr>
                        <a:t> encoding)</a:t>
                      </a:r>
                      <a:endParaRPr lang="en-US" dirty="0" smtClean="0">
                        <a:solidFill>
                          <a:schemeClr val="accent3">
                            <a:lumMod val="60000"/>
                            <a:lumOff val="40000"/>
                          </a:schemeClr>
                        </a:solidFill>
                      </a:endParaRPr>
                    </a:p>
                    <a:p>
                      <a:r>
                        <a:rPr lang="en-US" b="1" i="1" dirty="0" smtClean="0">
                          <a:solidFill>
                            <a:schemeClr val="accent1">
                              <a:lumMod val="50000"/>
                            </a:schemeClr>
                          </a:solidFill>
                          <a:hlinkClick r:id="rId2"/>
                        </a:rPr>
                        <a:t>Filter</a:t>
                      </a:r>
                      <a:r>
                        <a:rPr lang="en-US" i="1" dirty="0" smtClean="0">
                          <a:solidFill>
                            <a:schemeClr val="accent1">
                              <a:lumMod val="50000"/>
                            </a:schemeClr>
                          </a:solidFill>
                          <a:hlinkClick r:id="rId2"/>
                        </a:rPr>
                        <a:t> (focus on relevant items)</a:t>
                      </a:r>
                      <a:endParaRPr lang="en-US" i="1" dirty="0" smtClean="0">
                        <a:solidFill>
                          <a:schemeClr val="accent1">
                            <a:lumMod val="50000"/>
                          </a:schemeClr>
                        </a:solidFill>
                      </a:endParaRPr>
                    </a:p>
                    <a:p>
                      <a:r>
                        <a:rPr lang="en-US" b="1" i="1" dirty="0" smtClean="0">
                          <a:solidFill>
                            <a:schemeClr val="accent1">
                              <a:lumMod val="50000"/>
                            </a:schemeClr>
                          </a:solidFill>
                          <a:hlinkClick r:id="rId3"/>
                        </a:rPr>
                        <a:t>Sort</a:t>
                      </a:r>
                      <a:r>
                        <a:rPr lang="en-US" i="1" dirty="0" smtClean="0">
                          <a:solidFill>
                            <a:schemeClr val="accent1">
                              <a:lumMod val="50000"/>
                            </a:schemeClr>
                          </a:solidFill>
                          <a:hlinkClick r:id="rId3"/>
                        </a:rPr>
                        <a:t> (expose patterns)</a:t>
                      </a:r>
                      <a:endParaRPr lang="en-US" i="1" dirty="0" smtClean="0">
                        <a:solidFill>
                          <a:schemeClr val="accent1">
                            <a:lumMod val="50000"/>
                          </a:schemeClr>
                        </a:solidFill>
                      </a:endParaRPr>
                    </a:p>
                    <a:p>
                      <a:r>
                        <a:rPr lang="en-US" b="1" dirty="0" smtClean="0">
                          <a:solidFill>
                            <a:schemeClr val="accent3">
                              <a:lumMod val="60000"/>
                              <a:lumOff val="40000"/>
                            </a:schemeClr>
                          </a:solidFill>
                        </a:rPr>
                        <a:t>Derive</a:t>
                      </a:r>
                      <a:r>
                        <a:rPr lang="en-US" dirty="0" smtClean="0">
                          <a:solidFill>
                            <a:schemeClr val="accent3">
                              <a:lumMod val="60000"/>
                              <a:lumOff val="40000"/>
                            </a:schemeClr>
                          </a:solidFill>
                        </a:rPr>
                        <a:t> values or models</a:t>
                      </a:r>
                      <a:endParaRPr lang="en-US" dirty="0">
                        <a:solidFill>
                          <a:schemeClr val="accent3">
                            <a:lumMod val="60000"/>
                            <a:lumOff val="40000"/>
                          </a:schemeClr>
                        </a:solidFill>
                      </a:endParaRPr>
                    </a:p>
                  </a:txBody>
                  <a:tcPr/>
                </a:tc>
              </a:tr>
              <a:tr h="370840">
                <a:tc>
                  <a:txBody>
                    <a:bodyPr/>
                    <a:lstStyle/>
                    <a:p>
                      <a:r>
                        <a:rPr lang="en-US" dirty="0" smtClean="0"/>
                        <a:t>View Manipulation</a:t>
                      </a:r>
                      <a:endParaRPr lang="en-US" dirty="0"/>
                    </a:p>
                  </a:txBody>
                  <a:tcPr/>
                </a:tc>
                <a:tc>
                  <a:txBody>
                    <a:bodyPr/>
                    <a:lstStyle/>
                    <a:p>
                      <a:r>
                        <a:rPr lang="en-US" b="1" i="1" dirty="0" smtClean="0">
                          <a:solidFill>
                            <a:schemeClr val="accent1">
                              <a:lumMod val="50000"/>
                            </a:schemeClr>
                          </a:solidFill>
                          <a:hlinkClick r:id="rId4"/>
                        </a:rPr>
                        <a:t>Select</a:t>
                      </a:r>
                      <a:r>
                        <a:rPr lang="en-US" i="1" dirty="0" smtClean="0">
                          <a:solidFill>
                            <a:schemeClr val="accent1">
                              <a:lumMod val="50000"/>
                            </a:schemeClr>
                          </a:solidFill>
                          <a:hlinkClick r:id="rId4"/>
                        </a:rPr>
                        <a:t> (to highlight, filter, or manipulate)</a:t>
                      </a:r>
                      <a:endParaRPr lang="en-US" i="1" dirty="0" smtClean="0">
                        <a:solidFill>
                          <a:schemeClr val="accent1">
                            <a:lumMod val="50000"/>
                          </a:schemeClr>
                        </a:solidFill>
                      </a:endParaRPr>
                    </a:p>
                    <a:p>
                      <a:r>
                        <a:rPr lang="en-US" b="1" i="0" dirty="0" smtClean="0">
                          <a:solidFill>
                            <a:schemeClr val="accent1">
                              <a:lumMod val="50000"/>
                            </a:schemeClr>
                          </a:solidFill>
                        </a:rPr>
                        <a:t>Navigate </a:t>
                      </a:r>
                      <a:r>
                        <a:rPr lang="en-US" i="0" dirty="0" smtClean="0">
                          <a:solidFill>
                            <a:schemeClr val="accent1">
                              <a:lumMod val="50000"/>
                            </a:schemeClr>
                          </a:solidFill>
                        </a:rPr>
                        <a:t>(zoom to examine patterns &amp; detail)</a:t>
                      </a:r>
                    </a:p>
                    <a:p>
                      <a:r>
                        <a:rPr lang="en-US" b="1" i="1" dirty="0" smtClean="0">
                          <a:solidFill>
                            <a:schemeClr val="accent1">
                              <a:lumMod val="50000"/>
                            </a:schemeClr>
                          </a:solidFill>
                          <a:hlinkClick r:id="rId5"/>
                        </a:rPr>
                        <a:t>Coordinate</a:t>
                      </a:r>
                      <a:r>
                        <a:rPr lang="en-US" i="1" dirty="0" smtClean="0">
                          <a:solidFill>
                            <a:schemeClr val="accent1">
                              <a:lumMod val="50000"/>
                            </a:schemeClr>
                          </a:solidFill>
                          <a:hlinkClick r:id="rId5"/>
                        </a:rPr>
                        <a:t> (linked exploration)</a:t>
                      </a:r>
                      <a:endParaRPr lang="en-US" i="1" dirty="0" smtClean="0">
                        <a:solidFill>
                          <a:schemeClr val="accent1">
                            <a:lumMod val="50000"/>
                          </a:schemeClr>
                        </a:solidFill>
                      </a:endParaRPr>
                    </a:p>
                    <a:p>
                      <a:r>
                        <a:rPr lang="en-US" b="1" dirty="0" smtClean="0">
                          <a:solidFill>
                            <a:schemeClr val="accent3">
                              <a:lumMod val="60000"/>
                              <a:lumOff val="40000"/>
                            </a:schemeClr>
                          </a:solidFill>
                        </a:rPr>
                        <a:t>Organize</a:t>
                      </a:r>
                      <a:r>
                        <a:rPr lang="en-US" dirty="0" smtClean="0">
                          <a:solidFill>
                            <a:schemeClr val="accent3">
                              <a:lumMod val="60000"/>
                              <a:lumOff val="40000"/>
                            </a:schemeClr>
                          </a:solidFill>
                        </a:rPr>
                        <a:t> windows and workspaces.</a:t>
                      </a:r>
                      <a:endParaRPr lang="en-US" dirty="0">
                        <a:solidFill>
                          <a:schemeClr val="accent3">
                            <a:lumMod val="60000"/>
                            <a:lumOff val="40000"/>
                          </a:schemeClr>
                        </a:solidFill>
                      </a:endParaRPr>
                    </a:p>
                  </a:txBody>
                  <a:tcPr/>
                </a:tc>
              </a:tr>
              <a:tr h="370840">
                <a:tc>
                  <a:txBody>
                    <a:bodyPr/>
                    <a:lstStyle/>
                    <a:p>
                      <a:r>
                        <a:rPr lang="en-US" dirty="0" smtClean="0"/>
                        <a:t>Process &amp; Provenance</a:t>
                      </a:r>
                      <a:endParaRPr lang="en-US" dirty="0"/>
                    </a:p>
                  </a:txBody>
                  <a:tcPr/>
                </a:tc>
                <a:tc>
                  <a:txBody>
                    <a:bodyPr/>
                    <a:lstStyle/>
                    <a:p>
                      <a:r>
                        <a:rPr lang="en-US" b="1" dirty="0" smtClean="0">
                          <a:solidFill>
                            <a:schemeClr val="accent3">
                              <a:lumMod val="60000"/>
                              <a:lumOff val="40000"/>
                            </a:schemeClr>
                          </a:solidFill>
                        </a:rPr>
                        <a:t>Record</a:t>
                      </a:r>
                      <a:r>
                        <a:rPr lang="en-US" dirty="0" smtClean="0">
                          <a:solidFill>
                            <a:schemeClr val="accent3">
                              <a:lumMod val="60000"/>
                              <a:lumOff val="40000"/>
                            </a:schemeClr>
                          </a:solidFill>
                        </a:rPr>
                        <a:t> analysis histories</a:t>
                      </a:r>
                    </a:p>
                    <a:p>
                      <a:r>
                        <a:rPr lang="en-US" b="1" i="1" dirty="0" smtClean="0">
                          <a:solidFill>
                            <a:schemeClr val="accent1">
                              <a:lumMod val="50000"/>
                            </a:schemeClr>
                          </a:solidFill>
                          <a:hlinkClick r:id="rId6"/>
                        </a:rPr>
                        <a:t>Annotate</a:t>
                      </a:r>
                      <a:r>
                        <a:rPr lang="en-US" i="1" dirty="0" smtClean="0">
                          <a:solidFill>
                            <a:schemeClr val="accent1">
                              <a:lumMod val="50000"/>
                            </a:schemeClr>
                          </a:solidFill>
                          <a:hlinkClick r:id="rId6"/>
                        </a:rPr>
                        <a:t> patterns to document findings.</a:t>
                      </a:r>
                      <a:endParaRPr lang="en-US" i="1" dirty="0" smtClean="0">
                        <a:solidFill>
                          <a:schemeClr val="accent1">
                            <a:lumMod val="50000"/>
                          </a:schemeClr>
                        </a:solidFill>
                      </a:endParaRPr>
                    </a:p>
                    <a:p>
                      <a:r>
                        <a:rPr lang="en-US" b="1" dirty="0" smtClean="0">
                          <a:solidFill>
                            <a:schemeClr val="accent3">
                              <a:lumMod val="60000"/>
                              <a:lumOff val="40000"/>
                            </a:schemeClr>
                          </a:solidFill>
                        </a:rPr>
                        <a:t>Share</a:t>
                      </a:r>
                      <a:r>
                        <a:rPr lang="en-US" dirty="0" smtClean="0">
                          <a:solidFill>
                            <a:schemeClr val="accent3">
                              <a:lumMod val="60000"/>
                              <a:lumOff val="40000"/>
                            </a:schemeClr>
                          </a:solidFill>
                        </a:rPr>
                        <a:t> views and annotations</a:t>
                      </a:r>
                    </a:p>
                    <a:p>
                      <a:r>
                        <a:rPr lang="en-US" b="1" dirty="0" smtClean="0">
                          <a:solidFill>
                            <a:schemeClr val="accent3">
                              <a:lumMod val="60000"/>
                              <a:lumOff val="40000"/>
                            </a:schemeClr>
                          </a:solidFill>
                        </a:rPr>
                        <a:t>Guide</a:t>
                      </a:r>
                      <a:r>
                        <a:rPr lang="en-US" dirty="0" smtClean="0">
                          <a:solidFill>
                            <a:schemeClr val="accent3">
                              <a:lumMod val="60000"/>
                              <a:lumOff val="40000"/>
                            </a:schemeClr>
                          </a:solidFill>
                        </a:rPr>
                        <a:t> users through analysis tasks or stories.</a:t>
                      </a:r>
                      <a:endParaRPr lang="en-US" dirty="0">
                        <a:solidFill>
                          <a:schemeClr val="accent3">
                            <a:lumMod val="60000"/>
                            <a:lumOff val="40000"/>
                          </a:schemeClr>
                        </a:solidFill>
                      </a:endParaRPr>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2/7/14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25</a:t>
            </a:fld>
            <a:endParaRPr lang="en-US" dirty="0"/>
          </a:p>
        </p:txBody>
      </p:sp>
      <p:sp>
        <p:nvSpPr>
          <p:cNvPr id="3" name="TextBox 2"/>
          <p:cNvSpPr txBox="1"/>
          <p:nvPr/>
        </p:nvSpPr>
        <p:spPr>
          <a:xfrm>
            <a:off x="495521" y="5866081"/>
            <a:ext cx="2683698" cy="369332"/>
          </a:xfrm>
          <a:prstGeom prst="rect">
            <a:avLst/>
          </a:prstGeom>
          <a:noFill/>
        </p:spPr>
        <p:txBody>
          <a:bodyPr wrap="none" rtlCol="0">
            <a:spAutoFit/>
          </a:bodyPr>
          <a:lstStyle/>
          <a:p>
            <a:r>
              <a:rPr lang="en-US" dirty="0" smtClean="0"/>
              <a:t>ACM QUEUE, Feb 20, 2012</a:t>
            </a:r>
            <a:endParaRPr lang="en-US" dirty="0"/>
          </a:p>
        </p:txBody>
      </p:sp>
    </p:spTree>
    <p:extLst>
      <p:ext uri="{BB962C8B-B14F-4D97-AF65-F5344CB8AC3E}">
        <p14:creationId xmlns:p14="http://schemas.microsoft.com/office/powerpoint/2010/main" val="143830089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1178247" y="310162"/>
            <a:ext cx="6280441" cy="990107"/>
          </a:xfrm>
        </p:spPr>
        <p:txBody>
          <a:bodyPr/>
          <a:lstStyle/>
          <a:p>
            <a:r>
              <a:rPr lang="en-US" sz="3600" dirty="0">
                <a:latin typeface="Geneva" charset="0"/>
                <a:ea typeface="ＭＳ Ｐゴシック" charset="0"/>
                <a:cs typeface="ＭＳ Ｐゴシック" charset="0"/>
              </a:rPr>
              <a:t>Key Questions to </a:t>
            </a:r>
            <a:r>
              <a:rPr lang="en-US" sz="3600" dirty="0" smtClean="0">
                <a:latin typeface="Geneva" charset="0"/>
                <a:ea typeface="ＭＳ Ｐゴシック" charset="0"/>
                <a:cs typeface="ＭＳ Ｐゴシック" charset="0"/>
              </a:rPr>
              <a:t/>
            </a:r>
            <a:br>
              <a:rPr lang="en-US" sz="3600" dirty="0" smtClean="0">
                <a:latin typeface="Geneva" charset="0"/>
                <a:ea typeface="ＭＳ Ｐゴシック" charset="0"/>
                <a:cs typeface="ＭＳ Ｐゴシック" charset="0"/>
              </a:rPr>
            </a:br>
            <a:r>
              <a:rPr lang="en-US" sz="3600" dirty="0" smtClean="0">
                <a:latin typeface="Geneva" charset="0"/>
                <a:ea typeface="ＭＳ Ｐゴシック" charset="0"/>
                <a:cs typeface="ＭＳ Ｐゴシック" charset="0"/>
              </a:rPr>
              <a:t>Ask About </a:t>
            </a:r>
            <a:r>
              <a:rPr lang="en-US" sz="3600" dirty="0">
                <a:latin typeface="Geneva" charset="0"/>
                <a:ea typeface="ＭＳ Ｐゴシック" charset="0"/>
                <a:cs typeface="ＭＳ Ｐゴシック" charset="0"/>
              </a:rPr>
              <a:t>a </a:t>
            </a:r>
            <a:r>
              <a:rPr lang="en-US" sz="3600" dirty="0" smtClean="0">
                <a:latin typeface="Geneva" charset="0"/>
                <a:ea typeface="ＭＳ Ｐゴシック" charset="0"/>
                <a:cs typeface="ＭＳ Ｐゴシック" charset="0"/>
              </a:rPr>
              <a:t>Visualization</a:t>
            </a:r>
            <a:endParaRPr lang="en-US" sz="3600" dirty="0">
              <a:latin typeface="Geneva" charset="0"/>
              <a:ea typeface="ＭＳ Ｐゴシック" charset="0"/>
              <a:cs typeface="ＭＳ Ｐゴシック" charset="0"/>
            </a:endParaRPr>
          </a:p>
        </p:txBody>
      </p:sp>
      <p:sp>
        <p:nvSpPr>
          <p:cNvPr id="251907" name="Rectangle 3"/>
          <p:cNvSpPr>
            <a:spLocks noGrp="1" noChangeArrowheads="1"/>
          </p:cNvSpPr>
          <p:nvPr>
            <p:ph idx="1"/>
          </p:nvPr>
        </p:nvSpPr>
        <p:spPr/>
        <p:txBody>
          <a:bodyPr/>
          <a:lstStyle/>
          <a:p>
            <a:pPr marL="609600" indent="-609600">
              <a:buFont typeface="Wingdings" charset="0"/>
              <a:buAutoNum type="arabicPeriod"/>
            </a:pPr>
            <a:r>
              <a:rPr lang="en-US" sz="2800">
                <a:latin typeface="Geneva" charset="0"/>
                <a:ea typeface="ＭＳ Ｐゴシック" charset="0"/>
                <a:cs typeface="ＭＳ Ｐゴシック" charset="0"/>
              </a:rPr>
              <a:t>What does it teach/show/elucidate?</a:t>
            </a:r>
          </a:p>
          <a:p>
            <a:pPr marL="609600" indent="-609600">
              <a:buFont typeface="Wingdings" charset="0"/>
              <a:buAutoNum type="arabicPeriod"/>
            </a:pPr>
            <a:r>
              <a:rPr lang="en-US" sz="2800">
                <a:latin typeface="Geneva" charset="0"/>
                <a:ea typeface="ＭＳ Ｐゴシック" charset="0"/>
                <a:cs typeface="ＭＳ Ｐゴシック" charset="0"/>
              </a:rPr>
              <a:t>What are some compelling, </a:t>
            </a:r>
            <a:r>
              <a:rPr lang="en-US" sz="2800" i="1" u="sng">
                <a:latin typeface="Geneva" charset="0"/>
                <a:ea typeface="ＭＳ Ｐゴシック" charset="0"/>
                <a:cs typeface="ＭＳ Ｐゴシック" charset="0"/>
              </a:rPr>
              <a:t>useful</a:t>
            </a:r>
            <a:r>
              <a:rPr lang="en-US" sz="2800">
                <a:latin typeface="Geneva" charset="0"/>
                <a:ea typeface="ＭＳ Ｐゴシック" charset="0"/>
                <a:cs typeface="ＭＳ Ｐゴシック" charset="0"/>
              </a:rPr>
              <a:t> examples?  [COPY COPY COPY!]</a:t>
            </a:r>
          </a:p>
          <a:p>
            <a:pPr marL="609600" indent="-609600">
              <a:buFont typeface="Wingdings" charset="0"/>
              <a:buAutoNum type="arabicPeriod"/>
            </a:pPr>
            <a:r>
              <a:rPr lang="en-US" sz="2800">
                <a:latin typeface="Geneva" charset="0"/>
                <a:ea typeface="ＭＳ Ｐゴシック" charset="0"/>
                <a:cs typeface="ＭＳ Ｐゴシック" charset="0"/>
              </a:rPr>
              <a:t>Could it have been done more simply?</a:t>
            </a:r>
          </a:p>
          <a:p>
            <a:pPr marL="609600" indent="-609600">
              <a:buFont typeface="Wingdings" charset="0"/>
              <a:buAutoNum type="arabicPeriod"/>
            </a:pPr>
            <a:r>
              <a:rPr lang="en-US" sz="2800">
                <a:latin typeface="Geneva" charset="0"/>
                <a:ea typeface="ＭＳ Ｐゴシック" charset="0"/>
                <a:cs typeface="ＭＳ Ｐゴシック" charset="0"/>
              </a:rPr>
              <a:t>Have there been usability studies done?  What do they show?</a:t>
            </a:r>
          </a:p>
          <a:p>
            <a:pPr marL="609600" indent="-609600"/>
            <a:endParaRPr lang="en-US" sz="2800">
              <a:latin typeface="Geneva" charset="0"/>
              <a:ea typeface="ＭＳ Ｐゴシック" charset="0"/>
              <a:cs typeface="ＭＳ Ｐゴシック" charset="0"/>
            </a:endParaRPr>
          </a:p>
        </p:txBody>
      </p:sp>
    </p:spTree>
    <p:extLst>
      <p:ext uri="{BB962C8B-B14F-4D97-AF65-F5344CB8AC3E}">
        <p14:creationId xmlns:p14="http://schemas.microsoft.com/office/powerpoint/2010/main" val="9515063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19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19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19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19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r>
              <a:rPr lang="en-US" sz="4000" dirty="0">
                <a:latin typeface="Geneva" charset="0"/>
                <a:ea typeface="ＭＳ Ｐゴシック" charset="0"/>
                <a:cs typeface="ＭＳ Ｐゴシック" charset="0"/>
              </a:rPr>
              <a:t>Does visualization help?</a:t>
            </a:r>
          </a:p>
        </p:txBody>
      </p:sp>
      <p:sp>
        <p:nvSpPr>
          <p:cNvPr id="56322" name="Rectangle 3"/>
          <p:cNvSpPr>
            <a:spLocks noGrp="1" noChangeArrowheads="1"/>
          </p:cNvSpPr>
          <p:nvPr>
            <p:ph idx="1"/>
          </p:nvPr>
        </p:nvSpPr>
        <p:spPr/>
        <p:txBody>
          <a:bodyPr/>
          <a:lstStyle/>
          <a:p>
            <a:pPr marL="228600" lvl="1" indent="0">
              <a:buNone/>
            </a:pPr>
            <a:r>
              <a:rPr lang="en-US" sz="2400" dirty="0" smtClean="0">
                <a:latin typeface="Geneva" charset="0"/>
                <a:ea typeface="ＭＳ Ｐゴシック" charset="0"/>
              </a:rPr>
              <a:t>The </a:t>
            </a:r>
            <a:r>
              <a:rPr lang="en-US" sz="2400" dirty="0">
                <a:latin typeface="Geneva" charset="0"/>
                <a:ea typeface="ＭＳ Ｐゴシック" charset="0"/>
              </a:rPr>
              <a:t>jury is still out</a:t>
            </a:r>
          </a:p>
          <a:p>
            <a:pPr marL="228600" lvl="1" indent="0">
              <a:buNone/>
            </a:pPr>
            <a:r>
              <a:rPr lang="en-US" sz="2400" dirty="0">
                <a:latin typeface="Geneva" charset="0"/>
                <a:ea typeface="ＭＳ Ｐゴシック" charset="0"/>
              </a:rPr>
              <a:t>Still supplemental at best for text collections</a:t>
            </a:r>
          </a:p>
          <a:p>
            <a:pPr lvl="2"/>
            <a:r>
              <a:rPr lang="en-US" sz="2000" dirty="0">
                <a:latin typeface="Geneva" charset="0"/>
                <a:ea typeface="ＭＳ Ｐゴシック" charset="0"/>
              </a:rPr>
              <a:t>A correlation with spatial ability</a:t>
            </a:r>
          </a:p>
          <a:p>
            <a:pPr lvl="2"/>
            <a:r>
              <a:rPr lang="en-US" sz="2000" dirty="0">
                <a:latin typeface="Geneva" charset="0"/>
                <a:ea typeface="ＭＳ Ｐゴシック" charset="0"/>
              </a:rPr>
              <a:t>Learning effects: with practice ability on visual display begins to equal that of </a:t>
            </a:r>
            <a:r>
              <a:rPr lang="en-US" sz="2000" dirty="0" smtClean="0">
                <a:latin typeface="Geneva" charset="0"/>
                <a:ea typeface="ＭＳ Ｐゴシック" charset="0"/>
              </a:rPr>
              <a:t>text</a:t>
            </a:r>
            <a:endParaRPr lang="en-US" sz="2000" dirty="0">
              <a:latin typeface="Geneva" charset="0"/>
              <a:ea typeface="ＭＳ Ｐゴシック" charset="0"/>
            </a:endParaRPr>
          </a:p>
        </p:txBody>
      </p:sp>
    </p:spTree>
    <p:extLst>
      <p:ext uri="{BB962C8B-B14F-4D97-AF65-F5344CB8AC3E}">
        <p14:creationId xmlns:p14="http://schemas.microsoft.com/office/powerpoint/2010/main" val="365462478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a:latin typeface="Geneva" charset="0"/>
                <a:ea typeface="ＭＳ Ｐゴシック" charset="0"/>
                <a:cs typeface="ＭＳ Ｐゴシック" charset="0"/>
              </a:rPr>
              <a:t>Create Your Own</a:t>
            </a:r>
          </a:p>
        </p:txBody>
      </p:sp>
      <p:pic>
        <p:nvPicPr>
          <p:cNvPr id="28674" name="Content Placeholder 3" descr="Picture 40.png"/>
          <p:cNvPicPr>
            <a:picLocks noGrp="1" noChangeAspect="1"/>
          </p:cNvPicPr>
          <p:nvPr>
            <p:ph idx="1"/>
          </p:nvPr>
        </p:nvPicPr>
        <p:blipFill>
          <a:blip r:embed="rId2">
            <a:extLst>
              <a:ext uri="{28A0092B-C50C-407E-A947-70E740481C1C}">
                <a14:useLocalDpi xmlns:a14="http://schemas.microsoft.com/office/drawing/2010/main" val="0"/>
              </a:ext>
            </a:extLst>
          </a:blip>
          <a:srcRect l="-18036" r="-18036"/>
          <a:stretch>
            <a:fillRect/>
          </a:stretch>
        </p:blipFill>
        <p:spPr>
          <a:xfrm>
            <a:off x="-802381" y="1300269"/>
            <a:ext cx="10990155" cy="5279137"/>
          </a:xfrm>
        </p:spPr>
      </p:pic>
    </p:spTree>
    <p:extLst>
      <p:ext uri="{BB962C8B-B14F-4D97-AF65-F5344CB8AC3E}">
        <p14:creationId xmlns:p14="http://schemas.microsoft.com/office/powerpoint/2010/main" val="94054934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a:latin typeface="Geneva" charset="0"/>
                <a:ea typeface="ＭＳ Ｐゴシック" charset="0"/>
                <a:cs typeface="ＭＳ Ｐゴシック" charset="0"/>
              </a:rPr>
              <a:t>Create Your Own</a:t>
            </a:r>
          </a:p>
        </p:txBody>
      </p:sp>
      <p:pic>
        <p:nvPicPr>
          <p:cNvPr id="29698" name="Content Placeholder 3" descr="Picture 41.png"/>
          <p:cNvPicPr>
            <a:picLocks noGrp="1" noChangeAspect="1"/>
          </p:cNvPicPr>
          <p:nvPr>
            <p:ph idx="1"/>
          </p:nvPr>
        </p:nvPicPr>
        <p:blipFill>
          <a:blip r:embed="rId2">
            <a:extLst>
              <a:ext uri="{28A0092B-C50C-407E-A947-70E740481C1C}">
                <a14:useLocalDpi xmlns:a14="http://schemas.microsoft.com/office/drawing/2010/main" val="0"/>
              </a:ext>
            </a:extLst>
          </a:blip>
          <a:srcRect l="-23619" r="-23619"/>
          <a:stretch>
            <a:fillRect/>
          </a:stretch>
        </p:blipFill>
        <p:spPr/>
      </p:pic>
    </p:spTree>
    <p:extLst>
      <p:ext uri="{BB962C8B-B14F-4D97-AF65-F5344CB8AC3E}">
        <p14:creationId xmlns:p14="http://schemas.microsoft.com/office/powerpoint/2010/main" val="282380847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Byte 2 Results</a:t>
            </a:r>
            <a:endParaRPr lang="en-US" dirty="0"/>
          </a:p>
        </p:txBody>
      </p:sp>
      <p:sp>
        <p:nvSpPr>
          <p:cNvPr id="3" name="Content Placeholder 2"/>
          <p:cNvSpPr>
            <a:spLocks noGrp="1"/>
          </p:cNvSpPr>
          <p:nvPr>
            <p:ph idx="1"/>
          </p:nvPr>
        </p:nvSpPr>
        <p:spPr/>
        <p:txBody>
          <a:bodyPr/>
          <a:lstStyle/>
          <a:p>
            <a:r>
              <a:rPr lang="en-US" sz="1600" dirty="0" smtClean="0"/>
              <a:t>Ages </a:t>
            </a:r>
            <a:r>
              <a:rPr lang="en-US" sz="1600" dirty="0"/>
              <a:t>are not numerical -- because they are estimates. Some questions about why these groupings (I would argue it has to do with expected adoptability). Also, it was pointed out that age could be ambiguous as it is described (though I would argue the shelter staff know how to interpret it).</a:t>
            </a:r>
          </a:p>
          <a:p>
            <a:r>
              <a:rPr lang="en-US" sz="1600" dirty="0"/>
              <a:t>Outcome dates are greater than Intake dates</a:t>
            </a:r>
          </a:p>
          <a:p>
            <a:r>
              <a:rPr lang="en-US" sz="1600" dirty="0"/>
              <a:t>Zip code found has a 99% overlap with the Louisville area</a:t>
            </a:r>
          </a:p>
          <a:p>
            <a:r>
              <a:rPr lang="en-US" sz="1600" dirty="0"/>
              <a:t>There is no particular relationship between zip found and zip placed (domain knowledge says this makes sense to me)</a:t>
            </a:r>
          </a:p>
          <a:p>
            <a:r>
              <a:rPr lang="en-US" sz="1600" dirty="0"/>
              <a:t>Some </a:t>
            </a:r>
            <a:r>
              <a:rPr lang="en-US" sz="1600" dirty="0" err="1"/>
              <a:t>animalIDs</a:t>
            </a:r>
            <a:r>
              <a:rPr lang="en-US" sz="1600" dirty="0"/>
              <a:t> are repeated. Based on other properties of these rows it seems that some animals that leave and return multiple times</a:t>
            </a:r>
            <a:r>
              <a:rPr lang="en-US" sz="1600" dirty="0" smtClean="0"/>
              <a:t>?</a:t>
            </a:r>
            <a:endParaRPr lang="en-US" sz="1600" dirty="0"/>
          </a:p>
        </p:txBody>
      </p:sp>
      <p:sp>
        <p:nvSpPr>
          <p:cNvPr id="4" name="Date Placeholder 3"/>
          <p:cNvSpPr>
            <a:spLocks noGrp="1"/>
          </p:cNvSpPr>
          <p:nvPr>
            <p:ph type="dt" sz="half" idx="10"/>
          </p:nvPr>
        </p:nvSpPr>
        <p:spPr/>
        <p:txBody>
          <a:bodyPr/>
          <a:lstStyle/>
          <a:p>
            <a:fld id="{7053BEFA-1175-F644-B249-7D41D72BD3FF}" type="datetime1">
              <a:rPr lang="en-US" smtClean="0"/>
              <a:t>2/7/14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278277718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US">
                <a:latin typeface="Geneva" charset="0"/>
                <a:ea typeface="ＭＳ Ｐゴシック" charset="0"/>
                <a:cs typeface="ＭＳ Ｐゴシック" charset="0"/>
              </a:rPr>
              <a:t>Create Your Own</a:t>
            </a:r>
          </a:p>
        </p:txBody>
      </p:sp>
      <p:pic>
        <p:nvPicPr>
          <p:cNvPr id="30722" name="Content Placeholder 5" descr="Picture 44.png"/>
          <p:cNvPicPr>
            <a:picLocks noGrp="1" noChangeAspect="1"/>
          </p:cNvPicPr>
          <p:nvPr>
            <p:ph idx="1"/>
          </p:nvPr>
        </p:nvPicPr>
        <p:blipFill>
          <a:blip r:embed="rId3">
            <a:extLst>
              <a:ext uri="{28A0092B-C50C-407E-A947-70E740481C1C}">
                <a14:useLocalDpi xmlns:a14="http://schemas.microsoft.com/office/drawing/2010/main" val="0"/>
              </a:ext>
            </a:extLst>
          </a:blip>
          <a:srcRect l="-18759" r="-18759"/>
          <a:stretch>
            <a:fillRect/>
          </a:stretch>
        </p:blipFill>
        <p:spPr/>
      </p:pic>
    </p:spTree>
    <p:extLst>
      <p:ext uri="{BB962C8B-B14F-4D97-AF65-F5344CB8AC3E}">
        <p14:creationId xmlns:p14="http://schemas.microsoft.com/office/powerpoint/2010/main" val="92708262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p:txBody>
          <a:bodyPr/>
          <a:lstStyle/>
          <a:p>
            <a:r>
              <a:rPr lang="en-US">
                <a:latin typeface="Geneva" charset="0"/>
                <a:ea typeface="ＭＳ Ｐゴシック" charset="0"/>
                <a:cs typeface="ＭＳ Ｐゴシック" charset="0"/>
              </a:rPr>
              <a:t>Other relevant topics if this area interests you…</a:t>
            </a:r>
          </a:p>
        </p:txBody>
      </p:sp>
      <p:sp>
        <p:nvSpPr>
          <p:cNvPr id="82946" name="Rectangle 3"/>
          <p:cNvSpPr>
            <a:spLocks noGrp="1" noChangeArrowheads="1"/>
          </p:cNvSpPr>
          <p:nvPr>
            <p:ph type="body" idx="1"/>
          </p:nvPr>
        </p:nvSpPr>
        <p:spPr/>
        <p:txBody>
          <a:bodyPr/>
          <a:lstStyle/>
          <a:p>
            <a:pPr>
              <a:buFontTx/>
              <a:buNone/>
            </a:pPr>
            <a:r>
              <a:rPr lang="en-US" sz="2800">
                <a:latin typeface="Geneva" charset="0"/>
                <a:ea typeface="ＭＳ Ｐゴシック" charset="0"/>
                <a:cs typeface="ＭＳ Ｐゴシック" charset="0"/>
              </a:rPr>
              <a:t>Scientific visualization </a:t>
            </a:r>
          </a:p>
          <a:p>
            <a:pPr>
              <a:buFontTx/>
              <a:buNone/>
            </a:pPr>
            <a:r>
              <a:rPr lang="en-US" sz="2800">
                <a:latin typeface="Geneva" charset="0"/>
                <a:ea typeface="ＭＳ Ｐゴシック" charset="0"/>
                <a:cs typeface="ＭＳ Ｐゴシック" charset="0"/>
              </a:rPr>
              <a:t>Statistics </a:t>
            </a:r>
          </a:p>
          <a:p>
            <a:pPr>
              <a:buFontTx/>
              <a:buNone/>
            </a:pPr>
            <a:r>
              <a:rPr lang="en-US" sz="2800">
                <a:latin typeface="Geneva" charset="0"/>
                <a:ea typeface="ＭＳ Ｐゴシック" charset="0"/>
                <a:cs typeface="ＭＳ Ｐゴシック" charset="0"/>
              </a:rPr>
              <a:t>Cartography (maps) </a:t>
            </a:r>
          </a:p>
          <a:p>
            <a:pPr>
              <a:buFontTx/>
              <a:buNone/>
            </a:pPr>
            <a:r>
              <a:rPr lang="en-US" sz="2800">
                <a:latin typeface="Geneva" charset="0"/>
                <a:ea typeface="ＭＳ Ｐゴシック" charset="0"/>
                <a:cs typeface="ＭＳ Ｐゴシック" charset="0"/>
              </a:rPr>
              <a:t>Education </a:t>
            </a:r>
          </a:p>
          <a:p>
            <a:pPr>
              <a:buFontTx/>
              <a:buNone/>
            </a:pPr>
            <a:r>
              <a:rPr lang="en-US" sz="2800">
                <a:latin typeface="Geneva" charset="0"/>
                <a:ea typeface="ＭＳ Ｐゴシック" charset="0"/>
                <a:cs typeface="ＭＳ Ｐゴシック" charset="0"/>
              </a:rPr>
              <a:t>Games </a:t>
            </a:r>
          </a:p>
          <a:p>
            <a:pPr>
              <a:buFontTx/>
              <a:buNone/>
            </a:pPr>
            <a:r>
              <a:rPr lang="en-US" sz="2800">
                <a:latin typeface="Geneva" charset="0"/>
                <a:ea typeface="ＭＳ Ｐゴシック" charset="0"/>
                <a:cs typeface="ＭＳ Ｐゴシック" charset="0"/>
              </a:rPr>
              <a:t>Computer graphics in general </a:t>
            </a:r>
          </a:p>
          <a:p>
            <a:pPr>
              <a:buFontTx/>
              <a:buNone/>
            </a:pPr>
            <a:r>
              <a:rPr lang="en-US" sz="2800">
                <a:latin typeface="Geneva" charset="0"/>
                <a:ea typeface="ＭＳ Ｐゴシック" charset="0"/>
                <a:cs typeface="ＭＳ Ｐゴシック" charset="0"/>
              </a:rPr>
              <a:t>Computational geometry</a:t>
            </a:r>
          </a:p>
          <a:p>
            <a:pPr>
              <a:buFontTx/>
              <a:buNone/>
            </a:pPr>
            <a:endParaRPr lang="en-US" sz="2800">
              <a:latin typeface="Geneva" charset="0"/>
              <a:ea typeface="ＭＳ Ｐゴシック" charset="0"/>
              <a:cs typeface="ＭＳ Ｐゴシック" charset="0"/>
            </a:endParaRPr>
          </a:p>
        </p:txBody>
      </p:sp>
    </p:spTree>
    <p:extLst>
      <p:ext uri="{BB962C8B-B14F-4D97-AF65-F5344CB8AC3E}">
        <p14:creationId xmlns:p14="http://schemas.microsoft.com/office/powerpoint/2010/main" val="379686181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p:txBody>
          <a:bodyPr/>
          <a:lstStyle/>
          <a:p>
            <a:r>
              <a:rPr lang="en-US" dirty="0" smtClean="0">
                <a:latin typeface="Geneva" charset="0"/>
                <a:ea typeface="ＭＳ Ｐゴシック" charset="0"/>
                <a:cs typeface="ＭＳ Ｐゴシック" charset="0"/>
              </a:rPr>
              <a:t>Visualization Techniques for </a:t>
            </a:r>
            <a:br>
              <a:rPr lang="en-US" dirty="0" smtClean="0">
                <a:latin typeface="Geneva" charset="0"/>
                <a:ea typeface="ＭＳ Ｐゴシック" charset="0"/>
                <a:cs typeface="ＭＳ Ｐゴシック" charset="0"/>
              </a:rPr>
            </a:br>
            <a:r>
              <a:rPr lang="en-US" dirty="0" smtClean="0">
                <a:latin typeface="Geneva" charset="0"/>
                <a:ea typeface="ＭＳ Ｐゴシック" charset="0"/>
                <a:cs typeface="ＭＳ Ｐゴシック" charset="0"/>
              </a:rPr>
              <a:t>Big Data</a:t>
            </a:r>
            <a:endParaRPr lang="en-US" dirty="0">
              <a:latin typeface="Geneva" charset="0"/>
              <a:ea typeface="ＭＳ Ｐゴシック" charset="0"/>
              <a:cs typeface="ＭＳ Ｐゴシック" charset="0"/>
            </a:endParaRPr>
          </a:p>
        </p:txBody>
      </p:sp>
      <p:pic>
        <p:nvPicPr>
          <p:cNvPr id="5939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057400"/>
            <a:ext cx="8382000" cy="385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372477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r>
              <a:rPr lang="en-US" dirty="0" smtClean="0">
                <a:latin typeface="Geneva" charset="0"/>
                <a:ea typeface="ＭＳ Ｐゴシック" charset="0"/>
                <a:cs typeface="ＭＳ Ｐゴシック" charset="0"/>
              </a:rPr>
              <a:t>Query </a:t>
            </a:r>
            <a:r>
              <a:rPr lang="en-US" dirty="0">
                <a:latin typeface="Geneva" charset="0"/>
                <a:ea typeface="ＭＳ Ｐゴシック" charset="0"/>
                <a:cs typeface="ＭＳ Ｐゴシック" charset="0"/>
              </a:rPr>
              <a:t>Dependent Coloring</a:t>
            </a:r>
          </a:p>
        </p:txBody>
      </p:sp>
      <p:pic>
        <p:nvPicPr>
          <p:cNvPr id="6041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133600"/>
            <a:ext cx="6384925" cy="414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541648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590800"/>
            <a:ext cx="49149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6" name="Rectangle 2"/>
          <p:cNvSpPr>
            <a:spLocks noGrp="1" noChangeArrowheads="1"/>
          </p:cNvSpPr>
          <p:nvPr>
            <p:ph type="title"/>
          </p:nvPr>
        </p:nvSpPr>
        <p:spPr/>
        <p:txBody>
          <a:bodyPr/>
          <a:lstStyle/>
          <a:p>
            <a:r>
              <a:rPr lang="en-US" dirty="0" smtClean="0">
                <a:latin typeface="Geneva" charset="0"/>
                <a:ea typeface="ＭＳ Ｐゴシック" charset="0"/>
                <a:cs typeface="ＭＳ Ｐゴシック" charset="0"/>
              </a:rPr>
              <a:t>Stick Figures</a:t>
            </a:r>
            <a:endParaRPr lang="en-US" dirty="0">
              <a:latin typeface="Geneva" charset="0"/>
              <a:ea typeface="ＭＳ Ｐゴシック" charset="0"/>
              <a:cs typeface="ＭＳ Ｐゴシック" charset="0"/>
            </a:endParaRPr>
          </a:p>
        </p:txBody>
      </p:sp>
    </p:spTree>
    <p:extLst>
      <p:ext uri="{BB962C8B-B14F-4D97-AF65-F5344CB8AC3E}">
        <p14:creationId xmlns:p14="http://schemas.microsoft.com/office/powerpoint/2010/main" val="91783823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r>
              <a:rPr lang="en-US">
                <a:latin typeface="Geneva" charset="0"/>
                <a:ea typeface="ＭＳ Ｐゴシック" charset="0"/>
                <a:cs typeface="ＭＳ Ｐゴシック" charset="0"/>
              </a:rPr>
              <a:t>Stick Figures</a:t>
            </a:r>
          </a:p>
        </p:txBody>
      </p:sp>
      <p:pic>
        <p:nvPicPr>
          <p:cNvPr id="6451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424113"/>
            <a:ext cx="3962400" cy="391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537488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p:txBody>
          <a:bodyPr/>
          <a:lstStyle/>
          <a:p>
            <a:r>
              <a:rPr lang="en-US">
                <a:latin typeface="Geneva" charset="0"/>
                <a:ea typeface="ＭＳ Ｐゴシック" charset="0"/>
                <a:cs typeface="ＭＳ Ｐゴシック" charset="0"/>
              </a:rPr>
              <a:t>Distortion Techniques</a:t>
            </a:r>
          </a:p>
        </p:txBody>
      </p:sp>
      <p:sp>
        <p:nvSpPr>
          <p:cNvPr id="71682" name="Rectangle 3"/>
          <p:cNvSpPr>
            <a:spLocks noGrp="1" noChangeArrowheads="1"/>
          </p:cNvSpPr>
          <p:nvPr>
            <p:ph idx="1"/>
          </p:nvPr>
        </p:nvSpPr>
        <p:spPr>
          <a:xfrm>
            <a:off x="1128943" y="1441748"/>
            <a:ext cx="7048804" cy="4379976"/>
          </a:xfrm>
        </p:spPr>
        <p:txBody>
          <a:bodyPr/>
          <a:lstStyle/>
          <a:p>
            <a:pPr>
              <a:buFontTx/>
              <a:buNone/>
            </a:pPr>
            <a:r>
              <a:rPr lang="en-US" sz="2800" dirty="0">
                <a:latin typeface="Geneva" charset="0"/>
                <a:ea typeface="ＭＳ Ｐゴシック" charset="0"/>
                <a:cs typeface="ＭＳ Ｐゴシック" charset="0"/>
              </a:rPr>
              <a:t>Basic Idea: Distortion of the image to allow a visualization of larger amounts of data</a:t>
            </a:r>
          </a:p>
          <a:p>
            <a:pPr>
              <a:buFontTx/>
              <a:buNone/>
            </a:pPr>
            <a:r>
              <a:rPr lang="en-US" sz="1800" dirty="0">
                <a:latin typeface="Geneva" charset="0"/>
                <a:ea typeface="ＭＳ Ｐゴシック" charset="0"/>
                <a:cs typeface="ＭＳ Ｐゴシック" charset="0"/>
              </a:rPr>
              <a:t>Simple: </a:t>
            </a:r>
          </a:p>
          <a:p>
            <a:pPr lvl="1"/>
            <a:r>
              <a:rPr lang="en-US" sz="1600" dirty="0">
                <a:latin typeface="Geneva" charset="0"/>
                <a:ea typeface="ＭＳ Ｐゴシック" charset="0"/>
              </a:rPr>
              <a:t>Perspective Wall [MRC91]</a:t>
            </a:r>
          </a:p>
          <a:p>
            <a:pPr lvl="1"/>
            <a:r>
              <a:rPr lang="en-US" sz="1600" dirty="0">
                <a:latin typeface="Geneva" charset="0"/>
                <a:ea typeface="ＭＳ Ｐゴシック" charset="0"/>
              </a:rPr>
              <a:t>Bifocal Displays [SA 82]</a:t>
            </a:r>
          </a:p>
          <a:p>
            <a:pPr lvl="1"/>
            <a:r>
              <a:rPr lang="en-US" sz="1600" dirty="0" err="1">
                <a:latin typeface="Geneva" charset="0"/>
                <a:ea typeface="ＭＳ Ｐゴシック" charset="0"/>
              </a:rPr>
              <a:t>TableLens</a:t>
            </a:r>
            <a:r>
              <a:rPr lang="en-US" sz="1600" dirty="0">
                <a:latin typeface="Geneva" charset="0"/>
                <a:ea typeface="ＭＳ Ｐゴシック" charset="0"/>
              </a:rPr>
              <a:t> [RC94]</a:t>
            </a:r>
          </a:p>
          <a:p>
            <a:pPr lvl="1"/>
            <a:r>
              <a:rPr lang="en-US" sz="1600" dirty="0">
                <a:latin typeface="Geneva" charset="0"/>
                <a:ea typeface="ＭＳ Ｐゴシック" charset="0"/>
              </a:rPr>
              <a:t>Graph. Fisheye Views [Fur 86, SB94]</a:t>
            </a:r>
          </a:p>
          <a:p>
            <a:pPr lvl="1"/>
            <a:r>
              <a:rPr lang="en-US" sz="1600" dirty="0">
                <a:latin typeface="Geneva" charset="0"/>
                <a:ea typeface="ＭＳ Ｐゴシック" charset="0"/>
              </a:rPr>
              <a:t>Hyperbolic </a:t>
            </a:r>
            <a:r>
              <a:rPr lang="en-US" sz="1600" dirty="0" err="1">
                <a:latin typeface="Geneva" charset="0"/>
                <a:ea typeface="ＭＳ Ｐゴシック" charset="0"/>
              </a:rPr>
              <a:t>Repr</a:t>
            </a:r>
            <a:r>
              <a:rPr lang="en-US" sz="1600" dirty="0">
                <a:latin typeface="Geneva" charset="0"/>
                <a:ea typeface="ＭＳ Ｐゴシック" charset="0"/>
              </a:rPr>
              <a:t>. [LR94, LRP95]</a:t>
            </a:r>
          </a:p>
          <a:p>
            <a:pPr>
              <a:buFontTx/>
              <a:buNone/>
            </a:pPr>
            <a:r>
              <a:rPr lang="en-US" sz="1800" dirty="0">
                <a:latin typeface="Geneva" charset="0"/>
                <a:ea typeface="ＭＳ Ｐゴシック" charset="0"/>
                <a:cs typeface="ＭＳ Ｐゴシック" charset="0"/>
              </a:rPr>
              <a:t>Complex: </a:t>
            </a:r>
          </a:p>
          <a:p>
            <a:pPr lvl="1"/>
            <a:r>
              <a:rPr lang="en-US" sz="1600" dirty="0">
                <a:latin typeface="Geneva" charset="0"/>
                <a:ea typeface="ＭＳ Ｐゴシック" charset="0"/>
              </a:rPr>
              <a:t>Hyperbolic </a:t>
            </a:r>
            <a:r>
              <a:rPr lang="en-US" sz="1600" dirty="0" err="1">
                <a:latin typeface="Geneva" charset="0"/>
                <a:ea typeface="ＭＳ Ｐゴシック" charset="0"/>
              </a:rPr>
              <a:t>Repr</a:t>
            </a:r>
            <a:r>
              <a:rPr lang="en-US" sz="1600" dirty="0">
                <a:latin typeface="Geneva" charset="0"/>
                <a:ea typeface="ＭＳ Ｐゴシック" charset="0"/>
              </a:rPr>
              <a:t>. [LR94, LRP95]</a:t>
            </a:r>
          </a:p>
          <a:p>
            <a:pPr lvl="1"/>
            <a:r>
              <a:rPr lang="en-US" sz="1600" dirty="0">
                <a:latin typeface="Geneva" charset="0"/>
                <a:ea typeface="ＭＳ Ｐゴシック" charset="0"/>
              </a:rPr>
              <a:t>3D-Hyperbolic </a:t>
            </a:r>
            <a:r>
              <a:rPr lang="en-US" sz="1600" dirty="0" err="1">
                <a:latin typeface="Geneva" charset="0"/>
                <a:ea typeface="ＭＳ Ｐゴシック" charset="0"/>
              </a:rPr>
              <a:t>Repr</a:t>
            </a:r>
            <a:r>
              <a:rPr lang="en-US" sz="1600" dirty="0">
                <a:latin typeface="Geneva" charset="0"/>
                <a:ea typeface="ＭＳ Ｐゴシック" charset="0"/>
              </a:rPr>
              <a:t>. [MB95]</a:t>
            </a:r>
          </a:p>
          <a:p>
            <a:pPr lvl="1"/>
            <a:r>
              <a:rPr lang="en-US" sz="1600" dirty="0" err="1">
                <a:latin typeface="Geneva" charset="0"/>
                <a:ea typeface="ＭＳ Ｐゴシック" charset="0"/>
              </a:rPr>
              <a:t>Hyperbox</a:t>
            </a:r>
            <a:r>
              <a:rPr lang="en-US" sz="1600" dirty="0">
                <a:latin typeface="Geneva" charset="0"/>
                <a:ea typeface="ＭＳ Ｐゴシック" charset="0"/>
              </a:rPr>
              <a:t> [AC91]</a:t>
            </a:r>
          </a:p>
        </p:txBody>
      </p:sp>
    </p:spTree>
    <p:extLst>
      <p:ext uri="{BB962C8B-B14F-4D97-AF65-F5344CB8AC3E}">
        <p14:creationId xmlns:p14="http://schemas.microsoft.com/office/powerpoint/2010/main" val="284535240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r>
              <a:rPr lang="en-US">
                <a:latin typeface="Geneva" charset="0"/>
                <a:ea typeface="ＭＳ Ｐゴシック" charset="0"/>
                <a:cs typeface="ＭＳ Ｐゴシック" charset="0"/>
              </a:rPr>
              <a:t>Table Lens</a:t>
            </a:r>
          </a:p>
        </p:txBody>
      </p:sp>
      <p:pic>
        <p:nvPicPr>
          <p:cNvPr id="7475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514600"/>
            <a:ext cx="6400800" cy="364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021022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p:txBody>
          <a:bodyPr/>
          <a:lstStyle/>
          <a:p>
            <a:r>
              <a:rPr lang="en-US">
                <a:latin typeface="Geneva" charset="0"/>
                <a:ea typeface="ＭＳ Ｐゴシック" charset="0"/>
                <a:cs typeface="ＭＳ Ｐゴシック" charset="0"/>
              </a:rPr>
              <a:t>Fisheye View</a:t>
            </a:r>
          </a:p>
        </p:txBody>
      </p:sp>
      <p:pic>
        <p:nvPicPr>
          <p:cNvPr id="7577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362200"/>
            <a:ext cx="5829300" cy="367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368554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Byte 2 Results</a:t>
            </a:r>
            <a:endParaRPr lang="en-US" dirty="0"/>
          </a:p>
        </p:txBody>
      </p:sp>
      <p:sp>
        <p:nvSpPr>
          <p:cNvPr id="3" name="Content Placeholder 2"/>
          <p:cNvSpPr>
            <a:spLocks noGrp="1"/>
          </p:cNvSpPr>
          <p:nvPr>
            <p:ph idx="1"/>
          </p:nvPr>
        </p:nvSpPr>
        <p:spPr/>
        <p:txBody>
          <a:bodyPr/>
          <a:lstStyle/>
          <a:p>
            <a:r>
              <a:rPr lang="en-US" sz="1600" dirty="0" smtClean="0"/>
              <a:t>Errors </a:t>
            </a:r>
            <a:r>
              <a:rPr lang="en-US" sz="1600" dirty="0"/>
              <a:t>and Problems in the data:</a:t>
            </a:r>
          </a:p>
          <a:p>
            <a:r>
              <a:rPr lang="en-US" sz="1600" dirty="0"/>
              <a:t>37% of the age data is missing !</a:t>
            </a:r>
          </a:p>
          <a:p>
            <a:r>
              <a:rPr lang="en-US" sz="1600" dirty="0"/>
              <a:t>Spatial data is missing many values (over 2000 in the case of longitude)</a:t>
            </a:r>
          </a:p>
          <a:p>
            <a:r>
              <a:rPr lang="en-US" sz="1600" dirty="0"/>
              <a:t>Some zip codes are missing (esp. for zip found); some are invalid possibly due to typographical errors.</a:t>
            </a:r>
          </a:p>
          <a:p>
            <a:r>
              <a:rPr lang="en-US" sz="1600" dirty="0"/>
              <a:t>Outcome subtype, which can help us understand what goes on in the shelter, is missing in over 2000 rows.</a:t>
            </a:r>
          </a:p>
          <a:p>
            <a:r>
              <a:rPr lang="en-US" sz="1600" dirty="0"/>
              <a:t>Some euthanized animals also have a zip placed value </a:t>
            </a:r>
          </a:p>
          <a:p>
            <a:r>
              <a:rPr lang="en-US" sz="1600" dirty="0"/>
              <a:t>Some columns are redundant (could introduce errors)</a:t>
            </a:r>
          </a:p>
          <a:p>
            <a:r>
              <a:rPr lang="en-US" sz="1600" dirty="0"/>
              <a:t>There are over 500 distinct breeds, some of which are redundant; and 75% of records have no value (across cats and dogs?)</a:t>
            </a:r>
          </a:p>
          <a:p>
            <a:r>
              <a:rPr lang="en-US" sz="1600" dirty="0"/>
              <a:t>Some visualizations to explore that highlight a few of these points:</a:t>
            </a:r>
          </a:p>
          <a:p>
            <a:r>
              <a:rPr lang="en-US" sz="1600" u="sng" dirty="0">
                <a:hlinkClick r:id="rId2"/>
              </a:rPr>
              <a:t>http://jianf-byte2.appspot.com</a:t>
            </a:r>
          </a:p>
          <a:p>
            <a:r>
              <a:rPr lang="en-US" sz="1600" u="sng" dirty="0">
                <a:hlinkClick r:id="rId3"/>
              </a:rPr>
              <a:t>http://amarella-byte2.appspot.com</a:t>
            </a:r>
            <a:endParaRPr lang="en-US" sz="1600" dirty="0"/>
          </a:p>
        </p:txBody>
      </p:sp>
      <p:sp>
        <p:nvSpPr>
          <p:cNvPr id="4" name="Date Placeholder 3"/>
          <p:cNvSpPr>
            <a:spLocks noGrp="1"/>
          </p:cNvSpPr>
          <p:nvPr>
            <p:ph type="dt" sz="half" idx="10"/>
          </p:nvPr>
        </p:nvSpPr>
        <p:spPr/>
        <p:txBody>
          <a:bodyPr/>
          <a:lstStyle/>
          <a:p>
            <a:fld id="{7053BEFA-1175-F644-B249-7D41D72BD3FF}" type="datetime1">
              <a:rPr lang="en-US" smtClean="0"/>
              <a:t>2/7/14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6845677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Boxplot [Random Data; 3 times]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a:t>
            </a:fld>
            <a:endParaRPr lang="en-US" dirty="0"/>
          </a:p>
        </p:txBody>
      </p:sp>
      <p:pic>
        <p:nvPicPr>
          <p:cNvPr id="8" name="Content Placeholder 7" descr="Screen Shot 2014-01-30 at 10.56.45 A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4761" r="43772" b="24225"/>
          <a:stretch/>
        </p:blipFill>
        <p:spPr>
          <a:xfrm>
            <a:off x="1128943" y="1534736"/>
            <a:ext cx="6105630" cy="5053862"/>
          </a:xfrm>
        </p:spPr>
      </p:pic>
    </p:spTree>
    <p:extLst>
      <p:ext uri="{BB962C8B-B14F-4D97-AF65-F5344CB8AC3E}">
        <p14:creationId xmlns:p14="http://schemas.microsoft.com/office/powerpoint/2010/main" val="342328903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Scatterplot</a:t>
            </a:r>
            <a:endParaRPr lang="en-US" dirty="0"/>
          </a:p>
        </p:txBody>
      </p:sp>
      <p:pic>
        <p:nvPicPr>
          <p:cNvPr id="7" name="Content Placeholder 6" descr="Screen Shot 2014-01-30 at 5.18.33 PM.png"/>
          <p:cNvPicPr>
            <a:picLocks noGrp="1" noChangeAspect="1"/>
          </p:cNvPicPr>
          <p:nvPr>
            <p:ph idx="1"/>
          </p:nvPr>
        </p:nvPicPr>
        <p:blipFill>
          <a:blip r:embed="rId3">
            <a:extLst>
              <a:ext uri="{28A0092B-C50C-407E-A947-70E740481C1C}">
                <a14:useLocalDpi xmlns:a14="http://schemas.microsoft.com/office/drawing/2010/main" val="0"/>
              </a:ext>
            </a:extLst>
          </a:blip>
          <a:srcRect l="1481" r="1481"/>
          <a:stretch>
            <a:fillRect/>
          </a:stretch>
        </p:blipFill>
        <p:spPr/>
      </p:pic>
      <p:sp>
        <p:nvSpPr>
          <p:cNvPr id="4" name="Date Placeholder 3"/>
          <p:cNvSpPr>
            <a:spLocks noGrp="1"/>
          </p:cNvSpPr>
          <p:nvPr>
            <p:ph type="dt" sz="half" idx="10"/>
          </p:nvPr>
        </p:nvSpPr>
        <p:spPr/>
        <p:txBody>
          <a:bodyPr/>
          <a:lstStyle/>
          <a:p>
            <a:fld id="{7053BEFA-1175-F644-B249-7D41D72BD3FF}" type="datetime1">
              <a:rPr lang="en-US" smtClean="0"/>
              <a:t>2/7/14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85742902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US">
                <a:latin typeface="Geneva" charset="0"/>
                <a:ea typeface="ＭＳ Ｐゴシック" charset="0"/>
                <a:cs typeface="ＭＳ Ｐゴシック" charset="0"/>
              </a:rPr>
              <a:t>What is Information Visualization?</a:t>
            </a:r>
          </a:p>
        </p:txBody>
      </p:sp>
      <p:sp>
        <p:nvSpPr>
          <p:cNvPr id="209923" name="Rectangle 3"/>
          <p:cNvSpPr>
            <a:spLocks noGrp="1" noChangeArrowheads="1"/>
          </p:cNvSpPr>
          <p:nvPr>
            <p:ph type="body" idx="1"/>
          </p:nvPr>
        </p:nvSpPr>
        <p:spPr/>
        <p:txBody>
          <a:bodyPr/>
          <a:lstStyle/>
          <a:p>
            <a:pPr>
              <a:buFontTx/>
              <a:buNone/>
            </a:pPr>
            <a:r>
              <a:rPr lang="en-US">
                <a:latin typeface="Geneva" charset="0"/>
                <a:ea typeface="ＭＳ Ｐゴシック" charset="0"/>
                <a:cs typeface="ＭＳ Ｐゴシック" charset="0"/>
              </a:rPr>
              <a:t>Visualize: to form a mental image or vision of …</a:t>
            </a:r>
          </a:p>
          <a:p>
            <a:pPr>
              <a:buFontTx/>
              <a:buNone/>
            </a:pPr>
            <a:r>
              <a:rPr lang="en-US">
                <a:latin typeface="Geneva" charset="0"/>
                <a:ea typeface="ＭＳ Ｐゴシック" charset="0"/>
                <a:cs typeface="ＭＳ Ｐゴシック" charset="0"/>
              </a:rPr>
              <a:t>Visualize: to imagine or remember as if actually seeing.</a:t>
            </a:r>
          </a:p>
          <a:p>
            <a:pPr>
              <a:buFontTx/>
              <a:buNone/>
            </a:pPr>
            <a:r>
              <a:rPr lang="en-US">
                <a:latin typeface="Geneva" charset="0"/>
                <a:ea typeface="ＭＳ Ｐゴシック" charset="0"/>
                <a:cs typeface="ＭＳ Ｐゴシック" charset="0"/>
              </a:rPr>
              <a:t>American Heritage dictionary, Concise Oxford dictionary 		</a:t>
            </a:r>
          </a:p>
        </p:txBody>
      </p:sp>
    </p:spTree>
    <p:extLst>
      <p:ext uri="{BB962C8B-B14F-4D97-AF65-F5344CB8AC3E}">
        <p14:creationId xmlns:p14="http://schemas.microsoft.com/office/powerpoint/2010/main" val="41394620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99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99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99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bldLvl="2"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9458" name="Rectangle 2"/>
          <p:cNvSpPr>
            <a:spLocks noGrp="1" noChangeArrowheads="1"/>
          </p:cNvSpPr>
          <p:nvPr>
            <p:ph type="title"/>
          </p:nvPr>
        </p:nvSpPr>
        <p:spPr>
          <a:xfrm>
            <a:off x="533400" y="304800"/>
            <a:ext cx="8610600" cy="1143000"/>
          </a:xfrm>
        </p:spPr>
        <p:txBody>
          <a:bodyPr/>
          <a:lstStyle/>
          <a:p>
            <a:r>
              <a:rPr lang="en-US" sz="4000">
                <a:latin typeface="Geneva" charset="0"/>
                <a:ea typeface="ＭＳ Ｐゴシック" charset="0"/>
                <a:cs typeface="ＭＳ Ｐゴシック" charset="0"/>
              </a:rPr>
              <a:t>What is Information Visualization?</a:t>
            </a:r>
          </a:p>
        </p:txBody>
      </p:sp>
      <p:sp>
        <p:nvSpPr>
          <p:cNvPr id="210947" name="Rectangle 3"/>
          <p:cNvSpPr>
            <a:spLocks noGrp="1" noChangeArrowheads="1"/>
          </p:cNvSpPr>
          <p:nvPr>
            <p:ph type="body" idx="1"/>
          </p:nvPr>
        </p:nvSpPr>
        <p:spPr>
          <a:xfrm>
            <a:off x="709860" y="1876515"/>
            <a:ext cx="7776013" cy="4195389"/>
          </a:xfrm>
        </p:spPr>
        <p:txBody>
          <a:bodyPr/>
          <a:lstStyle/>
          <a:p>
            <a:pPr>
              <a:buFontTx/>
              <a:buNone/>
            </a:pPr>
            <a:r>
              <a:rPr lang="en-US" sz="2400" dirty="0">
                <a:latin typeface="Geneva" charset="0"/>
                <a:ea typeface="ＭＳ Ｐゴシック" charset="0"/>
                <a:cs typeface="ＭＳ Ｐゴシック" charset="0"/>
              </a:rPr>
              <a:t>The depiction of information using spatial or graphical representations, to facilitate comparison, pattern recognition, change detection, and other cognitive skills by making use of the visual system (Hearst 03). </a:t>
            </a:r>
          </a:p>
          <a:p>
            <a:pPr>
              <a:buFontTx/>
              <a:buNone/>
            </a:pPr>
            <a:endParaRPr lang="en-US" sz="2400" dirty="0">
              <a:latin typeface="Geneva" charset="0"/>
              <a:ea typeface="ＭＳ Ｐゴシック" charset="0"/>
              <a:cs typeface="ＭＳ Ｐゴシック" charset="0"/>
            </a:endParaRPr>
          </a:p>
          <a:p>
            <a:pPr>
              <a:buFontTx/>
              <a:buNone/>
            </a:pPr>
            <a:r>
              <a:rPr lang="ja-JP" altLang="en-US" sz="2400" dirty="0">
                <a:latin typeface="Geneva" charset="0"/>
                <a:ea typeface="ＭＳ Ｐゴシック" charset="0"/>
                <a:cs typeface="ＭＳ Ｐゴシック" charset="0"/>
              </a:rPr>
              <a:t>“</a:t>
            </a:r>
            <a:r>
              <a:rPr lang="en-US" altLang="ja-JP" sz="2400" dirty="0">
                <a:latin typeface="Geneva" charset="0"/>
                <a:ea typeface="ＭＳ Ｐゴシック" charset="0"/>
                <a:cs typeface="ＭＳ Ｐゴシック" charset="0"/>
              </a:rPr>
              <a:t>that which gives to the viewer the greatest number of ideas in the shortest time with the least ink in the smallest space.</a:t>
            </a:r>
            <a:r>
              <a:rPr lang="ja-JP" altLang="en-US" sz="2400" dirty="0">
                <a:latin typeface="Geneva" charset="0"/>
                <a:ea typeface="ＭＳ Ｐゴシック" charset="0"/>
                <a:cs typeface="ＭＳ Ｐゴシック" charset="0"/>
              </a:rPr>
              <a:t>”</a:t>
            </a:r>
            <a:r>
              <a:rPr lang="en-US" altLang="ja-JP" sz="2400" dirty="0">
                <a:latin typeface="Geneva" charset="0"/>
                <a:ea typeface="ＭＳ Ｐゴシック" charset="0"/>
                <a:cs typeface="ＭＳ Ｐゴシック" charset="0"/>
              </a:rPr>
              <a:t> --Edward R. </a:t>
            </a:r>
            <a:r>
              <a:rPr lang="en-US" altLang="ja-JP" sz="2400" dirty="0" err="1" smtClean="0">
                <a:latin typeface="Geneva" charset="0"/>
                <a:ea typeface="ＭＳ Ｐゴシック" charset="0"/>
                <a:cs typeface="ＭＳ Ｐゴシック" charset="0"/>
              </a:rPr>
              <a:t>Tufte</a:t>
            </a:r>
            <a:endParaRPr lang="en-US" altLang="ja-JP" sz="2400" dirty="0" smtClean="0">
              <a:latin typeface="Geneva" charset="0"/>
              <a:ea typeface="ＭＳ Ｐゴシック" charset="0"/>
              <a:cs typeface="ＭＳ Ｐゴシック" charset="0"/>
            </a:endParaRPr>
          </a:p>
          <a:p>
            <a:pPr>
              <a:buFontTx/>
              <a:buNone/>
            </a:pPr>
            <a:endParaRPr lang="en-US" altLang="ja-JP" sz="2400" dirty="0">
              <a:latin typeface="Geneva" charset="0"/>
              <a:ea typeface="ＭＳ Ｐゴシック" charset="0"/>
              <a:cs typeface="ＭＳ Ｐゴシック" charset="0"/>
            </a:endParaRPr>
          </a:p>
          <a:p>
            <a:pPr>
              <a:buFontTx/>
              <a:buNone/>
            </a:pPr>
            <a:r>
              <a:rPr lang="en-US" altLang="ja-JP" sz="2400" dirty="0" smtClean="0">
                <a:latin typeface="Geneva" charset="0"/>
                <a:ea typeface="ＭＳ Ｐゴシック" charset="0"/>
                <a:cs typeface="ＭＳ Ｐゴシック" charset="0"/>
              </a:rPr>
              <a:t>Further Reading: http</a:t>
            </a:r>
            <a:r>
              <a:rPr lang="en-US" altLang="ja-JP" sz="2400" dirty="0">
                <a:latin typeface="Geneva" charset="0"/>
                <a:ea typeface="ＭＳ Ｐゴシック" charset="0"/>
                <a:cs typeface="ＭＳ Ｐゴシック" charset="0"/>
              </a:rPr>
              <a:t>://</a:t>
            </a:r>
            <a:r>
              <a:rPr lang="en-US" altLang="ja-JP" sz="2400" dirty="0" err="1">
                <a:latin typeface="Geneva" charset="0"/>
                <a:ea typeface="ＭＳ Ｐゴシック" charset="0"/>
                <a:cs typeface="ＭＳ Ｐゴシック" charset="0"/>
              </a:rPr>
              <a:t>fellinlovewithdata.com</a:t>
            </a:r>
            <a:r>
              <a:rPr lang="en-US" altLang="ja-JP" sz="2400" dirty="0">
                <a:latin typeface="Geneva" charset="0"/>
                <a:ea typeface="ＭＳ Ｐゴシック" charset="0"/>
                <a:cs typeface="ＭＳ Ｐゴシック" charset="0"/>
              </a:rPr>
              <a:t>/guides/7-classic-foundational-vis-papers</a:t>
            </a:r>
          </a:p>
          <a:p>
            <a:pPr>
              <a:buFontTx/>
              <a:buNone/>
            </a:pPr>
            <a:endParaRPr lang="en-US" sz="2400" dirty="0">
              <a:latin typeface="Geneva" charset="0"/>
              <a:ea typeface="ＭＳ Ｐゴシック" charset="0"/>
              <a:cs typeface="ＭＳ Ｐゴシック" charset="0"/>
            </a:endParaRPr>
          </a:p>
        </p:txBody>
      </p:sp>
    </p:spTree>
    <p:extLst>
      <p:ext uri="{BB962C8B-B14F-4D97-AF65-F5344CB8AC3E}">
        <p14:creationId xmlns:p14="http://schemas.microsoft.com/office/powerpoint/2010/main" val="7831489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09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09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09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build="p" bldLvl="2"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a:latin typeface="Geneva" charset="0"/>
                <a:ea typeface="ＭＳ Ｐゴシック" charset="0"/>
                <a:cs typeface="ＭＳ Ｐゴシック" charset="0"/>
              </a:rPr>
              <a:t>Visualization  Success Story</a:t>
            </a:r>
          </a:p>
        </p:txBody>
      </p:sp>
      <p:sp>
        <p:nvSpPr>
          <p:cNvPr id="23554" name="Text Box 3"/>
          <p:cNvSpPr txBox="1">
            <a:spLocks noChangeArrowheads="1"/>
          </p:cNvSpPr>
          <p:nvPr/>
        </p:nvSpPr>
        <p:spPr bwMode="auto">
          <a:xfrm>
            <a:off x="1752600" y="3352800"/>
            <a:ext cx="6477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t>Mystery: what is causing a cholera epidemic in London in 1854?</a:t>
            </a:r>
          </a:p>
        </p:txBody>
      </p:sp>
    </p:spTree>
    <p:extLst>
      <p:ext uri="{BB962C8B-B14F-4D97-AF65-F5344CB8AC3E}">
        <p14:creationId xmlns:p14="http://schemas.microsoft.com/office/powerpoint/2010/main" val="121168065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10957</TotalTime>
  <Words>1688</Words>
  <Application>Microsoft Macintosh PowerPoint</Application>
  <PresentationFormat>On-screen Show (4:3)</PresentationFormat>
  <Paragraphs>278</Paragraphs>
  <Slides>38</Slides>
  <Notes>9</Notes>
  <HiddenSlides>3</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PowerPoint Presentation</vt:lpstr>
      <vt:lpstr>Byte 2 Results</vt:lpstr>
      <vt:lpstr>Byte 2 Results</vt:lpstr>
      <vt:lpstr>Byte 2 Results</vt:lpstr>
      <vt:lpstr>Boxplot [Random Data; 3 times]</vt:lpstr>
      <vt:lpstr>Scatterplot</vt:lpstr>
      <vt:lpstr>What is Information Visualization?</vt:lpstr>
      <vt:lpstr>What is Information Visualization?</vt:lpstr>
      <vt:lpstr>Visualization  Success Story</vt:lpstr>
      <vt:lpstr>Visualization  Success Story</vt:lpstr>
      <vt:lpstr>Visualization  Success Story</vt:lpstr>
      <vt:lpstr>The Power of Visualization</vt:lpstr>
      <vt:lpstr>The Power of Visualization</vt:lpstr>
      <vt:lpstr>Two Different Primary Goals: Two Different Types of Viz</vt:lpstr>
      <vt:lpstr>Communication should:</vt:lpstr>
      <vt:lpstr>Supporting the Viewer</vt:lpstr>
      <vt:lpstr>Making Things Distinct</vt:lpstr>
      <vt:lpstr>What can people easily decode?</vt:lpstr>
      <vt:lpstr>Putting it all together</vt:lpstr>
      <vt:lpstr>Visualization Techniques</vt:lpstr>
      <vt:lpstr>Comparison by Keim</vt:lpstr>
      <vt:lpstr>Design Process</vt:lpstr>
      <vt:lpstr>Holistic Design Goals for Information Visualization</vt:lpstr>
      <vt:lpstr>Heer &amp; Shneiderman: Interactive Dynamics for Visual Analysis</vt:lpstr>
      <vt:lpstr>Heer &amp; Shneiderman: Interactive Dynamics for Visual Analysis</vt:lpstr>
      <vt:lpstr>Key Questions to  Ask About a Visualization</vt:lpstr>
      <vt:lpstr>Does visualization help?</vt:lpstr>
      <vt:lpstr>Create Your Own</vt:lpstr>
      <vt:lpstr>Create Your Own</vt:lpstr>
      <vt:lpstr>Create Your Own</vt:lpstr>
      <vt:lpstr>Other relevant topics if this area interests you…</vt:lpstr>
      <vt:lpstr>Visualization Techniques for  Big Data</vt:lpstr>
      <vt:lpstr>Query Dependent Coloring</vt:lpstr>
      <vt:lpstr>Stick Figures</vt:lpstr>
      <vt:lpstr>Stick Figures</vt:lpstr>
      <vt:lpstr>Distortion Techniques</vt:lpstr>
      <vt:lpstr>Table Lens</vt:lpstr>
      <vt:lpstr>Fisheye View</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jmankoff</cp:lastModifiedBy>
  <cp:revision>301</cp:revision>
  <dcterms:created xsi:type="dcterms:W3CDTF">2013-10-07T16:54:34Z</dcterms:created>
  <dcterms:modified xsi:type="dcterms:W3CDTF">2014-02-07T11:44:50Z</dcterms:modified>
</cp:coreProperties>
</file>