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handoutMasterIdLst>
    <p:handoutMasterId r:id="rId34"/>
  </p:handoutMasterIdLst>
  <p:sldIdLst>
    <p:sldId id="256" r:id="rId2"/>
    <p:sldId id="428" r:id="rId3"/>
    <p:sldId id="461" r:id="rId4"/>
    <p:sldId id="460" r:id="rId5"/>
    <p:sldId id="463" r:id="rId6"/>
    <p:sldId id="464" r:id="rId7"/>
    <p:sldId id="462" r:id="rId8"/>
    <p:sldId id="465" r:id="rId9"/>
    <p:sldId id="467" r:id="rId10"/>
    <p:sldId id="430" r:id="rId11"/>
    <p:sldId id="431" r:id="rId12"/>
    <p:sldId id="432" r:id="rId13"/>
    <p:sldId id="433" r:id="rId14"/>
    <p:sldId id="434" r:id="rId15"/>
    <p:sldId id="435" r:id="rId16"/>
    <p:sldId id="436" r:id="rId17"/>
    <p:sldId id="437" r:id="rId18"/>
    <p:sldId id="438" r:id="rId19"/>
    <p:sldId id="439" r:id="rId20"/>
    <p:sldId id="440" r:id="rId21"/>
    <p:sldId id="441" r:id="rId22"/>
    <p:sldId id="442" r:id="rId23"/>
    <p:sldId id="443" r:id="rId24"/>
    <p:sldId id="444" r:id="rId25"/>
    <p:sldId id="445" r:id="rId26"/>
    <p:sldId id="469" r:id="rId27"/>
    <p:sldId id="446" r:id="rId28"/>
    <p:sldId id="468" r:id="rId29"/>
    <p:sldId id="447" r:id="rId30"/>
    <p:sldId id="448" r:id="rId31"/>
    <p:sldId id="449"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65302" autoAdjust="0"/>
  </p:normalViewPr>
  <p:slideViewPr>
    <p:cSldViewPr snapToGrid="0" snapToObjects="1">
      <p:cViewPr varScale="1">
        <p:scale>
          <a:sx n="46" d="100"/>
          <a:sy n="46" d="100"/>
        </p:scale>
        <p:origin x="-1840" y="-104"/>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a:t>
            </a:r>
            <a:r>
              <a:rPr lang="en-US" baseline="0" dirty="0" smtClean="0"/>
              <a:t> parsing effort to create tables!</a:t>
            </a:r>
            <a:br>
              <a:rPr lang="en-US" baseline="0" dirty="0" smtClean="0"/>
            </a:br>
            <a:endParaRPr lang="en-US" baseline="0" dirty="0" smtClean="0"/>
          </a:p>
          <a:p>
            <a:r>
              <a:rPr lang="en-US" dirty="0" smtClean="0"/>
              <a:t>The original logs did not have consistent logging formats and improper delimiting which has resulted in issues with parsing. Some of these have been fixed, but others may not yet have been found. Typical symptoms include the subfields not correctly matching the expected value from the original log file. Typical errors are caused by log file field delimiters appearing within a field (causing incorrect field tokenization). Other errors caused by unknown and inconsistent log line formats. Different types of log lines had differing line formats and these sometimes changed.</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332425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The KS-test is a robust test that cares only about the relative distribution of the data. In the above case, use of the log scales just moved the important region so the user could see the distribution of the data. There are a couple of reasons for preferring percentile plots to cumulative fractions plots. It turns out that the percentile plot is a better estimate of the distribution function (if you know what that is). And plotting percentiles allows you to use "probability graph paper"...plots with specially scaled axis divisions. Probability scales on the y-axis allows you to see how "normal" the data is. Normally distributed data will plot as a straight line on probability paper. Lognormal data will plot as a straight line with probability-log scaled axes. (</a:t>
            </a:r>
            <a:r>
              <a:rPr lang="en-US" dirty="0" err="1" smtClean="0"/>
              <a:t>Incidently</a:t>
            </a:r>
            <a:r>
              <a:rPr lang="en-US" dirty="0" smtClean="0"/>
              <a:t> uniformly distributed data will plot as a straight line using the usual linear y-scale.) Note that the KS-test reports that both </a:t>
            </a:r>
            <a:r>
              <a:rPr lang="en-US" dirty="0" err="1" smtClean="0"/>
              <a:t>treatmentB</a:t>
            </a:r>
            <a:r>
              <a:rPr lang="en-US" dirty="0" smtClean="0"/>
              <a:t> and </a:t>
            </a:r>
            <a:r>
              <a:rPr lang="en-US" dirty="0" err="1" smtClean="0"/>
              <a:t>controlB</a:t>
            </a:r>
            <a:r>
              <a:rPr lang="en-US" dirty="0" smtClean="0"/>
              <a:t> data are approximately lognormal. Thus you could take the log of all the data, and use the resulting data in a t-test. Since the t-test is a quite sensitive test when applied to appropriate data this would be the best strategy</a:t>
            </a:r>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does correctness differ from coherence? Correctness asks whether its</a:t>
            </a:r>
            <a:r>
              <a:rPr lang="en-US" baseline="0" dirty="0" smtClean="0"/>
              <a:t> representation of the world is close to how the world actually is…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1499334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scripts to address each of these?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1632654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Interval: Scales that describe values where the interval between the values has meaning.</a:t>
            </a:r>
          </a:p>
          <a:p>
            <a:r>
              <a:rPr lang="en-US" dirty="0" smtClean="0"/>
              <a:t>Ratio: Scales that describe variables where the same difference between values has the same meaning (as in interval) but where a double, tripling, etc. of the values implies a double, tripling, etc. of the measurement. An example of a ratio scale is a bank account balance whose possible values are $5, $10, and $15. The difference between each pair is $5 and $10 is twice as much as $5. Since ratios of values are possible, they are defined as having a natural zero.</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163265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scripts to address each of these?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1632654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68091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Example: we had data files whose names matched one participant but the directories matched a different participant name. The directories were done by hand, the file names were machine-generated.</a:t>
            </a:r>
            <a:r>
              <a:rPr lang="en-US" baseline="0" dirty="0" smtClean="0"/>
              <a:t> Which would you trust?</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4084345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2354793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domain expertise to differentiate!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415452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163214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1/24/14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1/24/14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1/24/14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Data Quality</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about Completeness</a:t>
            </a:r>
            <a:endParaRPr lang="en-US" dirty="0"/>
          </a:p>
        </p:txBody>
      </p:sp>
      <p:sp>
        <p:nvSpPr>
          <p:cNvPr id="3" name="Content Placeholder 2"/>
          <p:cNvSpPr>
            <a:spLocks noGrp="1"/>
          </p:cNvSpPr>
          <p:nvPr>
            <p:ph idx="1"/>
          </p:nvPr>
        </p:nvSpPr>
        <p:spPr/>
        <p:txBody>
          <a:bodyPr/>
          <a:lstStyle/>
          <a:p>
            <a:pPr marL="0" indent="0">
              <a:buNone/>
            </a:pPr>
            <a:r>
              <a:rPr lang="en-US" dirty="0" smtClean="0"/>
              <a:t>Appropriate </a:t>
            </a:r>
            <a:r>
              <a:rPr lang="en-US" dirty="0"/>
              <a:t>Data: Does the data you have match the questions you want to answer?</a:t>
            </a:r>
          </a:p>
          <a:p>
            <a:pPr marL="0" indent="0">
              <a:buNone/>
            </a:pPr>
            <a:r>
              <a:rPr lang="en-US" dirty="0" smtClean="0"/>
              <a:t>Missing </a:t>
            </a:r>
            <a:r>
              <a:rPr lang="en-US" dirty="0"/>
              <a:t>Data: Data does not exist because it was never obtained </a:t>
            </a:r>
            <a:r>
              <a:rPr lang="en-US" dirty="0" smtClean="0"/>
              <a:t>or was lost</a:t>
            </a:r>
            <a:endParaRPr lang="en-US" dirty="0"/>
          </a:p>
          <a:p>
            <a:pPr marL="0" indent="0">
              <a:buNone/>
            </a:pPr>
            <a:r>
              <a:rPr lang="en-US" dirty="0"/>
              <a:t>Reporting error: The sensor (or respondent) is </a:t>
            </a:r>
            <a:r>
              <a:rPr lang="en-US" dirty="0" smtClean="0"/>
              <a:t>incorrect</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329002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and Issues for Appropriate Data</a:t>
            </a:r>
            <a:endParaRPr lang="en-US" dirty="0"/>
          </a:p>
        </p:txBody>
      </p:sp>
      <p:sp>
        <p:nvSpPr>
          <p:cNvPr id="8" name="Content Placeholder 7"/>
          <p:cNvSpPr>
            <a:spLocks noGrp="1"/>
          </p:cNvSpPr>
          <p:nvPr>
            <p:ph idx="1"/>
          </p:nvPr>
        </p:nvSpPr>
        <p:spPr/>
        <p:txBody>
          <a:bodyPr/>
          <a:lstStyle/>
          <a:p>
            <a:pPr marL="0" indent="0">
              <a:buNone/>
            </a:pPr>
            <a:r>
              <a:rPr lang="en-US" sz="3200" dirty="0" smtClean="0"/>
              <a:t>Look ahead … to the questions you’d like to answer</a:t>
            </a:r>
          </a:p>
          <a:p>
            <a:pPr marL="0" indent="0">
              <a:buNone/>
            </a:pPr>
            <a:r>
              <a:rPr lang="en-US" sz="3200" dirty="0" smtClean="0"/>
              <a:t>Reason back … to the data you’d need to collect </a:t>
            </a:r>
          </a:p>
        </p:txBody>
      </p:sp>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11</a:t>
            </a:fld>
            <a:endParaRPr lang="en-US" dirty="0"/>
          </a:p>
        </p:txBody>
      </p:sp>
    </p:spTree>
    <p:extLst>
      <p:ext uri="{BB962C8B-B14F-4D97-AF65-F5344CB8AC3E}">
        <p14:creationId xmlns:p14="http://schemas.microsoft.com/office/powerpoint/2010/main" val="2400500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and Issues for Missing Data</a:t>
            </a:r>
            <a:endParaRPr lang="en-US" dirty="0"/>
          </a:p>
        </p:txBody>
      </p:sp>
      <p:sp>
        <p:nvSpPr>
          <p:cNvPr id="8" name="Content Placeholder 7"/>
          <p:cNvSpPr>
            <a:spLocks noGrp="1"/>
          </p:cNvSpPr>
          <p:nvPr>
            <p:ph idx="1"/>
          </p:nvPr>
        </p:nvSpPr>
        <p:spPr/>
        <p:txBody>
          <a:bodyPr/>
          <a:lstStyle/>
          <a:p>
            <a:pPr marL="228600" lvl="1" indent="0">
              <a:buNone/>
            </a:pPr>
            <a:r>
              <a:rPr lang="en-US" sz="3200" dirty="0" smtClean="0"/>
              <a:t>Impute the data using statistics </a:t>
            </a:r>
          </a:p>
          <a:p>
            <a:pPr marL="228600" lvl="1" indent="0">
              <a:buNone/>
            </a:pPr>
            <a:r>
              <a:rPr lang="en-US" sz="3200" dirty="0" smtClean="0"/>
              <a:t>Find an alternative source</a:t>
            </a:r>
          </a:p>
          <a:p>
            <a:pPr marL="228600" lvl="1" indent="0">
              <a:buNone/>
            </a:pPr>
            <a:r>
              <a:rPr lang="en-US" sz="3200" dirty="0" smtClean="0"/>
              <a:t>Reweight the data to reflect the changed sample</a:t>
            </a:r>
          </a:p>
        </p:txBody>
      </p:sp>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12</a:t>
            </a:fld>
            <a:endParaRPr lang="en-US" dirty="0"/>
          </a:p>
        </p:txBody>
      </p:sp>
    </p:spTree>
    <p:extLst>
      <p:ext uri="{BB962C8B-B14F-4D97-AF65-F5344CB8AC3E}">
        <p14:creationId xmlns:p14="http://schemas.microsoft.com/office/powerpoint/2010/main" val="340336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and Issues for Reporting Errors</a:t>
            </a:r>
            <a:endParaRPr lang="en-US" dirty="0"/>
          </a:p>
        </p:txBody>
      </p:sp>
      <p:sp>
        <p:nvSpPr>
          <p:cNvPr id="8" name="Content Placeholder 7"/>
          <p:cNvSpPr>
            <a:spLocks noGrp="1"/>
          </p:cNvSpPr>
          <p:nvPr>
            <p:ph idx="1"/>
          </p:nvPr>
        </p:nvSpPr>
        <p:spPr>
          <a:xfrm>
            <a:off x="954132" y="1700591"/>
            <a:ext cx="7223615" cy="4379976"/>
          </a:xfrm>
        </p:spPr>
        <p:txBody>
          <a:bodyPr/>
          <a:lstStyle/>
          <a:p>
            <a:pPr marL="0" indent="0">
              <a:buNone/>
            </a:pPr>
            <a:r>
              <a:rPr lang="en-US" dirty="0" smtClean="0"/>
              <a:t>Finding the error:</a:t>
            </a:r>
          </a:p>
          <a:p>
            <a:pPr lvl="1"/>
            <a:r>
              <a:rPr lang="en-US" dirty="0" smtClean="0"/>
              <a:t>May collect the data twice and compare</a:t>
            </a:r>
          </a:p>
          <a:p>
            <a:pPr lvl="1"/>
            <a:r>
              <a:rPr lang="en-US" dirty="0" smtClean="0"/>
              <a:t>Find an alternative source to compare</a:t>
            </a:r>
          </a:p>
          <a:p>
            <a:pPr lvl="1"/>
            <a:r>
              <a:rPr lang="en-US" dirty="0"/>
              <a:t>Can you look for sources of bias across variables (surveys with only round values; people who report everything in round numbers)</a:t>
            </a:r>
          </a:p>
          <a:p>
            <a:pPr lvl="1"/>
            <a:r>
              <a:rPr lang="en-US" dirty="0"/>
              <a:t>How does the way you collect data affect reporting errors</a:t>
            </a:r>
            <a:r>
              <a:rPr lang="en-US" dirty="0" smtClean="0"/>
              <a:t>?</a:t>
            </a:r>
          </a:p>
          <a:p>
            <a:pPr marL="0" indent="0">
              <a:buNone/>
            </a:pPr>
            <a:r>
              <a:rPr lang="en-US" dirty="0" smtClean="0"/>
              <a:t>Assessing its impact:</a:t>
            </a:r>
          </a:p>
          <a:p>
            <a:pPr lvl="1"/>
            <a:r>
              <a:rPr lang="en-US" dirty="0" smtClean="0"/>
              <a:t>Is it random or does it introduce bias</a:t>
            </a:r>
          </a:p>
          <a:p>
            <a:pPr lvl="1"/>
            <a:r>
              <a:rPr lang="en-US" dirty="0" smtClean="0"/>
              <a:t>Is it more likely in some variables than others</a:t>
            </a:r>
          </a:p>
        </p:txBody>
      </p:sp>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13</a:t>
            </a:fld>
            <a:endParaRPr lang="en-US" dirty="0"/>
          </a:p>
        </p:txBody>
      </p:sp>
    </p:spTree>
    <p:extLst>
      <p:ext uri="{BB962C8B-B14F-4D97-AF65-F5344CB8AC3E}">
        <p14:creationId xmlns:p14="http://schemas.microsoft.com/office/powerpoint/2010/main" val="363024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your Data Coherent?</a:t>
            </a:r>
            <a:endParaRPr lang="en-US" dirty="0"/>
          </a:p>
        </p:txBody>
      </p:sp>
      <p:sp>
        <p:nvSpPr>
          <p:cNvPr id="3" name="Content Placeholder 2"/>
          <p:cNvSpPr>
            <a:spLocks noGrp="1"/>
          </p:cNvSpPr>
          <p:nvPr>
            <p:ph idx="1"/>
          </p:nvPr>
        </p:nvSpPr>
        <p:spPr/>
        <p:txBody>
          <a:bodyPr/>
          <a:lstStyle/>
          <a:p>
            <a:pPr marL="0" indent="0">
              <a:buNone/>
            </a:pPr>
            <a:r>
              <a:rPr lang="en-US" dirty="0" smtClean="0"/>
              <a:t>Does the data “add up”?</a:t>
            </a:r>
          </a:p>
          <a:p>
            <a:pPr marL="0" indent="0">
              <a:buNone/>
            </a:pPr>
            <a:r>
              <a:rPr lang="en-US" dirty="0" smtClean="0"/>
              <a:t>Does it make sense relative to itself?</a:t>
            </a:r>
          </a:p>
          <a:p>
            <a:pPr marL="0" indent="0">
              <a:buNone/>
            </a:pPr>
            <a:r>
              <a:rPr lang="en-US" dirty="0" smtClean="0"/>
              <a:t>Examples</a:t>
            </a:r>
          </a:p>
          <a:p>
            <a:pPr lvl="2"/>
            <a:r>
              <a:rPr lang="en-US" sz="2400" dirty="0"/>
              <a:t>Non number in a numeric field</a:t>
            </a:r>
          </a:p>
          <a:p>
            <a:pPr lvl="2"/>
            <a:r>
              <a:rPr lang="en-US" sz="2400" dirty="0"/>
              <a:t>Month field has something other than a month</a:t>
            </a:r>
          </a:p>
          <a:p>
            <a:pPr lvl="2"/>
            <a:r>
              <a:rPr lang="en-US" sz="2400" dirty="0"/>
              <a:t>Email has no @ </a:t>
            </a:r>
          </a:p>
          <a:p>
            <a:pPr lvl="2"/>
            <a:r>
              <a:rPr lang="en-US" sz="2400" dirty="0"/>
              <a:t>Hourly data adds up to 24 </a:t>
            </a:r>
            <a:r>
              <a:rPr lang="en-US" sz="2400" dirty="0" err="1"/>
              <a:t>hrs</a:t>
            </a:r>
            <a:r>
              <a:rPr lang="en-US" sz="2400" dirty="0"/>
              <a:t> per day</a:t>
            </a:r>
          </a:p>
          <a:p>
            <a:pPr lvl="2"/>
            <a:r>
              <a:rPr lang="en-US" sz="2400" i="1" dirty="0"/>
              <a:t>Etc.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4040863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Nominal/Ordinal Field Data Inspection</a:t>
            </a:r>
            <a:endParaRPr lang="en-US" dirty="0"/>
          </a:p>
        </p:txBody>
      </p:sp>
      <p:sp>
        <p:nvSpPr>
          <p:cNvPr id="3" name="Content Placeholder 2"/>
          <p:cNvSpPr>
            <a:spLocks noGrp="1"/>
          </p:cNvSpPr>
          <p:nvPr>
            <p:ph idx="1"/>
          </p:nvPr>
        </p:nvSpPr>
        <p:spPr/>
        <p:txBody>
          <a:bodyPr/>
          <a:lstStyle/>
          <a:p>
            <a:pPr marL="0" indent="0">
              <a:buNone/>
            </a:pPr>
            <a:r>
              <a:rPr lang="en-US" dirty="0" smtClean="0"/>
              <a:t>How many are there? </a:t>
            </a:r>
          </a:p>
          <a:p>
            <a:pPr marL="0" indent="0">
              <a:buNone/>
            </a:pPr>
            <a:r>
              <a:rPr lang="en-US" dirty="0" smtClean="0"/>
              <a:t>Are they spelled consistently? </a:t>
            </a:r>
          </a:p>
          <a:p>
            <a:pPr marL="0" indent="0">
              <a:buNone/>
            </a:pPr>
            <a:r>
              <a:rPr lang="en-US" dirty="0" smtClean="0"/>
              <a:t>What is the frequency distribution of different values?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790256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Interval/Ratio Field Data Inspection</a:t>
            </a:r>
            <a:endParaRPr lang="en-US" dirty="0"/>
          </a:p>
        </p:txBody>
      </p:sp>
      <p:sp>
        <p:nvSpPr>
          <p:cNvPr id="3" name="Content Placeholder 2"/>
          <p:cNvSpPr>
            <a:spLocks noGrp="1"/>
          </p:cNvSpPr>
          <p:nvPr>
            <p:ph idx="1"/>
          </p:nvPr>
        </p:nvSpPr>
        <p:spPr>
          <a:xfrm>
            <a:off x="1128943" y="1564897"/>
            <a:ext cx="7048804" cy="4379976"/>
          </a:xfrm>
        </p:spPr>
        <p:txBody>
          <a:bodyPr/>
          <a:lstStyle/>
          <a:p>
            <a:pPr marL="0" indent="0">
              <a:buNone/>
            </a:pPr>
            <a:r>
              <a:rPr lang="en-US" dirty="0" smtClean="0"/>
              <a:t>Calculate min/max/mean; </a:t>
            </a:r>
            <a:r>
              <a:rPr lang="en-US" dirty="0"/>
              <a:t>Make a boxplot!  </a:t>
            </a:r>
            <a:endParaRPr lang="en-US" dirty="0" smtClean="0"/>
          </a:p>
          <a:p>
            <a:pPr marL="0" indent="0">
              <a:buNone/>
            </a:pPr>
            <a:r>
              <a:rPr lang="en-US" dirty="0"/>
              <a:t>	</a:t>
            </a:r>
            <a:r>
              <a:rPr lang="en-US" sz="2400" dirty="0" smtClean="0"/>
              <a:t>- are there unexpected negative values? Very large targets/long motions/low velocity?</a:t>
            </a:r>
            <a:endParaRPr lang="en-US" dirty="0" smtClean="0"/>
          </a:p>
          <a:p>
            <a:pPr marL="0" indent="0">
              <a:buNone/>
            </a:pPr>
            <a:r>
              <a:rPr lang="en-US" dirty="0" smtClean="0"/>
              <a:t>What outliers do you see?</a:t>
            </a:r>
          </a:p>
          <a:p>
            <a:pPr marL="0" indent="0">
              <a:buNone/>
            </a:pPr>
            <a:r>
              <a:rPr lang="en-US" sz="2400" dirty="0"/>
              <a:t>	</a:t>
            </a:r>
            <a:r>
              <a:rPr lang="en-US" sz="2400" dirty="0" smtClean="0"/>
              <a:t>- could represent measurement errors</a:t>
            </a:r>
          </a:p>
          <a:p>
            <a:pPr marL="0" indent="0">
              <a:buNone/>
            </a:pPr>
            <a:r>
              <a:rPr lang="en-US" sz="2400" dirty="0"/>
              <a:t>	</a:t>
            </a:r>
            <a:r>
              <a:rPr lang="en-US" sz="2400" dirty="0" smtClean="0"/>
              <a:t>- could be genuine </a:t>
            </a:r>
          </a:p>
          <a:p>
            <a:pPr marL="0" indent="0">
              <a:buNone/>
            </a:pPr>
            <a:r>
              <a:rPr lang="en-US" dirty="0" smtClean="0"/>
              <a:t>Make a histogram! </a:t>
            </a:r>
          </a:p>
          <a:p>
            <a:pPr marL="0" indent="0">
              <a:buNone/>
            </a:pPr>
            <a:r>
              <a:rPr lang="en-US" dirty="0"/>
              <a:t>	</a:t>
            </a:r>
            <a:r>
              <a:rPr lang="en-US" sz="2400" dirty="0" smtClean="0"/>
              <a:t>- can you see unexpected patterns </a:t>
            </a:r>
            <a:br>
              <a:rPr lang="en-US" sz="2400" dirty="0" smtClean="0"/>
            </a:br>
            <a:r>
              <a:rPr lang="en-US" sz="2400" dirty="0" smtClean="0"/>
              <a:t>	(</a:t>
            </a:r>
            <a:r>
              <a:rPr lang="en-US" sz="2400" i="1" dirty="0" smtClean="0"/>
              <a:t>e.g. </a:t>
            </a:r>
            <a:r>
              <a:rPr lang="en-US" sz="2400" dirty="0" smtClean="0"/>
              <a:t>due to clutching)</a:t>
            </a:r>
          </a:p>
          <a:p>
            <a:pPr marL="0" indent="0">
              <a:buNone/>
            </a:pPr>
            <a:r>
              <a:rPr lang="en-US" sz="2400" dirty="0"/>
              <a:t>	</a:t>
            </a:r>
            <a:r>
              <a:rPr lang="en-US" sz="2400" dirty="0" smtClean="0"/>
              <a:t>- what does the distribution look like?</a:t>
            </a:r>
            <a:endParaRPr lang="en-US" dirty="0" smtClean="0"/>
          </a:p>
          <a:p>
            <a:pPr marL="0" indent="0">
              <a:buNone/>
            </a:pPr>
            <a:endParaRPr lang="en-US" i="1"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4279006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a distribution</a:t>
            </a:r>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“Goodness of Fit” (statistical test)</a:t>
            </a:r>
          </a:p>
          <a:p>
            <a:r>
              <a:rPr lang="en-US" dirty="0" smtClean="0"/>
              <a:t>Does assumptions match your data?</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19127461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199701975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74145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C’s of Data Quality</a:t>
            </a:r>
            <a:endParaRPr lang="en-US" dirty="0"/>
          </a:p>
        </p:txBody>
      </p:sp>
      <p:sp>
        <p:nvSpPr>
          <p:cNvPr id="3" name="Content Placeholder 2"/>
          <p:cNvSpPr>
            <a:spLocks noGrp="1"/>
          </p:cNvSpPr>
          <p:nvPr>
            <p:ph idx="1"/>
          </p:nvPr>
        </p:nvSpPr>
        <p:spPr/>
        <p:txBody>
          <a:bodyPr/>
          <a:lstStyle/>
          <a:p>
            <a:pPr marL="0" indent="0">
              <a:buNone/>
            </a:pPr>
            <a:r>
              <a:rPr lang="en-US" dirty="0" smtClean="0"/>
              <a:t>Is your data </a:t>
            </a:r>
            <a:r>
              <a:rPr lang="en-US" i="1" dirty="0"/>
              <a:t>C</a:t>
            </a:r>
            <a:r>
              <a:rPr lang="en-US" i="1" dirty="0" smtClean="0"/>
              <a:t>omplete</a:t>
            </a:r>
            <a:r>
              <a:rPr lang="en-US" dirty="0" smtClean="0"/>
              <a:t>?</a:t>
            </a:r>
          </a:p>
          <a:p>
            <a:pPr marL="0" indent="0">
              <a:buNone/>
            </a:pPr>
            <a:r>
              <a:rPr lang="en-US" dirty="0" smtClean="0"/>
              <a:t>Is your data </a:t>
            </a:r>
            <a:r>
              <a:rPr lang="en-US" i="1" dirty="0"/>
              <a:t>C</a:t>
            </a:r>
            <a:r>
              <a:rPr lang="en-US" i="1" dirty="0" smtClean="0"/>
              <a:t>oherent</a:t>
            </a:r>
            <a:r>
              <a:rPr lang="en-US" dirty="0" smtClean="0"/>
              <a:t>?</a:t>
            </a:r>
          </a:p>
          <a:p>
            <a:pPr marL="0" indent="0">
              <a:buNone/>
            </a:pPr>
            <a:r>
              <a:rPr lang="en-US" dirty="0" smtClean="0"/>
              <a:t>Is your data </a:t>
            </a:r>
            <a:r>
              <a:rPr lang="en-US" i="1" dirty="0"/>
              <a:t>C</a:t>
            </a:r>
            <a:r>
              <a:rPr lang="en-US" i="1" dirty="0" smtClean="0"/>
              <a:t>orrect</a:t>
            </a:r>
            <a:r>
              <a:rPr lang="en-US" i="1" dirty="0" smtClean="0"/>
              <a:t>?</a:t>
            </a:r>
            <a:endParaRPr lang="en-US" dirty="0" smtClean="0"/>
          </a:p>
          <a:p>
            <a:pPr marL="0" indent="0">
              <a:buNone/>
            </a:pPr>
            <a:r>
              <a:rPr lang="en-US" dirty="0" smtClean="0"/>
              <a:t>Is your data </a:t>
            </a:r>
            <a:r>
              <a:rPr lang="en-US" i="1" dirty="0" err="1" smtClean="0"/>
              <a:t>aCcountable</a:t>
            </a:r>
            <a:r>
              <a:rPr lang="en-US" i="1" dirty="0" smtClean="0"/>
              <a:t>?</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08584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846491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415167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1/24/14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22</a:t>
            </a:fld>
            <a:endParaRPr lang="en-US" dirty="0"/>
          </a:p>
        </p:txBody>
      </p:sp>
    </p:spTree>
    <p:extLst>
      <p:ext uri="{BB962C8B-B14F-4D97-AF65-F5344CB8AC3E}">
        <p14:creationId xmlns:p14="http://schemas.microsoft.com/office/powerpoint/2010/main" val="4098138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38137965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27582756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285427605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1/24/14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26</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3163535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your data Correct?</a:t>
            </a:r>
            <a:endParaRPr lang="en-US" dirty="0"/>
          </a:p>
        </p:txBody>
      </p:sp>
      <p:sp>
        <p:nvSpPr>
          <p:cNvPr id="3" name="Content Placeholder 2"/>
          <p:cNvSpPr>
            <a:spLocks noGrp="1"/>
          </p:cNvSpPr>
          <p:nvPr>
            <p:ph idx="1"/>
          </p:nvPr>
        </p:nvSpPr>
        <p:spPr/>
        <p:txBody>
          <a:bodyPr/>
          <a:lstStyle/>
          <a:p>
            <a:pPr marL="0" indent="0">
              <a:buNone/>
            </a:pPr>
            <a:r>
              <a:rPr lang="en-US" dirty="0" smtClean="0"/>
              <a:t>Are the values correct?</a:t>
            </a:r>
          </a:p>
          <a:p>
            <a:pPr lvl="1"/>
            <a:r>
              <a:rPr lang="en-US" dirty="0"/>
              <a:t>Itemize aspects of your data that are easy to verify</a:t>
            </a:r>
          </a:p>
          <a:p>
            <a:pPr lvl="1"/>
            <a:r>
              <a:rPr lang="en-US" dirty="0"/>
              <a:t>Determine which are important</a:t>
            </a:r>
          </a:p>
          <a:p>
            <a:pPr lvl="1"/>
            <a:r>
              <a:rPr lang="en-US" dirty="0"/>
              <a:t>Understand how much of your data may be incorrect</a:t>
            </a:r>
          </a:p>
          <a:p>
            <a:pPr lvl="1"/>
            <a:r>
              <a:rPr lang="en-US" dirty="0"/>
              <a:t>Decide what to do with bad data</a:t>
            </a:r>
            <a:endParaRPr lang="en-US" dirty="0" smtClean="0"/>
          </a:p>
          <a:p>
            <a:r>
              <a:rPr lang="en-US" dirty="0" smtClean="0"/>
              <a:t>Identify more subtle sources of error:</a:t>
            </a:r>
          </a:p>
          <a:p>
            <a:pPr lvl="1"/>
            <a:r>
              <a:rPr lang="en-US" dirty="0" smtClean="0"/>
              <a:t>Proxy </a:t>
            </a:r>
            <a:r>
              <a:rPr lang="en-US" dirty="0"/>
              <a:t>reporting: Making use of one sensor (or respondent) to fill in for another</a:t>
            </a:r>
          </a:p>
          <a:p>
            <a:pPr lvl="1"/>
            <a:r>
              <a:rPr lang="en-US" dirty="0"/>
              <a:t>Sample selection: The data is not taken from a representative sample of the </a:t>
            </a:r>
            <a:r>
              <a:rPr lang="en-US" dirty="0" smtClean="0"/>
              <a:t>population</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4061905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from many sources</a:t>
            </a:r>
            <a:endParaRPr lang="en-US" dirty="0"/>
          </a:p>
        </p:txBody>
      </p:sp>
      <p:sp>
        <p:nvSpPr>
          <p:cNvPr id="3" name="Content Placeholder 2"/>
          <p:cNvSpPr>
            <a:spLocks noGrp="1"/>
          </p:cNvSpPr>
          <p:nvPr>
            <p:ph idx="1"/>
          </p:nvPr>
        </p:nvSpPr>
        <p:spPr>
          <a:xfrm>
            <a:off x="954132" y="1688435"/>
            <a:ext cx="7767334" cy="4379976"/>
          </a:xfrm>
        </p:spPr>
        <p:txBody>
          <a:bodyPr/>
          <a:lstStyle/>
          <a:p>
            <a:pPr marL="228600" lvl="1" indent="0">
              <a:buNone/>
            </a:pPr>
            <a:r>
              <a:rPr lang="en-US" sz="2800" dirty="0" smtClean="0"/>
              <a:t>Do </a:t>
            </a:r>
            <a:r>
              <a:rPr lang="en-US" sz="2800" dirty="0" smtClean="0"/>
              <a:t>the values match your understanding of the units? </a:t>
            </a:r>
            <a:endParaRPr lang="en-US" sz="2800" dirty="0" smtClean="0"/>
          </a:p>
          <a:p>
            <a:pPr marL="228600" lvl="1" indent="0">
              <a:buNone/>
            </a:pPr>
            <a:endParaRPr lang="en-US" sz="2800" dirty="0" smtClean="0"/>
          </a:p>
          <a:p>
            <a:pPr marL="228600" lvl="1" indent="0">
              <a:buNone/>
            </a:pPr>
            <a:r>
              <a:rPr lang="en-US" sz="2800" dirty="0"/>
              <a:t/>
            </a:r>
            <a:br>
              <a:rPr lang="en-US" sz="2800" dirty="0"/>
            </a:br>
            <a:r>
              <a:rPr lang="en-US" sz="2800" dirty="0" smtClean="0"/>
              <a:t/>
            </a:r>
            <a:br>
              <a:rPr lang="en-US" sz="2800" dirty="0" smtClean="0"/>
            </a:br>
            <a:r>
              <a:rPr lang="en-US" sz="2800" dirty="0"/>
              <a:t/>
            </a:r>
            <a:br>
              <a:rPr lang="en-US" sz="2800" dirty="0"/>
            </a:br>
            <a:endParaRPr lang="en-US" sz="2800" dirty="0"/>
          </a:p>
          <a:p>
            <a:pPr marL="228600" lvl="1" indent="0">
              <a:buNone/>
            </a:pPr>
            <a:endParaRPr lang="en-US" sz="2800" dirty="0" smtClean="0"/>
          </a:p>
          <a:p>
            <a:pPr marL="228600" lvl="1" indent="0">
              <a:buNone/>
            </a:pPr>
            <a:r>
              <a:rPr lang="en-US" sz="2800" dirty="0" smtClean="0"/>
              <a:t>Do they match past work? </a:t>
            </a:r>
            <a:r>
              <a:rPr lang="en-US" sz="2800" dirty="0" err="1" smtClean="0"/>
              <a:t>Keates</a:t>
            </a:r>
            <a:r>
              <a:rPr lang="en-US" sz="2800" dirty="0" smtClean="0"/>
              <a:t> </a:t>
            </a:r>
            <a:r>
              <a:rPr lang="en-US" sz="2800" dirty="0" smtClean="0"/>
              <a:t>(2005): Able ~112; </a:t>
            </a:r>
            <a:r>
              <a:rPr lang="en-US" sz="2800" dirty="0"/>
              <a:t>Older </a:t>
            </a:r>
            <a:r>
              <a:rPr lang="en-US" sz="2800" dirty="0" smtClean="0"/>
              <a:t>271; Motor 316 </a:t>
            </a:r>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46460357"/>
              </p:ext>
            </p:extLst>
          </p:nvPr>
        </p:nvGraphicFramePr>
        <p:xfrm>
          <a:off x="954132" y="3080792"/>
          <a:ext cx="7918656" cy="1854200"/>
        </p:xfrm>
        <a:graphic>
          <a:graphicData uri="http://schemas.openxmlformats.org/drawingml/2006/table">
            <a:tbl>
              <a:tblPr firstRow="1" firstCol="1" bandRow="1">
                <a:tableStyleId>{5C22544A-7EE6-4342-B048-85BDC9FD1C3A}</a:tableStyleId>
              </a:tblPr>
              <a:tblGrid>
                <a:gridCol w="898041"/>
                <a:gridCol w="1217142"/>
                <a:gridCol w="1005465"/>
                <a:gridCol w="1234782"/>
                <a:gridCol w="987825"/>
                <a:gridCol w="1585569"/>
                <a:gridCol w="989832"/>
              </a:tblGrid>
              <a:tr h="370840">
                <a:tc>
                  <a:txBody>
                    <a:bodyPr/>
                    <a:lstStyle/>
                    <a:p>
                      <a:endParaRPr lang="en-US" dirty="0"/>
                    </a:p>
                  </a:txBody>
                  <a:tcPr/>
                </a:tc>
                <a:tc gridSpan="2">
                  <a:txBody>
                    <a:bodyPr/>
                    <a:lstStyle/>
                    <a:p>
                      <a:r>
                        <a:rPr lang="en-US" dirty="0" smtClean="0"/>
                        <a:t>Game</a:t>
                      </a:r>
                      <a:endParaRPr lang="en-US" dirty="0"/>
                    </a:p>
                  </a:txBody>
                  <a:tcPr/>
                </a:tc>
                <a:tc hMerge="1">
                  <a:txBody>
                    <a:bodyPr/>
                    <a:lstStyle/>
                    <a:p>
                      <a:endParaRPr lang="en-US"/>
                    </a:p>
                  </a:txBody>
                  <a:tcPr/>
                </a:tc>
                <a:tc gridSpan="2">
                  <a:txBody>
                    <a:bodyPr/>
                    <a:lstStyle/>
                    <a:p>
                      <a:r>
                        <a:rPr lang="en-US" dirty="0" smtClean="0"/>
                        <a:t>Internet</a:t>
                      </a:r>
                      <a:endParaRPr lang="en-US" dirty="0"/>
                    </a:p>
                  </a:txBody>
                  <a:tcPr/>
                </a:tc>
                <a:tc hMerge="1">
                  <a:txBody>
                    <a:bodyPr/>
                    <a:lstStyle/>
                    <a:p>
                      <a:endParaRPr lang="en-US"/>
                    </a:p>
                  </a:txBody>
                  <a:tcPr/>
                </a:tc>
                <a:tc gridSpan="2">
                  <a:txBody>
                    <a:bodyPr/>
                    <a:lstStyle/>
                    <a:p>
                      <a:r>
                        <a:rPr lang="en-US" dirty="0" smtClean="0"/>
                        <a:t>MS Office</a:t>
                      </a:r>
                      <a:endParaRPr lang="en-US" dirty="0"/>
                    </a:p>
                  </a:txBody>
                  <a:tcPr/>
                </a:tc>
                <a:tc hMerge="1">
                  <a:txBody>
                    <a:bodyPr/>
                    <a:lstStyle/>
                    <a:p>
                      <a:endParaRPr lang="en-US"/>
                    </a:p>
                  </a:txBody>
                  <a:tcPr/>
                </a:tc>
              </a:tr>
              <a:tr h="370840">
                <a:tc>
                  <a:txBody>
                    <a:bodyPr/>
                    <a:lstStyle/>
                    <a:p>
                      <a:endParaRPr lang="en-US" dirty="0"/>
                    </a:p>
                  </a:txBody>
                  <a:tcPr/>
                </a:tc>
                <a:tc>
                  <a:txBody>
                    <a:bodyPr/>
                    <a:lstStyle/>
                    <a:p>
                      <a:r>
                        <a:rPr lang="en-US" b="1" dirty="0" smtClean="0"/>
                        <a:t>Mean (</a:t>
                      </a:r>
                      <a:r>
                        <a:rPr lang="en-US" b="1" dirty="0" err="1" smtClean="0"/>
                        <a:t>ms</a:t>
                      </a:r>
                      <a:r>
                        <a:rPr lang="en-US" b="1" dirty="0" smtClean="0"/>
                        <a:t>)</a:t>
                      </a:r>
                      <a:endParaRPr lang="en-US" b="1" dirty="0"/>
                    </a:p>
                  </a:txBody>
                  <a:tcPr/>
                </a:tc>
                <a:tc>
                  <a:txBody>
                    <a:bodyPr/>
                    <a:lstStyle/>
                    <a:p>
                      <a:r>
                        <a:rPr lang="en-US" b="1" dirty="0" smtClean="0"/>
                        <a:t>SD</a:t>
                      </a:r>
                      <a:endParaRPr lang="en-US" b="1" dirty="0"/>
                    </a:p>
                  </a:txBody>
                  <a:tcPr/>
                </a:tc>
                <a:tc>
                  <a:txBody>
                    <a:bodyPr/>
                    <a:lstStyle/>
                    <a:p>
                      <a:r>
                        <a:rPr lang="en-US" b="1" dirty="0" smtClean="0"/>
                        <a:t>Mean (</a:t>
                      </a:r>
                      <a:r>
                        <a:rPr lang="en-US" b="1" dirty="0" err="1" smtClean="0"/>
                        <a:t>ms</a:t>
                      </a:r>
                      <a:r>
                        <a:rPr lang="en-US" b="1" dirty="0" smtClean="0"/>
                        <a:t>)</a:t>
                      </a:r>
                      <a:endParaRPr lang="en-US" b="1" dirty="0"/>
                    </a:p>
                  </a:txBody>
                  <a:tcPr/>
                </a:tc>
                <a:tc>
                  <a:txBody>
                    <a:bodyPr/>
                    <a:lstStyle/>
                    <a:p>
                      <a:r>
                        <a:rPr lang="en-US" b="1" dirty="0" smtClean="0"/>
                        <a:t>SD</a:t>
                      </a:r>
                      <a:endParaRPr lang="en-US" b="1" dirty="0"/>
                    </a:p>
                  </a:txBody>
                  <a:tcPr/>
                </a:tc>
                <a:tc>
                  <a:txBody>
                    <a:bodyPr/>
                    <a:lstStyle/>
                    <a:p>
                      <a:r>
                        <a:rPr lang="en-US" b="1" dirty="0" smtClean="0"/>
                        <a:t>Mean (</a:t>
                      </a:r>
                      <a:r>
                        <a:rPr lang="en-US" b="1" dirty="0" err="1" smtClean="0"/>
                        <a:t>ms</a:t>
                      </a:r>
                      <a:r>
                        <a:rPr lang="en-US" b="1" dirty="0" smtClean="0"/>
                        <a:t>)</a:t>
                      </a:r>
                      <a:endParaRPr lang="en-US" b="1" dirty="0"/>
                    </a:p>
                  </a:txBody>
                  <a:tcPr/>
                </a:tc>
                <a:tc>
                  <a:txBody>
                    <a:bodyPr/>
                    <a:lstStyle/>
                    <a:p>
                      <a:r>
                        <a:rPr lang="en-US" b="1" dirty="0" smtClean="0"/>
                        <a:t>SD</a:t>
                      </a:r>
                      <a:endParaRPr lang="en-US" b="1" dirty="0"/>
                    </a:p>
                  </a:txBody>
                  <a:tcPr/>
                </a:tc>
              </a:tr>
              <a:tr h="370840">
                <a:tc>
                  <a:txBody>
                    <a:bodyPr/>
                    <a:lstStyle/>
                    <a:p>
                      <a:r>
                        <a:rPr lang="en-US" dirty="0" smtClean="0"/>
                        <a:t>Able</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147.236</a:t>
                      </a:r>
                      <a:endParaRPr lang="en-US" dirty="0"/>
                    </a:p>
                  </a:txBody>
                  <a:tcPr/>
                </a:tc>
                <a:tc>
                  <a:txBody>
                    <a:bodyPr/>
                    <a:lstStyle/>
                    <a:p>
                      <a:r>
                        <a:rPr lang="en-US" dirty="0" smtClean="0"/>
                        <a:t>15.912</a:t>
                      </a:r>
                      <a:endParaRPr lang="en-US" dirty="0"/>
                    </a:p>
                  </a:txBody>
                  <a:tcPr/>
                </a:tc>
                <a:tc>
                  <a:txBody>
                    <a:bodyPr/>
                    <a:lstStyle/>
                    <a:p>
                      <a:r>
                        <a:rPr lang="en-US" dirty="0" smtClean="0"/>
                        <a:t>128.526</a:t>
                      </a:r>
                      <a:endParaRPr lang="en-US" dirty="0"/>
                    </a:p>
                  </a:txBody>
                  <a:tcPr/>
                </a:tc>
                <a:tc>
                  <a:txBody>
                    <a:bodyPr/>
                    <a:lstStyle/>
                    <a:p>
                      <a:r>
                        <a:rPr lang="en-US" dirty="0" smtClean="0"/>
                        <a:t>10.1733</a:t>
                      </a:r>
                      <a:endParaRPr lang="en-US" dirty="0"/>
                    </a:p>
                  </a:txBody>
                  <a:tcPr/>
                </a:tc>
              </a:tr>
              <a:tr h="370840">
                <a:tc>
                  <a:txBody>
                    <a:bodyPr/>
                    <a:lstStyle/>
                    <a:p>
                      <a:r>
                        <a:rPr lang="en-US" dirty="0" smtClean="0"/>
                        <a:t>Older</a:t>
                      </a:r>
                      <a:endParaRPr lang="en-US" dirty="0"/>
                    </a:p>
                  </a:txBody>
                  <a:tcPr/>
                </a:tc>
                <a:tc>
                  <a:txBody>
                    <a:bodyPr/>
                    <a:lstStyle/>
                    <a:p>
                      <a:r>
                        <a:rPr lang="en-US" dirty="0" smtClean="0"/>
                        <a:t>226.845</a:t>
                      </a:r>
                      <a:endParaRPr lang="en-US" dirty="0"/>
                    </a:p>
                  </a:txBody>
                  <a:tcPr/>
                </a:tc>
                <a:tc>
                  <a:txBody>
                    <a:bodyPr/>
                    <a:lstStyle/>
                    <a:p>
                      <a:r>
                        <a:rPr lang="en-US" dirty="0" smtClean="0"/>
                        <a:t>72.801</a:t>
                      </a:r>
                      <a:endParaRPr lang="en-US" dirty="0"/>
                    </a:p>
                  </a:txBody>
                  <a:tcPr/>
                </a:tc>
                <a:tc>
                  <a:txBody>
                    <a:bodyPr/>
                    <a:lstStyle/>
                    <a:p>
                      <a:r>
                        <a:rPr lang="en-US" dirty="0" smtClean="0"/>
                        <a:t>221.076</a:t>
                      </a:r>
                      <a:endParaRPr lang="en-US" dirty="0"/>
                    </a:p>
                  </a:txBody>
                  <a:tcPr/>
                </a:tc>
                <a:tc>
                  <a:txBody>
                    <a:bodyPr/>
                    <a:lstStyle/>
                    <a:p>
                      <a:r>
                        <a:rPr lang="en-US" dirty="0" smtClean="0"/>
                        <a:t>63.239</a:t>
                      </a:r>
                      <a:endParaRPr lang="en-US" dirty="0"/>
                    </a:p>
                  </a:txBody>
                  <a:tcPr/>
                </a:tc>
                <a:tc>
                  <a:txBody>
                    <a:bodyPr/>
                    <a:lstStyle/>
                    <a:p>
                      <a:r>
                        <a:rPr lang="en-US" dirty="0" smtClean="0"/>
                        <a:t>163.282</a:t>
                      </a:r>
                      <a:endParaRPr lang="en-US" dirty="0"/>
                    </a:p>
                  </a:txBody>
                  <a:tcPr/>
                </a:tc>
                <a:tc>
                  <a:txBody>
                    <a:bodyPr/>
                    <a:lstStyle/>
                    <a:p>
                      <a:r>
                        <a:rPr lang="en-US" dirty="0" smtClean="0"/>
                        <a:t>30.4858</a:t>
                      </a:r>
                      <a:endParaRPr lang="en-US" dirty="0"/>
                    </a:p>
                  </a:txBody>
                  <a:tcPr/>
                </a:tc>
              </a:tr>
              <a:tr h="370840">
                <a:tc>
                  <a:txBody>
                    <a:bodyPr/>
                    <a:lstStyle/>
                    <a:p>
                      <a:r>
                        <a:rPr lang="en-US" dirty="0" smtClean="0"/>
                        <a:t>UCP</a:t>
                      </a:r>
                      <a:endParaRPr lang="en-US" dirty="0"/>
                    </a:p>
                  </a:txBody>
                  <a:tcPr/>
                </a:tc>
                <a:tc>
                  <a:txBody>
                    <a:bodyPr/>
                    <a:lstStyle/>
                    <a:p>
                      <a:r>
                        <a:rPr lang="en-US" dirty="0" smtClean="0"/>
                        <a:t>406.756</a:t>
                      </a:r>
                      <a:endParaRPr lang="en-US" dirty="0"/>
                    </a:p>
                  </a:txBody>
                  <a:tcPr/>
                </a:tc>
                <a:tc>
                  <a:txBody>
                    <a:bodyPr/>
                    <a:lstStyle/>
                    <a:p>
                      <a:r>
                        <a:rPr lang="en-US" dirty="0" smtClean="0"/>
                        <a:t>285.245</a:t>
                      </a:r>
                      <a:endParaRPr lang="en-US" dirty="0"/>
                    </a:p>
                  </a:txBody>
                  <a:tcPr/>
                </a:tc>
                <a:tc>
                  <a:txBody>
                    <a:bodyPr/>
                    <a:lstStyle/>
                    <a:p>
                      <a:r>
                        <a:rPr lang="en-US" dirty="0" smtClean="0"/>
                        <a:t>391.059</a:t>
                      </a:r>
                      <a:endParaRPr lang="en-US" dirty="0"/>
                    </a:p>
                  </a:txBody>
                  <a:tcPr/>
                </a:tc>
                <a:tc>
                  <a:txBody>
                    <a:bodyPr/>
                    <a:lstStyle/>
                    <a:p>
                      <a:r>
                        <a:rPr lang="en-US" dirty="0" smtClean="0"/>
                        <a:t>128.410</a:t>
                      </a:r>
                      <a:endParaRPr lang="en-US" dirty="0"/>
                    </a:p>
                  </a:txBody>
                  <a:tcPr/>
                </a:tc>
                <a:tc>
                  <a:txBody>
                    <a:bodyPr/>
                    <a:lstStyle/>
                    <a:p>
                      <a:r>
                        <a:rPr lang="en-US" dirty="0" smtClean="0"/>
                        <a:t>290.252</a:t>
                      </a:r>
                      <a:endParaRPr lang="en-US" dirty="0"/>
                    </a:p>
                  </a:txBody>
                  <a:tcPr/>
                </a:tc>
                <a:tc>
                  <a:txBody>
                    <a:bodyPr/>
                    <a:lstStyle/>
                    <a:p>
                      <a:r>
                        <a:rPr lang="en-US" dirty="0" smtClean="0"/>
                        <a:t>74.4451</a:t>
                      </a:r>
                      <a:endParaRPr lang="en-US" dirty="0"/>
                    </a:p>
                  </a:txBody>
                  <a:tcPr/>
                </a:tc>
              </a:tr>
            </a:tbl>
          </a:graphicData>
        </a:graphic>
      </p:graphicFrame>
    </p:spTree>
    <p:extLst>
      <p:ext uri="{BB962C8B-B14F-4D97-AF65-F5344CB8AC3E}">
        <p14:creationId xmlns:p14="http://schemas.microsoft.com/office/powerpoint/2010/main" val="1176572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and Issues for Proxy Reporting</a:t>
            </a:r>
            <a:endParaRPr lang="en-US" dirty="0"/>
          </a:p>
        </p:txBody>
      </p:sp>
      <p:sp>
        <p:nvSpPr>
          <p:cNvPr id="8" name="Content Placeholder 7"/>
          <p:cNvSpPr>
            <a:spLocks noGrp="1"/>
          </p:cNvSpPr>
          <p:nvPr>
            <p:ph idx="1"/>
          </p:nvPr>
        </p:nvSpPr>
        <p:spPr>
          <a:xfrm>
            <a:off x="1128943" y="1700591"/>
            <a:ext cx="7048804" cy="4379976"/>
          </a:xfrm>
        </p:spPr>
        <p:txBody>
          <a:bodyPr/>
          <a:lstStyle/>
          <a:p>
            <a:pPr marL="0" indent="0">
              <a:buNone/>
            </a:pPr>
            <a:r>
              <a:rPr lang="en-US" dirty="0" smtClean="0"/>
              <a:t>Finding the error:</a:t>
            </a:r>
          </a:p>
          <a:p>
            <a:pPr lvl="1"/>
            <a:r>
              <a:rPr lang="en-US" dirty="0" smtClean="0"/>
              <a:t>Mainly an issue in surveys where the respondent may not be who you think. </a:t>
            </a:r>
          </a:p>
          <a:p>
            <a:pPr lvl="1"/>
            <a:r>
              <a:rPr lang="en-US" dirty="0" smtClean="0"/>
              <a:t>Sometimes intentional when your sensor breaks down, etc.</a:t>
            </a:r>
          </a:p>
          <a:p>
            <a:pPr marL="0" indent="0">
              <a:buNone/>
            </a:pPr>
            <a:r>
              <a:rPr lang="en-US" dirty="0" smtClean="0"/>
              <a:t>Addressing its impact:</a:t>
            </a:r>
          </a:p>
          <a:p>
            <a:pPr lvl="1"/>
            <a:r>
              <a:rPr lang="en-US" dirty="0" smtClean="0"/>
              <a:t>Is it random or does it introduce bias</a:t>
            </a:r>
          </a:p>
          <a:p>
            <a:pPr lvl="1"/>
            <a:r>
              <a:rPr lang="en-US" dirty="0" smtClean="0"/>
              <a:t>Is it more likely in some variables than others</a:t>
            </a:r>
          </a:p>
          <a:p>
            <a:pPr lvl="1"/>
            <a:r>
              <a:rPr lang="en-US" dirty="0" smtClean="0"/>
              <a:t>Is there a specific type of error you expect?</a:t>
            </a:r>
          </a:p>
          <a:p>
            <a:pPr lvl="1"/>
            <a:r>
              <a:rPr lang="en-US" dirty="0" smtClean="0"/>
              <a:t>Can you ask people in surveys if they are doing it?</a:t>
            </a:r>
          </a:p>
        </p:txBody>
      </p:sp>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29</a:t>
            </a:fld>
            <a:endParaRPr lang="en-US" dirty="0"/>
          </a:p>
        </p:txBody>
      </p:sp>
    </p:spTree>
    <p:extLst>
      <p:ext uri="{BB962C8B-B14F-4D97-AF65-F5344CB8AC3E}">
        <p14:creationId xmlns:p14="http://schemas.microsoft.com/office/powerpoint/2010/main" val="103412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idx="1"/>
          </p:nvPr>
        </p:nvSpPr>
        <p:spPr/>
        <p:txBody>
          <a:bodyPr/>
          <a:lstStyle/>
          <a:p>
            <a:r>
              <a:rPr lang="en-US" dirty="0" smtClean="0"/>
              <a:t>The </a:t>
            </a:r>
            <a:r>
              <a:rPr lang="en-US" dirty="0"/>
              <a:t>Bad Data Handbook (McCallum): O’Reilly </a:t>
            </a:r>
            <a:r>
              <a:rPr lang="en-US" dirty="0" smtClean="0"/>
              <a:t>Press</a:t>
            </a:r>
          </a:p>
          <a:p>
            <a:r>
              <a:rPr lang="en-US" dirty="0" smtClean="0"/>
              <a:t>Making Sense of Data: A practical guide to Exploratory Data Analysis and Data Mining</a:t>
            </a:r>
          </a:p>
          <a:p>
            <a:r>
              <a:rPr lang="en-US" dirty="0" err="1" smtClean="0"/>
              <a:t>Tukey</a:t>
            </a:r>
            <a:r>
              <a:rPr lang="en-US" dirty="0" smtClean="0"/>
              <a:t>: Exploratory Data Analysis</a:t>
            </a: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245862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and Issues for Sample Selection</a:t>
            </a:r>
            <a:endParaRPr lang="en-US" dirty="0"/>
          </a:p>
        </p:txBody>
      </p:sp>
      <p:sp>
        <p:nvSpPr>
          <p:cNvPr id="8" name="Content Placeholder 7"/>
          <p:cNvSpPr>
            <a:spLocks noGrp="1"/>
          </p:cNvSpPr>
          <p:nvPr>
            <p:ph idx="1"/>
          </p:nvPr>
        </p:nvSpPr>
        <p:spPr>
          <a:xfrm>
            <a:off x="1164223" y="1700591"/>
            <a:ext cx="7013524" cy="4379976"/>
          </a:xfrm>
        </p:spPr>
        <p:txBody>
          <a:bodyPr/>
          <a:lstStyle/>
          <a:p>
            <a:pPr marL="0" indent="0">
              <a:buNone/>
            </a:pPr>
            <a:r>
              <a:rPr lang="en-US" dirty="0" smtClean="0"/>
              <a:t>Finding the error:</a:t>
            </a:r>
          </a:p>
          <a:p>
            <a:pPr lvl="1"/>
            <a:r>
              <a:rPr lang="en-US" dirty="0" smtClean="0"/>
              <a:t>How was the data collected</a:t>
            </a:r>
          </a:p>
          <a:p>
            <a:pPr lvl="1"/>
            <a:r>
              <a:rPr lang="en-US" dirty="0" smtClean="0"/>
              <a:t>Who was included</a:t>
            </a:r>
          </a:p>
          <a:p>
            <a:pPr lvl="1"/>
            <a:r>
              <a:rPr lang="en-US" dirty="0" smtClean="0"/>
              <a:t>How were they selected?</a:t>
            </a:r>
          </a:p>
          <a:p>
            <a:pPr marL="0" indent="0">
              <a:buNone/>
            </a:pPr>
            <a:r>
              <a:rPr lang="en-US" dirty="0" smtClean="0"/>
              <a:t>Addressing its impact:</a:t>
            </a:r>
          </a:p>
          <a:p>
            <a:pPr lvl="1"/>
            <a:r>
              <a:rPr lang="en-US" dirty="0"/>
              <a:t>If it is your sample, pay careful attention to how you select participants</a:t>
            </a:r>
          </a:p>
          <a:p>
            <a:pPr lvl="1"/>
            <a:r>
              <a:rPr lang="en-US" dirty="0" smtClean="0"/>
              <a:t>Is it random or does it introduce bias</a:t>
            </a:r>
          </a:p>
          <a:p>
            <a:pPr lvl="1"/>
            <a:r>
              <a:rPr lang="en-US" dirty="0" smtClean="0"/>
              <a:t>Is it more likely in some variables than others</a:t>
            </a:r>
          </a:p>
          <a:p>
            <a:pPr lvl="1"/>
            <a:r>
              <a:rPr lang="en-US" dirty="0" smtClean="0"/>
              <a:t>Is there a specific type of error you expect?</a:t>
            </a:r>
          </a:p>
        </p:txBody>
      </p:sp>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30</a:t>
            </a:fld>
            <a:endParaRPr lang="en-US" dirty="0"/>
          </a:p>
        </p:txBody>
      </p:sp>
    </p:spTree>
    <p:extLst>
      <p:ext uri="{BB962C8B-B14F-4D97-AF65-F5344CB8AC3E}">
        <p14:creationId xmlns:p14="http://schemas.microsoft.com/office/powerpoint/2010/main" val="1888673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your Data Accountable?</a:t>
            </a:r>
            <a:endParaRPr lang="en-US" dirty="0"/>
          </a:p>
        </p:txBody>
      </p:sp>
      <p:sp>
        <p:nvSpPr>
          <p:cNvPr id="3" name="Content Placeholder 2"/>
          <p:cNvSpPr>
            <a:spLocks noGrp="1"/>
          </p:cNvSpPr>
          <p:nvPr>
            <p:ph idx="1"/>
          </p:nvPr>
        </p:nvSpPr>
        <p:spPr/>
        <p:txBody>
          <a:bodyPr/>
          <a:lstStyle/>
          <a:p>
            <a:pPr marL="0" indent="0">
              <a:buNone/>
            </a:pPr>
            <a:r>
              <a:rPr lang="en-US" dirty="0" smtClean="0"/>
              <a:t>Do you understand the </a:t>
            </a:r>
            <a:r>
              <a:rPr lang="en-US" i="1" dirty="0" smtClean="0"/>
              <a:t>provenance</a:t>
            </a:r>
            <a:r>
              <a:rPr lang="en-US" dirty="0" smtClean="0"/>
              <a:t> of the data?</a:t>
            </a:r>
          </a:p>
          <a:p>
            <a:r>
              <a:rPr lang="en-US" dirty="0" smtClean="0"/>
              <a:t>Have you protected any end users or other people who could be traced?</a:t>
            </a:r>
          </a:p>
          <a:p>
            <a:r>
              <a:rPr lang="en-US" dirty="0" smtClean="0"/>
              <a:t>Can you back up your claims about the data?</a:t>
            </a:r>
          </a:p>
          <a:p>
            <a:r>
              <a:rPr lang="en-US" dirty="0" smtClean="0"/>
              <a:t>Do you have the original data as well as any modifications (version control?)</a:t>
            </a:r>
          </a:p>
          <a:p>
            <a:r>
              <a:rPr lang="en-US" dirty="0" smtClean="0"/>
              <a:t>Who has access to the data?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171509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first… What type of data do you have?</a:t>
            </a:r>
            <a:endParaRPr lang="en-US" dirty="0"/>
          </a:p>
        </p:txBody>
      </p:sp>
      <p:sp>
        <p:nvSpPr>
          <p:cNvPr id="3" name="Content Placeholder 2"/>
          <p:cNvSpPr>
            <a:spLocks noGrp="1"/>
          </p:cNvSpPr>
          <p:nvPr>
            <p:ph idx="1"/>
          </p:nvPr>
        </p:nvSpPr>
        <p:spPr/>
        <p:txBody>
          <a:bodyPr/>
          <a:lstStyle/>
          <a:p>
            <a:pPr marL="0" indent="0">
              <a:buNone/>
            </a:pPr>
            <a:r>
              <a:rPr lang="en-US" dirty="0"/>
              <a:t>How is it structured; if at all?</a:t>
            </a:r>
          </a:p>
          <a:p>
            <a:pPr marL="0" indent="0">
              <a:buNone/>
            </a:pPr>
            <a:r>
              <a:rPr lang="en-US" dirty="0"/>
              <a:t>Does it have multiple tables or just one?</a:t>
            </a:r>
          </a:p>
          <a:p>
            <a:pPr marL="0" indent="0">
              <a:buNone/>
            </a:pPr>
            <a:r>
              <a:rPr lang="en-US" dirty="0"/>
              <a:t>Is it designed for machine consumption or human consumption?</a:t>
            </a:r>
          </a:p>
          <a:p>
            <a:pPr marL="0" indent="0">
              <a:buNone/>
            </a:pPr>
            <a:r>
              <a:rPr lang="en-US" dirty="0"/>
              <a:t>Is it in a database? multiple files or one file?</a:t>
            </a:r>
          </a:p>
          <a:p>
            <a:pPr marL="0" lvl="1" indent="0">
              <a:buClr>
                <a:schemeClr val="accent3"/>
              </a:buClr>
              <a:buSzTx/>
              <a:buNone/>
            </a:pPr>
            <a:r>
              <a:rPr lang="en-US" sz="2800" dirty="0"/>
              <a:t>How are missing values represented?</a:t>
            </a:r>
            <a:endParaRPr lang="en-US" dirty="0"/>
          </a:p>
          <a:p>
            <a:pPr marL="0" indent="0">
              <a:buNone/>
            </a:pPr>
            <a:r>
              <a:rPr lang="en-US" dirty="0"/>
              <a:t>What are the </a:t>
            </a:r>
            <a:r>
              <a:rPr lang="en-US" i="1" dirty="0"/>
              <a:t>fields</a:t>
            </a:r>
            <a:r>
              <a:rPr lang="en-US" dirty="0"/>
              <a:t> and </a:t>
            </a:r>
            <a:r>
              <a:rPr lang="en-US" i="1" dirty="0"/>
              <a:t>values</a:t>
            </a:r>
            <a:r>
              <a:rPr lang="en-US" dirty="0"/>
              <a:t>?</a:t>
            </a:r>
          </a:p>
          <a:p>
            <a:pPr marL="0" indent="0">
              <a:buNone/>
            </a:pP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12506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Amy’s Mouse Data: Text log files</a:t>
            </a:r>
            <a:endParaRPr lang="en-US" dirty="0"/>
          </a:p>
        </p:txBody>
      </p:sp>
      <p:sp>
        <p:nvSpPr>
          <p:cNvPr id="3" name="Content Placeholder 2"/>
          <p:cNvSpPr>
            <a:spLocks noGrp="1"/>
          </p:cNvSpPr>
          <p:nvPr>
            <p:ph idx="1"/>
          </p:nvPr>
        </p:nvSpPr>
        <p:spPr>
          <a:noFill/>
        </p:spPr>
        <p:txBody>
          <a:bodyPr/>
          <a:lstStyle/>
          <a:p>
            <a:pPr marL="0" indent="0">
              <a:buNone/>
            </a:pPr>
            <a:r>
              <a:rPr lang="en-US" sz="900" dirty="0" smtClean="0"/>
              <a:t>0,0</a:t>
            </a:r>
            <a:r>
              <a:rPr lang="en-US" sz="900" dirty="0"/>
              <a:t>,CBT:-- --( )--6:5.23:468--Window </a:t>
            </a:r>
            <a:r>
              <a:rPr lang="en-US" sz="900" dirty="0" smtClean="0"/>
              <a:t>Created</a:t>
            </a:r>
            <a:endParaRPr lang="en-US" sz="900" dirty="0"/>
          </a:p>
          <a:p>
            <a:pPr marL="0" indent="0">
              <a:buNone/>
            </a:pPr>
            <a:r>
              <a:rPr lang="en-US" sz="900" dirty="0"/>
              <a:t>0,0,CBT:-- --( )--6:5.23:562--Window </a:t>
            </a:r>
            <a:r>
              <a:rPr lang="en-US" sz="900" dirty="0" smtClean="0"/>
              <a:t>Created</a:t>
            </a:r>
            <a:endParaRPr lang="en-US" sz="900" dirty="0"/>
          </a:p>
          <a:p>
            <a:pPr marL="0" indent="0">
              <a:buNone/>
            </a:pPr>
            <a:r>
              <a:rPr lang="en-US" sz="900" dirty="0"/>
              <a:t>0,0,CBT:-- --( )--6:5.23:578--Window Activated--(HCII Logging Setup Screen)--main size:--(556,309)--location:--(405,212</a:t>
            </a:r>
            <a:r>
              <a:rPr lang="en-US" sz="900" dirty="0" smtClean="0"/>
              <a:t>)</a:t>
            </a:r>
            <a:endParaRPr lang="en-US" sz="900" dirty="0"/>
          </a:p>
          <a:p>
            <a:pPr marL="0" indent="0">
              <a:buNone/>
            </a:pPr>
            <a:r>
              <a:rPr lang="en-US" sz="900" dirty="0"/>
              <a:t>0,0,CBT:-- --( )--6:5.23:609--Window </a:t>
            </a:r>
            <a:r>
              <a:rPr lang="en-US" sz="900" dirty="0" smtClean="0"/>
              <a:t>Created</a:t>
            </a:r>
            <a:endParaRPr lang="en-US" sz="900" dirty="0"/>
          </a:p>
          <a:p>
            <a:pPr marL="0" indent="0">
              <a:buNone/>
            </a:pPr>
            <a:r>
              <a:rPr lang="en-US" sz="900" dirty="0"/>
              <a:t>0,0,CBT:-- --( )--6:5.23:609--Window </a:t>
            </a:r>
            <a:r>
              <a:rPr lang="en-US" sz="900" dirty="0" smtClean="0"/>
              <a:t>Created</a:t>
            </a:r>
            <a:endParaRPr lang="en-US" sz="900" dirty="0"/>
          </a:p>
          <a:p>
            <a:pPr marL="0" indent="0">
              <a:buNone/>
            </a:pPr>
            <a:r>
              <a:rPr lang="en-US" sz="900" dirty="0"/>
              <a:t>0,0,CBT:-- --( )--6:5.23:609--Window in focus--</a:t>
            </a:r>
            <a:r>
              <a:rPr lang="en-US" sz="900" dirty="0" err="1"/>
              <a:t>gotFocus</a:t>
            </a:r>
            <a:r>
              <a:rPr lang="en-US" sz="900" dirty="0"/>
              <a:t>--size:--(445,39)--location:--(500,0</a:t>
            </a:r>
            <a:r>
              <a:rPr lang="en-US" sz="900" dirty="0" smtClean="0"/>
              <a:t>)</a:t>
            </a:r>
            <a:endParaRPr lang="en-US" sz="900" dirty="0"/>
          </a:p>
          <a:p>
            <a:pPr marL="0" indent="0">
              <a:buNone/>
            </a:pPr>
            <a:r>
              <a:rPr lang="en-US" sz="900" dirty="0"/>
              <a:t>0,0,MOUSE:----()--6:5.24:46--(457, 545)--MOUSE MOVED--time:--45640--0--</a:t>
            </a:r>
            <a:r>
              <a:rPr lang="en-US" sz="900" dirty="0" smtClean="0"/>
              <a:t>0</a:t>
            </a:r>
            <a:endParaRPr lang="en-US" sz="900" dirty="0"/>
          </a:p>
          <a:p>
            <a:pPr marL="0" indent="0">
              <a:buNone/>
            </a:pPr>
            <a:r>
              <a:rPr lang="en-US" sz="900" dirty="0"/>
              <a:t>0,1,CBT:-- --( )--6:5.24:62--unrecognized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0,1,CBT:-- --( )--6:5.24:78--unrecognized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0,1,MOUSE:----()--6:5.26:250--(457, 543)--MOUSE MOVED--time:--47921--0--</a:t>
            </a:r>
            <a:r>
              <a:rPr lang="en-US" sz="900" dirty="0" smtClean="0"/>
              <a:t>0</a:t>
            </a:r>
            <a:endParaRPr lang="en-US" sz="900" dirty="0"/>
          </a:p>
          <a:p>
            <a:pPr marL="0" indent="0">
              <a:buNone/>
            </a:pPr>
            <a:r>
              <a:rPr lang="en-US" sz="900" dirty="0"/>
              <a:t>0,2,CBT:-- --( )--6:5.26:250--unrecognized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0,2,MOUSE:----()--6:5.26:250--(457, 543)--MOUSE MOVED--time:--47921--0--</a:t>
            </a:r>
            <a:r>
              <a:rPr lang="en-US" sz="900" dirty="0" smtClean="0"/>
              <a:t>0</a:t>
            </a:r>
            <a:endParaRPr lang="en-US" sz="900" dirty="0"/>
          </a:p>
          <a:p>
            <a:pPr marL="0" indent="0">
              <a:buNone/>
            </a:pPr>
            <a:r>
              <a:rPr lang="en-US" sz="900" dirty="0"/>
              <a:t>0,3,MOUSE:----()--6:5.26:265--(458, 541)--MOUSE MOVED--time:--47937--0--</a:t>
            </a:r>
            <a:r>
              <a:rPr lang="en-US" sz="900" dirty="0" smtClean="0"/>
              <a:t>0</a:t>
            </a:r>
            <a:endParaRPr lang="en-US" sz="900" dirty="0"/>
          </a:p>
          <a:p>
            <a:pPr marL="0" indent="0">
              <a:buNone/>
            </a:pPr>
            <a:r>
              <a:rPr lang="en-US" sz="900" dirty="0"/>
              <a:t>0,4,CBT:-- --( )--6:5.26:265--unrecognized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0,4,MOUSE:----()--6:5.26:265--(459, 539)--MOUSE MOVED--time:--47937--0--</a:t>
            </a:r>
            <a:r>
              <a:rPr lang="en-US" sz="900" dirty="0" smtClean="0"/>
              <a:t>0</a:t>
            </a:r>
            <a:endParaRPr lang="en-US" sz="900" dirty="0"/>
          </a:p>
          <a:p>
            <a:pPr marL="0" indent="0">
              <a:buNone/>
            </a:pPr>
            <a:r>
              <a:rPr lang="en-US" sz="900" dirty="0"/>
              <a:t>0,5,CBT:-- --( )--6:5.26:265--unrecognized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0,5,MOUSE:----()--6:5.26:281--(460, 535)--MOUSE MOVED--time:--47953--0-</a:t>
            </a:r>
            <a:r>
              <a:rPr lang="en-US" sz="900" dirty="0" smtClean="0"/>
              <a:t>-0</a:t>
            </a:r>
            <a:endParaRPr lang="en-US" sz="900" dirty="0"/>
          </a:p>
          <a:p>
            <a:pPr marL="0" indent="0">
              <a:buNone/>
            </a:pPr>
            <a:r>
              <a:rPr lang="en-US" sz="900" dirty="0"/>
              <a:t>0,6,CBT:-- --( )--6:5.26:281--unrecognized symbols--</a:t>
            </a:r>
            <a:r>
              <a:rPr lang="en-US" sz="900" dirty="0" err="1"/>
              <a:t>unknownWinEvent</a:t>
            </a:r>
            <a:r>
              <a:rPr lang="en-US" sz="900" dirty="0"/>
              <a:t>--size:--(445,39)--location:--(500,0</a:t>
            </a:r>
            <a:r>
              <a:rPr lang="en-US" sz="900" dirty="0" smtClean="0"/>
              <a:t>)</a:t>
            </a:r>
            <a:endParaRPr lang="en-US" sz="900"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15601018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Amy’s Data Tables </a:t>
            </a:r>
            <a:endParaRPr lang="en-US" dirty="0"/>
          </a:p>
        </p:txBody>
      </p:sp>
      <p:sp>
        <p:nvSpPr>
          <p:cNvPr id="3" name="Content Placeholder 2"/>
          <p:cNvSpPr>
            <a:spLocks noGrp="1"/>
          </p:cNvSpPr>
          <p:nvPr>
            <p:ph idx="1"/>
          </p:nvPr>
        </p:nvSpPr>
        <p:spPr/>
        <p:txBody>
          <a:bodyPr/>
          <a:lstStyle/>
          <a:p>
            <a:pPr marL="0" indent="0">
              <a:buNone/>
            </a:pPr>
            <a:r>
              <a:rPr lang="en-US" dirty="0" smtClean="0"/>
              <a:t>One-time &amp; Qualitative data about participants (participant number; ‘diagnosis’; performance on initial test; </a:t>
            </a:r>
            <a:r>
              <a:rPr lang="en-US" dirty="0" err="1" smtClean="0"/>
              <a:t>etc</a:t>
            </a:r>
            <a:r>
              <a:rPr lang="en-US" dirty="0" smtClean="0"/>
              <a:t>)</a:t>
            </a:r>
          </a:p>
          <a:p>
            <a:pPr marL="0" indent="0">
              <a:buNone/>
            </a:pPr>
            <a:r>
              <a:rPr lang="en-US" dirty="0" smtClean="0"/>
              <a:t>Session data (summary)</a:t>
            </a:r>
          </a:p>
          <a:p>
            <a:pPr marL="0" indent="0">
              <a:buNone/>
            </a:pPr>
            <a:r>
              <a:rPr lang="en-US" dirty="0" smtClean="0"/>
              <a:t>Event data (details)</a:t>
            </a:r>
          </a:p>
          <a:p>
            <a:pPr marL="0" indent="0">
              <a:buNone/>
            </a:pPr>
            <a:r>
              <a:rPr lang="en-US" dirty="0" smtClean="0"/>
              <a:t>Segment data (summary)</a:t>
            </a:r>
          </a:p>
          <a:p>
            <a:pPr lvl="1"/>
            <a:r>
              <a:rPr lang="en-US" dirty="0" smtClean="0"/>
              <a:t>Keyboard key down (if any)?</a:t>
            </a:r>
          </a:p>
          <a:p>
            <a:pPr lvl="1"/>
            <a:r>
              <a:rPr lang="en-US" dirty="0" smtClean="0"/>
              <a:t>Mouse features</a:t>
            </a:r>
          </a:p>
          <a:p>
            <a:pPr lvl="1"/>
            <a:r>
              <a:rPr lang="en-US" dirty="0" smtClean="0"/>
              <a:t>Target features</a:t>
            </a:r>
          </a:p>
          <a:p>
            <a:pPr lvl="1"/>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3643869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What </a:t>
            </a:r>
            <a:r>
              <a:rPr lang="en-US" dirty="0" smtClean="0"/>
              <a:t>Type </a:t>
            </a:r>
            <a:r>
              <a:rPr lang="en-US" dirty="0"/>
              <a:t>of </a:t>
            </a:r>
            <a:r>
              <a:rPr lang="en-US" dirty="0" smtClean="0"/>
              <a:t>Data in Each </a:t>
            </a:r>
            <a:r>
              <a:rPr lang="en-US" dirty="0"/>
              <a:t>F</a:t>
            </a:r>
            <a:r>
              <a:rPr lang="en-US" dirty="0" smtClean="0"/>
              <a:t>ield</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3" name="Content Placeholder 2"/>
          <p:cNvSpPr>
            <a:spLocks noGrp="1"/>
          </p:cNvSpPr>
          <p:nvPr>
            <p:ph idx="1"/>
          </p:nvPr>
        </p:nvSpPr>
        <p:spPr/>
        <p:txBody>
          <a:bodyPr/>
          <a:lstStyle/>
          <a:p>
            <a:pPr lvl="1"/>
            <a:r>
              <a:rPr lang="en-US" sz="3200" dirty="0" smtClean="0"/>
              <a:t>Constant (</a:t>
            </a:r>
            <a:r>
              <a:rPr lang="en-US" sz="3200" i="1" dirty="0" smtClean="0"/>
              <a:t>e.g., </a:t>
            </a:r>
            <a:r>
              <a:rPr lang="en-US" sz="3200" dirty="0" smtClean="0"/>
              <a:t>mouse gain)</a:t>
            </a:r>
          </a:p>
          <a:p>
            <a:pPr lvl="1"/>
            <a:r>
              <a:rPr lang="en-US" sz="3200" dirty="0" smtClean="0"/>
              <a:t>Continuous Data </a:t>
            </a:r>
            <a:br>
              <a:rPr lang="en-US" sz="3200" dirty="0" smtClean="0"/>
            </a:br>
            <a:r>
              <a:rPr lang="en-US" sz="3200" dirty="0" smtClean="0"/>
              <a:t>	(</a:t>
            </a:r>
            <a:r>
              <a:rPr lang="en-US" sz="3200" i="1" dirty="0" smtClean="0"/>
              <a:t>e.g., </a:t>
            </a:r>
            <a:r>
              <a:rPr lang="en-US" sz="3200" dirty="0" smtClean="0"/>
              <a:t>mouse location) </a:t>
            </a:r>
          </a:p>
          <a:p>
            <a:pPr lvl="1"/>
            <a:r>
              <a:rPr lang="en-US" sz="3200" dirty="0" smtClean="0"/>
              <a:t>Discrete Data (often scales)</a:t>
            </a:r>
          </a:p>
          <a:p>
            <a:pPr lvl="1"/>
            <a:r>
              <a:rPr lang="en-US" sz="3200" dirty="0"/>
              <a:t>	</a:t>
            </a:r>
            <a:r>
              <a:rPr lang="en-US" sz="3200" dirty="0" smtClean="0"/>
              <a:t>(</a:t>
            </a:r>
            <a:r>
              <a:rPr lang="en-US" sz="3200" i="1" dirty="0" smtClean="0"/>
              <a:t>e.g., </a:t>
            </a:r>
            <a:r>
              <a:rPr lang="en-US" sz="3200" dirty="0" smtClean="0"/>
              <a:t>slip/no slip on this interaction</a:t>
            </a:r>
            <a:r>
              <a:rPr lang="en-US" sz="3200" dirty="0" smtClean="0"/>
              <a:t>)</a:t>
            </a:r>
          </a:p>
          <a:p>
            <a:pPr lvl="1"/>
            <a:endParaRPr lang="en-US" sz="3200" dirty="0"/>
          </a:p>
          <a:p>
            <a:pPr lvl="1"/>
            <a:r>
              <a:rPr lang="en-US" sz="3200" dirty="0"/>
              <a:t>What are the units?</a:t>
            </a:r>
          </a:p>
          <a:p>
            <a:pPr lvl="1"/>
            <a:endParaRPr lang="en-US" sz="3200" dirty="0" smtClean="0"/>
          </a:p>
          <a:p>
            <a:pPr lvl="1"/>
            <a:endParaRPr lang="en-US" sz="2800" dirty="0" smtClean="0"/>
          </a:p>
          <a:p>
            <a:pPr lvl="2"/>
            <a:endParaRPr lang="en-US" sz="3200" dirty="0" smtClean="0"/>
          </a:p>
        </p:txBody>
      </p:sp>
    </p:spTree>
    <p:extLst>
      <p:ext uri="{BB962C8B-B14F-4D97-AF65-F5344CB8AC3E}">
        <p14:creationId xmlns:p14="http://schemas.microsoft.com/office/powerpoint/2010/main" val="7842872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Scales of Measurement</a:t>
            </a:r>
            <a:endParaRPr lang="en-US" dirty="0"/>
          </a:p>
        </p:txBody>
      </p:sp>
      <p:sp>
        <p:nvSpPr>
          <p:cNvPr id="6" name="Content Placeholder 5"/>
          <p:cNvSpPr>
            <a:spLocks noGrp="1"/>
          </p:cNvSpPr>
          <p:nvPr>
            <p:ph idx="1"/>
          </p:nvPr>
        </p:nvSpPr>
        <p:spPr/>
        <p:txBody>
          <a:bodyPr/>
          <a:lstStyle/>
          <a:p>
            <a:pPr marL="228600" lvl="1" indent="0">
              <a:buNone/>
            </a:pPr>
            <a:r>
              <a:rPr lang="en-US" sz="3200" dirty="0" smtClean="0"/>
              <a:t>Nominal </a:t>
            </a:r>
            <a:r>
              <a:rPr lang="en-US" sz="3200" dirty="0"/>
              <a:t>(</a:t>
            </a:r>
            <a:r>
              <a:rPr lang="en-US" sz="3200" i="1" dirty="0"/>
              <a:t>e.g., </a:t>
            </a:r>
            <a:r>
              <a:rPr lang="en-US" sz="3200" dirty="0" smtClean="0"/>
              <a:t>Diagnosis; Application used)</a:t>
            </a:r>
            <a:endParaRPr lang="en-US" sz="3200" dirty="0"/>
          </a:p>
          <a:p>
            <a:pPr marL="228600" lvl="1" indent="0">
              <a:buNone/>
            </a:pPr>
            <a:r>
              <a:rPr lang="en-US" sz="3200" dirty="0"/>
              <a:t>Ordinal </a:t>
            </a:r>
            <a:r>
              <a:rPr lang="en-US" sz="3200" i="1" dirty="0"/>
              <a:t>(e.g.</a:t>
            </a:r>
            <a:r>
              <a:rPr lang="en-US" sz="3200" i="1" dirty="0" smtClean="0"/>
              <a:t>, </a:t>
            </a:r>
            <a:r>
              <a:rPr lang="en-US" sz="3200" dirty="0" smtClean="0"/>
              <a:t>“low” “medium” “high”) </a:t>
            </a:r>
            <a:endParaRPr lang="en-US" sz="3200" dirty="0"/>
          </a:p>
          <a:p>
            <a:pPr marL="228600" lvl="1" indent="0">
              <a:buNone/>
            </a:pPr>
            <a:r>
              <a:rPr lang="en-US" sz="3200" dirty="0"/>
              <a:t>Interval (</a:t>
            </a:r>
            <a:r>
              <a:rPr lang="en-US" sz="3200" i="1" dirty="0"/>
              <a:t>e.g., </a:t>
            </a:r>
            <a:r>
              <a:rPr lang="en-US" sz="3200" dirty="0" smtClean="0"/>
              <a:t>Index of Difficulty)</a:t>
            </a:r>
            <a:endParaRPr lang="en-US" sz="3200" dirty="0"/>
          </a:p>
          <a:p>
            <a:pPr marL="228600" lvl="1" indent="0">
              <a:buNone/>
            </a:pPr>
            <a:r>
              <a:rPr lang="en-US" sz="3200" dirty="0"/>
              <a:t>Ratio (</a:t>
            </a:r>
            <a:r>
              <a:rPr lang="en-US" sz="3200" i="1" dirty="0"/>
              <a:t>e.g., </a:t>
            </a:r>
            <a:r>
              <a:rPr lang="en-US" sz="3200" dirty="0" smtClean="0"/>
              <a:t>Target Sizes)</a:t>
            </a:r>
            <a:endParaRPr lang="en-US" sz="2400" dirty="0"/>
          </a:p>
        </p:txBody>
      </p:sp>
      <p:sp>
        <p:nvSpPr>
          <p:cNvPr id="3" name="Date Placeholder 2"/>
          <p:cNvSpPr>
            <a:spLocks noGrp="1"/>
          </p:cNvSpPr>
          <p:nvPr>
            <p:ph type="dt" sz="half" idx="10"/>
          </p:nvPr>
        </p:nvSpPr>
        <p:spPr/>
        <p:txBody>
          <a:bodyPr/>
          <a:lstStyle/>
          <a:p>
            <a:fld id="{FA3C144B-2939-9A49-B014-915EC3E81866}" type="datetime1">
              <a:rPr lang="en-US" smtClean="0"/>
              <a:pPr/>
              <a:t>1/24/14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8</a:t>
            </a:fld>
            <a:endParaRPr lang="en-US" dirty="0"/>
          </a:p>
        </p:txBody>
      </p:sp>
    </p:spTree>
    <p:extLst>
      <p:ext uri="{BB962C8B-B14F-4D97-AF65-F5344CB8AC3E}">
        <p14:creationId xmlns:p14="http://schemas.microsoft.com/office/powerpoint/2010/main" val="239896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What Role Does </a:t>
            </a:r>
            <a:r>
              <a:rPr lang="en-US" dirty="0"/>
              <a:t>T</a:t>
            </a:r>
            <a:r>
              <a:rPr lang="en-US" dirty="0" smtClean="0"/>
              <a:t>his Field Play?</a:t>
            </a:r>
            <a:endParaRPr lang="en-US" dirty="0"/>
          </a:p>
        </p:txBody>
      </p:sp>
      <p:sp>
        <p:nvSpPr>
          <p:cNvPr id="7" name="Content Placeholder 6"/>
          <p:cNvSpPr>
            <a:spLocks noGrp="1"/>
          </p:cNvSpPr>
          <p:nvPr>
            <p:ph idx="1"/>
          </p:nvPr>
        </p:nvSpPr>
        <p:spPr>
          <a:xfrm>
            <a:off x="1128943" y="1847153"/>
            <a:ext cx="7887140" cy="4379976"/>
          </a:xfrm>
        </p:spPr>
        <p:txBody>
          <a:bodyPr/>
          <a:lstStyle/>
          <a:p>
            <a:pPr marL="228600" lvl="1" indent="0">
              <a:buNone/>
            </a:pPr>
            <a:r>
              <a:rPr lang="en-US" sz="3200" dirty="0" smtClean="0"/>
              <a:t>Descriptor / Feature: predictive of labels (</a:t>
            </a:r>
            <a:r>
              <a:rPr lang="en-US" sz="3200" i="1" dirty="0" smtClean="0"/>
              <a:t>e.g. </a:t>
            </a:r>
            <a:r>
              <a:rPr lang="en-US" sz="3200" i="1" dirty="0"/>
              <a:t>C</a:t>
            </a:r>
            <a:r>
              <a:rPr lang="en-US" sz="3200" i="1" dirty="0" smtClean="0"/>
              <a:t>lick Duration</a:t>
            </a:r>
            <a:r>
              <a:rPr lang="en-US" sz="3200" dirty="0" smtClean="0"/>
              <a:t>)</a:t>
            </a:r>
          </a:p>
          <a:p>
            <a:pPr marL="228600" lvl="1" indent="0">
              <a:buNone/>
            </a:pPr>
            <a:r>
              <a:rPr lang="en-US" sz="3200" dirty="0" smtClean="0"/>
              <a:t>Response / Label: </a:t>
            </a:r>
          </a:p>
          <a:p>
            <a:pPr marL="228600" lvl="1" indent="0">
              <a:buNone/>
            </a:pPr>
            <a:r>
              <a:rPr lang="en-US" sz="3200" dirty="0"/>
              <a:t>	</a:t>
            </a:r>
            <a:r>
              <a:rPr lang="en-US" sz="3200" dirty="0" smtClean="0"/>
              <a:t>outcome of prediction </a:t>
            </a:r>
          </a:p>
          <a:p>
            <a:pPr marL="228600" lvl="1" indent="0">
              <a:buNone/>
            </a:pPr>
            <a:r>
              <a:rPr lang="en-US" sz="3200" dirty="0"/>
              <a:t>	</a:t>
            </a:r>
            <a:r>
              <a:rPr lang="en-US" sz="3200" dirty="0" smtClean="0"/>
              <a:t>response to an </a:t>
            </a:r>
            <a:r>
              <a:rPr lang="en-US" sz="3200" dirty="0" smtClean="0"/>
              <a:t>intervention / question</a:t>
            </a:r>
            <a:endParaRPr lang="en-US" sz="3200" dirty="0" smtClean="0"/>
          </a:p>
          <a:p>
            <a:pPr marL="228600" lvl="1" indent="0">
              <a:buNone/>
            </a:pPr>
            <a:r>
              <a:rPr lang="en-US" sz="3200" dirty="0" smtClean="0"/>
              <a:t>  (</a:t>
            </a:r>
            <a:r>
              <a:rPr lang="en-US" sz="3200" i="1" dirty="0" smtClean="0"/>
              <a:t>e.g. Diagnosis)</a:t>
            </a:r>
            <a:endParaRPr lang="en-US" sz="3200" dirty="0"/>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254590991"/>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8223</TotalTime>
  <Words>3020</Words>
  <Application>Microsoft Macintosh PowerPoint</Application>
  <PresentationFormat>On-screen Show (4:3)</PresentationFormat>
  <Paragraphs>362</Paragraphs>
  <Slides>31</Slides>
  <Notes>17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Four C’s of Data Quality</vt:lpstr>
      <vt:lpstr>Recommended Reading</vt:lpstr>
      <vt:lpstr>But first… What type of data do you have?</vt:lpstr>
      <vt:lpstr>Amy’s Mouse Data: Text log files</vt:lpstr>
      <vt:lpstr>Amy’s Data Tables </vt:lpstr>
      <vt:lpstr>What Type of Data in Each Field?</vt:lpstr>
      <vt:lpstr>Scales of Measurement</vt:lpstr>
      <vt:lpstr>What Role Does This Field Play?</vt:lpstr>
      <vt:lpstr>Questions about Completeness</vt:lpstr>
      <vt:lpstr>Solutions and Issues for Appropriate Data</vt:lpstr>
      <vt:lpstr>Solutions and Issues for Missing Data</vt:lpstr>
      <vt:lpstr>Solutions and Issues for Reporting Errors</vt:lpstr>
      <vt:lpstr>Is your Data Coherent?</vt:lpstr>
      <vt:lpstr>Nominal/Ordinal Field Data Inspection</vt:lpstr>
      <vt:lpstr>Interval/Ratio Field Data Inspection</vt:lpstr>
      <vt:lpstr>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Is your data Correct?</vt:lpstr>
      <vt:lpstr>Draw from many sources</vt:lpstr>
      <vt:lpstr>Solutions and Issues for Proxy Reporting</vt:lpstr>
      <vt:lpstr>Solutions and Issues for Sample Selection</vt:lpstr>
      <vt:lpstr>Is your Data Accountable?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245</cp:revision>
  <dcterms:created xsi:type="dcterms:W3CDTF">2013-10-07T16:54:34Z</dcterms:created>
  <dcterms:modified xsi:type="dcterms:W3CDTF">2014-01-24T19:30:36Z</dcterms:modified>
</cp:coreProperties>
</file>