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423" r:id="rId3"/>
    <p:sldId id="424" r:id="rId4"/>
    <p:sldId id="461" r:id="rId5"/>
    <p:sldId id="462" r:id="rId6"/>
    <p:sldId id="480" r:id="rId7"/>
    <p:sldId id="481" r:id="rId8"/>
    <p:sldId id="451" r:id="rId9"/>
    <p:sldId id="447" r:id="rId10"/>
    <p:sldId id="440" r:id="rId11"/>
    <p:sldId id="441" r:id="rId12"/>
    <p:sldId id="445" r:id="rId13"/>
    <p:sldId id="482" r:id="rId14"/>
    <p:sldId id="436" r:id="rId15"/>
    <p:sldId id="437" r:id="rId16"/>
    <p:sldId id="444" r:id="rId17"/>
    <p:sldId id="438" r:id="rId18"/>
    <p:sldId id="439"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7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302" autoAdjust="0"/>
  </p:normalViewPr>
  <p:slideViewPr>
    <p:cSldViewPr snapToGrid="0" snapToObjects="1">
      <p:cViewPr varScale="1">
        <p:scale>
          <a:sx n="63" d="100"/>
          <a:sy n="63" d="100"/>
        </p:scale>
        <p:origin x="-2208"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7940264"/>
        <c:axId val="-2117821880"/>
      </c:barChart>
      <c:catAx>
        <c:axId val="-2117940264"/>
        <c:scaling>
          <c:orientation val="minMax"/>
        </c:scaling>
        <c:delete val="0"/>
        <c:axPos val="b"/>
        <c:numFmt formatCode="General" sourceLinked="1"/>
        <c:majorTickMark val="out"/>
        <c:minorTickMark val="none"/>
        <c:tickLblPos val="nextTo"/>
        <c:crossAx val="-2117821880"/>
        <c:crosses val="autoZero"/>
        <c:auto val="1"/>
        <c:lblAlgn val="ctr"/>
        <c:lblOffset val="100"/>
        <c:noMultiLvlLbl val="0"/>
      </c:catAx>
      <c:valAx>
        <c:axId val="-2117821880"/>
        <c:scaling>
          <c:orientation val="minMax"/>
        </c:scaling>
        <c:delete val="0"/>
        <c:axPos val="l"/>
        <c:majorGridlines/>
        <c:numFmt formatCode="General" sourceLinked="1"/>
        <c:majorTickMark val="out"/>
        <c:minorTickMark val="none"/>
        <c:tickLblPos val="nextTo"/>
        <c:crossAx val="-211794026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7454168"/>
        <c:axId val="-2146909944"/>
      </c:barChart>
      <c:catAx>
        <c:axId val="-2147454168"/>
        <c:scaling>
          <c:orientation val="minMax"/>
        </c:scaling>
        <c:delete val="0"/>
        <c:axPos val="b"/>
        <c:numFmt formatCode="General" sourceLinked="1"/>
        <c:majorTickMark val="out"/>
        <c:minorTickMark val="none"/>
        <c:tickLblPos val="nextTo"/>
        <c:crossAx val="-2146909944"/>
        <c:crosses val="autoZero"/>
        <c:auto val="1"/>
        <c:lblAlgn val="ctr"/>
        <c:lblOffset val="100"/>
        <c:noMultiLvlLbl val="0"/>
      </c:catAx>
      <c:valAx>
        <c:axId val="-2146909944"/>
        <c:scaling>
          <c:orientation val="minMax"/>
        </c:scaling>
        <c:delete val="0"/>
        <c:axPos val="l"/>
        <c:majorGridlines/>
        <c:numFmt formatCode="General" sourceLinked="1"/>
        <c:majorTickMark val="out"/>
        <c:minorTickMark val="none"/>
        <c:tickLblPos val="nextTo"/>
        <c:crossAx val="-214745416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35064600"/>
        <c:axId val="-2146083192"/>
      </c:barChart>
      <c:catAx>
        <c:axId val="2135064600"/>
        <c:scaling>
          <c:orientation val="minMax"/>
        </c:scaling>
        <c:delete val="0"/>
        <c:axPos val="b"/>
        <c:numFmt formatCode="General" sourceLinked="1"/>
        <c:majorTickMark val="out"/>
        <c:minorTickMark val="none"/>
        <c:tickLblPos val="nextTo"/>
        <c:crossAx val="-2146083192"/>
        <c:crosses val="autoZero"/>
        <c:auto val="1"/>
        <c:lblAlgn val="ctr"/>
        <c:lblOffset val="100"/>
        <c:noMultiLvlLbl val="0"/>
      </c:catAx>
      <c:valAx>
        <c:axId val="-2146083192"/>
        <c:scaling>
          <c:orientation val="minMax"/>
        </c:scaling>
        <c:delete val="0"/>
        <c:axPos val="l"/>
        <c:majorGridlines/>
        <c:numFmt formatCode="General" sourceLinked="1"/>
        <c:majorTickMark val="out"/>
        <c:minorTickMark val="none"/>
        <c:tickLblPos val="nextTo"/>
        <c:crossAx val="21350646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9682840"/>
        <c:axId val="-2119199336"/>
      </c:barChart>
      <c:catAx>
        <c:axId val="-2119682840"/>
        <c:scaling>
          <c:orientation val="minMax"/>
        </c:scaling>
        <c:delete val="0"/>
        <c:axPos val="b"/>
        <c:numFmt formatCode="General" sourceLinked="1"/>
        <c:majorTickMark val="out"/>
        <c:minorTickMark val="none"/>
        <c:tickLblPos val="nextTo"/>
        <c:crossAx val="-2119199336"/>
        <c:crosses val="autoZero"/>
        <c:auto val="1"/>
        <c:lblAlgn val="ctr"/>
        <c:lblOffset val="100"/>
        <c:noMultiLvlLbl val="0"/>
      </c:catAx>
      <c:valAx>
        <c:axId val="-2119199336"/>
        <c:scaling>
          <c:orientation val="minMax"/>
        </c:scaling>
        <c:delete val="0"/>
        <c:axPos val="l"/>
        <c:majorGridlines/>
        <c:numFmt formatCode="General" sourceLinked="1"/>
        <c:majorTickMark val="out"/>
        <c:minorTickMark val="none"/>
        <c:tickLblPos val="nextTo"/>
        <c:crossAx val="-211968284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6800184"/>
        <c:axId val="-2116832072"/>
      </c:barChart>
      <c:catAx>
        <c:axId val="-2116800184"/>
        <c:scaling>
          <c:orientation val="minMax"/>
        </c:scaling>
        <c:delete val="0"/>
        <c:axPos val="b"/>
        <c:numFmt formatCode="General" sourceLinked="1"/>
        <c:majorTickMark val="out"/>
        <c:minorTickMark val="none"/>
        <c:tickLblPos val="nextTo"/>
        <c:crossAx val="-2116832072"/>
        <c:crosses val="autoZero"/>
        <c:auto val="1"/>
        <c:lblAlgn val="ctr"/>
        <c:lblOffset val="100"/>
        <c:noMultiLvlLbl val="0"/>
      </c:catAx>
      <c:valAx>
        <c:axId val="-2116832072"/>
        <c:scaling>
          <c:orientation val="minMax"/>
        </c:scaling>
        <c:delete val="0"/>
        <c:axPos val="l"/>
        <c:majorGridlines/>
        <c:numFmt formatCode="General" sourceLinked="1"/>
        <c:majorTickMark val="out"/>
        <c:minorTickMark val="none"/>
        <c:tickLblPos val="nextTo"/>
        <c:crossAx val="-21168001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12</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14</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17</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20</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21</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22</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23</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population</a:t>
            </a:r>
            <a:r>
              <a:rPr lang="en-US" baseline="0" dirty="0" smtClean="0"/>
              <a:t> </a:t>
            </a:r>
            <a:r>
              <a:rPr lang="en-US" dirty="0" smtClean="0"/>
              <a:t>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10</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11</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1/20/15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a:t>
            </a:r>
            <a:r>
              <a:rPr lang="en-US" smtClean="0"/>
              <a:t>: </a:t>
            </a:r>
            <a:r>
              <a:rPr lang="en-US" smtClean="0"/>
              <a:t>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16</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30079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a:t>
            </a:r>
            <a:r>
              <a:rPr lang="en-US" i="1" dirty="0"/>
              <a:t>variability of the 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Bias’ in Sampling </a:t>
            </a:r>
            <a:endParaRPr lang="en-US" dirty="0"/>
          </a:p>
        </p:txBody>
      </p:sp>
      <p:sp>
        <p:nvSpPr>
          <p:cNvPr id="3" name="Content Placeholder 2"/>
          <p:cNvSpPr>
            <a:spLocks noGrp="1"/>
          </p:cNvSpPr>
          <p:nvPr>
            <p:ph idx="1"/>
          </p:nvPr>
        </p:nvSpPr>
        <p:spPr/>
        <p:txBody>
          <a:bodyPr/>
          <a:lstStyle/>
          <a:p>
            <a:pPr marL="0" indent="0">
              <a:buNone/>
            </a:pPr>
            <a:r>
              <a:rPr lang="en-US" i="1" dirty="0" smtClean="0"/>
              <a:t>Does not </a:t>
            </a:r>
            <a:r>
              <a:rPr lang="en-US" dirty="0" smtClean="0"/>
              <a:t>decrease </a:t>
            </a:r>
            <a:r>
              <a:rPr lang="en-US" dirty="0"/>
              <a:t>as the sample size increases (but not proportionally)</a:t>
            </a:r>
          </a:p>
          <a:p>
            <a:pPr marL="0" indent="0">
              <a:buNone/>
            </a:pPr>
            <a:r>
              <a:rPr lang="en-US" dirty="0" smtClean="0"/>
              <a:t>Depends on </a:t>
            </a:r>
            <a:r>
              <a:rPr lang="en-US" i="1" dirty="0" smtClean="0"/>
              <a:t>assumptions made by the experimenter </a:t>
            </a:r>
            <a:r>
              <a:rPr lang="en-US" dirty="0" smtClean="0"/>
              <a:t>about the population</a:t>
            </a: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7937366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11743</TotalTime>
  <Words>2429</Words>
  <Application>Microsoft Macintosh PowerPoint</Application>
  <PresentationFormat>On-screen Show (4:3)</PresentationFormat>
  <Paragraphs>233</Paragraphs>
  <Slides>34</Slides>
  <Notes>26</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Theory: The Data you Want and the Data you Get</vt:lpstr>
      <vt:lpstr>Where do we sample from?</vt:lpstr>
      <vt:lpstr>Where do we sample from?</vt:lpstr>
      <vt:lpstr>Independent Samples (infinite)</vt:lpstr>
      <vt:lpstr>‘Random’ Sampling Error</vt:lpstr>
      <vt:lpstr>‘Systematic Bias’ in Sampling </vt:lpstr>
      <vt:lpstr>What Makes a Good Sample?</vt:lpstr>
      <vt:lpstr>Example:  Medical Treatment Studies</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322</cp:revision>
  <dcterms:created xsi:type="dcterms:W3CDTF">2013-10-07T16:54:34Z</dcterms:created>
  <dcterms:modified xsi:type="dcterms:W3CDTF">2015-01-20T08:48:24Z</dcterms:modified>
</cp:coreProperties>
</file>