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633" r:id="rId3"/>
    <p:sldId id="635" r:id="rId4"/>
    <p:sldId id="613" r:id="rId5"/>
    <p:sldId id="471" r:id="rId6"/>
    <p:sldId id="472" r:id="rId7"/>
    <p:sldId id="567" r:id="rId8"/>
    <p:sldId id="568" r:id="rId9"/>
    <p:sldId id="626" r:id="rId10"/>
    <p:sldId id="614" r:id="rId11"/>
    <p:sldId id="640" r:id="rId12"/>
    <p:sldId id="627" r:id="rId13"/>
    <p:sldId id="577" r:id="rId14"/>
    <p:sldId id="630" r:id="rId15"/>
    <p:sldId id="631" r:id="rId16"/>
    <p:sldId id="632" r:id="rId17"/>
    <p:sldId id="639" r:id="rId18"/>
    <p:sldId id="64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76389" autoAdjust="0"/>
  </p:normalViewPr>
  <p:slideViewPr>
    <p:cSldViewPr snapToGrid="0" snapToObjects="1">
      <p:cViewPr>
        <p:scale>
          <a:sx n="70" d="100"/>
          <a:sy n="70" d="100"/>
        </p:scale>
        <p:origin x="-1320" y="-25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Tufte</a:t>
            </a:r>
            <a:r>
              <a:rPr lang="en-US" dirty="0" smtClean="0"/>
              <a:t> principals?</a:t>
            </a:r>
          </a:p>
          <a:p>
            <a:r>
              <a:rPr lang="en-US" dirty="0" smtClean="0"/>
              <a:t>Comparisons</a:t>
            </a:r>
          </a:p>
          <a:p>
            <a:r>
              <a:rPr lang="en-US" dirty="0" smtClean="0"/>
              <a:t>Causality, Mechanism, Structure, Explanation</a:t>
            </a:r>
          </a:p>
          <a:p>
            <a:r>
              <a:rPr lang="en-US" dirty="0" smtClean="0"/>
              <a:t>Multivariate analysis</a:t>
            </a:r>
          </a:p>
          <a:p>
            <a:r>
              <a:rPr lang="en-US" dirty="0" smtClean="0"/>
              <a:t>Integration of Evidence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Content (Counts Most of 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To help:</a:t>
            </a:r>
          </a:p>
          <a:p>
            <a:pPr>
              <a:buFontTx/>
              <a:buNone/>
            </a:pP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		Explore</a:t>
            </a:r>
          </a:p>
          <a:p>
            <a:pPr>
              <a:buFontTx/>
              <a:buNone/>
            </a:pP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		Calculate</a:t>
            </a:r>
          </a:p>
          <a:p>
            <a:pPr>
              <a:buFontTx/>
              <a:buNone/>
            </a:pP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       Communicate</a:t>
            </a:r>
          </a:p>
          <a:p>
            <a:pPr>
              <a:buFontTx/>
              <a:buNone/>
            </a:pP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		Decorate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Make large datasets coherent</a:t>
            </a:r>
          </a:p>
          <a:p>
            <a:pPr lvl="1"/>
            <a:r>
              <a:rPr lang="en-US" sz="2000" dirty="0" smtClean="0">
                <a:latin typeface="Geneva" charset="0"/>
                <a:ea typeface="ＭＳ Ｐゴシック" charset="0"/>
              </a:rPr>
              <a:t>Compact</a:t>
            </a:r>
          </a:p>
          <a:p>
            <a:pPr lvl="1"/>
            <a:r>
              <a:rPr lang="en-US" sz="2000" dirty="0" smtClean="0">
                <a:latin typeface="Geneva" charset="0"/>
                <a:ea typeface="ＭＳ Ｐゴシック" charset="0"/>
              </a:rPr>
              <a:t>Multivariate</a:t>
            </a:r>
          </a:p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Present information from various viewpoints </a:t>
            </a:r>
          </a:p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Support visual comparisons [</a:t>
            </a:r>
            <a:r>
              <a:rPr lang="en-US" sz="2400" dirty="0" err="1" smtClean="0">
                <a:latin typeface="Geneva" charset="0"/>
                <a:ea typeface="ＭＳ Ｐゴシック" charset="0"/>
                <a:cs typeface="ＭＳ Ｐゴシック" charset="0"/>
              </a:rPr>
              <a:t>Tufte</a:t>
            </a: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]</a:t>
            </a:r>
          </a:p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Tell stories about the data (causality &amp; structure...</a:t>
            </a:r>
            <a:r>
              <a:rPr lang="en-US" sz="2000" dirty="0" smtClean="0">
                <a:latin typeface="Geneva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Have visual integration (images, words, etc.)</a:t>
            </a:r>
          </a:p>
          <a:p>
            <a:pPr>
              <a:buFontTx/>
              <a:buNone/>
            </a:pPr>
            <a:r>
              <a:rPr 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Document for credibility (baseline, scale, context)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Geneva" charset="0"/>
                <a:ea typeface="ＭＳ Ｐゴシック" charset="0"/>
                <a:cs typeface="ＭＳ Ｐゴシック" charset="0"/>
              </a:rPr>
              <a:t>But remember </a:t>
            </a:r>
            <a:r>
              <a:rPr lang="ja-JP" alt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 smtClean="0">
                <a:latin typeface="Geneva" charset="0"/>
                <a:ea typeface="ＭＳ Ｐゴシック" charset="0"/>
                <a:cs typeface="ＭＳ Ｐゴシック" charset="0"/>
              </a:rPr>
              <a:t>analytical presentations ultimately stand or fail depending on the quality, relevance, and integrity of their content</a:t>
            </a:r>
            <a:r>
              <a:rPr lang="ja-JP" altLang="en-US" sz="2400" dirty="0" smtClean="0">
                <a:latin typeface="Genev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 smtClean="0">
                <a:latin typeface="Genev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 smtClean="0">
                <a:latin typeface="Geneva" charset="0"/>
                <a:ea typeface="ＭＳ Ｐゴシック" charset="0"/>
                <a:cs typeface="ＭＳ Ｐゴシック" charset="0"/>
              </a:rPr>
              <a:t> [</a:t>
            </a:r>
            <a:r>
              <a:rPr lang="en-US" altLang="ja-JP" sz="1800" dirty="0" err="1" smtClean="0">
                <a:latin typeface="Geneva" charset="0"/>
                <a:ea typeface="ＭＳ Ｐゴシック" charset="0"/>
                <a:cs typeface="ＭＳ Ｐゴシック" charset="0"/>
              </a:rPr>
              <a:t>Tufte</a:t>
            </a:r>
            <a:r>
              <a:rPr lang="en-US" altLang="ja-JP" sz="1800" dirty="0" smtClean="0">
                <a:latin typeface="Geneva" charset="0"/>
                <a:ea typeface="ＭＳ Ｐゴシック" charset="0"/>
                <a:cs typeface="ＭＳ Ｐゴシック" charset="0"/>
              </a:rPr>
              <a:t>, Beautiful Evidence, p. 136]</a:t>
            </a:r>
            <a:endParaRPr lang="en-US" sz="2400" dirty="0" smtClean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 smtClean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 smtClean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for next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nguyen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981BCD-70EE-A341-8BFF-5D0A946B92B9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Lightweight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Visualization – what’s left out is as important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as what is put in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B7C0C0-F662-3E47-A2DB-CD1232256E43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What’s even more important is what the ensured was included at the top and bottom…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B7C0C0-F662-3E47-A2DB-CD1232256E43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Tufte</a:t>
            </a:r>
            <a:r>
              <a:rPr lang="en-US" baseline="0" dirty="0" smtClean="0"/>
              <a:t> principals: </a:t>
            </a:r>
          </a:p>
          <a:p>
            <a:r>
              <a:rPr lang="en-US" dirty="0" smtClean="0"/>
              <a:t>Comparisons</a:t>
            </a:r>
          </a:p>
          <a:p>
            <a:r>
              <a:rPr lang="en-US" dirty="0" smtClean="0"/>
              <a:t>Causality, Mechanism, Structure, Explanation</a:t>
            </a:r>
          </a:p>
          <a:p>
            <a:r>
              <a:rPr lang="en-US" dirty="0" smtClean="0"/>
              <a:t>Multivariate analysis</a:t>
            </a:r>
          </a:p>
          <a:p>
            <a:r>
              <a:rPr lang="en-US" dirty="0" smtClean="0"/>
              <a:t>Integration of Evidence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Content (Counts Most of 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Realism </a:t>
            </a:r>
            <a:r>
              <a:rPr lang="en-US" dirty="0" err="1" smtClean="0"/>
              <a:t>vs</a:t>
            </a:r>
            <a:r>
              <a:rPr lang="en-US" dirty="0" smtClean="0"/>
              <a:t> Precision</a:t>
            </a:r>
          </a:p>
          <a:p>
            <a:r>
              <a:rPr lang="en-US" dirty="0" smtClean="0"/>
              <a:t>Generalizability </a:t>
            </a:r>
            <a:r>
              <a:rPr lang="en-US" dirty="0" err="1" smtClean="0"/>
              <a:t>vs</a:t>
            </a:r>
            <a:r>
              <a:rPr lang="en-US" smtClean="0"/>
              <a:t> Contextualization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  <p:sldLayoutId id="2147483671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visual-literacy.org/periodic_table/periodic_tab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Information Visualization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Slides cribbed from Marti 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Hearst http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://</a:t>
            </a:r>
            <a:r>
              <a:rPr lang="en-US" dirty="0" err="1">
                <a:latin typeface="Geneva" charset="0"/>
                <a:ea typeface="ＭＳ Ｐゴシック" charset="0"/>
                <a:cs typeface="ＭＳ Ｐゴシック" charset="0"/>
              </a:rPr>
              <a:t>courses.ischool.berkeley.edu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/i247/f05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/  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(slides 2-10, 16, 19-21, 23, 25-37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); </a:t>
            </a:r>
            <a:r>
              <a:rPr lang="en-US" dirty="0" err="1" smtClean="0">
                <a:latin typeface="Geneva" charset="0"/>
                <a:ea typeface="ＭＳ Ｐゴシック" charset="0"/>
                <a:cs typeface="ＭＳ Ｐゴシック" charset="0"/>
              </a:rPr>
              <a:t>Jian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Huang, based on a tutorial by Daniel </a:t>
            </a:r>
            <a:r>
              <a:rPr lang="en-US" dirty="0" err="1">
                <a:latin typeface="Geneva" charset="0"/>
                <a:ea typeface="ＭＳ Ｐゴシック" charset="0"/>
                <a:cs typeface="ＭＳ Ｐゴシック" charset="0"/>
              </a:rPr>
              <a:t>Kiem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 (slides 39-58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); </a:t>
            </a:r>
            <a:r>
              <a:rPr lang="en-US" dirty="0" err="1" smtClean="0">
                <a:latin typeface="Geneva" charset="0"/>
                <a:ea typeface="ＭＳ Ｐゴシック" charset="0"/>
                <a:cs typeface="ＭＳ Ｐゴシック" charset="0"/>
              </a:rPr>
              <a:t>Beomjin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Kin (11-14, 17-18)</a:t>
            </a:r>
          </a:p>
          <a:p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247" y="310162"/>
            <a:ext cx="6280441" cy="990107"/>
          </a:xfrm>
        </p:spPr>
        <p:txBody>
          <a:bodyPr/>
          <a:lstStyle/>
          <a:p>
            <a:r>
              <a:rPr lang="en-US" sz="3600" dirty="0">
                <a:latin typeface="Geneva" charset="0"/>
                <a:ea typeface="ＭＳ Ｐゴシック" charset="0"/>
                <a:cs typeface="ＭＳ Ｐゴシック" charset="0"/>
              </a:rPr>
              <a:t>Planning a Visualization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Geneva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sz="2800" b="1" dirty="0" smtClean="0">
                <a:solidFill>
                  <a:schemeClr val="tx1"/>
                </a:solidFill>
                <a:latin typeface="Geneva" charset="0"/>
                <a:ea typeface="ＭＳ Ｐゴシック" charset="0"/>
                <a:cs typeface="ＭＳ Ｐゴシック" charset="0"/>
              </a:rPr>
              <a:t>is its goal?</a:t>
            </a:r>
          </a:p>
          <a:p>
            <a:r>
              <a:rPr lang="en-US" dirty="0" smtClean="0"/>
              <a:t>Does it support comparisons?</a:t>
            </a:r>
            <a:endParaRPr lang="en-US" dirty="0"/>
          </a:p>
          <a:p>
            <a:r>
              <a:rPr lang="en-US" dirty="0"/>
              <a:t>Causality, Mechanism, Structure, </a:t>
            </a:r>
            <a:r>
              <a:rPr lang="en-US" dirty="0" smtClean="0"/>
              <a:t>Explanation?</a:t>
            </a:r>
            <a:endParaRPr lang="en-US" dirty="0"/>
          </a:p>
          <a:p>
            <a:r>
              <a:rPr lang="en-US" dirty="0"/>
              <a:t>Multivariate </a:t>
            </a:r>
            <a:r>
              <a:rPr lang="en-US" dirty="0" smtClean="0"/>
              <a:t>analysis?</a:t>
            </a:r>
            <a:endParaRPr lang="en-US" dirty="0"/>
          </a:p>
          <a:p>
            <a:r>
              <a:rPr lang="en-US" dirty="0"/>
              <a:t>Integration of </a:t>
            </a:r>
            <a:r>
              <a:rPr lang="en-US" dirty="0" smtClean="0"/>
              <a:t>Evidence?</a:t>
            </a:r>
            <a:endParaRPr lang="en-US" dirty="0"/>
          </a:p>
          <a:p>
            <a:r>
              <a:rPr lang="en-US" dirty="0" smtClean="0"/>
              <a:t>Documentation? [process &amp; provenance]</a:t>
            </a:r>
            <a:endParaRPr lang="en-US" dirty="0"/>
          </a:p>
          <a:p>
            <a:r>
              <a:rPr lang="en-US" dirty="0"/>
              <a:t>Content (Counts Most of All)</a:t>
            </a:r>
          </a:p>
          <a:p>
            <a:pPr marL="0" indent="0">
              <a:buNone/>
            </a:pPr>
            <a:endParaRPr lang="en-US" sz="28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 marL="609600" indent="-609600"/>
            <a:endParaRPr lang="en-US" sz="2800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Making Queries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Geneva" charset="0"/>
                <a:ea typeface="ＭＳ Ｐゴシック" charset="0"/>
                <a:cs typeface="ＭＳ Ｐゴシック" charset="0"/>
              </a:rPr>
              <a:t>Define the </a:t>
            </a:r>
            <a:r>
              <a:rPr lang="en-US" sz="2800" dirty="0" smtClean="0">
                <a:latin typeface="Geneva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sz="2800" dirty="0">
                <a:latin typeface="Genev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800" dirty="0" err="1">
                <a:latin typeface="Geneva" charset="0"/>
                <a:ea typeface="ＭＳ Ｐゴシック" charset="0"/>
                <a:cs typeface="ＭＳ Ｐゴシック" charset="0"/>
              </a:rPr>
              <a:t>ies</a:t>
            </a:r>
            <a:r>
              <a:rPr lang="en-US" sz="2800" dirty="0">
                <a:latin typeface="Geneva" charset="0"/>
                <a:ea typeface="ＭＳ Ｐゴシック" charset="0"/>
                <a:cs typeface="ＭＳ Ｐゴシック" charset="0"/>
              </a:rPr>
              <a:t>] you wish to </a:t>
            </a:r>
            <a:r>
              <a:rPr lang="en-US" sz="2800" dirty="0" smtClean="0">
                <a:latin typeface="Geneva" charset="0"/>
                <a:ea typeface="ＭＳ Ｐゴシック" charset="0"/>
                <a:cs typeface="ＭＳ Ｐゴシック" charset="0"/>
              </a:rPr>
              <a:t>support </a:t>
            </a:r>
            <a:endParaRPr lang="en-US" sz="28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ja-JP" altLang="en-US" sz="2800" dirty="0">
                <a:latin typeface="Genev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Geneva" charset="0"/>
                <a:ea typeface="ＭＳ Ｐゴシック" charset="0"/>
                <a:cs typeface="ＭＳ Ｐゴシック" charset="0"/>
              </a:rPr>
              <a:t>The special skill of designers … [is] the talent to analyze a design in terms of its ability to support the visual queries of others…</a:t>
            </a:r>
            <a:r>
              <a:rPr lang="ja-JP" altLang="en-US" sz="2800" dirty="0">
                <a:latin typeface="Genev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Geneva" charset="0"/>
                <a:ea typeface="ＭＳ Ｐゴシック" charset="0"/>
              </a:rPr>
              <a:t>Patterns </a:t>
            </a:r>
            <a:r>
              <a:rPr lang="en-US" sz="2400" dirty="0">
                <a:latin typeface="Geneva" charset="0"/>
                <a:ea typeface="ＭＳ Ｐゴシック" charset="0"/>
                <a:sym typeface="Wingdings" charset="0"/>
              </a:rPr>
              <a:t> visual system </a:t>
            </a:r>
          </a:p>
          <a:p>
            <a:pPr lvl="1"/>
            <a:r>
              <a:rPr lang="en-US" sz="2400" dirty="0">
                <a:latin typeface="Geneva" charset="0"/>
                <a:ea typeface="ＭＳ Ｐゴシック" charset="0"/>
                <a:sym typeface="Wingdings" charset="0"/>
              </a:rPr>
              <a:t>Cognitive process prediction</a:t>
            </a:r>
          </a:p>
          <a:p>
            <a:pPr lvl="1"/>
            <a:r>
              <a:rPr lang="en-US" sz="2400" dirty="0">
                <a:latin typeface="Geneva" charset="0"/>
                <a:ea typeface="ＭＳ Ｐゴシック" charset="0"/>
                <a:sym typeface="Wingdings" charset="0"/>
              </a:rPr>
              <a:t>A continual fresh eye </a:t>
            </a:r>
          </a:p>
        </p:txBody>
      </p:sp>
    </p:spTree>
    <p:extLst>
      <p:ext uri="{BB962C8B-B14F-4D97-AF65-F5344CB8AC3E}">
        <p14:creationId xmlns:p14="http://schemas.microsoft.com/office/powerpoint/2010/main" val="170535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33481"/>
            <a:ext cx="6280441" cy="990107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Visualization Techniques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964363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95400" y="1457199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www.visual-literacy.org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periodic_table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periodic_table.html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8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Comparison by Keim</a:t>
            </a:r>
          </a:p>
        </p:txBody>
      </p:sp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1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60" y="310162"/>
            <a:ext cx="7536725" cy="990107"/>
          </a:xfrm>
        </p:spPr>
        <p:txBody>
          <a:bodyPr/>
          <a:lstStyle/>
          <a:p>
            <a:r>
              <a:rPr lang="en-US" dirty="0" smtClean="0"/>
              <a:t>The earth is getting warmer [which is closest to your view]: Create a </a:t>
            </a:r>
            <a:r>
              <a:rPr lang="en-US" dirty="0" err="1" smtClean="0"/>
              <a:t>viz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713803"/>
              </p:ext>
            </p:extLst>
          </p:nvPr>
        </p:nvGraphicFramePr>
        <p:xfrm>
          <a:off x="126996" y="1469570"/>
          <a:ext cx="8944431" cy="483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391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  <a:gridCol w="421120"/>
              </a:tblGrid>
              <a:tr h="852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Sci. ‘14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‘09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 14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13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13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12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11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10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 09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r>
                        <a:rPr lang="en-US" baseline="0" dirty="0" smtClean="0"/>
                        <a:t> 09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08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 07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 06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 06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 06</a:t>
                      </a:r>
                      <a:endParaRPr lang="en-US" dirty="0"/>
                    </a:p>
                  </a:txBody>
                  <a:tcPr vert="vert270"/>
                </a:tc>
              </a:tr>
              <a:tr h="816429">
                <a:tc>
                  <a:txBody>
                    <a:bodyPr/>
                    <a:lstStyle/>
                    <a:p>
                      <a:r>
                        <a:rPr lang="en-US" dirty="0" smtClean="0"/>
                        <a:t>Mostly because of human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1124857">
                <a:tc>
                  <a:txBody>
                    <a:bodyPr/>
                    <a:lstStyle/>
                    <a:p>
                      <a:r>
                        <a:rPr lang="en-US" dirty="0" smtClean="0"/>
                        <a:t>Mostly because</a:t>
                      </a:r>
                      <a:r>
                        <a:rPr lang="en-US" baseline="0" dirty="0" smtClean="0"/>
                        <a:t> of natural patterns in the earth’s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dirty="0" smtClean="0"/>
                        <a:t>No solid evidence</a:t>
                      </a:r>
                      <a:r>
                        <a:rPr lang="en-US" baseline="0" dirty="0" smtClean="0"/>
                        <a:t> it is warming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89989"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know/refused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3"/>
          <a:srcRect t="42377" b="31050"/>
          <a:stretch/>
        </p:blipFill>
        <p:spPr>
          <a:xfrm>
            <a:off x="1353685" y="2819400"/>
            <a:ext cx="7048500" cy="30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Wave 3"/>
          <p:cNvSpPr/>
          <p:nvPr/>
        </p:nvSpPr>
        <p:spPr>
          <a:xfrm>
            <a:off x="1371828" y="2247072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1371829" y="2508330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Wave 11"/>
          <p:cNvSpPr/>
          <p:nvPr/>
        </p:nvSpPr>
        <p:spPr>
          <a:xfrm>
            <a:off x="1353684" y="5564083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ave 12"/>
          <p:cNvSpPr/>
          <p:nvPr/>
        </p:nvSpPr>
        <p:spPr>
          <a:xfrm>
            <a:off x="1353685" y="5825341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ave 13"/>
          <p:cNvSpPr/>
          <p:nvPr/>
        </p:nvSpPr>
        <p:spPr>
          <a:xfrm>
            <a:off x="1360942" y="2555005"/>
            <a:ext cx="7048500" cy="15240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/>
          <p:cNvSpPr/>
          <p:nvPr/>
        </p:nvSpPr>
        <p:spPr>
          <a:xfrm>
            <a:off x="1371829" y="5838372"/>
            <a:ext cx="7048500" cy="15240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9563" b="-3890"/>
          <a:stretch/>
        </p:blipFill>
        <p:spPr>
          <a:xfrm>
            <a:off x="1353685" y="5914572"/>
            <a:ext cx="7048500" cy="1655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3"/>
          <a:srcRect t="42377" b="31050"/>
          <a:stretch/>
        </p:blipFill>
        <p:spPr>
          <a:xfrm>
            <a:off x="1353685" y="2819400"/>
            <a:ext cx="7048500" cy="30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3"/>
          <a:srcRect b="80795"/>
          <a:stretch/>
        </p:blipFill>
        <p:spPr>
          <a:xfrm>
            <a:off x="1371828" y="310162"/>
            <a:ext cx="7048500" cy="2219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Wave 3"/>
          <p:cNvSpPr/>
          <p:nvPr/>
        </p:nvSpPr>
        <p:spPr>
          <a:xfrm>
            <a:off x="1371828" y="2247072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1371829" y="2508330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Wave 11"/>
          <p:cNvSpPr/>
          <p:nvPr/>
        </p:nvSpPr>
        <p:spPr>
          <a:xfrm>
            <a:off x="1353684" y="5564083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ave 12"/>
          <p:cNvSpPr/>
          <p:nvPr/>
        </p:nvSpPr>
        <p:spPr>
          <a:xfrm>
            <a:off x="1353685" y="5825341"/>
            <a:ext cx="7048500" cy="463964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ave 13"/>
          <p:cNvSpPr/>
          <p:nvPr/>
        </p:nvSpPr>
        <p:spPr>
          <a:xfrm>
            <a:off x="1360942" y="2555005"/>
            <a:ext cx="7048500" cy="15240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/>
          <p:cNvSpPr/>
          <p:nvPr/>
        </p:nvSpPr>
        <p:spPr>
          <a:xfrm>
            <a:off x="1371829" y="5838372"/>
            <a:ext cx="7048500" cy="152400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www.bloomberg.com</a:t>
            </a:r>
            <a:r>
              <a:rPr lang="en-US" sz="2000" dirty="0"/>
              <a:t>/graphics/2014-hottest-year-on-record/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0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neva" charset="0"/>
                <a:ea typeface="ＭＳ Ｐゴシック" charset="0"/>
                <a:cs typeface="ＭＳ Ｐゴシック" charset="0"/>
              </a:rPr>
              <a:t>Does visualization help?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2400" dirty="0" smtClean="0">
                <a:latin typeface="Geneva" charset="0"/>
                <a:ea typeface="ＭＳ Ｐゴシック" charset="0"/>
              </a:rPr>
              <a:t>The </a:t>
            </a:r>
            <a:r>
              <a:rPr lang="en-US" sz="2400" dirty="0">
                <a:latin typeface="Geneva" charset="0"/>
                <a:ea typeface="ＭＳ Ｐゴシック" charset="0"/>
              </a:rPr>
              <a:t>jury is still out</a:t>
            </a:r>
          </a:p>
          <a:p>
            <a:pPr marL="228600" lvl="1" indent="0">
              <a:buNone/>
            </a:pPr>
            <a:r>
              <a:rPr lang="en-US" sz="2400" dirty="0">
                <a:latin typeface="Geneva" charset="0"/>
                <a:ea typeface="ＭＳ Ｐゴシック" charset="0"/>
              </a:rPr>
              <a:t>Still supplemental at best for text collections</a:t>
            </a:r>
          </a:p>
          <a:p>
            <a:pPr lvl="2"/>
            <a:r>
              <a:rPr lang="en-US" sz="2000" dirty="0">
                <a:latin typeface="Geneva" charset="0"/>
                <a:ea typeface="ＭＳ Ｐゴシック" charset="0"/>
              </a:rPr>
              <a:t>A correlation with spatial ability</a:t>
            </a:r>
          </a:p>
          <a:p>
            <a:pPr lvl="2"/>
            <a:r>
              <a:rPr lang="en-US" sz="2000" dirty="0">
                <a:latin typeface="Geneva" charset="0"/>
                <a:ea typeface="ＭＳ Ｐゴシック" charset="0"/>
              </a:rPr>
              <a:t>Learning effects: with practice ability on visual display begins to equal that of </a:t>
            </a:r>
            <a:r>
              <a:rPr lang="en-US" sz="2000" dirty="0" smtClean="0">
                <a:latin typeface="Geneva" charset="0"/>
                <a:ea typeface="ＭＳ Ｐゴシック" charset="0"/>
              </a:rPr>
              <a:t>text</a:t>
            </a:r>
            <a:endParaRPr lang="en-US" sz="2000" dirty="0">
              <a:latin typeface="Genev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Review Quiz 3</a:t>
            </a:r>
          </a:p>
          <a:p>
            <a:pPr marL="0" indent="0">
              <a:buNone/>
            </a:pPr>
            <a:r>
              <a:rPr lang="en-US" dirty="0" smtClean="0"/>
              <a:t>Talk about Information Visualization</a:t>
            </a:r>
          </a:p>
          <a:p>
            <a:pPr marL="0" indent="0">
              <a:buNone/>
            </a:pPr>
            <a:r>
              <a:rPr lang="en-US" dirty="0" smtClean="0"/>
              <a:t>Practice Information Visualization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048804" cy="4943918"/>
          </a:xfrm>
          <a:noFill/>
        </p:spPr>
        <p:txBody>
          <a:bodyPr>
            <a:spAutoFit/>
          </a:bodyPr>
          <a:lstStyle/>
          <a:p>
            <a:pPr marL="320675" indent="-320675" defTabSz="852488">
              <a:lnSpc>
                <a:spcPct val="110000"/>
              </a:lnSpc>
              <a:buFontTx/>
              <a:buNone/>
            </a:pPr>
            <a:r>
              <a:rPr lang="en-US" b="1" dirty="0"/>
              <a:t>After </a:t>
            </a:r>
            <a:r>
              <a:rPr lang="en-US" b="1" dirty="0" smtClean="0"/>
              <a:t>this, </a:t>
            </a:r>
            <a:r>
              <a:rPr lang="en-US" b="1" dirty="0"/>
              <a:t>you should be able to:</a:t>
            </a:r>
            <a:r>
              <a:rPr lang="en-US" sz="3600" dirty="0"/>
              <a:t> </a:t>
            </a:r>
            <a:endParaRPr lang="en-US" sz="1200" dirty="0"/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Understand key design goals for a visualization 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sz="2800" dirty="0" smtClean="0"/>
              <a:t>Recognize </a:t>
            </a:r>
            <a:r>
              <a:rPr lang="en-US" sz="2800" dirty="0" smtClean="0"/>
              <a:t>positive properties of a visualization, such as telling a story and self-</a:t>
            </a:r>
            <a:r>
              <a:rPr lang="en-US" sz="2800" dirty="0" smtClean="0"/>
              <a:t>documenting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Discuss pros and cons of different evaluation approaches</a:t>
            </a:r>
            <a:endParaRPr lang="en-US" sz="2800" dirty="0" smtClean="0"/>
          </a:p>
          <a:p>
            <a:pPr marL="320675" indent="-320675" defTabSz="852488">
              <a:spcBef>
                <a:spcPct val="25000"/>
              </a:spcBef>
              <a:buSzPct val="80000"/>
            </a:pP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Hans </a:t>
            </a:r>
            <a:r>
              <a:rPr lang="en-US" dirty="0" err="1" smtClean="0"/>
              <a:t>Rosling</a:t>
            </a:r>
            <a:r>
              <a:rPr lang="en-US" dirty="0" smtClean="0"/>
              <a:t> on Health &amp; Wealth</a:t>
            </a:r>
            <a:endParaRPr lang="en-US" dirty="0"/>
          </a:p>
        </p:txBody>
      </p:sp>
      <p:pic>
        <p:nvPicPr>
          <p:cNvPr id="7" name="Content Placeholder 6" descr="Screen Shot 2014-02-24 at 2.13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205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5732" y="1396204"/>
            <a:ext cx="711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=ahp7QhbB8G4</a:t>
            </a:r>
          </a:p>
        </p:txBody>
      </p:sp>
    </p:spTree>
    <p:extLst>
      <p:ext uri="{BB962C8B-B14F-4D97-AF65-F5344CB8AC3E}">
        <p14:creationId xmlns:p14="http://schemas.microsoft.com/office/powerpoint/2010/main" val="415358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What is Information Visualization?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Visualize: to form a mental image or vision of …</a:t>
            </a:r>
          </a:p>
          <a:p>
            <a:pPr>
              <a:buFontTx/>
              <a:buNone/>
            </a:pP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Visualize: to imagine or remember as if actually seeing.</a:t>
            </a:r>
          </a:p>
          <a:p>
            <a:pPr>
              <a:buFontTx/>
              <a:buNone/>
            </a:pPr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American Heritage dictionary, Concise Oxford dictionary 		</a:t>
            </a:r>
          </a:p>
        </p:txBody>
      </p:sp>
    </p:spTree>
    <p:extLst>
      <p:ext uri="{BB962C8B-B14F-4D97-AF65-F5344CB8AC3E}">
        <p14:creationId xmlns:p14="http://schemas.microsoft.com/office/powerpoint/2010/main" val="413946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sz="4000">
                <a:latin typeface="Geneva" charset="0"/>
                <a:ea typeface="ＭＳ Ｐゴシック" charset="0"/>
                <a:cs typeface="ＭＳ Ｐゴシック" charset="0"/>
              </a:rPr>
              <a:t>What is Information Visualization?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860" y="1876515"/>
            <a:ext cx="7776013" cy="4195389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Geneva" charset="0"/>
                <a:ea typeface="ＭＳ Ｐゴシック" charset="0"/>
                <a:cs typeface="ＭＳ Ｐゴシック" charset="0"/>
              </a:rPr>
              <a:t>The depiction of information using spatial or graphical representations, to facilitate comparison, pattern recognition, change detection, and other cognitive skills by making use of the visual system (Hearst 03). </a:t>
            </a:r>
          </a:p>
          <a:p>
            <a:pPr>
              <a:buFontTx/>
              <a:buNone/>
            </a:pPr>
            <a:endParaRPr lang="en-US" sz="24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ja-JP" altLang="en-US" sz="2400" dirty="0">
                <a:latin typeface="Genev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Geneva" charset="0"/>
                <a:ea typeface="ＭＳ Ｐゴシック" charset="0"/>
                <a:cs typeface="ＭＳ Ｐゴシック" charset="0"/>
              </a:rPr>
              <a:t>that which gives to the viewer the greatest number of ideas in the shortest time with the least ink in the smallest space.</a:t>
            </a:r>
            <a:r>
              <a:rPr lang="ja-JP" altLang="en-US" sz="2400" dirty="0">
                <a:latin typeface="Genev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Geneva" charset="0"/>
                <a:ea typeface="ＭＳ Ｐゴシック" charset="0"/>
                <a:cs typeface="ＭＳ Ｐゴシック" charset="0"/>
              </a:rPr>
              <a:t> --Edward R. </a:t>
            </a:r>
            <a:r>
              <a:rPr lang="en-US" altLang="ja-JP" sz="2400" dirty="0" err="1" smtClean="0">
                <a:latin typeface="Geneva" charset="0"/>
                <a:ea typeface="ＭＳ Ｐゴシック" charset="0"/>
                <a:cs typeface="ＭＳ Ｐゴシック" charset="0"/>
              </a:rPr>
              <a:t>Tufte</a:t>
            </a:r>
            <a:endParaRPr lang="en-US" altLang="ja-JP" sz="2400" dirty="0" smtClean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altLang="ja-JP" sz="24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ja-JP" sz="2400" dirty="0" smtClean="0">
                <a:latin typeface="Geneva" charset="0"/>
                <a:ea typeface="ＭＳ Ｐゴシック" charset="0"/>
                <a:cs typeface="ＭＳ Ｐゴシック" charset="0"/>
              </a:rPr>
              <a:t>Further Reading: http</a:t>
            </a:r>
            <a:r>
              <a:rPr lang="en-US" altLang="ja-JP" sz="2400" dirty="0">
                <a:latin typeface="Geneva" charset="0"/>
                <a:ea typeface="ＭＳ Ｐゴシック" charset="0"/>
                <a:cs typeface="ＭＳ Ｐゴシック" charset="0"/>
              </a:rPr>
              <a:t>://</a:t>
            </a:r>
            <a:r>
              <a:rPr lang="en-US" altLang="ja-JP" sz="2400" dirty="0" err="1">
                <a:latin typeface="Geneva" charset="0"/>
                <a:ea typeface="ＭＳ Ｐゴシック" charset="0"/>
                <a:cs typeface="ＭＳ Ｐゴシック" charset="0"/>
              </a:rPr>
              <a:t>fellinlovewithdata.com</a:t>
            </a:r>
            <a:r>
              <a:rPr lang="en-US" altLang="ja-JP" sz="2400" dirty="0">
                <a:latin typeface="Geneva" charset="0"/>
                <a:ea typeface="ＭＳ Ｐゴシック" charset="0"/>
                <a:cs typeface="ＭＳ Ｐゴシック" charset="0"/>
              </a:rPr>
              <a:t>/guides/7-classic-foundational-vis-papers</a:t>
            </a:r>
          </a:p>
          <a:p>
            <a:pPr>
              <a:buFontTx/>
              <a:buNone/>
            </a:pPr>
            <a:endParaRPr lang="en-US" sz="2400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5680642"/>
            <a:ext cx="114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687D29"/>
                </a:solidFill>
                <a:latin typeface="Courier" charset="0"/>
              </a:rPr>
              <a:t>Image from mapquest.com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The Power of Visualization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384" y="2175442"/>
            <a:ext cx="77724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1. Start out going Southwest on ELLSWORTH AVE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    Towards BROADWAY by turning right.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2: Turn RIGHT onto BROADWAY.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3. Turn RIGHT onto QUINCY ST.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4. Turn LEFT onto CAMBRIDGE ST.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5. Turn SLIGHT RIGHT onto MASSACHUSETTS AVE. </a:t>
            </a:r>
          </a:p>
          <a:p>
            <a:pPr>
              <a:buFontTx/>
              <a:buNone/>
            </a:pPr>
            <a:r>
              <a:rPr lang="en-US" sz="1200" b="1" dirty="0">
                <a:latin typeface="Geneva" charset="0"/>
                <a:ea typeface="ＭＳ Ｐゴシック" charset="0"/>
                <a:cs typeface="ＭＳ Ｐゴシック" charset="0"/>
              </a:rPr>
              <a:t>6. Turn RIGHT onto RUSSELL ST.</a:t>
            </a:r>
            <a:r>
              <a:rPr lang="en-US" sz="1200" dirty="0">
                <a:latin typeface="Geneva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1200" dirty="0">
              <a:latin typeface="Genev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4020" name="Picture 4" descr="C:\My Documents\Viz\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992268"/>
            <a:ext cx="5344174" cy="379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1" name="Freeform 5"/>
          <p:cNvSpPr>
            <a:spLocks/>
          </p:cNvSpPr>
          <p:nvPr/>
        </p:nvSpPr>
        <p:spPr bwMode="auto">
          <a:xfrm>
            <a:off x="6477000" y="2785042"/>
            <a:ext cx="1676400" cy="2514600"/>
          </a:xfrm>
          <a:custGeom>
            <a:avLst/>
            <a:gdLst>
              <a:gd name="T0" fmla="*/ 2147483647 w 1056"/>
              <a:gd name="T1" fmla="*/ 2147483647 h 1584"/>
              <a:gd name="T2" fmla="*/ 2147483647 w 1056"/>
              <a:gd name="T3" fmla="*/ 2147483647 h 1584"/>
              <a:gd name="T4" fmla="*/ 2147483647 w 1056"/>
              <a:gd name="T5" fmla="*/ 2147483647 h 1584"/>
              <a:gd name="T6" fmla="*/ 2147483647 w 1056"/>
              <a:gd name="T7" fmla="*/ 2147483647 h 1584"/>
              <a:gd name="T8" fmla="*/ 0 w 1056"/>
              <a:gd name="T9" fmla="*/ 2147483647 h 1584"/>
              <a:gd name="T10" fmla="*/ 2147483647 w 1056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1584"/>
              <a:gd name="T20" fmla="*/ 1056 w 1056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1584">
                <a:moveTo>
                  <a:pt x="1056" y="1440"/>
                </a:moveTo>
                <a:lnTo>
                  <a:pt x="960" y="1584"/>
                </a:lnTo>
                <a:lnTo>
                  <a:pt x="288" y="1200"/>
                </a:lnTo>
                <a:lnTo>
                  <a:pt x="288" y="336"/>
                </a:lnTo>
                <a:lnTo>
                  <a:pt x="0" y="96"/>
                </a:lnTo>
                <a:lnTo>
                  <a:pt x="144" y="0"/>
                </a:ln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neva" charset="0"/>
                <a:ea typeface="ＭＳ Ｐゴシック" charset="0"/>
                <a:cs typeface="ＭＳ Ｐゴシック" charset="0"/>
              </a:rPr>
              <a:t>The Power of Visualization</a:t>
            </a:r>
          </a:p>
        </p:txBody>
      </p:sp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" y="103880"/>
            <a:ext cx="9139384" cy="554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143000" y="5815111"/>
            <a:ext cx="7532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Line </a:t>
            </a:r>
            <a:r>
              <a:rPr lang="en-US" dirty="0" smtClean="0"/>
              <a:t>drive </a:t>
            </a:r>
            <a:r>
              <a:rPr lang="en-US" dirty="0"/>
              <a:t>tool by </a:t>
            </a:r>
            <a:r>
              <a:rPr lang="en-US" dirty="0" err="1"/>
              <a:t>Maneesh</a:t>
            </a:r>
            <a:r>
              <a:rPr lang="en-US" dirty="0"/>
              <a:t> </a:t>
            </a:r>
            <a:r>
              <a:rPr lang="en-US" dirty="0" err="1"/>
              <a:t>Agrawala</a:t>
            </a:r>
            <a:r>
              <a:rPr lang="en-US" dirty="0"/>
              <a:t> http://</a:t>
            </a:r>
            <a:r>
              <a:rPr lang="en-US" dirty="0" err="1"/>
              <a:t>graphics.stanford.edu</a:t>
            </a:r>
            <a:r>
              <a:rPr lang="en-US" dirty="0"/>
              <a:t>/~</a:t>
            </a:r>
            <a:r>
              <a:rPr lang="en-US" dirty="0" err="1"/>
              <a:t>maneesh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114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eva" charset="0"/>
                <a:ea typeface="ＭＳ Ｐゴシック" charset="0"/>
                <a:cs typeface="ＭＳ Ｐゴシック" charset="0"/>
              </a:rPr>
              <a:t>The Power of 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i="1" dirty="0" smtClean="0">
                <a:latin typeface="Genev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interaction in Visualization</a:t>
            </a:r>
            <a:endParaRPr lang="en-US" dirty="0">
              <a:latin typeface="Genev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8775" y="3516342"/>
            <a:ext cx="2252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Lee, </a:t>
            </a:r>
            <a:r>
              <a:rPr lang="en-US" dirty="0" err="1" smtClean="0"/>
              <a:t>Forlizzi</a:t>
            </a:r>
            <a:r>
              <a:rPr lang="en-US" dirty="0" smtClean="0"/>
              <a:t> &amp; Hudson</a:t>
            </a:r>
            <a:endParaRPr lang="en-US" dirty="0"/>
          </a:p>
        </p:txBody>
      </p:sp>
      <p:pic>
        <p:nvPicPr>
          <p:cNvPr id="4" name="Picture 3" descr="Screen Shot 2015-02-02 at 5.0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829"/>
            <a:ext cx="9144000" cy="2180663"/>
          </a:xfrm>
          <a:prstGeom prst="rect">
            <a:avLst/>
          </a:prstGeom>
        </p:spPr>
      </p:pic>
      <p:pic>
        <p:nvPicPr>
          <p:cNvPr id="6" name="Picture 5" descr="Screen Shot 2015-02-02 at 4.58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54" y="3488492"/>
            <a:ext cx="6944146" cy="33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14043</TotalTime>
  <Words>892</Words>
  <Application>Microsoft Macintosh PowerPoint</Application>
  <PresentationFormat>On-screen Show (4:3)</PresentationFormat>
  <Paragraphs>205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Goals for today</vt:lpstr>
      <vt:lpstr>Goals</vt:lpstr>
      <vt:lpstr>Hans Rosling on Health &amp; Wealth</vt:lpstr>
      <vt:lpstr>What is Information Visualization?</vt:lpstr>
      <vt:lpstr>What is Information Visualization?</vt:lpstr>
      <vt:lpstr>The Power of Visualization</vt:lpstr>
      <vt:lpstr>The Power of Visualization</vt:lpstr>
      <vt:lpstr>The Power of Design and interaction in Visualization</vt:lpstr>
      <vt:lpstr>Planning a Visualization</vt:lpstr>
      <vt:lpstr>Making Queries</vt:lpstr>
      <vt:lpstr>Visualization Techniques</vt:lpstr>
      <vt:lpstr>Comparison by Keim</vt:lpstr>
      <vt:lpstr>The earth is getting warmer [which is closest to your view]: Create a viz</vt:lpstr>
      <vt:lpstr>PowerPoint Presentation</vt:lpstr>
      <vt:lpstr>PowerPoint Presentation</vt:lpstr>
      <vt:lpstr>An example</vt:lpstr>
      <vt:lpstr>Does visualization help?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393</cp:revision>
  <dcterms:created xsi:type="dcterms:W3CDTF">2013-10-07T16:54:34Z</dcterms:created>
  <dcterms:modified xsi:type="dcterms:W3CDTF">2016-02-11T01:05:34Z</dcterms:modified>
</cp:coreProperties>
</file>