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287" r:id="rId20"/>
    <p:sldId id="296" r:id="rId21"/>
    <p:sldId id="293" r:id="rId22"/>
    <p:sldId id="307" r:id="rId23"/>
    <p:sldId id="305" r:id="rId24"/>
    <p:sldId id="308" r:id="rId25"/>
    <p:sldId id="310" r:id="rId26"/>
    <p:sldId id="314" r:id="rId27"/>
    <p:sldId id="315" r:id="rId28"/>
    <p:sldId id="316" r:id="rId29"/>
    <p:sldId id="319" r:id="rId30"/>
    <p:sldId id="363" r:id="rId31"/>
    <p:sldId id="320" r:id="rId32"/>
    <p:sldId id="324" r:id="rId33"/>
    <p:sldId id="330" r:id="rId34"/>
    <p:sldId id="376" r:id="rId35"/>
    <p:sldId id="377" r:id="rId36"/>
    <p:sldId id="378" r:id="rId37"/>
    <p:sldId id="379" r:id="rId38"/>
    <p:sldId id="382" r:id="rId39"/>
    <p:sldId id="383" r:id="rId40"/>
    <p:sldId id="384" r:id="rId41"/>
    <p:sldId id="385" r:id="rId42"/>
    <p:sldId id="388" r:id="rId43"/>
    <p:sldId id="389" r:id="rId44"/>
    <p:sldId id="392" r:id="rId45"/>
    <p:sldId id="393" r:id="rId46"/>
    <p:sldId id="394" r:id="rId47"/>
    <p:sldId id="398" r:id="rId48"/>
    <p:sldId id="399" r:id="rId49"/>
    <p:sldId id="400" r:id="rId50"/>
    <p:sldId id="401" r:id="rId51"/>
    <p:sldId id="40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55" autoAdjust="0"/>
  </p:normalViewPr>
  <p:slideViewPr>
    <p:cSldViewPr snapToGrid="0" snapToObjects="1">
      <p:cViewPr varScale="1">
        <p:scale>
          <a:sx n="46" d="100"/>
          <a:sy n="46" d="100"/>
        </p:scale>
        <p:origin x="-2216" y="-9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6/25/14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6/25/14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</a:t>
            </a:r>
            <a:r>
              <a:rPr lang="en-US" baseline="0" dirty="0" smtClean="0"/>
              <a:t> to cover it all in this class!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Discrete values (“Probability Mass Function”) - typically values and weights</a:t>
            </a:r>
          </a:p>
          <a:p>
            <a:pPr lvl="1"/>
            <a:r>
              <a:rPr lang="en-US" dirty="0" smtClean="0"/>
              <a:t>Continues values (“Probability Density Function”) – typically a function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Affects how we model the variable </a:t>
            </a:r>
          </a:p>
          <a:p>
            <a:pPr lvl="1"/>
            <a:r>
              <a:rPr lang="en-US" dirty="0" smtClean="0"/>
              <a:t>Insurance</a:t>
            </a:r>
            <a:r>
              <a:rPr lang="en-US" baseline="0" dirty="0" smtClean="0"/>
              <a:t> claims: Not independent when an epidemic hits the local population (common location affects health)</a:t>
            </a:r>
          </a:p>
          <a:p>
            <a:pPr lvl="1"/>
            <a:r>
              <a:rPr lang="en-US" baseline="0" dirty="0" smtClean="0"/>
              <a:t>Identical distributions not the same in terms of chance of being sick when one person has higher likelihood of inheriting a disease or is in a socioeconomic class more at risk for disease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Fig. 17. Velocity proﬁles over time using the mouse for (</a:t>
            </a:r>
            <a:r>
              <a:rPr lang="en-US" dirty="0" err="1" smtClean="0"/>
              <a:t>a,b</a:t>
            </a:r>
            <a:r>
              <a:rPr lang="en-US" dirty="0" smtClean="0"/>
              <a:t>) able-bodied participants and (</a:t>
            </a:r>
            <a:r>
              <a:rPr lang="en-US" dirty="0" err="1" smtClean="0"/>
              <a:t>c,d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motor-impaired participants. The dot represents the click or crossing event. The graphs on the</a:t>
            </a:r>
          </a:p>
          <a:p>
            <a:endParaRPr lang="en-US" dirty="0" smtClean="0"/>
          </a:p>
          <a:p>
            <a:r>
              <a:rPr lang="en-US" dirty="0" smtClean="0"/>
              <a:t>left are for area pointing. The graphs on the right are for goal crossing.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4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852488">
              <a:spcBef>
                <a:spcPct val="40000"/>
              </a:spcBef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folHlink"/>
                </a:solidFill>
              </a:rPr>
              <a:t>scatter plot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folHlink"/>
                </a:solidFill>
              </a:rPr>
              <a:t>correlation</a:t>
            </a:r>
            <a:r>
              <a:rPr lang="en-US" dirty="0" smtClean="0"/>
              <a:t> analysis are measures of association (</a:t>
            </a:r>
            <a:r>
              <a:rPr lang="en-US" i="1" dirty="0" smtClean="0"/>
              <a:t>linear</a:t>
            </a:r>
            <a:r>
              <a:rPr lang="en-US" dirty="0" smtClean="0"/>
              <a:t> relationship) between two variables</a:t>
            </a:r>
          </a:p>
          <a:p>
            <a:pPr lvl="1"/>
            <a:r>
              <a:rPr lang="en-US" dirty="0" smtClean="0"/>
              <a:t>These variables change together</a:t>
            </a:r>
          </a:p>
          <a:p>
            <a:pPr lvl="1"/>
            <a:r>
              <a:rPr lang="en-US" dirty="0" smtClean="0"/>
              <a:t>Usually scale (interval or ratio) variables</a:t>
            </a:r>
          </a:p>
          <a:p>
            <a:pPr marL="0" indent="0" defTabSz="852488">
              <a:spcBef>
                <a:spcPct val="40000"/>
              </a:spcBef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Lucida Grande" charset="0"/>
                <a:cs typeface="Geneva" charset="0"/>
              </a:rPr>
              <a:t>Note negative to positive change among other things</a:t>
            </a:r>
            <a:endParaRPr lang="en-US" dirty="0">
              <a:latin typeface="Lucida Grande" charset="0"/>
              <a:cs typeface="Geneva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0F6015-B5BE-DC48-BF90-822506A7E3A5}" type="slidenum">
              <a:rPr lang="en-US" b="0"/>
              <a:pPr eaLnBrk="1" hangingPunct="1"/>
              <a:t>39</a:t>
            </a:fld>
            <a:endParaRPr lang="en-US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+mn-lt"/>
                <a:ea typeface="+mn-ea"/>
              </a:rPr>
              <a:t>tests - a much smaller range than the full population from which the researchers could have drawn their sample.</a:t>
            </a:r>
            <a:endParaRPr lang="en-US" dirty="0">
              <a:latin typeface="Lucida Grande" charset="0"/>
              <a:cs typeface="Geneva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D2C3B-E299-C447-8DCF-14FEA0D6C794}" type="slidenum">
              <a:rPr lang="en-US" b="0"/>
              <a:pPr eaLnBrk="1" hangingPunct="1"/>
              <a:t>40</a:t>
            </a:fld>
            <a:endParaRPr lang="en-US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Lucida Grande" charset="0"/>
              <a:cs typeface="Geneva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0D2D58-81E6-4D46-A6DA-C14DCEAD56A6}" type="slidenum">
              <a:rPr lang="en-US" b="0"/>
              <a:pPr eaLnBrk="1" hangingPunct="1"/>
              <a:t>43</a:t>
            </a:fld>
            <a:endParaRPr lang="en-US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29B993-EDED-F84D-8DCA-691A62BD1887}" type="slidenum">
              <a:rPr lang="en-NZ" b="0"/>
              <a:pPr eaLnBrk="1" hangingPunct="1"/>
              <a:t>45</a:t>
            </a:fld>
            <a:endParaRPr lang="en-NZ" b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NZ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CC4582-2B67-C646-8A27-D00E70B33CC6}" type="slidenum">
              <a:rPr lang="en-NZ" b="0"/>
              <a:pPr eaLnBrk="1" hangingPunct="1"/>
              <a:t>46</a:t>
            </a:fld>
            <a:endParaRPr lang="en-NZ" b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pandas.pydata.org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strata.oreilly.com</a:t>
            </a:r>
            <a:r>
              <a:rPr lang="en-US" dirty="0" smtClean="0"/>
              <a:t>/2013/03/python-data-tools-just-keep-getting-</a:t>
            </a:r>
            <a:r>
              <a:rPr lang="en-US" dirty="0" err="1" smtClean="0"/>
              <a:t>better.html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cloudcelebrity.wordpress.com</a:t>
            </a:r>
            <a:r>
              <a:rPr lang="en-US" dirty="0" smtClean="0"/>
              <a:t>/2012/04/25/machine-learning-libraries-in-python/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Visualization of the multidimensional data using stick figure icons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 attributes of the data are mapped to the display axes and the remaining at-tributes are mapped to the angle and/or length of the limbs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Texture patterns in the visualization show certain data characteristics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5697A3-FCA5-4741-B590-2AB30ADF383A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Lens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9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do an</a:t>
            </a:r>
            <a:r>
              <a:rPr lang="en-US" baseline="0" dirty="0" smtClean="0"/>
              <a:t> exercise </a:t>
            </a:r>
            <a:r>
              <a:rPr lang="en-US" baseline="0" smtClean="0"/>
              <a:t>in 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flowingdata.com</a:t>
            </a:r>
            <a:r>
              <a:rPr lang="en-US" dirty="0" smtClean="0"/>
              <a:t>/2008/02/15/how-to-read-and-use-a-box-and-whisker-plot/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this is after cleaning… </a:t>
            </a:r>
          </a:p>
          <a:p>
            <a:r>
              <a:rPr lang="en-US" baseline="0" dirty="0" smtClean="0"/>
              <a:t>Boxplots make comparison really easy … </a:t>
            </a:r>
          </a:p>
          <a:p>
            <a:r>
              <a:rPr lang="en-US" baseline="0" dirty="0" smtClean="0"/>
              <a:t>Can also show certain types of unexpected structure (e.g. variance variance)</a:t>
            </a:r>
          </a:p>
          <a:p>
            <a:r>
              <a:rPr lang="en-US" baseline="0" dirty="0" smtClean="0"/>
              <a:t>Created with ‘boxplot-</a:t>
            </a:r>
            <a:r>
              <a:rPr lang="en-US" baseline="0" dirty="0" err="1" smtClean="0"/>
              <a:t>demo.py</a:t>
            </a:r>
            <a:r>
              <a:rPr lang="en-US" baseline="0" dirty="0" smtClean="0"/>
              <a:t>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Box is 25% </a:t>
            </a:r>
          </a:p>
          <a:p>
            <a:r>
              <a:rPr lang="en-US" baseline="0" dirty="0" smtClean="0"/>
              <a:t>Line is median</a:t>
            </a:r>
          </a:p>
          <a:p>
            <a:r>
              <a:rPr lang="en-US" baseline="0" dirty="0" smtClean="0"/>
              <a:t>Dots are outliers</a:t>
            </a:r>
          </a:p>
          <a:p>
            <a:r>
              <a:rPr lang="en-US" baseline="0" dirty="0" smtClean="0"/>
              <a:t>Xx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6/25/14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6/25/14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6/25/14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6/25/14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6/25/14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6.jpeg"/><Relationship Id="rId3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Visualizing and Exploring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infrastructure solutions to the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Collecting Data: </a:t>
            </a:r>
            <a:r>
              <a:rPr lang="en-US" dirty="0" smtClean="0"/>
              <a:t>FS/</a:t>
            </a:r>
            <a:r>
              <a:rPr lang="en-US" dirty="0" err="1" smtClean="0"/>
              <a:t>Redis</a:t>
            </a:r>
            <a:r>
              <a:rPr lang="en-US" dirty="0" smtClean="0"/>
              <a:t>  [write heavy]</a:t>
            </a:r>
          </a:p>
          <a:p>
            <a:pPr marL="0" indent="0">
              <a:buNone/>
            </a:pPr>
            <a:r>
              <a:rPr lang="en-US" b="1" dirty="0" smtClean="0"/>
              <a:t>Organizing and Processing for future needs: </a:t>
            </a:r>
            <a:r>
              <a:rPr lang="en-US" dirty="0" err="1" smtClean="0"/>
              <a:t>Hadoop</a:t>
            </a:r>
            <a:r>
              <a:rPr lang="en-US" dirty="0" smtClean="0"/>
              <a:t>/Map Reduce related tools [flexible, not always efficient, not enterprise-ready]</a:t>
            </a:r>
          </a:p>
          <a:p>
            <a:pPr marL="0" indent="0">
              <a:buNone/>
            </a:pPr>
            <a:r>
              <a:rPr lang="en-US" b="1" dirty="0"/>
              <a:t>Summarization: </a:t>
            </a:r>
            <a:r>
              <a:rPr lang="en-US" dirty="0"/>
              <a:t>Google Big Query </a:t>
            </a:r>
          </a:p>
          <a:p>
            <a:pPr marL="0" indent="0">
              <a:buNone/>
            </a:pPr>
            <a:r>
              <a:rPr lang="en-US" b="1" dirty="0"/>
              <a:t>Machine Learning</a:t>
            </a:r>
            <a:r>
              <a:rPr lang="en-US" dirty="0"/>
              <a:t>: </a:t>
            </a:r>
            <a:r>
              <a:rPr lang="en-US" dirty="0" smtClean="0"/>
              <a:t>Parallelize &amp; Distribute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9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59017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Distributed machine learning</a:t>
            </a:r>
          </a:p>
          <a:p>
            <a:r>
              <a:rPr lang="en-US" b="1" dirty="0" smtClean="0"/>
              <a:t>Mahout</a:t>
            </a:r>
            <a:r>
              <a:rPr lang="en-US" dirty="0" smtClean="0"/>
              <a:t> [uses </a:t>
            </a:r>
            <a:r>
              <a:rPr lang="en-US" dirty="0" err="1" smtClean="0"/>
              <a:t>Hadoop</a:t>
            </a:r>
            <a:r>
              <a:rPr lang="en-US" dirty="0" smtClean="0"/>
              <a:t>]</a:t>
            </a:r>
            <a:r>
              <a:rPr lang="en-US" dirty="0"/>
              <a:t>: supports clustering, </a:t>
            </a:r>
            <a:r>
              <a:rPr lang="en-US" dirty="0" smtClean="0"/>
              <a:t>classification </a:t>
            </a:r>
            <a:r>
              <a:rPr lang="en-US" dirty="0"/>
              <a:t>and collaborative filtering </a:t>
            </a:r>
            <a:endParaRPr lang="en-US" dirty="0" smtClean="0"/>
          </a:p>
          <a:p>
            <a:r>
              <a:rPr lang="en-US" b="1" dirty="0" err="1" smtClean="0"/>
              <a:t>MLBase</a:t>
            </a:r>
            <a:r>
              <a:rPr lang="en-US" dirty="0" smtClean="0"/>
              <a:t>: In-memory solution that chunks data and incrementally adds it to the training. </a:t>
            </a:r>
          </a:p>
          <a:p>
            <a:r>
              <a:rPr lang="en-US" b="1" dirty="0" smtClean="0"/>
              <a:t>Python + </a:t>
            </a:r>
            <a:r>
              <a:rPr lang="en-US" b="1" dirty="0" err="1" smtClean="0"/>
              <a:t>NumPy</a:t>
            </a:r>
            <a:r>
              <a:rPr lang="en-US" dirty="0" smtClean="0"/>
              <a:t> [in memory] + </a:t>
            </a:r>
            <a:r>
              <a:rPr lang="en-US" b="1" dirty="0" err="1" smtClean="0"/>
              <a:t>SciPy</a:t>
            </a:r>
            <a:r>
              <a:rPr lang="en-US" dirty="0" smtClean="0"/>
              <a:t> [in memory] + </a:t>
            </a:r>
            <a:r>
              <a:rPr lang="en-US" b="1" dirty="0" smtClean="0"/>
              <a:t>Pandas</a:t>
            </a:r>
            <a:r>
              <a:rPr lang="en-US" dirty="0" smtClean="0"/>
              <a:t> [support many things]</a:t>
            </a:r>
          </a:p>
          <a:p>
            <a:r>
              <a:rPr lang="en-US" b="1" dirty="0" err="1" smtClean="0"/>
              <a:t>iPython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6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infrastructure solutions to the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Collecting Data: </a:t>
            </a:r>
            <a:r>
              <a:rPr lang="en-US" dirty="0" smtClean="0"/>
              <a:t>FS/</a:t>
            </a:r>
            <a:r>
              <a:rPr lang="en-US" dirty="0" err="1" smtClean="0"/>
              <a:t>Redis</a:t>
            </a:r>
            <a:r>
              <a:rPr lang="en-US" dirty="0" smtClean="0"/>
              <a:t>  [write heavy]</a:t>
            </a:r>
          </a:p>
          <a:p>
            <a:pPr marL="0" indent="0">
              <a:buNone/>
            </a:pPr>
            <a:r>
              <a:rPr lang="en-US" b="1" dirty="0" smtClean="0"/>
              <a:t>Organizing and Processing for future needs: </a:t>
            </a:r>
            <a:r>
              <a:rPr lang="en-US" dirty="0" err="1" smtClean="0"/>
              <a:t>Hadoop</a:t>
            </a:r>
            <a:r>
              <a:rPr lang="en-US" dirty="0" smtClean="0"/>
              <a:t>/Map Reduce related tools [flexible, not always efficient, not enterprise-ready]</a:t>
            </a:r>
          </a:p>
          <a:p>
            <a:pPr marL="0" indent="0">
              <a:buNone/>
            </a:pPr>
            <a:r>
              <a:rPr lang="en-US" b="1" dirty="0"/>
              <a:t>Summarization: </a:t>
            </a:r>
            <a:r>
              <a:rPr lang="en-US" dirty="0"/>
              <a:t>Google Big Query </a:t>
            </a:r>
          </a:p>
          <a:p>
            <a:pPr marL="0" indent="0">
              <a:buNone/>
            </a:pPr>
            <a:r>
              <a:rPr lang="en-US" b="1" dirty="0"/>
              <a:t>Machine Learning</a:t>
            </a:r>
            <a:r>
              <a:rPr lang="en-US" dirty="0"/>
              <a:t>: </a:t>
            </a:r>
            <a:r>
              <a:rPr lang="en-US" dirty="0" smtClean="0"/>
              <a:t>Parallelize &amp; Distribute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Visualization: </a:t>
            </a:r>
            <a:r>
              <a:rPr lang="en-US" dirty="0" smtClean="0"/>
              <a:t>Google Big Query + D3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Exploring </a:t>
            </a: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ig Data</a:t>
            </a:r>
            <a:endParaRPr lang="en-US" dirty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3820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81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Query </a:t>
            </a: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Dependent Coloring</a:t>
            </a:r>
          </a:p>
        </p:txBody>
      </p:sp>
      <p:pic>
        <p:nvPicPr>
          <p:cNvPr id="604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384925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8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4914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Stick Figures</a:t>
            </a:r>
            <a:endParaRPr lang="en-US" dirty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6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neva" charset="0"/>
                <a:ea typeface="ＭＳ Ｐゴシック" charset="0"/>
                <a:cs typeface="ＭＳ Ｐゴシック" charset="0"/>
              </a:rPr>
              <a:t>Stick Figures</a:t>
            </a:r>
          </a:p>
        </p:txBody>
      </p:sp>
      <p:pic>
        <p:nvPicPr>
          <p:cNvPr id="645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24113"/>
            <a:ext cx="39624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35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Distortion Techniques</a:t>
            </a:r>
            <a:endParaRPr lang="en-US" dirty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47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6400800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20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neva" charset="0"/>
                <a:ea typeface="ＭＳ Ｐゴシック" charset="0"/>
                <a:cs typeface="ＭＳ Ｐゴシック" charset="0"/>
              </a:rPr>
              <a:t>Distortion Techniques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441748"/>
            <a:ext cx="7048804" cy="4379976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Geneva" charset="0"/>
                <a:ea typeface="ＭＳ Ｐゴシック" charset="0"/>
                <a:cs typeface="ＭＳ Ｐゴシック" charset="0"/>
              </a:rPr>
              <a:t>Basic Idea: Distortion of the image to allow a visualization of larger amounts of data</a:t>
            </a:r>
          </a:p>
          <a:p>
            <a:pPr>
              <a:buFontTx/>
              <a:buNone/>
            </a:pPr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Simple: </a:t>
            </a:r>
          </a:p>
          <a:p>
            <a:pPr lvl="1"/>
            <a:r>
              <a:rPr lang="en-US" sz="1600" dirty="0">
                <a:latin typeface="Geneva" charset="0"/>
                <a:ea typeface="ＭＳ Ｐゴシック" charset="0"/>
              </a:rPr>
              <a:t>Perspective Wall [MRC91]</a:t>
            </a:r>
          </a:p>
          <a:p>
            <a:pPr lvl="1"/>
            <a:r>
              <a:rPr lang="en-US" sz="1600" dirty="0">
                <a:latin typeface="Geneva" charset="0"/>
                <a:ea typeface="ＭＳ Ｐゴシック" charset="0"/>
              </a:rPr>
              <a:t>Bifocal Displays [SA 82]</a:t>
            </a:r>
          </a:p>
          <a:p>
            <a:pPr lvl="1"/>
            <a:r>
              <a:rPr lang="en-US" sz="1600" dirty="0" err="1">
                <a:latin typeface="Geneva" charset="0"/>
                <a:ea typeface="ＭＳ Ｐゴシック" charset="0"/>
              </a:rPr>
              <a:t>TableLens</a:t>
            </a:r>
            <a:r>
              <a:rPr lang="en-US" sz="1600" dirty="0">
                <a:latin typeface="Geneva" charset="0"/>
                <a:ea typeface="ＭＳ Ｐゴシック" charset="0"/>
              </a:rPr>
              <a:t> [RC94]</a:t>
            </a:r>
          </a:p>
          <a:p>
            <a:pPr lvl="1"/>
            <a:r>
              <a:rPr lang="en-US" sz="1600" dirty="0">
                <a:latin typeface="Geneva" charset="0"/>
                <a:ea typeface="ＭＳ Ｐゴシック" charset="0"/>
              </a:rPr>
              <a:t>Graph. Fisheye Views [Fur 86, SB94]</a:t>
            </a:r>
          </a:p>
          <a:p>
            <a:pPr lvl="1"/>
            <a:r>
              <a:rPr lang="en-US" sz="1600" dirty="0">
                <a:latin typeface="Geneva" charset="0"/>
                <a:ea typeface="ＭＳ Ｐゴシック" charset="0"/>
              </a:rPr>
              <a:t>Hyperbolic </a:t>
            </a:r>
            <a:r>
              <a:rPr lang="en-US" sz="1600" dirty="0" err="1">
                <a:latin typeface="Geneva" charset="0"/>
                <a:ea typeface="ＭＳ Ｐゴシック" charset="0"/>
              </a:rPr>
              <a:t>Repr</a:t>
            </a:r>
            <a:r>
              <a:rPr lang="en-US" sz="1600" dirty="0">
                <a:latin typeface="Geneva" charset="0"/>
                <a:ea typeface="ＭＳ Ｐゴシック" charset="0"/>
              </a:rPr>
              <a:t>. [LR94, LRP95]</a:t>
            </a:r>
          </a:p>
          <a:p>
            <a:pPr>
              <a:buFontTx/>
              <a:buNone/>
            </a:pPr>
            <a:r>
              <a:rPr lang="en-US" sz="1800" dirty="0">
                <a:latin typeface="Geneva" charset="0"/>
                <a:ea typeface="ＭＳ Ｐゴシック" charset="0"/>
                <a:cs typeface="ＭＳ Ｐゴシック" charset="0"/>
              </a:rPr>
              <a:t>Complex: </a:t>
            </a:r>
          </a:p>
          <a:p>
            <a:pPr lvl="1"/>
            <a:r>
              <a:rPr lang="en-US" sz="1600" dirty="0">
                <a:latin typeface="Geneva" charset="0"/>
                <a:ea typeface="ＭＳ Ｐゴシック" charset="0"/>
              </a:rPr>
              <a:t>Hyperbolic </a:t>
            </a:r>
            <a:r>
              <a:rPr lang="en-US" sz="1600" dirty="0" err="1">
                <a:latin typeface="Geneva" charset="0"/>
                <a:ea typeface="ＭＳ Ｐゴシック" charset="0"/>
              </a:rPr>
              <a:t>Repr</a:t>
            </a:r>
            <a:r>
              <a:rPr lang="en-US" sz="1600" dirty="0">
                <a:latin typeface="Geneva" charset="0"/>
                <a:ea typeface="ＭＳ Ｐゴシック" charset="0"/>
              </a:rPr>
              <a:t>. [LR94, LRP95]</a:t>
            </a:r>
          </a:p>
          <a:p>
            <a:pPr lvl="1"/>
            <a:r>
              <a:rPr lang="en-US" sz="1600" dirty="0">
                <a:latin typeface="Geneva" charset="0"/>
                <a:ea typeface="ＭＳ Ｐゴシック" charset="0"/>
              </a:rPr>
              <a:t>3D-Hyperbolic </a:t>
            </a:r>
            <a:r>
              <a:rPr lang="en-US" sz="1600" dirty="0" err="1">
                <a:latin typeface="Geneva" charset="0"/>
                <a:ea typeface="ＭＳ Ｐゴシック" charset="0"/>
              </a:rPr>
              <a:t>Repr</a:t>
            </a:r>
            <a:r>
              <a:rPr lang="en-US" sz="1600" dirty="0">
                <a:latin typeface="Geneva" charset="0"/>
                <a:ea typeface="ＭＳ Ｐゴシック" charset="0"/>
              </a:rPr>
              <a:t>. [MB95]</a:t>
            </a:r>
          </a:p>
          <a:p>
            <a:pPr lvl="1"/>
            <a:r>
              <a:rPr lang="en-US" sz="1600" dirty="0" err="1">
                <a:latin typeface="Geneva" charset="0"/>
                <a:ea typeface="ＭＳ Ｐゴシック" charset="0"/>
              </a:rPr>
              <a:t>Hyperbox</a:t>
            </a:r>
            <a:r>
              <a:rPr lang="en-US" sz="1600" dirty="0">
                <a:latin typeface="Geneva" charset="0"/>
                <a:ea typeface="ＭＳ Ｐゴシック" charset="0"/>
              </a:rPr>
              <a:t> [AC91]</a:t>
            </a:r>
          </a:p>
        </p:txBody>
      </p:sp>
    </p:spTree>
    <p:extLst>
      <p:ext uri="{BB962C8B-B14F-4D97-AF65-F5344CB8AC3E}">
        <p14:creationId xmlns:p14="http://schemas.microsoft.com/office/powerpoint/2010/main" val="73025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Visualization to Answer </a:t>
            </a:r>
            <a:r>
              <a:rPr lang="en-US" smtClean="0"/>
              <a:t>Your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Visualization for you: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9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Mining Massive Data Sets</a:t>
            </a:r>
            <a:r>
              <a:rPr lang="en-US" dirty="0" smtClean="0"/>
              <a:t>: </a:t>
            </a:r>
            <a:r>
              <a:rPr lang="en-US" dirty="0"/>
              <a:t>http://</a:t>
            </a:r>
            <a:r>
              <a:rPr lang="en-US" dirty="0" err="1"/>
              <a:t>www.stanford.edu</a:t>
            </a:r>
            <a:r>
              <a:rPr lang="en-US" dirty="0"/>
              <a:t>/class/</a:t>
            </a:r>
            <a:r>
              <a:rPr lang="en-US" dirty="0" smtClean="0"/>
              <a:t>cs246   Book free online: </a:t>
            </a:r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err="1"/>
              <a:t>i.stanford.edu</a:t>
            </a:r>
            <a:r>
              <a:rPr lang="en-US" sz="2000" dirty="0"/>
              <a:t>/~</a:t>
            </a:r>
            <a:r>
              <a:rPr lang="en-US" sz="2000" dirty="0" err="1"/>
              <a:t>ullman</a:t>
            </a:r>
            <a:r>
              <a:rPr lang="en-US" sz="2000" dirty="0"/>
              <a:t>/</a:t>
            </a:r>
            <a:r>
              <a:rPr lang="en-US" sz="2000" dirty="0" err="1"/>
              <a:t>mmds.html#</a:t>
            </a:r>
            <a:r>
              <a:rPr lang="en-US" sz="2000" dirty="0" err="1" smtClean="0"/>
              <a:t>latest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Want to do it yourself in Python? </a:t>
            </a:r>
            <a:r>
              <a:rPr lang="en-US" dirty="0" err="1" smtClean="0"/>
              <a:t>Jurney’s</a:t>
            </a:r>
            <a:r>
              <a:rPr lang="en-US" dirty="0" smtClean="0"/>
              <a:t> ‘Agile Data Science’ will get you to a web app analyzing your </a:t>
            </a:r>
            <a:r>
              <a:rPr lang="en-US" dirty="0" err="1" smtClean="0"/>
              <a:t>gmail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Want to understand the tradeoffs in systems and platforms?</a:t>
            </a:r>
            <a:r>
              <a:rPr lang="en-US" dirty="0" smtClean="0"/>
              <a:t> </a:t>
            </a:r>
            <a:r>
              <a:rPr lang="en-US" dirty="0" err="1" smtClean="0"/>
              <a:t>Manoochehri’s</a:t>
            </a:r>
            <a:r>
              <a:rPr lang="en-US" dirty="0" smtClean="0"/>
              <a:t>  ‘Data Just Right’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17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Summarizing the Data</a:t>
            </a:r>
          </a:p>
          <a:p>
            <a:pPr lvl="1"/>
            <a:r>
              <a:rPr lang="en-US" dirty="0" smtClean="0"/>
              <a:t>Summary Tables</a:t>
            </a:r>
          </a:p>
          <a:p>
            <a:pPr lvl="1"/>
            <a:r>
              <a:rPr lang="en-US" dirty="0"/>
              <a:t>Descriptive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Graphs</a:t>
            </a:r>
            <a:endParaRPr lang="en-US" dirty="0"/>
          </a:p>
          <a:p>
            <a:r>
              <a:rPr lang="en-US" dirty="0" smtClean="0"/>
              <a:t>Finding Hidden Relationships</a:t>
            </a:r>
          </a:p>
          <a:p>
            <a:pPr lvl="1"/>
            <a:r>
              <a:rPr lang="en-US" dirty="0"/>
              <a:t>Asking specific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 smtClean="0"/>
              <a:t>Grouping</a:t>
            </a:r>
          </a:p>
          <a:p>
            <a:r>
              <a:rPr lang="en-US" dirty="0" smtClean="0"/>
              <a:t>[eventually] Making Predictions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2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Tool Chest: Stem and Leaf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Tukey’s</a:t>
            </a:r>
            <a:r>
              <a:rPr lang="en-US" dirty="0" smtClean="0"/>
              <a:t> tool of choice first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Easy to do by hand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Careful design adds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5" y="2486604"/>
            <a:ext cx="1812775" cy="26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2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32" y="310162"/>
            <a:ext cx="6280441" cy="990107"/>
          </a:xfrm>
        </p:spPr>
        <p:txBody>
          <a:bodyPr/>
          <a:lstStyle/>
          <a:p>
            <a:r>
              <a:rPr lang="en-US" dirty="0" smtClean="0"/>
              <a:t>Example: Stem and Leaf of 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Digit reminder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40224  24 24 24  </a:t>
            </a:r>
          </a:p>
          <a:p>
            <a:pPr marL="0" indent="0">
              <a:buNone/>
            </a:pPr>
            <a:r>
              <a:rPr lang="en-US" dirty="0" smtClean="0"/>
              <a:t>40227  27 27 </a:t>
            </a:r>
          </a:p>
          <a:p>
            <a:pPr marL="0" indent="0">
              <a:buNone/>
            </a:pPr>
            <a:r>
              <a:rPr lang="en-US" dirty="0" smtClean="0"/>
              <a:t>40220  20 20 20 20 20 20 20 20 20 … [138]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9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Range of Uses (</a:t>
            </a:r>
            <a:r>
              <a:rPr lang="en-US" i="1" dirty="0" smtClean="0"/>
              <a:t>e.g.)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85634"/>
              </p:ext>
            </p:extLst>
          </p:nvPr>
        </p:nvGraphicFramePr>
        <p:xfrm>
          <a:off x="-1" y="1847850"/>
          <a:ext cx="10688394" cy="964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089"/>
                <a:gridCol w="1881814"/>
                <a:gridCol w="1944542"/>
                <a:gridCol w="1944542"/>
                <a:gridCol w="1850450"/>
                <a:gridCol w="15929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&lt;6mo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6mo-1y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 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.</a:t>
                      </a:r>
                      <a:r>
                        <a:rPr lang="en-US" baseline="0" dirty="0" smtClean="0"/>
                        <a:t> 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Reported</a:t>
                      </a:r>
                      <a:r>
                        <a:rPr lang="en-US" baseline="0" dirty="0" smtClean="0"/>
                        <a:t> Expired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☐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☐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☐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☐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☐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 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 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Returned to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 . 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r>
                        <a:rPr lang="en-US" baseline="0" dirty="0" smtClean="0"/>
                        <a:t>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 ☒ ☒</a:t>
                      </a:r>
                      <a:r>
                        <a:rPr lang="en-US" baseline="0" dirty="0" smtClean="0"/>
                        <a:t> ☐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Disposal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 ☒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☒</a:t>
                      </a:r>
                      <a:r>
                        <a:rPr lang="en-US" baseline="0" dirty="0" smtClean="0"/>
                        <a:t> ☐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Transferred to Rescue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Found Expired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Euthanized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Released in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0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Steam + Leaf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&amp; easy to produce; very flexible</a:t>
            </a:r>
          </a:p>
          <a:p>
            <a:r>
              <a:rPr lang="en-US" dirty="0" smtClean="0"/>
              <a:t>Easy to annotate in all sorts of ways; use for comparison (of different samples);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Help to highlight </a:t>
            </a:r>
            <a:r>
              <a:rPr lang="en-US" dirty="0" err="1" smtClean="0"/>
              <a:t>unsymmetric</a:t>
            </a:r>
            <a:r>
              <a:rPr lang="en-US" dirty="0" smtClean="0"/>
              <a:t> trailing off</a:t>
            </a:r>
          </a:p>
          <a:p>
            <a:r>
              <a:rPr lang="en-US" dirty="0" smtClean="0"/>
              <a:t>Help to highlight popular/unpopular values</a:t>
            </a:r>
          </a:p>
          <a:p>
            <a:r>
              <a:rPr lang="en-US" dirty="0" smtClean="0"/>
              <a:t>About where values are ‘centered’</a:t>
            </a:r>
          </a:p>
          <a:p>
            <a:r>
              <a:rPr lang="en-US" dirty="0" smtClean="0"/>
              <a:t>About how widely values are ‘spread’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733" y="917081"/>
            <a:ext cx="3821068" cy="1213838"/>
          </a:xfrm>
        </p:spPr>
        <p:txBody>
          <a:bodyPr/>
          <a:lstStyle/>
          <a:p>
            <a:r>
              <a:rPr lang="en-US" dirty="0" smtClean="0"/>
              <a:t>Boxplot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47" y="1114465"/>
            <a:ext cx="2501900" cy="45212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4001858" cy="4379976"/>
          </a:xfrm>
        </p:spPr>
        <p:txBody>
          <a:bodyPr/>
          <a:lstStyle/>
          <a:p>
            <a:r>
              <a:rPr lang="en-US" dirty="0"/>
              <a:t>Boxplots make comparison really easy … </a:t>
            </a:r>
          </a:p>
          <a:p>
            <a:r>
              <a:rPr lang="en-US" dirty="0"/>
              <a:t>Can also show certain types of unexpected structure (e.g. variance variance)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0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035707" cy="990107"/>
          </a:xfrm>
        </p:spPr>
        <p:txBody>
          <a:bodyPr/>
          <a:lstStyle/>
          <a:p>
            <a:r>
              <a:rPr lang="en-US" dirty="0" smtClean="0"/>
              <a:t>Histograms: Checking 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48955"/>
            <a:ext cx="7048804" cy="4678174"/>
          </a:xfrm>
        </p:spPr>
        <p:txBody>
          <a:bodyPr/>
          <a:lstStyle/>
          <a:p>
            <a:r>
              <a:rPr lang="en-US" dirty="0" smtClean="0"/>
              <a:t>Histogram (eyeball)</a:t>
            </a:r>
          </a:p>
          <a:p>
            <a:r>
              <a:rPr lang="en-US" dirty="0" smtClean="0"/>
              <a:t>Example distributions: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046" y="537431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2" y="3648636"/>
            <a:ext cx="2225099" cy="17256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472" y="3618765"/>
            <a:ext cx="2250466" cy="17616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14863" y="5354458"/>
            <a:ext cx="90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473" y="3649745"/>
            <a:ext cx="2225476" cy="17348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95881" y="5336468"/>
            <a:ext cx="12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4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your distribution implies: Normal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34" y="48854"/>
            <a:ext cx="2225099" cy="1725678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465995" y="1896007"/>
            <a:ext cx="5029564" cy="4379976"/>
          </a:xfrm>
        </p:spPr>
        <p:txBody>
          <a:bodyPr/>
          <a:lstStyle/>
          <a:p>
            <a:pPr lvl="1"/>
            <a:r>
              <a:rPr lang="en-US" sz="2800" dirty="0" smtClean="0"/>
              <a:t>Properties:</a:t>
            </a:r>
            <a:endParaRPr lang="en-US" sz="2800" dirty="0"/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No long tail (bell shaped)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Symmetric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Mean median &amp; mode equal </a:t>
            </a:r>
            <a:r>
              <a:rPr lang="en-US" sz="2800" dirty="0"/>
              <a:t>&amp; in </a:t>
            </a:r>
            <a:r>
              <a:rPr lang="en-US" sz="2800" dirty="0" smtClean="0"/>
              <a:t>the middle</a:t>
            </a:r>
            <a:endParaRPr lang="en-US" sz="2800" dirty="0"/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~68% </a:t>
            </a:r>
            <a:r>
              <a:rPr lang="en-US" sz="2800" dirty="0" smtClean="0"/>
              <a:t>within 1 SD of mean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~</a:t>
            </a:r>
            <a:r>
              <a:rPr lang="en-US" sz="2800" dirty="0"/>
              <a:t>95% </a:t>
            </a:r>
            <a:r>
              <a:rPr lang="en-US" sz="2800" dirty="0" smtClean="0"/>
              <a:t>within </a:t>
            </a:r>
            <a:r>
              <a:rPr lang="en-US" sz="2800" dirty="0"/>
              <a:t>2 SD of </a:t>
            </a:r>
            <a:r>
              <a:rPr lang="en-US" sz="2800" dirty="0" smtClean="0"/>
              <a:t>mean</a:t>
            </a:r>
            <a:endParaRPr lang="en-US" sz="2800" dirty="0"/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Almost </a:t>
            </a:r>
            <a:r>
              <a:rPr lang="en-US" sz="2800" i="1" dirty="0" smtClean="0"/>
              <a:t>all </a:t>
            </a:r>
            <a:r>
              <a:rPr lang="en-US" sz="2800" dirty="0" smtClean="0"/>
              <a:t>lie within 3SD of the mean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Histogram looks bell shaped</a:t>
            </a:r>
          </a:p>
        </p:txBody>
      </p:sp>
    </p:spTree>
    <p:extLst>
      <p:ext uri="{BB962C8B-B14F-4D97-AF65-F5344CB8AC3E}">
        <p14:creationId xmlns:p14="http://schemas.microsoft.com/office/powerpoint/2010/main" val="303598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might we expect a Normal distribution?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Central limit theorem: Sum of </a:t>
            </a:r>
            <a:r>
              <a:rPr lang="en-US" i="1" dirty="0"/>
              <a:t>independent </a:t>
            </a:r>
            <a:r>
              <a:rPr lang="en-US" dirty="0"/>
              <a:t>and </a:t>
            </a:r>
            <a:r>
              <a:rPr lang="en-US" i="1" dirty="0"/>
              <a:t>identically distributed </a:t>
            </a:r>
            <a:r>
              <a:rPr lang="en-US" b="1" i="1" dirty="0"/>
              <a:t>random variables </a:t>
            </a:r>
            <a:r>
              <a:rPr lang="en-US" dirty="0"/>
              <a:t>will converge to normal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Mouse Motion Length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Normal Distribution: </a:t>
            </a:r>
            <a:r>
              <a:rPr lang="en-US" sz="3200" dirty="0" smtClean="0"/>
              <a:t>Mouse Motion Length across all interactions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Random Variable:  An interaction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i="1" dirty="0" smtClean="0"/>
              <a:t>Discrete </a:t>
            </a:r>
            <a:r>
              <a:rPr lang="en-US" sz="3200" dirty="0" smtClean="0"/>
              <a:t>or </a:t>
            </a:r>
            <a:r>
              <a:rPr lang="en-US" sz="3200" i="1" dirty="0" smtClean="0"/>
              <a:t>Continuous?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Independence? </a:t>
            </a:r>
            <a:br>
              <a:rPr lang="en-US" sz="3200" dirty="0" smtClean="0"/>
            </a:br>
            <a:r>
              <a:rPr lang="en-US" sz="3200" dirty="0" smtClean="0"/>
              <a:t>	When might this be true/untrue?</a:t>
            </a:r>
          </a:p>
          <a:p>
            <a:pPr marL="0" indent="0">
              <a:buNone/>
            </a:pPr>
            <a:r>
              <a:rPr lang="en-US" sz="3200" dirty="0" smtClean="0"/>
              <a:t>Identical Distributions?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pPr/>
              <a:t>6/25/14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5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526985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approaches</a:t>
            </a:r>
          </a:p>
          <a:p>
            <a:r>
              <a:rPr lang="en-US" dirty="0" smtClean="0"/>
              <a:t>Distribute the work (parallelize)</a:t>
            </a:r>
          </a:p>
          <a:p>
            <a:r>
              <a:rPr lang="en-US" dirty="0" smtClean="0"/>
              <a:t>Break the work up into smaller batches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Algorithms that can operate on partial data sets are 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79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matters: Min-jerk profile</a:t>
            </a:r>
            <a:endParaRPr lang="en-US" dirty="0"/>
          </a:p>
        </p:txBody>
      </p:sp>
      <p:pic>
        <p:nvPicPr>
          <p:cNvPr id="9" name="Content Placeholder 8" descr="Screen Shot 2014-01-24 at 2.26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 b="7536"/>
          <a:stretch>
            <a:fillRect/>
          </a:stretch>
        </p:blipFill>
        <p:spPr>
          <a:xfrm>
            <a:off x="1128943" y="1598654"/>
            <a:ext cx="7048804" cy="437997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5996" y="5849844"/>
            <a:ext cx="78871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Jacob O. </a:t>
            </a:r>
            <a:r>
              <a:rPr lang="en-US" sz="1100" dirty="0" err="1"/>
              <a:t>Wobbrock</a:t>
            </a:r>
            <a:r>
              <a:rPr lang="en-US" sz="1100" dirty="0"/>
              <a:t> and Krzysztof Z. </a:t>
            </a:r>
            <a:r>
              <a:rPr lang="en-US" sz="1100" dirty="0" err="1"/>
              <a:t>Gajos</a:t>
            </a:r>
            <a:r>
              <a:rPr lang="en-US" sz="1100" dirty="0"/>
              <a:t>. 2008. Goal Crossing with Mice and Trackballs for People with Motor Impairments: Performance, </a:t>
            </a:r>
            <a:r>
              <a:rPr lang="en-US" sz="1100" dirty="0" err="1"/>
              <a:t>Submovements</a:t>
            </a:r>
            <a:r>
              <a:rPr lang="en-US" sz="1100" dirty="0"/>
              <a:t>, and Design Directions. ACM Trans. Access. </a:t>
            </a:r>
            <a:r>
              <a:rPr lang="en-US" sz="1100" dirty="0" err="1"/>
              <a:t>Comput</a:t>
            </a:r>
            <a:r>
              <a:rPr lang="en-US" sz="1100" dirty="0"/>
              <a:t>. 1, 1, Article 4 (May 2008), 37 pages. DOI=10.1145/1361203.1361207 http://</a:t>
            </a:r>
            <a:r>
              <a:rPr lang="en-US" sz="1100" dirty="0" err="1"/>
              <a:t>doi.acm.org</a:t>
            </a:r>
            <a:r>
              <a:rPr lang="en-US" sz="1100" dirty="0"/>
              <a:t>/10.1145/1361203.1361207</a:t>
            </a:r>
          </a:p>
        </p:txBody>
      </p:sp>
    </p:spTree>
    <p:extLst>
      <p:ext uri="{BB962C8B-B14F-4D97-AF65-F5344CB8AC3E}">
        <p14:creationId xmlns:p14="http://schemas.microsoft.com/office/powerpoint/2010/main" val="385356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your distribution implies: Normal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65995" y="1853939"/>
            <a:ext cx="5029564" cy="4379976"/>
          </a:xfrm>
        </p:spPr>
        <p:txBody>
          <a:bodyPr/>
          <a:lstStyle/>
          <a:p>
            <a:pPr lvl="1"/>
            <a:r>
              <a:rPr lang="en-US" sz="2800" dirty="0" smtClean="0"/>
              <a:t>Properties:</a:t>
            </a:r>
            <a:endParaRPr lang="en-US" sz="2800" dirty="0"/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No long tail (bell shaped)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Symmetric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Mean and median equal &amp; in </a:t>
            </a:r>
            <a:r>
              <a:rPr lang="en-US" sz="2800" dirty="0" smtClean="0"/>
              <a:t>the middle</a:t>
            </a:r>
            <a:endParaRPr lang="en-US" sz="2800" dirty="0"/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~68% </a:t>
            </a:r>
            <a:r>
              <a:rPr lang="en-US" sz="2800" dirty="0" smtClean="0"/>
              <a:t>within 1 SD of mean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~</a:t>
            </a:r>
            <a:r>
              <a:rPr lang="en-US" sz="2800" dirty="0"/>
              <a:t>95% </a:t>
            </a:r>
            <a:r>
              <a:rPr lang="en-US" sz="2800" dirty="0" smtClean="0"/>
              <a:t>within </a:t>
            </a:r>
            <a:r>
              <a:rPr lang="en-US" sz="2800" dirty="0"/>
              <a:t>2 SD of </a:t>
            </a:r>
            <a:r>
              <a:rPr lang="en-US" sz="2800" dirty="0" smtClean="0"/>
              <a:t>mean</a:t>
            </a:r>
            <a:endParaRPr lang="en-US" sz="2800" dirty="0"/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Almost </a:t>
            </a:r>
            <a:r>
              <a:rPr lang="en-US" sz="2800" i="1" dirty="0"/>
              <a:t>all </a:t>
            </a:r>
            <a:r>
              <a:rPr lang="en-US" sz="2800" dirty="0"/>
              <a:t>lie within 3SD of the </a:t>
            </a:r>
            <a:r>
              <a:rPr lang="en-US" sz="2800" dirty="0" smtClean="0"/>
              <a:t>mean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Histogram looks bell shaped</a:t>
            </a:r>
          </a:p>
          <a:p>
            <a:pPr marL="457200" lvl="1" indent="-457200">
              <a:buFont typeface="Arial"/>
              <a:buChar char="•"/>
            </a:pPr>
            <a:endParaRPr lang="en-US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95559" y="1794377"/>
            <a:ext cx="352052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 b="0" i="0" kern="1200" baseline="0">
                <a:solidFill>
                  <a:srgbClr val="618091"/>
                </a:solidFill>
                <a:latin typeface="Helvetica"/>
                <a:ea typeface="+mn-ea"/>
                <a:cs typeface="Helvetica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15000"/>
              <a:buFont typeface="Arial"/>
              <a:buNone/>
              <a:defRPr sz="14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59436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Font typeface="Arial"/>
              <a:buChar char="•"/>
              <a:defRPr sz="14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82296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Font typeface="Arial"/>
              <a:buChar char="•"/>
              <a:defRPr sz="14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09728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Font typeface="Arial"/>
              <a:buChar char="•"/>
              <a:defRPr sz="14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13716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1400" kern="120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Assumptions: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Sum of </a:t>
            </a:r>
            <a:r>
              <a:rPr lang="en-US" sz="2800" i="1" dirty="0" smtClean="0"/>
              <a:t>random variables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Independent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Identically distributed</a:t>
            </a:r>
          </a:p>
          <a:p>
            <a:pPr lvl="1"/>
            <a:endParaRPr lang="en-US" sz="2800" dirty="0" smtClean="0"/>
          </a:p>
          <a:p>
            <a:pPr marL="457200" lvl="1" indent="-457200"/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34" y="48854"/>
            <a:ext cx="2225099" cy="17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1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Helps you check: Do assumptions match your data?</a:t>
            </a:r>
          </a:p>
          <a:p>
            <a:pPr marL="0" indent="0">
              <a:buNone/>
            </a:pPr>
            <a:r>
              <a:rPr lang="en-US" dirty="0" smtClean="0"/>
              <a:t>Gives a sense of the distribution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7" name="Content Placeholder 6" descr="Screen Shot 2014-01-30 at 5.18.3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148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Hans </a:t>
            </a:r>
            <a:r>
              <a:rPr lang="en-US" dirty="0" err="1" smtClean="0"/>
              <a:t>Rosling</a:t>
            </a:r>
            <a:r>
              <a:rPr lang="en-US" dirty="0" smtClean="0"/>
              <a:t> on Health &amp; Wealth</a:t>
            </a:r>
            <a:endParaRPr lang="en-US" dirty="0"/>
          </a:p>
        </p:txBody>
      </p:sp>
      <p:pic>
        <p:nvPicPr>
          <p:cNvPr id="7" name="Content Placeholder 6" descr="Screen Shot 2014-02-24 at 2.13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205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5732" y="1396204"/>
            <a:ext cx="7110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=ahp7QhbB8G4</a:t>
            </a:r>
          </a:p>
        </p:txBody>
      </p:sp>
    </p:spTree>
    <p:extLst>
      <p:ext uri="{BB962C8B-B14F-4D97-AF65-F5344CB8AC3E}">
        <p14:creationId xmlns:p14="http://schemas.microsoft.com/office/powerpoint/2010/main" val="7635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Examples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Oval 26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Oval 27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Oval 38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3405188" y="38560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Oval 42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Oval 43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" name="Oval 51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8244" name="Oval 52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5" name="Oval 53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6" name="Oval 54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5486400" y="4465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0" name="Oval 58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1" name="Oval 59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2" name="Oval 60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" name="Oval 61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" name="Oval 62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5" name="Oval 63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7" name="Oval 65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Oval 66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9" name="Oval 67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0" name="Oval 68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" name="Oval 71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" name="Oval 72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5486400" y="22558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8266" name="Line 74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7" name="Oval 75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8205788" y="38560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8229600" y="60658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2000" b="1"/>
              <a:t>Linear relationships</a:t>
            </a:r>
          </a:p>
        </p:txBody>
      </p:sp>
      <p:sp>
        <p:nvSpPr>
          <p:cNvPr id="8271" name="Text Box 79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2000" b="1"/>
              <a:t>Curvilinear relationships</a:t>
            </a:r>
          </a:p>
        </p:txBody>
      </p:sp>
      <p:sp>
        <p:nvSpPr>
          <p:cNvPr id="8272" name="Line 80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9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Examples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Oval 41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Oval 42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Oval 43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Oval 44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Oval 45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Oval 46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Oval 47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Oval 48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9267" name="Oval 51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Oval 53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Oval 59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6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Oval 61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Oval 62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Oval 63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Oval 64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Oval 65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Oval 66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Oval 67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4" name="Oval 68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9285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6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7" name="Oval 71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9289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0" name="Oval 74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9293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2000" b="1"/>
              <a:t>Strong relationships</a:t>
            </a:r>
          </a:p>
        </p:txBody>
      </p:sp>
      <p:sp>
        <p:nvSpPr>
          <p:cNvPr id="9294" name="Text Box 78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2000" b="1" dirty="0"/>
              <a:t>Weak relationships</a:t>
            </a:r>
          </a:p>
        </p:txBody>
      </p:sp>
      <p:sp>
        <p:nvSpPr>
          <p:cNvPr id="9295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96" name="Text Box 80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  <a:latin typeface="Tahoma" charset="0"/>
              </a:rPr>
              <a:t>(continued)</a:t>
            </a:r>
          </a:p>
        </p:txBody>
      </p:sp>
      <p:sp>
        <p:nvSpPr>
          <p:cNvPr id="9297" name="Oval 81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8" name="Oval 82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9" name="Oval 83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0" name="Oval 84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1" name="Oval 85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2" name="Oval 86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3" name="Oval 87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4" name="Oval 88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5" name="Line 89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06" name="Line 90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07" name="Line 91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08" name="Line 92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09" name="Line 93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10" name="Line 94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1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Examples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2000" b="1"/>
              <a:t>No relationship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  <a:latin typeface="Tahoma" charset="0"/>
              </a:rPr>
              <a:t>(continued)</a:t>
            </a:r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Oval 44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5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D4CE79DE-FBDC-0B41-99F1-6A46744DD191}" type="slidenum">
              <a:rPr lang="en-US" sz="1400">
                <a:solidFill>
                  <a:srgbClr val="E9DFB6"/>
                </a:solidFill>
                <a:cs typeface="ＭＳ Ｐゴシック" charset="0"/>
              </a:rPr>
              <a:pPr algn="r"/>
              <a:t>38</a:t>
            </a:fld>
            <a:endParaRPr lang="en-US" sz="1400" b="0">
              <a:cs typeface="ＭＳ Ｐゴシック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Sample Correlations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pic>
        <p:nvPicPr>
          <p:cNvPr id="40965" name="Picture 7" descr="Stats -- corrlati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78486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5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 descr="Fig 15-8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2" y="3035300"/>
            <a:ext cx="50069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solidFill>
                  <a:srgbClr val="000000"/>
                </a:solidFill>
              </a:rPr>
              <a:t>One outlier changed </a:t>
            </a:r>
            <a:r>
              <a:rPr lang="en-US" dirty="0">
                <a:solidFill>
                  <a:srgbClr val="000000"/>
                </a:solidFill>
              </a:rPr>
              <a:t>the correlation from </a:t>
            </a:r>
            <a:r>
              <a:rPr lang="en-US" dirty="0" smtClean="0">
                <a:solidFill>
                  <a:srgbClr val="000000"/>
                </a:solidFill>
              </a:rPr>
              <a:t>-0.14 to 0.39!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1" y="310162"/>
            <a:ext cx="7631231" cy="990107"/>
          </a:xfrm>
        </p:spPr>
        <p:txBody>
          <a:bodyPr/>
          <a:lstStyle/>
          <a:p>
            <a:r>
              <a:rPr lang="en-US" dirty="0" smtClean="0"/>
              <a:t>Case Study [Bad Data Handbook </a:t>
            </a:r>
            <a:r>
              <a:rPr lang="en-US" dirty="0" err="1" smtClean="0"/>
              <a:t>Ch</a:t>
            </a:r>
            <a:r>
              <a:rPr lang="en-US" dirty="0" smtClean="0"/>
              <a:t> 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Studying online text data (NLP)</a:t>
            </a:r>
          </a:p>
          <a:p>
            <a:pPr marL="0" indent="0">
              <a:buNone/>
            </a:pPr>
            <a:r>
              <a:rPr lang="en-US" dirty="0" smtClean="0"/>
              <a:t>Scraped data into </a:t>
            </a:r>
            <a:r>
              <a:rPr lang="en-US" i="1" dirty="0" smtClean="0"/>
              <a:t>Apache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JSON based</a:t>
            </a:r>
          </a:p>
          <a:p>
            <a:r>
              <a:rPr lang="en-US" dirty="0" smtClean="0"/>
              <a:t>Schema-less / Document oriented</a:t>
            </a:r>
          </a:p>
          <a:p>
            <a:r>
              <a:rPr lang="en-US" dirty="0" smtClean="0"/>
              <a:t>HTTP support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Collected 70GB of blog posts </a:t>
            </a:r>
          </a:p>
          <a:p>
            <a:pPr marL="0" indent="0">
              <a:buNone/>
            </a:pPr>
            <a:r>
              <a:rPr lang="en-US" dirty="0" smtClean="0"/>
              <a:t>[McNamara]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73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25700" y="1752600"/>
            <a:ext cx="6489700" cy="1371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latin typeface="+mn-lt"/>
                <a:ea typeface="+mn-ea"/>
              </a:rPr>
              <a:t>Boys 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and girls who performed in the top 2% to 3% on 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+mn-ea"/>
              </a:rPr>
              <a:t>standardized</a:t>
            </a:r>
            <a:endParaRPr lang="en-US" sz="2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54276" name="Picture 6" descr="Fig 15-6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5548024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Range: Sampling Bias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53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371600" y="1358900"/>
            <a:ext cx="7327900" cy="1371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latin typeface="+mn-lt"/>
                <a:ea typeface="+mn-ea"/>
              </a:rPr>
              <a:t>Only students 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between the ages of 22 and 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+mn-ea"/>
              </a:rPr>
              <a:t>25: </a:t>
            </a:r>
            <a:br>
              <a:rPr lang="en-US" sz="2800" dirty="0" smtClean="0">
                <a:solidFill>
                  <a:srgbClr val="000000"/>
                </a:solidFill>
                <a:latin typeface="+mn-lt"/>
                <a:ea typeface="+mn-ea"/>
              </a:rPr>
            </a:br>
            <a:r>
              <a:rPr lang="en-US" sz="2800" dirty="0" smtClean="0">
                <a:solidFill>
                  <a:srgbClr val="000000"/>
                </a:solidFill>
                <a:latin typeface="+mn-lt"/>
                <a:ea typeface="+mn-ea"/>
              </a:rPr>
              <a:t>r= 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0.05.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</a:p>
        </p:txBody>
      </p:sp>
      <p:pic>
        <p:nvPicPr>
          <p:cNvPr id="55299" name="Picture 2" descr="Fig 15-7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55900"/>
            <a:ext cx="6013816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Restrictions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1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81562"/>
            <a:ext cx="6280441" cy="990107"/>
          </a:xfrm>
        </p:spPr>
        <p:txBody>
          <a:bodyPr/>
          <a:lstStyle/>
          <a:p>
            <a:r>
              <a:rPr lang="en-US" dirty="0" smtClean="0"/>
              <a:t>Correlation Assumptions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288353"/>
            <a:ext cx="776105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 Assumptions:</a:t>
            </a:r>
          </a:p>
          <a:p>
            <a:pPr marL="228600" lvl="1" indent="0">
              <a:buNone/>
            </a:pPr>
            <a:r>
              <a:rPr lang="en-US" dirty="0" smtClean="0"/>
              <a:t>X values are normally distributed </a:t>
            </a:r>
            <a:br>
              <a:rPr lang="en-US" dirty="0" smtClean="0"/>
            </a:br>
            <a:r>
              <a:rPr lang="en-US" dirty="0" smtClean="0"/>
              <a:t>within the population (for each Y)</a:t>
            </a:r>
          </a:p>
          <a:p>
            <a:pPr marL="228600" lvl="1" indent="0">
              <a:buNone/>
            </a:pPr>
            <a:r>
              <a:rPr lang="en-US" dirty="0" smtClean="0"/>
              <a:t>Y values are normally distributed </a:t>
            </a:r>
            <a:br>
              <a:rPr lang="en-US" dirty="0" smtClean="0"/>
            </a:br>
            <a:r>
              <a:rPr lang="en-US" dirty="0" smtClean="0"/>
              <a:t>within the population (for each X)</a:t>
            </a:r>
          </a:p>
          <a:p>
            <a:pPr marL="228600" lvl="1" indent="0">
              <a:buNone/>
            </a:pPr>
            <a:r>
              <a:rPr lang="en-US" dirty="0" smtClean="0"/>
              <a:t>X and Y have a linear relationship</a:t>
            </a:r>
          </a:p>
          <a:p>
            <a:pPr marL="228600" lvl="1" indent="0">
              <a:buNone/>
            </a:pPr>
            <a:r>
              <a:rPr lang="en-US" dirty="0" smtClean="0"/>
              <a:t>There are no significant </a:t>
            </a:r>
            <a:br>
              <a:rPr lang="en-US" dirty="0" smtClean="0"/>
            </a:br>
            <a:r>
              <a:rPr lang="en-US" dirty="0" smtClean="0"/>
              <a:t>outliers</a:t>
            </a:r>
          </a:p>
          <a:p>
            <a:pPr marL="228600" lvl="1" indent="0">
              <a:buNone/>
            </a:pPr>
            <a:r>
              <a:rPr lang="en-US" dirty="0" smtClean="0"/>
              <a:t>Scatter doesn’t vary over </a:t>
            </a:r>
            <a:br>
              <a:rPr lang="en-US" dirty="0" smtClean="0"/>
            </a:br>
            <a:r>
              <a:rPr lang="en-US" dirty="0" smtClean="0"/>
              <a:t>X or Y </a:t>
            </a:r>
            <a:endParaRPr lang="en-US" dirty="0"/>
          </a:p>
          <a:p>
            <a:pPr marL="0" indent="0" defTabSz="852488">
              <a:spcBef>
                <a:spcPct val="40000"/>
              </a:spcBef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2842868"/>
            <a:ext cx="3314700" cy="26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is not Causation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is a 0.91 correlation between ice cream consumption and drowning deaths.</a:t>
            </a:r>
          </a:p>
          <a:p>
            <a:pPr lvl="2"/>
            <a:r>
              <a:rPr lang="en-US" dirty="0" smtClean="0"/>
              <a:t>Does eating ice cream cause drowning?  </a:t>
            </a:r>
          </a:p>
          <a:p>
            <a:pPr lvl="2"/>
            <a:r>
              <a:rPr lang="en-US" dirty="0" smtClean="0"/>
              <a:t>Does grief cause us to eat more ice cream?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4139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Correlation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128943" y="158045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charset="0"/>
                <a:cs typeface="Times New Roman" charset="0"/>
              </a:rPr>
              <a:t>Q</a:t>
            </a:r>
            <a:r>
              <a:rPr lang="en-US" dirty="0" smtClean="0">
                <a:latin typeface="Times New Roman" charset="0"/>
                <a:cs typeface="Times New Roman" charset="0"/>
              </a:rPr>
              <a:t>uantifies </a:t>
            </a:r>
            <a:r>
              <a:rPr lang="en-US" dirty="0">
                <a:latin typeface="Times New Roman" charset="0"/>
                <a:cs typeface="Times New Roman" charset="0"/>
              </a:rPr>
              <a:t>the degree of association between two variables after statistically removing the association of a third variable with both of those two variables</a:t>
            </a:r>
            <a:r>
              <a:rPr lang="en-US" dirty="0" smtClean="0">
                <a:latin typeface="Times New Roman" charset="0"/>
                <a:cs typeface="Times New Roman" charset="0"/>
              </a:rPr>
              <a:t>.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charset="0"/>
                <a:cs typeface="Times New Roman" charset="0"/>
              </a:rPr>
              <a:t>e.g.</a:t>
            </a:r>
            <a:r>
              <a:rPr lang="en-US" i="1" dirty="0">
                <a:latin typeface="Times New Roman" charset="0"/>
                <a:cs typeface="Times New Roman" charset="0"/>
              </a:rPr>
              <a:t>, </a:t>
            </a:r>
            <a:r>
              <a:rPr lang="en-US" dirty="0" smtClean="0">
                <a:latin typeface="Times New Roman" charset="0"/>
                <a:cs typeface="Times New Roman" charset="0"/>
              </a:rPr>
              <a:t>number </a:t>
            </a:r>
            <a:r>
              <a:rPr lang="en-US" dirty="0">
                <a:latin typeface="Times New Roman" charset="0"/>
                <a:cs typeface="Times New Roman" charset="0"/>
              </a:rPr>
              <a:t>of </a:t>
            </a:r>
            <a:br>
              <a:rPr lang="en-US" dirty="0">
                <a:latin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cs typeface="Times New Roman" charset="0"/>
              </a:rPr>
              <a:t>absences </a:t>
            </a:r>
            <a:r>
              <a:rPr lang="en-US" dirty="0">
                <a:latin typeface="Times New Roman" charset="0"/>
                <a:cs typeface="Times New Roman" charset="0"/>
              </a:rPr>
              <a:t>and exam </a:t>
            </a:r>
            <a:r>
              <a:rPr lang="en-US" dirty="0" smtClean="0">
                <a:latin typeface="Times New Roman" charset="0"/>
                <a:cs typeface="Times New Roman" charset="0"/>
              </a:rPr>
              <a:t/>
            </a:r>
            <a:br>
              <a:rPr lang="en-US" dirty="0" smtClean="0">
                <a:latin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cs typeface="Times New Roman" charset="0"/>
              </a:rPr>
              <a:t>grade</a:t>
            </a:r>
            <a:r>
              <a:rPr lang="en-US" dirty="0">
                <a:latin typeface="Times New Roman" charset="0"/>
                <a:cs typeface="Times New Roman" charset="0"/>
              </a:rPr>
              <a:t>, over and above </a:t>
            </a:r>
            <a:r>
              <a:rPr lang="en-US" dirty="0" smtClean="0">
                <a:latin typeface="Times New Roman" charset="0"/>
                <a:cs typeface="Times New Roman" charset="0"/>
              </a:rPr>
              <a:t/>
            </a:r>
            <a:br>
              <a:rPr lang="en-US" dirty="0" smtClean="0">
                <a:latin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cs typeface="Times New Roman" charset="0"/>
              </a:rPr>
              <a:t>the </a:t>
            </a:r>
            <a:r>
              <a:rPr lang="en-US" dirty="0">
                <a:latin typeface="Times New Roman" charset="0"/>
                <a:cs typeface="Times New Roman" charset="0"/>
              </a:rPr>
              <a:t>correlation of </a:t>
            </a:r>
            <a:r>
              <a:rPr lang="en-US" dirty="0" smtClean="0">
                <a:latin typeface="Times New Roman" charset="0"/>
                <a:cs typeface="Times New Roman" charset="0"/>
              </a:rPr>
              <a:t/>
            </a:r>
            <a:br>
              <a:rPr lang="en-US" dirty="0" smtClean="0">
                <a:latin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cs typeface="Times New Roman" charset="0"/>
              </a:rPr>
              <a:t>percentage </a:t>
            </a:r>
            <a:r>
              <a:rPr lang="en-US" dirty="0">
                <a:latin typeface="Times New Roman" charset="0"/>
                <a:cs typeface="Times New Roman" charset="0"/>
              </a:rPr>
              <a:t>of </a:t>
            </a:r>
            <a:r>
              <a:rPr lang="en-US" dirty="0" smtClean="0">
                <a:latin typeface="Times New Roman" charset="0"/>
                <a:cs typeface="Times New Roman" charset="0"/>
              </a:rPr>
              <a:t/>
            </a:r>
            <a:br>
              <a:rPr lang="en-US" dirty="0" smtClean="0">
                <a:latin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cs typeface="Times New Roman" charset="0"/>
              </a:rPr>
              <a:t>completed </a:t>
            </a:r>
            <a:r>
              <a:rPr lang="en-US" dirty="0">
                <a:latin typeface="Times New Roman" charset="0"/>
                <a:cs typeface="Times New Roman" charset="0"/>
              </a:rPr>
              <a:t>homework </a:t>
            </a:r>
            <a:r>
              <a:rPr lang="en-US" dirty="0" smtClean="0">
                <a:latin typeface="Times New Roman" charset="0"/>
                <a:cs typeface="Times New Roman" charset="0"/>
              </a:rPr>
              <a:t/>
            </a:r>
            <a:br>
              <a:rPr lang="en-US" dirty="0" smtClean="0">
                <a:latin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cs typeface="Times New Roman" charset="0"/>
              </a:rPr>
              <a:t>assignments </a:t>
            </a:r>
            <a:r>
              <a:rPr lang="en-US" dirty="0">
                <a:latin typeface="Times New Roman" charset="0"/>
                <a:cs typeface="Times New Roman" charset="0"/>
              </a:rPr>
              <a:t>with these variables.</a:t>
            </a:r>
          </a:p>
          <a:p>
            <a:pPr marL="0" indent="0">
              <a:buNone/>
            </a:pPr>
            <a:endParaRPr lang="en-US" dirty="0">
              <a:latin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i="1" dirty="0">
              <a:latin typeface="Times New Roman" charset="0"/>
              <a:cs typeface="Times New Roman" charset="0"/>
            </a:endParaRPr>
          </a:p>
        </p:txBody>
      </p:sp>
      <p:pic>
        <p:nvPicPr>
          <p:cNvPr id="4" name="Content Placeholder 3" descr="Fig 15-1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2832100"/>
            <a:ext cx="3429000" cy="32400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50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 charset="0"/>
                <a:cs typeface="Times New Roman" charset="0"/>
              </a:rPr>
              <a:t>A study of graduates</a:t>
            </a:r>
            <a:r>
              <a:rPr lang="ja-JP" altLang="en-US" sz="2400" dirty="0">
                <a:latin typeface="Times New Roman" charset="0"/>
                <a:cs typeface="Times New Roman" charset="0"/>
              </a:rPr>
              <a:t>’</a:t>
            </a:r>
            <a:r>
              <a:rPr lang="en-US" sz="2400" dirty="0">
                <a:latin typeface="Times New Roman" charset="0"/>
                <a:cs typeface="Times New Roman" charset="0"/>
              </a:rPr>
              <a:t> salaries showed negative association between economists</a:t>
            </a:r>
            <a:r>
              <a:rPr lang="ja-JP" altLang="en-US" sz="2400" dirty="0">
                <a:latin typeface="Times New Roman" charset="0"/>
                <a:cs typeface="Times New Roman" charset="0"/>
              </a:rPr>
              <a:t>’</a:t>
            </a:r>
            <a:r>
              <a:rPr lang="en-US" sz="2400" dirty="0">
                <a:latin typeface="Times New Roman" charset="0"/>
                <a:cs typeface="Times New Roman" charset="0"/>
              </a:rPr>
              <a:t> starting salary and the level of the degree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charset="0"/>
                <a:cs typeface="Times New Roman" charset="0"/>
              </a:rPr>
              <a:t>PhDs </a:t>
            </a:r>
            <a:r>
              <a:rPr lang="en-US" sz="2000" dirty="0">
                <a:latin typeface="Times New Roman" charset="0"/>
                <a:cs typeface="Times New Roman" charset="0"/>
              </a:rPr>
              <a:t>earned less than Masters degree </a:t>
            </a:r>
            <a:r>
              <a:rPr lang="en-US" sz="2000" dirty="0" smtClean="0">
                <a:latin typeface="Times New Roman" charset="0"/>
                <a:cs typeface="Times New Roman" charset="0"/>
              </a:rPr>
              <a:t/>
            </a:r>
            <a:br>
              <a:rPr lang="en-US" sz="2000" dirty="0" smtClean="0">
                <a:latin typeface="Times New Roman" charset="0"/>
                <a:cs typeface="Times New Roman" charset="0"/>
              </a:rPr>
            </a:br>
            <a:r>
              <a:rPr lang="en-US" sz="2000" dirty="0" smtClean="0">
                <a:latin typeface="Times New Roman" charset="0"/>
                <a:cs typeface="Times New Roman" charset="0"/>
              </a:rPr>
              <a:t>holders</a:t>
            </a:r>
            <a:r>
              <a:rPr lang="en-US" sz="2000" dirty="0">
                <a:latin typeface="Times New Roman" charset="0"/>
                <a:cs typeface="Times New Roman" charset="0"/>
              </a:rPr>
              <a:t>, who in turn earned less than </a:t>
            </a:r>
            <a:r>
              <a:rPr lang="en-US" sz="2000" dirty="0" smtClean="0">
                <a:latin typeface="Times New Roman" charset="0"/>
                <a:cs typeface="Times New Roman" charset="0"/>
              </a:rPr>
              <a:t/>
            </a:r>
            <a:br>
              <a:rPr lang="en-US" sz="2000" dirty="0" smtClean="0">
                <a:latin typeface="Times New Roman" charset="0"/>
                <a:cs typeface="Times New Roman" charset="0"/>
              </a:rPr>
            </a:br>
            <a:r>
              <a:rPr lang="en-US" sz="2000" dirty="0" smtClean="0">
                <a:latin typeface="Times New Roman" charset="0"/>
                <a:cs typeface="Times New Roman" charset="0"/>
              </a:rPr>
              <a:t>those </a:t>
            </a:r>
            <a:r>
              <a:rPr lang="en-US" sz="2000" dirty="0">
                <a:latin typeface="Times New Roman" charset="0"/>
                <a:cs typeface="Times New Roman" charset="0"/>
              </a:rPr>
              <a:t>with just a Bachelor</a:t>
            </a:r>
            <a:r>
              <a:rPr lang="ja-JP" altLang="en-US" sz="2000" dirty="0">
                <a:latin typeface="Times New Roman" charset="0"/>
                <a:cs typeface="Times New Roman" charset="0"/>
              </a:rPr>
              <a:t>’</a:t>
            </a:r>
            <a:r>
              <a:rPr lang="en-US" sz="2000" dirty="0">
                <a:latin typeface="Times New Roman" charset="0"/>
                <a:cs typeface="Times New Roman" charset="0"/>
              </a:rPr>
              <a:t>s degree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 charset="0"/>
                <a:cs typeface="Times New Roman" charset="0"/>
              </a:rPr>
              <a:t>Why?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charset="0"/>
                <a:cs typeface="Times New Roman" charset="0"/>
              </a:rPr>
              <a:t>The data was split into three </a:t>
            </a:r>
            <a:r>
              <a:rPr lang="en-US" sz="2400" dirty="0" smtClean="0">
                <a:latin typeface="Times New Roman" charset="0"/>
                <a:cs typeface="Times New Roman" charset="0"/>
              </a:rPr>
              <a:t/>
            </a:r>
            <a:br>
              <a:rPr lang="en-US" sz="2400" dirty="0" smtClean="0">
                <a:latin typeface="Times New Roman" charset="0"/>
                <a:cs typeface="Times New Roman" charset="0"/>
              </a:rPr>
            </a:br>
            <a:r>
              <a:rPr lang="en-US" sz="2400" dirty="0" smtClean="0">
                <a:latin typeface="Times New Roman" charset="0"/>
                <a:cs typeface="Times New Roman" charset="0"/>
              </a:rPr>
              <a:t>employment </a:t>
            </a:r>
            <a:r>
              <a:rPr lang="en-US" sz="2400" dirty="0">
                <a:latin typeface="Times New Roman" charset="0"/>
                <a:cs typeface="Times New Roman" charset="0"/>
              </a:rPr>
              <a:t>sectors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 charset="0"/>
                <a:cs typeface="Times New Roman" charset="0"/>
              </a:rPr>
              <a:t>Teaching, government and </a:t>
            </a:r>
            <a:r>
              <a:rPr lang="en-US" sz="2000" dirty="0" smtClean="0">
                <a:latin typeface="Times New Roman" charset="0"/>
                <a:cs typeface="Times New Roman" charset="0"/>
              </a:rPr>
              <a:t/>
            </a:r>
            <a:br>
              <a:rPr lang="en-US" sz="2000" dirty="0" smtClean="0">
                <a:latin typeface="Times New Roman" charset="0"/>
                <a:cs typeface="Times New Roman" charset="0"/>
              </a:rPr>
            </a:br>
            <a:r>
              <a:rPr lang="en-US" sz="2000" dirty="0" smtClean="0">
                <a:latin typeface="Times New Roman" charset="0"/>
                <a:cs typeface="Times New Roman" charset="0"/>
              </a:rPr>
              <a:t>private </a:t>
            </a:r>
            <a:r>
              <a:rPr lang="en-US" sz="2000" dirty="0">
                <a:latin typeface="Times New Roman" charset="0"/>
                <a:cs typeface="Times New Roman" charset="0"/>
              </a:rPr>
              <a:t>industry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 charset="0"/>
                <a:cs typeface="Times New Roman" charset="0"/>
              </a:rPr>
              <a:t>Each sector showed a </a:t>
            </a:r>
            <a:r>
              <a:rPr lang="en-US" sz="2000" dirty="0" smtClean="0">
                <a:latin typeface="Times New Roman" charset="0"/>
                <a:cs typeface="Times New Roman" charset="0"/>
              </a:rPr>
              <a:t/>
            </a:r>
            <a:br>
              <a:rPr lang="en-US" sz="2000" dirty="0" smtClean="0">
                <a:latin typeface="Times New Roman" charset="0"/>
                <a:cs typeface="Times New Roman" charset="0"/>
              </a:rPr>
            </a:br>
            <a:r>
              <a:rPr lang="en-US" sz="2000" dirty="0" smtClean="0">
                <a:latin typeface="Times New Roman" charset="0"/>
                <a:cs typeface="Times New Roman" charset="0"/>
              </a:rPr>
              <a:t>positive relationship</a:t>
            </a:r>
            <a:endParaRPr lang="en-US" sz="2000" dirty="0">
              <a:latin typeface="Times New Roman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 charset="0"/>
                <a:cs typeface="Times New Roman" charset="0"/>
              </a:rPr>
              <a:t>Employer type was confounded with </a:t>
            </a:r>
            <a:r>
              <a:rPr lang="en-US" sz="2000" dirty="0" smtClean="0">
                <a:latin typeface="Times New Roman" charset="0"/>
                <a:cs typeface="Times New Roman" charset="0"/>
              </a:rPr>
              <a:t/>
            </a:r>
            <a:br>
              <a:rPr lang="en-US" sz="2000" dirty="0" smtClean="0">
                <a:latin typeface="Times New Roman" charset="0"/>
                <a:cs typeface="Times New Roman" charset="0"/>
              </a:rPr>
            </a:br>
            <a:r>
              <a:rPr lang="en-US" sz="2000" dirty="0" smtClean="0">
                <a:latin typeface="Times New Roman" charset="0"/>
                <a:cs typeface="Times New Roman" charset="0"/>
              </a:rPr>
              <a:t>degree </a:t>
            </a:r>
            <a:r>
              <a:rPr lang="en-US" sz="2000" dirty="0">
                <a:latin typeface="Times New Roman" charset="0"/>
                <a:cs typeface="Times New Roman" charset="0"/>
              </a:rPr>
              <a:t>level</a:t>
            </a:r>
          </a:p>
        </p:txBody>
      </p:sp>
      <p:sp>
        <p:nvSpPr>
          <p:cNvPr id="4" name="Half Frame 3"/>
          <p:cNvSpPr/>
          <p:nvPr/>
        </p:nvSpPr>
        <p:spPr bwMode="auto">
          <a:xfrm rot="16200000">
            <a:off x="5789805" y="2995902"/>
            <a:ext cx="3352800" cy="3355589"/>
          </a:xfrm>
          <a:prstGeom prst="halfFrame">
            <a:avLst>
              <a:gd name="adj1" fmla="val 792"/>
              <a:gd name="adj2" fmla="val 91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733" name="Oval 4"/>
          <p:cNvSpPr>
            <a:spLocks noChangeArrowheads="1"/>
          </p:cNvSpPr>
          <p:nvPr/>
        </p:nvSpPr>
        <p:spPr bwMode="auto">
          <a:xfrm rot="1257787">
            <a:off x="5837035" y="4225603"/>
            <a:ext cx="3328988" cy="14541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48529" y="4130772"/>
            <a:ext cx="3167063" cy="1685925"/>
            <a:chOff x="5673567" y="2362227"/>
            <a:chExt cx="3166573" cy="1686590"/>
          </a:xfrm>
        </p:grpSpPr>
        <p:sp>
          <p:nvSpPr>
            <p:cNvPr id="73735" name="Oval 5"/>
            <p:cNvSpPr>
              <a:spLocks noChangeArrowheads="1"/>
            </p:cNvSpPr>
            <p:nvPr/>
          </p:nvSpPr>
          <p:spPr bwMode="auto">
            <a:xfrm rot="-1703710">
              <a:off x="5673567" y="2362227"/>
              <a:ext cx="1066800" cy="41610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736" name="Oval 6"/>
            <p:cNvSpPr>
              <a:spLocks noChangeArrowheads="1"/>
            </p:cNvSpPr>
            <p:nvPr/>
          </p:nvSpPr>
          <p:spPr bwMode="auto">
            <a:xfrm rot="-1703710">
              <a:off x="5915086" y="2594429"/>
              <a:ext cx="1471122" cy="45234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 rot="-1703710">
              <a:off x="6276558" y="2873343"/>
              <a:ext cx="1672219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738" name="Oval 10"/>
            <p:cNvSpPr>
              <a:spLocks noChangeArrowheads="1"/>
            </p:cNvSpPr>
            <p:nvPr/>
          </p:nvSpPr>
          <p:spPr bwMode="auto">
            <a:xfrm rot="-1703710">
              <a:off x="6919808" y="3173355"/>
              <a:ext cx="1599746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739" name="Oval 11"/>
            <p:cNvSpPr>
              <a:spLocks noChangeArrowheads="1"/>
            </p:cNvSpPr>
            <p:nvPr/>
          </p:nvSpPr>
          <p:spPr bwMode="auto">
            <a:xfrm rot="-1703710">
              <a:off x="7773340" y="3462407"/>
              <a:ext cx="1066800" cy="58641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224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</a:t>
            </a:r>
            <a:r>
              <a:rPr lang="ja-JP" altLang="en-US" dirty="0" smtClean="0"/>
              <a:t>’</a:t>
            </a:r>
            <a:r>
              <a:rPr lang="en-US" dirty="0" smtClean="0"/>
              <a:t>s Paradox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charset="0"/>
                <a:cs typeface="Times New Roman" charset="0"/>
              </a:rPr>
              <a:t>http://</a:t>
            </a:r>
            <a:r>
              <a:rPr lang="en-US" dirty="0" err="1">
                <a:latin typeface="Times New Roman" charset="0"/>
                <a:cs typeface="Times New Roman" charset="0"/>
              </a:rPr>
              <a:t>en.wikipedia.org</a:t>
            </a:r>
            <a:r>
              <a:rPr lang="en-US" dirty="0">
                <a:latin typeface="Times New Roman" charset="0"/>
                <a:cs typeface="Times New Roman" charset="0"/>
              </a:rPr>
              <a:t>/wiki/</a:t>
            </a:r>
            <a:r>
              <a:rPr lang="en-US" dirty="0" err="1">
                <a:latin typeface="Times New Roman" charset="0"/>
                <a:cs typeface="Times New Roman" charset="0"/>
              </a:rPr>
              <a:t>Simpson's_paradox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cs typeface="Times New Roman" charset="0"/>
              </a:rPr>
              <a:t>Introducing </a:t>
            </a:r>
            <a:r>
              <a:rPr lang="en-US" dirty="0">
                <a:latin typeface="Times New Roman" charset="0"/>
                <a:cs typeface="Times New Roman" charset="0"/>
              </a:rPr>
              <a:t>another variable </a:t>
            </a:r>
            <a:r>
              <a:rPr lang="en-US" dirty="0" smtClean="0">
                <a:latin typeface="Times New Roman" charset="0"/>
                <a:cs typeface="Times New Roman" charset="0"/>
              </a:rPr>
              <a:t>may change our understanding </a:t>
            </a:r>
            <a:r>
              <a:rPr lang="en-US" dirty="0">
                <a:latin typeface="Times New Roman" charset="0"/>
                <a:cs typeface="Times New Roman" charset="0"/>
              </a:rPr>
              <a:t>of the </a:t>
            </a:r>
            <a:r>
              <a:rPr lang="en-US" dirty="0" smtClean="0">
                <a:latin typeface="Times New Roman" charset="0"/>
                <a:cs typeface="Times New Roman" charset="0"/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cs typeface="Times New Roman" charset="0"/>
              </a:rPr>
              <a:t>It may even reverse </a:t>
            </a:r>
            <a:r>
              <a:rPr lang="en-US" dirty="0">
                <a:latin typeface="Times New Roman" charset="0"/>
                <a:cs typeface="Times New Roman" charset="0"/>
              </a:rPr>
              <a:t>the initial </a:t>
            </a:r>
            <a:r>
              <a:rPr lang="en-US" dirty="0" smtClean="0">
                <a:latin typeface="Times New Roman" charset="0"/>
                <a:cs typeface="Times New Roman" charset="0"/>
              </a:rPr>
              <a:t>conclusions</a:t>
            </a:r>
          </a:p>
          <a:p>
            <a:pPr marL="0" indent="0">
              <a:buNone/>
            </a:pPr>
            <a:endParaRPr lang="en-US" dirty="0">
              <a:latin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dirty="0">
              <a:latin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1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r>
              <a:rPr lang="en-US" dirty="0" smtClean="0"/>
              <a:t>How can we test these associations?</a:t>
            </a:r>
            <a:endParaRPr lang="en-US" dirty="0"/>
          </a:p>
        </p:txBody>
      </p:sp>
      <p:pic>
        <p:nvPicPr>
          <p:cNvPr id="53252" name="Picture 4" descr="Nolan_fig05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286000"/>
            <a:ext cx="3006725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659773" y="2314357"/>
            <a:ext cx="314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535353"/>
                </a:solidFill>
              </a:rPr>
              <a:t>Three Possible Causal Explanations for a Correlation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19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r>
              <a:rPr lang="en-US" dirty="0" smtClean="0"/>
              <a:t>Randomized Trial (gold standard)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2153" y="4032967"/>
            <a:ext cx="1552449" cy="704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7054" y="3275891"/>
            <a:ext cx="1552449" cy="782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current (A) state)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054" y="4646334"/>
            <a:ext cx="1552449" cy="5218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(B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17" idx="0"/>
            <a:endCxn id="18" idx="1"/>
          </p:cNvCxnSpPr>
          <p:nvPr/>
        </p:nvCxnSpPr>
        <p:spPr>
          <a:xfrm flipV="1">
            <a:off x="6028378" y="3667280"/>
            <a:ext cx="1058676" cy="36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1"/>
          </p:cNvCxnSpPr>
          <p:nvPr/>
        </p:nvCxnSpPr>
        <p:spPr>
          <a:xfrm>
            <a:off x="6028378" y="4737080"/>
            <a:ext cx="1058676" cy="170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82567" y="1854429"/>
            <a:ext cx="3456936" cy="1241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Assume A and B</a:t>
            </a:r>
            <a:r>
              <a:rPr lang="en-US" baseline="-25000" dirty="0" smtClean="0"/>
              <a:t>i</a:t>
            </a:r>
            <a:r>
              <a:rPr lang="en-US" dirty="0" smtClean="0"/>
              <a:t> are correlated…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6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r>
              <a:rPr lang="en-US" dirty="0" smtClean="0"/>
              <a:t>Randomized Trial (gold standard)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2153" y="4032967"/>
            <a:ext cx="1552449" cy="70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7054" y="3275891"/>
            <a:ext cx="1552449" cy="7827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current (A) state)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054" y="4646334"/>
            <a:ext cx="1552449" cy="521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(B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17" idx="0"/>
            <a:endCxn id="18" idx="1"/>
          </p:cNvCxnSpPr>
          <p:nvPr/>
        </p:nvCxnSpPr>
        <p:spPr>
          <a:xfrm flipV="1">
            <a:off x="6028378" y="3667280"/>
            <a:ext cx="1058676" cy="36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1"/>
          </p:cNvCxnSpPr>
          <p:nvPr/>
        </p:nvCxnSpPr>
        <p:spPr>
          <a:xfrm>
            <a:off x="6028378" y="4737080"/>
            <a:ext cx="1058676" cy="170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82567" y="1854429"/>
            <a:ext cx="3456936" cy="1241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Assume A and B</a:t>
            </a:r>
            <a:r>
              <a:rPr lang="en-US" baseline="-25000" dirty="0" smtClean="0"/>
              <a:t>i</a:t>
            </a:r>
            <a:r>
              <a:rPr lang="en-US" dirty="0" smtClean="0"/>
              <a:t> are correlated…</a:t>
            </a:r>
          </a:p>
          <a:p>
            <a:endParaRPr lang="en-US" dirty="0"/>
          </a:p>
          <a:p>
            <a:r>
              <a:rPr lang="en-US" dirty="0" smtClean="0"/>
              <a:t>And that </a:t>
            </a:r>
            <a:r>
              <a:rPr lang="en-US" i="1" dirty="0" smtClean="0"/>
              <a:t>Activity</a:t>
            </a:r>
            <a:r>
              <a:rPr lang="en-US" dirty="0" smtClean="0"/>
              <a:t> links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3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1" y="310162"/>
            <a:ext cx="7631231" cy="990107"/>
          </a:xfrm>
        </p:spPr>
        <p:txBody>
          <a:bodyPr/>
          <a:lstStyle/>
          <a:p>
            <a:r>
              <a:rPr lang="en-US" dirty="0" smtClean="0"/>
              <a:t>Case Study [Bad Data Handbook </a:t>
            </a:r>
            <a:r>
              <a:rPr lang="en-US" dirty="0" err="1" smtClean="0"/>
              <a:t>Ch</a:t>
            </a:r>
            <a:r>
              <a:rPr lang="en-US" dirty="0" smtClean="0"/>
              <a:t> 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Poor debugging experience</a:t>
            </a:r>
          </a:p>
          <a:p>
            <a:r>
              <a:rPr lang="en-US" dirty="0" smtClean="0"/>
              <a:t>Error output poor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errors occurred only at </a:t>
            </a:r>
            <a:r>
              <a:rPr lang="en-US" i="1" dirty="0" smtClean="0"/>
              <a:t>reduce </a:t>
            </a:r>
            <a:r>
              <a:rPr lang="en-US" dirty="0" smtClean="0"/>
              <a:t>stage (slow debug cycle)</a:t>
            </a:r>
          </a:p>
          <a:p>
            <a:r>
              <a:rPr lang="en-US" dirty="0" smtClean="0"/>
              <a:t>Indexing data took days; failures could occur at any point</a:t>
            </a:r>
          </a:p>
          <a:p>
            <a:pPr marL="0" indent="0">
              <a:buNone/>
            </a:pPr>
            <a:r>
              <a:rPr lang="en-US" dirty="0" smtClean="0"/>
              <a:t>-&gt; Fast write, slow &amp; difficult querying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9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r>
              <a:rPr lang="en-US" dirty="0" smtClean="0"/>
              <a:t>Randomized Trial (gold standard)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55166" y="1426394"/>
            <a:ext cx="2157157" cy="5218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 Participants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5166" y="2122972"/>
            <a:ext cx="2157157" cy="5218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Randomize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16088" y="3771650"/>
            <a:ext cx="1552449" cy="70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Intervention Group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16088" y="2858800"/>
            <a:ext cx="1552449" cy="7827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current (A) state)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20937" y="3789045"/>
            <a:ext cx="1552449" cy="704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</a:t>
            </a:r>
            <a:br>
              <a:rPr lang="en-US" dirty="0" smtClean="0"/>
            </a:b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6088" y="4646334"/>
            <a:ext cx="1552449" cy="521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(B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31722" y="4646334"/>
            <a:ext cx="1552449" cy="521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31722" y="2858800"/>
            <a:ext cx="1552449" cy="80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current (A) state)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52153" y="4032967"/>
            <a:ext cx="1552449" cy="70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87054" y="3275891"/>
            <a:ext cx="1552449" cy="7827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current (A) state)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87054" y="4646334"/>
            <a:ext cx="1552449" cy="521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(B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0"/>
            <a:endCxn id="20" idx="1"/>
          </p:cNvCxnSpPr>
          <p:nvPr/>
        </p:nvCxnSpPr>
        <p:spPr>
          <a:xfrm flipV="1">
            <a:off x="6028378" y="3667280"/>
            <a:ext cx="1058676" cy="36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21" idx="1"/>
          </p:cNvCxnSpPr>
          <p:nvPr/>
        </p:nvCxnSpPr>
        <p:spPr>
          <a:xfrm>
            <a:off x="6028378" y="4737080"/>
            <a:ext cx="1058676" cy="170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82567" y="1854429"/>
            <a:ext cx="3456936" cy="1241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Activity becomes the intervention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2"/>
          </p:cNvCxnSpPr>
          <p:nvPr/>
        </p:nvCxnSpPr>
        <p:spPr>
          <a:xfrm flipH="1">
            <a:off x="2191951" y="2644824"/>
            <a:ext cx="841794" cy="213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5" idx="0"/>
          </p:cNvCxnSpPr>
          <p:nvPr/>
        </p:nvCxnSpPr>
        <p:spPr>
          <a:xfrm>
            <a:off x="3033745" y="2644824"/>
            <a:ext cx="974202" cy="213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9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r>
              <a:rPr lang="en-US" dirty="0" smtClean="0"/>
              <a:t>Randomized Trial (gold standard)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55166" y="1426394"/>
            <a:ext cx="2157157" cy="5218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 Participants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5166" y="2122972"/>
            <a:ext cx="2157157" cy="5218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Randomize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16088" y="3771650"/>
            <a:ext cx="1552449" cy="704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Intervention Group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16088" y="2858800"/>
            <a:ext cx="1552449" cy="782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current (A) state)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20937" y="3789045"/>
            <a:ext cx="1552449" cy="704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</a:t>
            </a:r>
            <a:br>
              <a:rPr lang="en-US" dirty="0" smtClean="0"/>
            </a:b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6088" y="4646334"/>
            <a:ext cx="1552449" cy="5218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(B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31722" y="4646334"/>
            <a:ext cx="1552449" cy="5218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7042" y="5354296"/>
            <a:ext cx="2665820" cy="95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for significant difference between A &amp; B</a:t>
            </a:r>
            <a:r>
              <a:rPr lang="en-US" baseline="-25000" dirty="0" smtClean="0"/>
              <a:t>i</a:t>
            </a:r>
            <a:r>
              <a:rPr lang="en-US" dirty="0" smtClean="0"/>
              <a:t>; B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; A </a:t>
            </a:r>
            <a:r>
              <a:rPr lang="en-US" dirty="0"/>
              <a:t>&amp;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3231722" y="2858800"/>
            <a:ext cx="1552449" cy="808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current (A) state)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52153" y="4032967"/>
            <a:ext cx="1552449" cy="704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87054" y="3275891"/>
            <a:ext cx="1552449" cy="7827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current (A) state)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87054" y="4646334"/>
            <a:ext cx="1552449" cy="521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(B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0"/>
            <a:endCxn id="20" idx="1"/>
          </p:cNvCxnSpPr>
          <p:nvPr/>
        </p:nvCxnSpPr>
        <p:spPr>
          <a:xfrm flipV="1">
            <a:off x="6028378" y="3667280"/>
            <a:ext cx="1058676" cy="36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21" idx="1"/>
          </p:cNvCxnSpPr>
          <p:nvPr/>
        </p:nvCxnSpPr>
        <p:spPr>
          <a:xfrm>
            <a:off x="6028378" y="4737080"/>
            <a:ext cx="1058676" cy="170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82567" y="1854429"/>
            <a:ext cx="3456936" cy="1241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Activity becomes the intervention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2"/>
          </p:cNvCxnSpPr>
          <p:nvPr/>
        </p:nvCxnSpPr>
        <p:spPr>
          <a:xfrm flipH="1">
            <a:off x="2191951" y="2644824"/>
            <a:ext cx="841794" cy="213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5" idx="0"/>
          </p:cNvCxnSpPr>
          <p:nvPr/>
        </p:nvCxnSpPr>
        <p:spPr>
          <a:xfrm>
            <a:off x="3033745" y="2644824"/>
            <a:ext cx="974202" cy="213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6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infrastructure solutions to the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Understand your data problem </a:t>
            </a:r>
            <a:r>
              <a:rPr lang="en-US" i="1" dirty="0" smtClean="0"/>
              <a:t>first </a:t>
            </a:r>
          </a:p>
          <a:p>
            <a:pPr marL="0" indent="0">
              <a:buNone/>
            </a:pPr>
            <a:r>
              <a:rPr lang="en-US" dirty="0" smtClean="0"/>
              <a:t>Outsource things that aren’t key to your contribution</a:t>
            </a:r>
          </a:p>
          <a:p>
            <a:pPr marL="0" indent="0">
              <a:buNone/>
            </a:pPr>
            <a:r>
              <a:rPr lang="en-US" dirty="0" smtClean="0"/>
              <a:t>Start small  -- test on a subset of data to find basic problems first</a:t>
            </a:r>
          </a:p>
          <a:p>
            <a:pPr marL="0" indent="0">
              <a:buNone/>
            </a:pPr>
            <a:r>
              <a:rPr lang="en-US" dirty="0" smtClean="0"/>
              <a:t>Plan to scale up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7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infrastructure solutions to the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Collecting Data:</a:t>
            </a:r>
            <a:r>
              <a:rPr lang="en-US" dirty="0" smtClean="0"/>
              <a:t> File System? Or </a:t>
            </a:r>
            <a:r>
              <a:rPr lang="en-US" i="1" dirty="0" err="1" smtClean="0"/>
              <a:t>Redis</a:t>
            </a:r>
            <a:r>
              <a:rPr lang="en-US" dirty="0" smtClean="0"/>
              <a:t>  [write heavy]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9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infrastructure solutions to the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597550" cy="4379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Collecting Data: </a:t>
            </a:r>
            <a:r>
              <a:rPr lang="en-US" dirty="0" smtClean="0"/>
              <a:t>FS/</a:t>
            </a:r>
            <a:r>
              <a:rPr lang="en-US" dirty="0" err="1" smtClean="0"/>
              <a:t>Redis</a:t>
            </a:r>
            <a:r>
              <a:rPr lang="en-US" dirty="0" smtClean="0"/>
              <a:t>  [write heavy] </a:t>
            </a:r>
          </a:p>
          <a:p>
            <a:pPr marL="0" indent="0">
              <a:buNone/>
            </a:pPr>
            <a:r>
              <a:rPr lang="en-US" b="1" dirty="0" smtClean="0"/>
              <a:t>Organizing and Processing for future needs: </a:t>
            </a:r>
            <a:r>
              <a:rPr lang="en-US" dirty="0" err="1" smtClean="0"/>
              <a:t>Hadoop</a:t>
            </a:r>
            <a:r>
              <a:rPr lang="en-US" dirty="0" smtClean="0"/>
              <a:t>/Map Reduce related tools [flexible, not always efficient, not enterprise-ready]</a:t>
            </a:r>
          </a:p>
          <a:p>
            <a:pPr>
              <a:buFontTx/>
              <a:buChar char="-"/>
            </a:pPr>
            <a:r>
              <a:rPr lang="en-US" dirty="0" smtClean="0"/>
              <a:t>Lacks automated backups</a:t>
            </a:r>
          </a:p>
          <a:p>
            <a:pPr>
              <a:buFontTx/>
              <a:buChar char="-"/>
            </a:pPr>
            <a:r>
              <a:rPr lang="en-US" dirty="0" smtClean="0"/>
              <a:t>Lacks interoperability with existing </a:t>
            </a:r>
            <a:r>
              <a:rPr lang="en-US" dirty="0" err="1" smtClean="0"/>
              <a:t>filesystems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Better for batch than interactive tasks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2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infrastructure solutions to the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Collecting Data:</a:t>
            </a:r>
            <a:r>
              <a:rPr lang="en-US" dirty="0" smtClean="0"/>
              <a:t> FS/</a:t>
            </a:r>
            <a:r>
              <a:rPr lang="en-US" dirty="0" err="1" smtClean="0"/>
              <a:t>Redis</a:t>
            </a:r>
            <a:r>
              <a:rPr lang="en-US" dirty="0" smtClean="0"/>
              <a:t>  [write heavy]</a:t>
            </a:r>
          </a:p>
          <a:p>
            <a:pPr marL="0" indent="0">
              <a:buNone/>
            </a:pPr>
            <a:r>
              <a:rPr lang="en-US" b="1" dirty="0" smtClean="0"/>
              <a:t>Organizing and Processing for future needs: </a:t>
            </a:r>
            <a:r>
              <a:rPr lang="en-US" dirty="0" err="1" smtClean="0"/>
              <a:t>Hadoop</a:t>
            </a:r>
            <a:r>
              <a:rPr lang="en-US" dirty="0" smtClean="0"/>
              <a:t>/Map Reduce related tools [flexible, not always efficient, not enterprise-ready]</a:t>
            </a:r>
          </a:p>
          <a:p>
            <a:pPr marL="0" indent="0">
              <a:buNone/>
            </a:pPr>
            <a:r>
              <a:rPr lang="en-US" b="1" dirty="0" smtClean="0"/>
              <a:t>Summarization</a:t>
            </a:r>
            <a:r>
              <a:rPr lang="en-US" b="1" dirty="0"/>
              <a:t>: </a:t>
            </a:r>
            <a:r>
              <a:rPr lang="en-US" dirty="0"/>
              <a:t>Google Big Query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In the cloud </a:t>
            </a:r>
          </a:p>
          <a:p>
            <a:pPr>
              <a:buFontTx/>
              <a:buChar char="-"/>
            </a:pPr>
            <a:r>
              <a:rPr lang="en-US" dirty="0" smtClean="0"/>
              <a:t>Network speed a limiting factor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2382</Words>
  <Application>Microsoft Macintosh PowerPoint</Application>
  <PresentationFormat>On-screen Show (4:3)</PresentationFormat>
  <Paragraphs>453</Paragraphs>
  <Slides>51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What is Big Data?</vt:lpstr>
      <vt:lpstr>How do we handle big data</vt:lpstr>
      <vt:lpstr>Case Study [Bad Data Handbook Ch 12]</vt:lpstr>
      <vt:lpstr>Case Study [Bad Data Handbook Ch 12]</vt:lpstr>
      <vt:lpstr>Relating infrastructure solutions to the Data Pipeline</vt:lpstr>
      <vt:lpstr>Relating infrastructure solutions to the Data Pipeline</vt:lpstr>
      <vt:lpstr>Relating infrastructure solutions to the Data Pipeline</vt:lpstr>
      <vt:lpstr>Relating infrastructure solutions to the Data Pipeline</vt:lpstr>
      <vt:lpstr>Relating infrastructure solutions to the Data Pipeline</vt:lpstr>
      <vt:lpstr>Machine Learning in Parallel</vt:lpstr>
      <vt:lpstr>Relating infrastructure solutions to the Data Pipeline</vt:lpstr>
      <vt:lpstr>Exploring Big Data</vt:lpstr>
      <vt:lpstr>Query Dependent Coloring</vt:lpstr>
      <vt:lpstr>Stick Figures</vt:lpstr>
      <vt:lpstr>Stick Figures</vt:lpstr>
      <vt:lpstr>Distortion Techniques</vt:lpstr>
      <vt:lpstr>Distortion Techniques</vt:lpstr>
      <vt:lpstr>How to use Visualization to Answer Your Questions</vt:lpstr>
      <vt:lpstr>Goals</vt:lpstr>
      <vt:lpstr>Visual Tool Chest: Stem and Leaf</vt:lpstr>
      <vt:lpstr>Example: Stem and Leaf of Zip</vt:lpstr>
      <vt:lpstr>Wide Range of Uses (e.g.)</vt:lpstr>
      <vt:lpstr>Benefits of Steam + Leaf</vt:lpstr>
      <vt:lpstr>Boxplot  </vt:lpstr>
      <vt:lpstr>Histograms: Checking a Distribution</vt:lpstr>
      <vt:lpstr>What your distribution implies: Normal Distribution</vt:lpstr>
      <vt:lpstr>When might we expect a Normal distribution?</vt:lpstr>
      <vt:lpstr>Example: Mouse Motion Length</vt:lpstr>
      <vt:lpstr>Domain matters: Min-jerk profile</vt:lpstr>
      <vt:lpstr>What your distribution implies: Normal Distribution</vt:lpstr>
      <vt:lpstr>Value of Histograms</vt:lpstr>
      <vt:lpstr>Scatterplot</vt:lpstr>
      <vt:lpstr>Hans Rosling on Health &amp; Wealth</vt:lpstr>
      <vt:lpstr>Scatter Plot Examples</vt:lpstr>
      <vt:lpstr>Scatter Plot Examples</vt:lpstr>
      <vt:lpstr>Scatter Plot Examples</vt:lpstr>
      <vt:lpstr>Sample Correlations</vt:lpstr>
      <vt:lpstr>The effect of outliers</vt:lpstr>
      <vt:lpstr>Restricted Range: Sampling Bias</vt:lpstr>
      <vt:lpstr>Further Restrictions</vt:lpstr>
      <vt:lpstr>Correlation Assumptions</vt:lpstr>
      <vt:lpstr>Correlation is not Causation</vt:lpstr>
      <vt:lpstr>Partial Correlation</vt:lpstr>
      <vt:lpstr>Example</vt:lpstr>
      <vt:lpstr>Simpson’s Paradox</vt:lpstr>
      <vt:lpstr>How can we test these associations?</vt:lpstr>
      <vt:lpstr>Randomized Trial (gold standard)</vt:lpstr>
      <vt:lpstr>Randomized Trial (gold standard)</vt:lpstr>
      <vt:lpstr>Randomized Trial (gold standard)</vt:lpstr>
      <vt:lpstr>Randomized Trial (gold standard)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232</cp:revision>
  <dcterms:created xsi:type="dcterms:W3CDTF">2013-10-07T16:54:34Z</dcterms:created>
  <dcterms:modified xsi:type="dcterms:W3CDTF">2014-06-25T11:56:59Z</dcterms:modified>
</cp:coreProperties>
</file>