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526" r:id="rId3"/>
    <p:sldId id="527" r:id="rId4"/>
    <p:sldId id="519" r:id="rId5"/>
    <p:sldId id="520" r:id="rId6"/>
    <p:sldId id="521" r:id="rId7"/>
    <p:sldId id="522" r:id="rId8"/>
    <p:sldId id="523" r:id="rId9"/>
    <p:sldId id="524" r:id="rId10"/>
    <p:sldId id="525" r:id="rId11"/>
    <p:sldId id="413" r:id="rId12"/>
    <p:sldId id="414" r:id="rId13"/>
    <p:sldId id="415" r:id="rId14"/>
    <p:sldId id="421" r:id="rId15"/>
    <p:sldId id="422" r:id="rId16"/>
    <p:sldId id="416" r:id="rId17"/>
    <p:sldId id="417" r:id="rId18"/>
    <p:sldId id="423" r:id="rId19"/>
    <p:sldId id="509" r:id="rId20"/>
    <p:sldId id="424" r:id="rId21"/>
    <p:sldId id="510" r:id="rId22"/>
    <p:sldId id="431" r:id="rId23"/>
    <p:sldId id="427" r:id="rId24"/>
    <p:sldId id="513" r:id="rId25"/>
    <p:sldId id="512" r:id="rId26"/>
    <p:sldId id="511" r:id="rId27"/>
    <p:sldId id="514" r:id="rId28"/>
    <p:sldId id="515" r:id="rId29"/>
    <p:sldId id="516" r:id="rId30"/>
    <p:sldId id="517" r:id="rId31"/>
    <p:sldId id="518" r:id="rId32"/>
    <p:sldId id="447" r:id="rId33"/>
    <p:sldId id="457" r:id="rId34"/>
    <p:sldId id="418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89189" autoAdjust="0"/>
  </p:normalViewPr>
  <p:slideViewPr>
    <p:cSldViewPr snapToGrid="0" snapToObjects="1">
      <p:cViewPr varScale="1">
        <p:scale>
          <a:sx n="60" d="100"/>
          <a:sy n="60" d="100"/>
        </p:scale>
        <p:origin x="-1808" y="-104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6/26/14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6/26/14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(2/6/14 09:50) -----</a:t>
            </a:r>
          </a:p>
          <a:p>
            <a:r>
              <a:rPr lang="en-US"/>
              <a:t>missing body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99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(2/6/14 09:50) -----</a:t>
            </a:r>
          </a:p>
          <a:p>
            <a:r>
              <a:rPr lang="en-US"/>
              <a:t>change x to x_scale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07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(2/6/14 09:50) -----</a:t>
            </a:r>
          </a:p>
          <a:p>
            <a:r>
              <a:rPr lang="en-US"/>
              <a:t>change x to x_scale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07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6/26/14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6/26/14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6/26/14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6/26/14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6/26/14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6/26/14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6/26/14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6/26/14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6/26/14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6/26/14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6/26/14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6/26/14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6/26/14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6/26/14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6/26/14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6/26/14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6/26/14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ta.cmubi.org/assignments/byte4mobiledata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chslides.com/over-2000-d3-js-examples-and-demos/" TargetMode="External"/><Relationship Id="rId3" Type="http://schemas.openxmlformats.org/officeDocument/2006/relationships/hyperlink" Target="http://bl.ocks.org/mbostock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/>
              <a:t>D3 &amp; Mobile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Data Pipeline; HCII; Spring 2014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want to explore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http://data.cmubi.org/assignments/</a:t>
            </a:r>
            <a:r>
              <a:rPr lang="en-US" dirty="0" smtClean="0">
                <a:hlinkClick r:id="rId2"/>
              </a:rPr>
              <a:t>byte4mobiledata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data.cmubi.org</a:t>
            </a:r>
            <a:r>
              <a:rPr lang="en-US" dirty="0"/>
              <a:t>/classroom-news/byte4results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14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Visualization: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2"/>
              </a:rPr>
              <a:t>http://techslides.com/over-2000-d3-js-examples-and-demos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/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3"/>
              </a:rPr>
              <a:t>http://bl.ocks.org/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mbostock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9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 Uses Web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D3 = Data-Driven Documents</a:t>
            </a:r>
          </a:p>
          <a:p>
            <a:pPr marL="0" indent="0">
              <a:buNone/>
            </a:pPr>
            <a:r>
              <a:rPr lang="en-US" dirty="0" smtClean="0"/>
              <a:t>Uses:</a:t>
            </a:r>
          </a:p>
          <a:p>
            <a:pPr lvl="1"/>
            <a:r>
              <a:rPr lang="en-US" dirty="0" smtClean="0"/>
              <a:t>HTML (sometimes) +</a:t>
            </a:r>
            <a:r>
              <a:rPr lang="en-US" dirty="0"/>
              <a:t> </a:t>
            </a:r>
            <a:r>
              <a:rPr lang="en-US" dirty="0" smtClean="0"/>
              <a:t>SVG (vector graphics for the web) </a:t>
            </a:r>
            <a:r>
              <a:rPr lang="en-US" i="1" dirty="0" smtClean="0"/>
              <a:t>for content</a:t>
            </a:r>
            <a:endParaRPr lang="en-US" dirty="0" smtClean="0"/>
          </a:p>
          <a:p>
            <a:pPr marL="228600" lvl="1" indent="0">
              <a:buNone/>
            </a:pPr>
            <a:r>
              <a:rPr lang="en-US" sz="1600" dirty="0"/>
              <a:t>&lt;!DOCTYPE html</a:t>
            </a:r>
            <a:r>
              <a:rPr lang="en-US" sz="1600" dirty="0" smtClean="0"/>
              <a:t>&gt;</a:t>
            </a:r>
            <a:br>
              <a:rPr lang="en-US" sz="1600" dirty="0" smtClean="0"/>
            </a:br>
            <a:r>
              <a:rPr lang="en-US" sz="1600" dirty="0" smtClean="0"/>
              <a:t>&lt;</a:t>
            </a:r>
            <a:r>
              <a:rPr lang="en-US" sz="1600" dirty="0"/>
              <a:t>meta charset="utf-</a:t>
            </a:r>
            <a:r>
              <a:rPr lang="en-US" sz="1600" dirty="0" smtClean="0"/>
              <a:t>8”&gt;</a:t>
            </a:r>
            <a:br>
              <a:rPr lang="en-US" sz="1600" dirty="0" smtClean="0"/>
            </a:br>
            <a:r>
              <a:rPr lang="en-US" sz="1600" dirty="0" smtClean="0"/>
              <a:t>&lt;body&gt;</a:t>
            </a:r>
            <a:endParaRPr lang="en-US" sz="1600" dirty="0"/>
          </a:p>
          <a:p>
            <a:pPr marL="228600" lvl="1" indent="0">
              <a:buNone/>
            </a:pPr>
            <a:r>
              <a:rPr lang="en-US" sz="1600" b="1" dirty="0"/>
              <a:t>&lt;</a:t>
            </a:r>
            <a:r>
              <a:rPr lang="en-US" sz="1600" b="1" dirty="0" err="1"/>
              <a:t>svg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1"/>
                </a:solidFill>
              </a:rPr>
              <a:t>width</a:t>
            </a:r>
            <a:r>
              <a:rPr lang="en-US" sz="1600" b="1" dirty="0"/>
              <a:t>="</a:t>
            </a:r>
            <a:r>
              <a:rPr lang="en-US" sz="1600" b="1" dirty="0">
                <a:solidFill>
                  <a:schemeClr val="accent2"/>
                </a:solidFill>
              </a:rPr>
              <a:t>960</a:t>
            </a:r>
            <a:r>
              <a:rPr lang="en-US" sz="1600" b="1" dirty="0"/>
              <a:t>" </a:t>
            </a:r>
            <a:r>
              <a:rPr lang="en-US" sz="1600" b="1" dirty="0">
                <a:solidFill>
                  <a:schemeClr val="accent1"/>
                </a:solidFill>
              </a:rPr>
              <a:t>height</a:t>
            </a:r>
            <a:r>
              <a:rPr lang="en-US" sz="1600" b="1" dirty="0"/>
              <a:t>="</a:t>
            </a:r>
            <a:r>
              <a:rPr lang="en-US" sz="1600" b="1" dirty="0" smtClean="0">
                <a:solidFill>
                  <a:schemeClr val="accent2"/>
                </a:solidFill>
              </a:rPr>
              <a:t>500</a:t>
            </a:r>
            <a:r>
              <a:rPr lang="en-US" sz="1600" b="1" dirty="0" smtClean="0"/>
              <a:t>”&gt;</a:t>
            </a:r>
            <a:br>
              <a:rPr lang="en-US" sz="1600" b="1" dirty="0" smtClean="0"/>
            </a:br>
            <a:r>
              <a:rPr lang="en-US" sz="1600" b="1" dirty="0" smtClean="0"/>
              <a:t>  </a:t>
            </a:r>
            <a:r>
              <a:rPr lang="en-US" sz="1600" b="1" dirty="0"/>
              <a:t>&lt;text </a:t>
            </a:r>
            <a:r>
              <a:rPr lang="en-US" sz="1600" b="1" dirty="0">
                <a:solidFill>
                  <a:srgbClr val="850205"/>
                </a:solidFill>
              </a:rPr>
              <a:t>y</a:t>
            </a:r>
            <a:r>
              <a:rPr lang="en-US" sz="1600" b="1" dirty="0"/>
              <a:t>="</a:t>
            </a:r>
            <a:r>
              <a:rPr lang="en-US" sz="1600" b="1" dirty="0" smtClean="0">
                <a:solidFill>
                  <a:schemeClr val="accent2"/>
                </a:solidFill>
              </a:rPr>
              <a:t>12</a:t>
            </a:r>
            <a:r>
              <a:rPr lang="en-US" sz="1600" b="1" dirty="0" smtClean="0"/>
              <a:t>”&gt;</a:t>
            </a:r>
            <a:br>
              <a:rPr lang="en-US" sz="1600" b="1" dirty="0" smtClean="0"/>
            </a:br>
            <a:r>
              <a:rPr lang="en-US" sz="1600" b="1" dirty="0" smtClean="0"/>
              <a:t>   </a:t>
            </a:r>
            <a:r>
              <a:rPr lang="en-US" sz="1600" b="1" dirty="0" smtClean="0">
                <a:solidFill>
                  <a:srgbClr val="008000"/>
                </a:solidFill>
              </a:rPr>
              <a:t> </a:t>
            </a:r>
            <a:r>
              <a:rPr lang="en-US" sz="1600" b="1" dirty="0">
                <a:solidFill>
                  <a:srgbClr val="008000"/>
                </a:solidFill>
              </a:rPr>
              <a:t>Hello, world</a:t>
            </a:r>
            <a:r>
              <a:rPr lang="en-US" sz="1600" b="1" dirty="0" smtClean="0">
                <a:solidFill>
                  <a:srgbClr val="008000"/>
                </a:solidFill>
              </a:rPr>
              <a:t>!</a:t>
            </a:r>
            <a:br>
              <a:rPr lang="en-US" sz="1600" b="1" dirty="0" smtClean="0">
                <a:solidFill>
                  <a:srgbClr val="008000"/>
                </a:solidFill>
              </a:rPr>
            </a:br>
            <a:r>
              <a:rPr lang="en-US" sz="1600" b="1" dirty="0" smtClean="0"/>
              <a:t>  </a:t>
            </a:r>
            <a:r>
              <a:rPr lang="en-US" sz="1600" b="1" dirty="0"/>
              <a:t>&lt;/text</a:t>
            </a:r>
            <a:r>
              <a:rPr lang="en-US" sz="1600" b="1" dirty="0" smtClean="0"/>
              <a:t>&gt;</a:t>
            </a:r>
            <a:br>
              <a:rPr lang="en-US" sz="1600" b="1" dirty="0" smtClean="0"/>
            </a:br>
            <a:r>
              <a:rPr lang="en-US" sz="1600" b="1" dirty="0" smtClean="0"/>
              <a:t>&lt;</a:t>
            </a:r>
            <a:r>
              <a:rPr lang="en-US" sz="1600" b="1" dirty="0"/>
              <a:t>/</a:t>
            </a:r>
            <a:r>
              <a:rPr lang="en-US" sz="1600" b="1" dirty="0" err="1"/>
              <a:t>svg</a:t>
            </a:r>
            <a:r>
              <a:rPr lang="en-US" sz="1600" b="1" dirty="0" smtClean="0"/>
              <a:t>&gt;</a:t>
            </a:r>
          </a:p>
          <a:p>
            <a:pPr marL="228600" lvl="1" indent="0">
              <a:buNone/>
            </a:pPr>
            <a:r>
              <a:rPr lang="en-US" sz="1600" dirty="0" smtClean="0"/>
              <a:t>&lt;/body&gt;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702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 Uses Web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D3 = Data-Driven Documents</a:t>
            </a:r>
          </a:p>
          <a:p>
            <a:pPr marL="0" indent="0">
              <a:buNone/>
            </a:pPr>
            <a:r>
              <a:rPr lang="en-US" dirty="0" smtClean="0"/>
              <a:t>Uses:</a:t>
            </a:r>
          </a:p>
          <a:p>
            <a:pPr lvl="1"/>
            <a:r>
              <a:rPr lang="en-US" dirty="0" smtClean="0"/>
              <a:t>HTML + SVG </a:t>
            </a:r>
            <a:r>
              <a:rPr lang="en-US" i="1" dirty="0" smtClean="0"/>
              <a:t>for content</a:t>
            </a:r>
          </a:p>
          <a:p>
            <a:pPr lvl="1"/>
            <a:r>
              <a:rPr lang="en-US" dirty="0" smtClean="0"/>
              <a:t>CSS </a:t>
            </a:r>
            <a:r>
              <a:rPr lang="en-US" i="1" dirty="0" smtClean="0"/>
              <a:t>for aesthetics</a:t>
            </a:r>
            <a:endParaRPr lang="en-US" sz="1800" dirty="0" smtClean="0"/>
          </a:p>
          <a:p>
            <a:pPr marL="228600" lvl="1" indent="0">
              <a:buNone/>
            </a:pPr>
            <a:r>
              <a:rPr lang="en-US" sz="1800" dirty="0"/>
              <a:t>&lt;!DOCTYPE html</a:t>
            </a:r>
            <a:r>
              <a:rPr lang="en-US" sz="1800" dirty="0" smtClean="0"/>
              <a:t>&gt;</a:t>
            </a:r>
            <a:br>
              <a:rPr lang="en-US" sz="1800" dirty="0" smtClean="0"/>
            </a:br>
            <a:r>
              <a:rPr lang="en-US" sz="1800" dirty="0" smtClean="0"/>
              <a:t>&lt;</a:t>
            </a:r>
            <a:r>
              <a:rPr lang="en-US" sz="1800" dirty="0"/>
              <a:t>meta charset="utf-</a:t>
            </a:r>
            <a:r>
              <a:rPr lang="en-US" sz="1800" dirty="0" smtClean="0"/>
              <a:t>8”&gt;</a:t>
            </a:r>
          </a:p>
          <a:p>
            <a:pPr marL="228600" lvl="1" indent="0">
              <a:buNone/>
            </a:pPr>
            <a:r>
              <a:rPr lang="en-US" sz="1800" b="1" dirty="0"/>
              <a:t>&lt;style</a:t>
            </a:r>
            <a:r>
              <a:rPr lang="en-US" sz="1800" b="1" dirty="0" smtClean="0"/>
              <a:t>&gt;</a:t>
            </a:r>
            <a:br>
              <a:rPr lang="en-US" sz="1800" b="1" dirty="0" smtClean="0"/>
            </a:br>
            <a:r>
              <a:rPr lang="en-US" sz="1800" b="1" dirty="0" smtClean="0"/>
              <a:t>body </a:t>
            </a:r>
            <a:r>
              <a:rPr lang="en-US" sz="1800" b="1" dirty="0"/>
              <a:t>{ </a:t>
            </a:r>
            <a:r>
              <a:rPr lang="en-US" sz="1800" b="1" dirty="0">
                <a:solidFill>
                  <a:schemeClr val="accent1"/>
                </a:solidFill>
              </a:rPr>
              <a:t>background</a:t>
            </a:r>
            <a:r>
              <a:rPr lang="en-US" sz="1800" b="1" dirty="0"/>
              <a:t>: </a:t>
            </a:r>
            <a:r>
              <a:rPr lang="en-US" sz="1800" b="1" dirty="0" err="1">
                <a:solidFill>
                  <a:schemeClr val="accent2"/>
                </a:solidFill>
              </a:rPr>
              <a:t>steelblue</a:t>
            </a:r>
            <a:r>
              <a:rPr lang="en-US" sz="1800" b="1" dirty="0"/>
              <a:t>; </a:t>
            </a:r>
            <a:r>
              <a:rPr lang="en-US" sz="1800" b="1" dirty="0" smtClean="0"/>
              <a:t>}</a:t>
            </a:r>
            <a:br>
              <a:rPr lang="en-US" sz="1800" b="1" dirty="0" smtClean="0"/>
            </a:br>
            <a:r>
              <a:rPr lang="en-US" sz="1800" b="1" dirty="0" smtClean="0"/>
              <a:t>&lt;</a:t>
            </a:r>
            <a:r>
              <a:rPr lang="en-US" sz="1800" b="1" dirty="0"/>
              <a:t>/style&gt;</a:t>
            </a:r>
            <a:endParaRPr lang="en-US" sz="18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7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Selections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Body is a reference to parts of your html</a:t>
            </a:r>
          </a:p>
          <a:p>
            <a:pPr marL="0" lvl="1" indent="0">
              <a:buClr>
                <a:schemeClr val="accent3"/>
              </a:buClr>
              <a:buSzTx/>
              <a:buNone/>
            </a:pPr>
            <a:r>
              <a:rPr lang="en-US" sz="1800" b="1" dirty="0"/>
              <a:t>body { </a:t>
            </a:r>
            <a:r>
              <a:rPr lang="en-US" sz="1800" b="1" dirty="0">
                <a:solidFill>
                  <a:schemeClr val="accent1"/>
                </a:solidFill>
              </a:rPr>
              <a:t>background</a:t>
            </a:r>
            <a:r>
              <a:rPr lang="en-US" sz="1800" b="1" dirty="0"/>
              <a:t>: </a:t>
            </a:r>
            <a:r>
              <a:rPr lang="en-US" sz="1800" b="1" dirty="0" err="1">
                <a:solidFill>
                  <a:schemeClr val="accent2"/>
                </a:solidFill>
              </a:rPr>
              <a:t>steelblue</a:t>
            </a:r>
            <a:r>
              <a:rPr lang="en-US" sz="1800" b="1" dirty="0"/>
              <a:t>; }</a:t>
            </a:r>
          </a:p>
          <a:p>
            <a:pPr marL="0" indent="0">
              <a:buNone/>
            </a:pPr>
            <a:r>
              <a:rPr lang="en-US" dirty="0" smtClean="0"/>
              <a:t>You can use other options</a:t>
            </a:r>
          </a:p>
          <a:p>
            <a:pPr marL="0" indent="0">
              <a:buNone/>
            </a:pPr>
            <a:r>
              <a:rPr lang="en-US" sz="2400" dirty="0" smtClean="0"/>
              <a:t>#</a:t>
            </a:r>
            <a:r>
              <a:rPr lang="en-US" sz="2400" dirty="0" err="1" smtClean="0"/>
              <a:t>rect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err="1" smtClean="0"/>
              <a:t>rect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.</a:t>
            </a:r>
            <a:r>
              <a:rPr lang="en-US" sz="2400" dirty="0" err="1" smtClean="0"/>
              <a:t>rect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[color=red]</a:t>
            </a:r>
          </a:p>
          <a:p>
            <a:pPr marL="0" indent="0">
              <a:buNone/>
            </a:pPr>
            <a:r>
              <a:rPr lang="en-US" sz="2400" dirty="0" smtClean="0"/>
              <a:t>color red</a:t>
            </a:r>
          </a:p>
          <a:p>
            <a:pPr marL="0" indent="0">
              <a:buNone/>
            </a:pPr>
            <a:r>
              <a:rPr lang="en-US" sz="2400" dirty="0" err="1" smtClean="0"/>
              <a:t>rect.rounded</a:t>
            </a:r>
            <a:r>
              <a:rPr lang="en-US" sz="2400" dirty="0" smtClean="0"/>
              <a:t> 				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rect#rounded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79207" y="2322413"/>
            <a:ext cx="3550940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 smtClean="0"/>
          </a:p>
          <a:p>
            <a:pPr marL="0" indent="0">
              <a:buFont typeface="Arial"/>
              <a:buNone/>
            </a:pPr>
            <a:endParaRPr lang="en-US" sz="2400" dirty="0"/>
          </a:p>
          <a:p>
            <a:pPr marL="0" indent="0">
              <a:buFont typeface="Arial"/>
              <a:buNone/>
            </a:pPr>
            <a:r>
              <a:rPr lang="en-US" sz="2400" dirty="0" smtClean="0"/>
              <a:t>&lt;any id=“</a:t>
            </a:r>
            <a:r>
              <a:rPr lang="en-US" sz="2400" dirty="0" err="1" smtClean="0"/>
              <a:t>rect</a:t>
            </a:r>
            <a:r>
              <a:rPr lang="en-US" sz="2400" dirty="0" smtClean="0"/>
              <a:t>”&gt;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rect</a:t>
            </a:r>
            <a:r>
              <a:rPr lang="en-US" sz="2400" dirty="0" smtClean="0"/>
              <a:t>&gt;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&lt;any class=“</a:t>
            </a:r>
            <a:r>
              <a:rPr lang="en-US" sz="2400" dirty="0" err="1" smtClean="0"/>
              <a:t>rect</a:t>
            </a:r>
            <a:r>
              <a:rPr lang="en-US" sz="2400" dirty="0" smtClean="0"/>
              <a:t>”&gt;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&lt;any color=“red”&gt;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&lt;color&gt;&lt;red&gt;&lt;/color&gt;</a:t>
            </a:r>
          </a:p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rect</a:t>
            </a:r>
            <a:r>
              <a:rPr lang="en-US" sz="2400" dirty="0"/>
              <a:t> class=“rounded”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rect</a:t>
            </a:r>
            <a:r>
              <a:rPr lang="en-US" sz="2400" dirty="0" smtClean="0"/>
              <a:t> id=“rounded”&gt;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5069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use of CSS in Byte3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text:hover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660066"/>
                </a:solidFill>
              </a:rPr>
              <a:t>fill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64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 Uses Web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D3 = Data-Driven Documents</a:t>
            </a:r>
          </a:p>
          <a:p>
            <a:pPr marL="0" indent="0">
              <a:buNone/>
            </a:pPr>
            <a:r>
              <a:rPr lang="en-US" dirty="0" smtClean="0"/>
              <a:t>Uses:</a:t>
            </a:r>
          </a:p>
          <a:p>
            <a:pPr lvl="1"/>
            <a:r>
              <a:rPr lang="en-US" dirty="0" smtClean="0"/>
              <a:t>HTML + SVG </a:t>
            </a:r>
            <a:r>
              <a:rPr lang="en-US" i="1" dirty="0" smtClean="0"/>
              <a:t>for content</a:t>
            </a:r>
          </a:p>
          <a:p>
            <a:pPr lvl="1"/>
            <a:r>
              <a:rPr lang="en-US" dirty="0" smtClean="0"/>
              <a:t>CSS </a:t>
            </a:r>
            <a:r>
              <a:rPr lang="en-US" i="1" dirty="0" smtClean="0"/>
              <a:t>for aesthetics</a:t>
            </a:r>
            <a:endParaRPr lang="en-US" dirty="0" smtClean="0"/>
          </a:p>
          <a:p>
            <a:pPr lvl="1"/>
            <a:r>
              <a:rPr lang="en-US" dirty="0" smtClean="0"/>
              <a:t>JavaScript </a:t>
            </a:r>
            <a:r>
              <a:rPr lang="en-US" i="1" dirty="0" smtClean="0"/>
              <a:t>for interaction</a:t>
            </a:r>
            <a:endParaRPr lang="en-US" sz="1800" dirty="0"/>
          </a:p>
          <a:p>
            <a:pPr marL="0" indent="0">
              <a:buNone/>
            </a:pPr>
            <a:r>
              <a:rPr lang="en-US" dirty="0" smtClean="0"/>
              <a:t>Interoperate seamlessly through manipulating the </a:t>
            </a:r>
            <a:r>
              <a:rPr lang="en-US" i="1" dirty="0" smtClean="0"/>
              <a:t>Document Object Model</a:t>
            </a:r>
          </a:p>
          <a:p>
            <a:pPr marL="0" indent="0">
              <a:buNone/>
            </a:pPr>
            <a:r>
              <a:rPr lang="en-US" dirty="0" smtClean="0"/>
              <a:t>Great debugging support in browsers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19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&lt;!DOCTYPE html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meta </a:t>
            </a:r>
            <a:r>
              <a:rPr lang="en-US" dirty="0">
                <a:solidFill>
                  <a:schemeClr val="accent1"/>
                </a:solidFill>
              </a:rPr>
              <a:t>charset</a:t>
            </a:r>
            <a:r>
              <a:rPr lang="en-US" dirty="0"/>
              <a:t>="</a:t>
            </a:r>
            <a:r>
              <a:rPr lang="en-US" dirty="0">
                <a:solidFill>
                  <a:srgbClr val="618091"/>
                </a:solidFill>
              </a:rPr>
              <a:t>utf-</a:t>
            </a:r>
            <a:r>
              <a:rPr lang="en-US" dirty="0" smtClean="0">
                <a:solidFill>
                  <a:srgbClr val="618091"/>
                </a:solidFill>
              </a:rPr>
              <a:t>8</a:t>
            </a:r>
            <a:r>
              <a:rPr lang="en-US" dirty="0" smtClean="0"/>
              <a:t>”&gt;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style&gt;</a:t>
            </a:r>
            <a:r>
              <a:rPr lang="en-US" dirty="0">
                <a:solidFill>
                  <a:srgbClr val="660066"/>
                </a:solidFill>
              </a:rPr>
              <a:t>/* CSS */</a:t>
            </a:r>
            <a:r>
              <a:rPr lang="en-US" dirty="0"/>
              <a:t>&lt;/style&gt;</a:t>
            </a:r>
          </a:p>
          <a:p>
            <a:pPr marL="0" indent="0">
              <a:buNone/>
            </a:pPr>
            <a:r>
              <a:rPr lang="en-US" dirty="0"/>
              <a:t>&lt;body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script </a:t>
            </a:r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/>
              <a:t>="</a:t>
            </a:r>
            <a:r>
              <a:rPr lang="en-US" dirty="0">
                <a:solidFill>
                  <a:srgbClr val="618091"/>
                </a:solidFill>
              </a:rPr>
              <a:t>d3.v2.js</a:t>
            </a:r>
            <a:r>
              <a:rPr lang="en-US" dirty="0"/>
              <a:t>"&gt;&lt;/script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script&gt;</a:t>
            </a:r>
            <a:r>
              <a:rPr lang="en-US" dirty="0">
                <a:solidFill>
                  <a:srgbClr val="660066"/>
                </a:solidFill>
              </a:rPr>
              <a:t>/* JavaScript */</a:t>
            </a:r>
            <a:r>
              <a:rPr lang="en-US" dirty="0"/>
              <a:t>&lt;/script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2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// collect data from Python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 smtClean="0"/>
              <a:t>frequency_list</a:t>
            </a:r>
            <a:r>
              <a:rPr lang="en-US" sz="2400" dirty="0" smtClean="0"/>
              <a:t> </a:t>
            </a:r>
            <a:r>
              <a:rPr lang="en-US" sz="2400" dirty="0"/>
              <a:t>= {</a:t>
            </a:r>
            <a:r>
              <a:rPr lang="en-US" sz="2400" dirty="0" smtClean="0"/>
              <a:t>{</a:t>
            </a:r>
            <a:r>
              <a:rPr lang="en-US" sz="2400" dirty="0" err="1" smtClean="0"/>
              <a:t>wordcloud|</a:t>
            </a:r>
            <a:r>
              <a:rPr lang="en-US" sz="2400" dirty="0" err="1"/>
              <a:t>safe</a:t>
            </a:r>
            <a:r>
              <a:rPr lang="en-US" sz="2400" dirty="0"/>
              <a:t>}}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92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// collect data from Python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 smtClean="0"/>
              <a:t>frequency_list</a:t>
            </a:r>
            <a:r>
              <a:rPr lang="en-US" sz="2400" dirty="0" smtClean="0"/>
              <a:t> </a:t>
            </a:r>
            <a:r>
              <a:rPr lang="en-US" sz="2400" dirty="0"/>
              <a:t>= {</a:t>
            </a:r>
            <a:r>
              <a:rPr lang="en-US" sz="2400" dirty="0" smtClean="0"/>
              <a:t>{</a:t>
            </a:r>
            <a:r>
              <a:rPr lang="en-US" sz="2400" dirty="0" err="1" smtClean="0"/>
              <a:t>wordcloud|</a:t>
            </a:r>
            <a:r>
              <a:rPr lang="en-US" sz="2400" dirty="0" err="1"/>
              <a:t>safe</a:t>
            </a:r>
            <a:r>
              <a:rPr lang="en-US" sz="2400" dirty="0"/>
              <a:t>}}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66157" y="2259992"/>
            <a:ext cx="1033342" cy="53809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6357379" y="3071579"/>
            <a:ext cx="2658704" cy="1801120"/>
          </a:xfrm>
          <a:prstGeom prst="borderCallout1">
            <a:avLst>
              <a:gd name="adj1" fmla="val 18750"/>
              <a:gd name="adj2" fmla="val -8333"/>
              <a:gd name="adj3" fmla="val -13945"/>
              <a:gd name="adj4" fmla="val -1843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Tells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not to escape any characters (the data is already ‘safe’)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5025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indent="0">
              <a:buNone/>
            </a:pPr>
            <a:r>
              <a:rPr lang="en-US" dirty="0" smtClean="0"/>
              <a:t>Increasingly prevalent; increasingly rich</a:t>
            </a:r>
          </a:p>
          <a:p>
            <a:pPr marL="228600" lvl="1" indent="0">
              <a:buNone/>
            </a:pPr>
            <a:r>
              <a:rPr lang="en-US" dirty="0" smtClean="0"/>
              <a:t>Great source of context</a:t>
            </a:r>
          </a:p>
          <a:p>
            <a:pPr marL="228600" lvl="1" indent="0">
              <a:buNone/>
            </a:pPr>
            <a:r>
              <a:rPr lang="en-US" dirty="0"/>
              <a:t>	</a:t>
            </a:r>
            <a:r>
              <a:rPr lang="en-US" dirty="0" smtClean="0"/>
              <a:t>(information that can be used [acted on, displayed] </a:t>
            </a:r>
          </a:p>
          <a:p>
            <a:pPr marL="228600" lvl="1" indent="0">
              <a:buNone/>
            </a:pPr>
            <a:r>
              <a:rPr lang="en-US" dirty="0"/>
              <a:t>	</a:t>
            </a:r>
            <a:r>
              <a:rPr lang="en-US" dirty="0" smtClean="0"/>
              <a:t>to characterize the setting in which the user is</a:t>
            </a:r>
          </a:p>
          <a:p>
            <a:pPr marL="228600" lvl="1" indent="0">
              <a:buNone/>
            </a:pPr>
            <a:r>
              <a:rPr lang="en-US" dirty="0"/>
              <a:t>	</a:t>
            </a:r>
            <a:r>
              <a:rPr lang="en-US" dirty="0" smtClean="0"/>
              <a:t>operating)</a:t>
            </a:r>
          </a:p>
          <a:p>
            <a:pPr marL="228600" lvl="1" indent="0">
              <a:buNone/>
            </a:pPr>
            <a:r>
              <a:rPr lang="en-US" dirty="0" smtClean="0"/>
              <a:t>Common uses of context</a:t>
            </a:r>
          </a:p>
          <a:p>
            <a:pPr marL="228600" lvl="1" indent="0">
              <a:buNone/>
            </a:pPr>
            <a:r>
              <a:rPr lang="en-US" dirty="0" smtClean="0"/>
              <a:t>	location aware services</a:t>
            </a:r>
          </a:p>
          <a:p>
            <a:pPr marL="228600" lvl="1" indent="0">
              <a:buNone/>
            </a:pPr>
            <a:r>
              <a:rPr lang="en-US" dirty="0"/>
              <a:t>	</a:t>
            </a:r>
            <a:r>
              <a:rPr lang="en-US" dirty="0" smtClean="0"/>
              <a:t>adaption to changes in environment</a:t>
            </a:r>
          </a:p>
          <a:p>
            <a:pPr marL="228600" lvl="1" indent="0">
              <a:buNone/>
            </a:pPr>
            <a:r>
              <a:rPr lang="en-US" dirty="0"/>
              <a:t>	</a:t>
            </a:r>
            <a:r>
              <a:rPr lang="en-US" dirty="0" smtClean="0"/>
              <a:t>retro-active understanding of users</a:t>
            </a:r>
          </a:p>
          <a:p>
            <a:pPr marL="22860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49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// collect data from Python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 smtClean="0"/>
              <a:t>frequency_list</a:t>
            </a:r>
            <a:r>
              <a:rPr lang="en-US" sz="2400" dirty="0" smtClean="0"/>
              <a:t> = </a:t>
            </a:r>
            <a:r>
              <a:rPr lang="en-US" sz="2400" dirty="0"/>
              <a:t>{</a:t>
            </a:r>
            <a:r>
              <a:rPr lang="en-US" sz="2400" dirty="0" smtClean="0"/>
              <a:t>{</a:t>
            </a:r>
            <a:r>
              <a:rPr lang="en-US" sz="2400" dirty="0" err="1" smtClean="0"/>
              <a:t>wordcloud|</a:t>
            </a:r>
            <a:r>
              <a:rPr lang="en-US" sz="2400" dirty="0" err="1"/>
              <a:t>safe</a:t>
            </a:r>
            <a:r>
              <a:rPr lang="en-US" sz="2400" dirty="0"/>
              <a:t>}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set up the </a:t>
            </a:r>
            <a:r>
              <a:rPr lang="en-US" sz="2400" dirty="0" smtClean="0"/>
              <a:t>color axis </a:t>
            </a:r>
            <a:r>
              <a:rPr lang="en-US" sz="2400" dirty="0"/>
              <a:t>scale to go from 0 to </a:t>
            </a:r>
            <a:r>
              <a:rPr lang="en-US" sz="2400" dirty="0" smtClean="0"/>
              <a:t>100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 color = d3.scale.linear()</a:t>
            </a:r>
          </a:p>
          <a:p>
            <a:pPr marL="0" indent="0">
              <a:buNone/>
            </a:pPr>
            <a:r>
              <a:rPr lang="en-US" sz="2400" dirty="0"/>
              <a:t>            .domain([0,1,2,3,4,5,6,10,15,20,100])</a:t>
            </a:r>
          </a:p>
          <a:p>
            <a:pPr marL="0" indent="0">
              <a:buNone/>
            </a:pPr>
            <a:r>
              <a:rPr lang="en-US" sz="2400" dirty="0"/>
              <a:t>            .range(["#</a:t>
            </a:r>
            <a:r>
              <a:rPr lang="en-US" sz="2400" dirty="0" err="1"/>
              <a:t>ddd</a:t>
            </a:r>
            <a:r>
              <a:rPr lang="en-US" sz="2400" dirty="0"/>
              <a:t>", "#ccc", "#</a:t>
            </a:r>
            <a:r>
              <a:rPr lang="en-US" sz="2400" dirty="0" err="1"/>
              <a:t>bbb</a:t>
            </a:r>
            <a:r>
              <a:rPr lang="en-US" sz="2400" dirty="0"/>
              <a:t>", "#</a:t>
            </a:r>
            <a:r>
              <a:rPr lang="en-US" sz="2400" dirty="0" err="1"/>
              <a:t>aaa</a:t>
            </a:r>
            <a:r>
              <a:rPr lang="en-US" sz="2400" dirty="0"/>
              <a:t>", "#999", "#888", "#777", "#666", "#555", "#444", "#333", "#222"]);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7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// collect data from Python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 smtClean="0"/>
              <a:t>frequency_list</a:t>
            </a:r>
            <a:r>
              <a:rPr lang="en-US" sz="2400" dirty="0" smtClean="0"/>
              <a:t> = </a:t>
            </a:r>
            <a:r>
              <a:rPr lang="en-US" sz="2400" dirty="0"/>
              <a:t>{</a:t>
            </a:r>
            <a:r>
              <a:rPr lang="en-US" sz="2400" dirty="0" smtClean="0"/>
              <a:t>{</a:t>
            </a:r>
            <a:r>
              <a:rPr lang="en-US" sz="2400" dirty="0" err="1" smtClean="0"/>
              <a:t>wordcloud|</a:t>
            </a:r>
            <a:r>
              <a:rPr lang="en-US" sz="2400" dirty="0" err="1"/>
              <a:t>safe</a:t>
            </a:r>
            <a:r>
              <a:rPr lang="en-US" sz="2400" dirty="0"/>
              <a:t>}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set up the </a:t>
            </a:r>
            <a:r>
              <a:rPr lang="en-US" sz="2400" dirty="0" smtClean="0"/>
              <a:t>color axis </a:t>
            </a:r>
            <a:r>
              <a:rPr lang="en-US" sz="2400" dirty="0"/>
              <a:t>scale to go from 0 to </a:t>
            </a:r>
            <a:r>
              <a:rPr lang="en-US" sz="2400" dirty="0" smtClean="0"/>
              <a:t>100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 color = d3.scale.linear()</a:t>
            </a:r>
          </a:p>
          <a:p>
            <a:pPr marL="0" indent="0">
              <a:buNone/>
            </a:pPr>
            <a:r>
              <a:rPr lang="en-US" sz="2400" dirty="0"/>
              <a:t>            .domain([0,1,2,3,4,5,6,10,15,20,100])</a:t>
            </a:r>
          </a:p>
          <a:p>
            <a:pPr marL="0" indent="0">
              <a:buNone/>
            </a:pPr>
            <a:r>
              <a:rPr lang="en-US" sz="2400" dirty="0"/>
              <a:t>            .range(["#</a:t>
            </a:r>
            <a:r>
              <a:rPr lang="en-US" sz="2400" dirty="0" err="1"/>
              <a:t>ddd</a:t>
            </a:r>
            <a:r>
              <a:rPr lang="en-US" sz="2400" dirty="0"/>
              <a:t>", "#ccc", "#</a:t>
            </a:r>
            <a:r>
              <a:rPr lang="en-US" sz="2400" dirty="0" err="1"/>
              <a:t>bbb</a:t>
            </a:r>
            <a:r>
              <a:rPr lang="en-US" sz="2400" dirty="0"/>
              <a:t>", "#</a:t>
            </a:r>
            <a:r>
              <a:rPr lang="en-US" sz="2400" dirty="0" err="1"/>
              <a:t>aaa</a:t>
            </a:r>
            <a:r>
              <a:rPr lang="en-US" sz="2400" dirty="0"/>
              <a:t>", "#999", "#888", "#777", "#666", "#555", "#444", "#333", "#222"]);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52794" y="4134473"/>
            <a:ext cx="5081779" cy="53809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657722" y="1847153"/>
            <a:ext cx="3358361" cy="1949815"/>
          </a:xfrm>
          <a:prstGeom prst="borderCallout1">
            <a:avLst>
              <a:gd name="adj1" fmla="val 34225"/>
              <a:gd name="adj2" fmla="val -7051"/>
              <a:gd name="adj3" fmla="val 112923"/>
              <a:gd name="adj4" fmla="val -3032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Range is the range of the axis in </a:t>
            </a:r>
            <a:r>
              <a:rPr lang="en-US" sz="2000" dirty="0" err="1" smtClean="0"/>
              <a:t>svg</a:t>
            </a:r>
            <a:r>
              <a:rPr lang="en-US" sz="2000" dirty="0" smtClean="0"/>
              <a:t> coordinates. Here we provide a range in terms of colors.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1895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word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 // create </a:t>
            </a:r>
            <a:r>
              <a:rPr lang="en-US" sz="2400" dirty="0" smtClean="0"/>
              <a:t>the cloud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d3.layout.cloud().size([800, 300]) </a:t>
            </a:r>
            <a:r>
              <a:rPr lang="en-US" sz="2400" dirty="0" smtClean="0"/>
              <a:t>		</a:t>
            </a:r>
            <a:r>
              <a:rPr lang="en-US" sz="2400" dirty="0"/>
              <a:t>.words(</a:t>
            </a:r>
            <a:r>
              <a:rPr lang="en-US" sz="2400" dirty="0" err="1"/>
              <a:t>frequency_list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       </a:t>
            </a:r>
            <a:r>
              <a:rPr lang="en-US" sz="2400" dirty="0" smtClean="0"/>
              <a:t>.</a:t>
            </a:r>
            <a:r>
              <a:rPr lang="en-US" sz="2400" dirty="0"/>
              <a:t>rotate(0)</a:t>
            </a:r>
          </a:p>
          <a:p>
            <a:pPr marL="0" indent="0">
              <a:buNone/>
            </a:pPr>
            <a:r>
              <a:rPr lang="en-US" sz="2400" dirty="0"/>
              <a:t>          </a:t>
            </a:r>
            <a:r>
              <a:rPr lang="en-US" sz="2400" dirty="0" smtClean="0"/>
              <a:t> </a:t>
            </a:r>
            <a:r>
              <a:rPr lang="en-US" sz="2400" dirty="0"/>
              <a:t>.</a:t>
            </a:r>
            <a:r>
              <a:rPr lang="en-US" sz="2400" dirty="0" err="1"/>
              <a:t>fontSize</a:t>
            </a:r>
            <a:r>
              <a:rPr lang="en-US" sz="2400" dirty="0"/>
              <a:t>(function(d) { return </a:t>
            </a:r>
            <a:r>
              <a:rPr lang="en-US" sz="2400" dirty="0" err="1"/>
              <a:t>d.size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dirty="0" smtClean="0"/>
              <a:t>  </a:t>
            </a:r>
            <a:r>
              <a:rPr lang="en-US" sz="2400" dirty="0"/>
              <a:t>.on("end", draw)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smtClean="0"/>
              <a:t>   </a:t>
            </a:r>
            <a:r>
              <a:rPr lang="en-US" sz="2400" dirty="0"/>
              <a:t>.start();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73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drawing 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8171135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</a:t>
            </a:r>
            <a:r>
              <a:rPr lang="en-US" sz="2400" dirty="0" smtClean="0"/>
              <a:t>create the drawing area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d3.select("body").append("</a:t>
            </a:r>
            <a:r>
              <a:rPr lang="en-US" sz="2400" dirty="0" err="1"/>
              <a:t>svg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/>
              <a:t>                .</a:t>
            </a:r>
            <a:r>
              <a:rPr lang="en-US" sz="2400" dirty="0" err="1"/>
              <a:t>attr</a:t>
            </a:r>
            <a:r>
              <a:rPr lang="en-US" sz="2400" dirty="0"/>
              <a:t>("width", 850)</a:t>
            </a:r>
          </a:p>
          <a:p>
            <a:pPr marL="0" indent="0">
              <a:buNone/>
            </a:pPr>
            <a:r>
              <a:rPr lang="en-US" sz="2400" dirty="0"/>
              <a:t>                .</a:t>
            </a:r>
            <a:r>
              <a:rPr lang="en-US" sz="2400" dirty="0" err="1"/>
              <a:t>attr</a:t>
            </a:r>
            <a:r>
              <a:rPr lang="en-US" sz="2400" dirty="0"/>
              <a:t>("height", 350)</a:t>
            </a:r>
          </a:p>
          <a:p>
            <a:pPr marL="0" indent="0">
              <a:buNone/>
            </a:pPr>
            <a:r>
              <a:rPr lang="en-US" sz="2400" dirty="0"/>
              <a:t>                .</a:t>
            </a:r>
            <a:r>
              <a:rPr lang="en-US" sz="2400" dirty="0" err="1"/>
              <a:t>attr</a:t>
            </a:r>
            <a:r>
              <a:rPr lang="en-US" sz="2400" dirty="0"/>
              <a:t>("class", "</a:t>
            </a:r>
            <a:r>
              <a:rPr lang="en-US" sz="2400" dirty="0" err="1"/>
              <a:t>wordcloud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/>
              <a:t>                .append("</a:t>
            </a:r>
            <a:r>
              <a:rPr lang="en-US" sz="2400" dirty="0" smtClean="0"/>
              <a:t>g”)</a:t>
            </a:r>
          </a:p>
          <a:p>
            <a:pPr marL="0" indent="0">
              <a:buNone/>
            </a:pPr>
            <a:r>
              <a:rPr lang="en-US" sz="2400" dirty="0"/>
              <a:t> 		     .</a:t>
            </a:r>
            <a:r>
              <a:rPr lang="en-US" sz="2400" dirty="0" err="1"/>
              <a:t>attr</a:t>
            </a:r>
            <a:r>
              <a:rPr lang="en-US" sz="2400" dirty="0"/>
              <a:t>("transform", "translate(320,200</a:t>
            </a:r>
            <a:r>
              <a:rPr lang="en-US" sz="2400" dirty="0" smtClean="0"/>
              <a:t>)”)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4132" y="2161665"/>
            <a:ext cx="4563927" cy="662117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4990316" y="3790827"/>
            <a:ext cx="3358361" cy="1872568"/>
          </a:xfrm>
          <a:prstGeom prst="borderCallout1">
            <a:avLst>
              <a:gd name="adj1" fmla="val -11059"/>
              <a:gd name="adj2" fmla="val 15230"/>
              <a:gd name="adj3" fmla="val -51511"/>
              <a:gd name="adj4" fmla="val -1893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Append adds something to a selection (you could add an ‘h1’ (to body), a ‘circle’ (to an </a:t>
            </a:r>
            <a:r>
              <a:rPr lang="en-US" sz="2000" dirty="0" err="1" smtClean="0"/>
              <a:t>svg</a:t>
            </a:r>
            <a:r>
              <a:rPr lang="en-US" sz="2000" dirty="0" smtClean="0"/>
              <a:t>), and so on.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1607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drawing 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8171135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</a:t>
            </a:r>
            <a:r>
              <a:rPr lang="en-US" sz="2400" dirty="0" smtClean="0"/>
              <a:t>create the drawing area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d3.select("body").append("</a:t>
            </a:r>
            <a:r>
              <a:rPr lang="en-US" sz="2400" dirty="0" err="1"/>
              <a:t>svg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/>
              <a:t>                .</a:t>
            </a:r>
            <a:r>
              <a:rPr lang="en-US" sz="2400" dirty="0" err="1"/>
              <a:t>attr</a:t>
            </a:r>
            <a:r>
              <a:rPr lang="en-US" sz="2400" dirty="0"/>
              <a:t>("width", 850)</a:t>
            </a:r>
          </a:p>
          <a:p>
            <a:pPr marL="0" indent="0">
              <a:buNone/>
            </a:pPr>
            <a:r>
              <a:rPr lang="en-US" sz="2400" dirty="0"/>
              <a:t>                .</a:t>
            </a:r>
            <a:r>
              <a:rPr lang="en-US" sz="2400" dirty="0" err="1"/>
              <a:t>attr</a:t>
            </a:r>
            <a:r>
              <a:rPr lang="en-US" sz="2400" dirty="0"/>
              <a:t>("height", 350)</a:t>
            </a:r>
          </a:p>
          <a:p>
            <a:pPr marL="0" indent="0">
              <a:buNone/>
            </a:pPr>
            <a:r>
              <a:rPr lang="en-US" sz="2400" dirty="0"/>
              <a:t>                .</a:t>
            </a:r>
            <a:r>
              <a:rPr lang="en-US" sz="2400" dirty="0" err="1"/>
              <a:t>attr</a:t>
            </a:r>
            <a:r>
              <a:rPr lang="en-US" sz="2400" dirty="0"/>
              <a:t>("class", "</a:t>
            </a:r>
            <a:r>
              <a:rPr lang="en-US" sz="2400" dirty="0" err="1"/>
              <a:t>wordcloud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/>
              <a:t>                .append("</a:t>
            </a:r>
            <a:r>
              <a:rPr lang="en-US" sz="2400" dirty="0" smtClean="0"/>
              <a:t>g”)</a:t>
            </a:r>
          </a:p>
          <a:p>
            <a:pPr marL="0" indent="0">
              <a:buNone/>
            </a:pPr>
            <a:r>
              <a:rPr lang="en-US" sz="2400" dirty="0"/>
              <a:t> 		     .</a:t>
            </a:r>
            <a:r>
              <a:rPr lang="en-US" sz="2400" dirty="0" err="1"/>
              <a:t>attr</a:t>
            </a:r>
            <a:r>
              <a:rPr lang="en-US" sz="2400" dirty="0"/>
              <a:t>("transform", "translate(320,200</a:t>
            </a:r>
            <a:r>
              <a:rPr lang="en-US" sz="2400" dirty="0" smtClean="0"/>
              <a:t>)”)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65173" y="2823782"/>
            <a:ext cx="4563927" cy="2441359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657722" y="1300269"/>
            <a:ext cx="3358361" cy="2419452"/>
          </a:xfrm>
          <a:prstGeom prst="borderCallout1">
            <a:avLst>
              <a:gd name="adj1" fmla="val 99441"/>
              <a:gd name="adj2" fmla="val 35969"/>
              <a:gd name="adj3" fmla="val 135572"/>
              <a:gd name="adj4" fmla="val 973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/>
              <a:t>A</a:t>
            </a:r>
            <a:r>
              <a:rPr lang="en-US" sz="2000" i="1" dirty="0" smtClean="0"/>
              <a:t>ppend </a:t>
            </a:r>
            <a:r>
              <a:rPr lang="en-US" sz="2000" dirty="0" smtClean="0"/>
              <a:t>also returns a new selection which you can modify as is done below </a:t>
            </a:r>
            <a:r>
              <a:rPr lang="en-US" sz="2000" dirty="0"/>
              <a:t>it. D3 uses chained function calls </a:t>
            </a:r>
            <a:r>
              <a:rPr lang="en-US" sz="2000" dirty="0" smtClean="0"/>
              <a:t>to </a:t>
            </a:r>
            <a:r>
              <a:rPr lang="en-US" sz="2000" dirty="0"/>
              <a:t>apply attributes to the current selection </a:t>
            </a:r>
            <a:r>
              <a:rPr lang="en-US" sz="2000" dirty="0" smtClean="0"/>
              <a:t>(the </a:t>
            </a:r>
            <a:r>
              <a:rPr lang="en-US" sz="2000" dirty="0" err="1" smtClean="0"/>
              <a:t>svg</a:t>
            </a:r>
            <a:r>
              <a:rPr lang="en-US" sz="2000" dirty="0" smtClean="0"/>
              <a:t> just appended)</a:t>
            </a:r>
            <a:endParaRPr lang="en-US" sz="2000" dirty="0"/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996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drawing 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8171135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</a:t>
            </a:r>
            <a:r>
              <a:rPr lang="en-US" sz="2400" dirty="0" smtClean="0"/>
              <a:t>create the drawing area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d3.select("body").append("</a:t>
            </a:r>
            <a:r>
              <a:rPr lang="en-US" sz="2400" dirty="0" err="1"/>
              <a:t>svg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/>
              <a:t>                .</a:t>
            </a:r>
            <a:r>
              <a:rPr lang="en-US" sz="2400" dirty="0" err="1"/>
              <a:t>attr</a:t>
            </a:r>
            <a:r>
              <a:rPr lang="en-US" sz="2400" dirty="0"/>
              <a:t>("width", 850)</a:t>
            </a:r>
          </a:p>
          <a:p>
            <a:pPr marL="0" indent="0">
              <a:buNone/>
            </a:pPr>
            <a:r>
              <a:rPr lang="en-US" sz="2400" dirty="0"/>
              <a:t>                .</a:t>
            </a:r>
            <a:r>
              <a:rPr lang="en-US" sz="2400" dirty="0" err="1"/>
              <a:t>attr</a:t>
            </a:r>
            <a:r>
              <a:rPr lang="en-US" sz="2400" dirty="0"/>
              <a:t>("height", 350)</a:t>
            </a:r>
          </a:p>
          <a:p>
            <a:pPr marL="0" indent="0">
              <a:buNone/>
            </a:pPr>
            <a:r>
              <a:rPr lang="en-US" sz="2400" dirty="0"/>
              <a:t>                .</a:t>
            </a:r>
            <a:r>
              <a:rPr lang="en-US" sz="2400" dirty="0" err="1"/>
              <a:t>attr</a:t>
            </a:r>
            <a:r>
              <a:rPr lang="en-US" sz="2400" dirty="0"/>
              <a:t>("class", "</a:t>
            </a:r>
            <a:r>
              <a:rPr lang="en-US" sz="2400" dirty="0" err="1"/>
              <a:t>wordcloud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/>
              <a:t>                .append("</a:t>
            </a:r>
            <a:r>
              <a:rPr lang="en-US" sz="2400" dirty="0" smtClean="0"/>
              <a:t>g”)</a:t>
            </a:r>
          </a:p>
          <a:p>
            <a:pPr marL="0" indent="0">
              <a:buNone/>
            </a:pPr>
            <a:r>
              <a:rPr lang="en-US" sz="2400" dirty="0"/>
              <a:t> 		     .</a:t>
            </a:r>
            <a:r>
              <a:rPr lang="en-US" sz="2400" dirty="0" err="1"/>
              <a:t>attr</a:t>
            </a:r>
            <a:r>
              <a:rPr lang="en-US" sz="2400"/>
              <a:t>("transform", "translate(320,200</a:t>
            </a:r>
            <a:r>
              <a:rPr lang="en-US" sz="2400" smtClean="0"/>
              <a:t>)”)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22539" y="3649952"/>
            <a:ext cx="457200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/>
              <a:t>without the transform, </a:t>
            </a:r>
            <a:r>
              <a:rPr lang="en-US" dirty="0" smtClean="0"/>
              <a:t>words </a:t>
            </a:r>
            <a:r>
              <a:rPr lang="en-US" dirty="0"/>
              <a:t>would get cutoff to the left and top, they </a:t>
            </a:r>
            <a:r>
              <a:rPr lang="en-US" dirty="0" smtClean="0"/>
              <a:t>would appear </a:t>
            </a:r>
            <a:r>
              <a:rPr lang="en-US" dirty="0"/>
              <a:t>outside of the SVG area</a:t>
            </a:r>
          </a:p>
        </p:txBody>
      </p:sp>
    </p:spTree>
    <p:extLst>
      <p:ext uri="{BB962C8B-B14F-4D97-AF65-F5344CB8AC3E}">
        <p14:creationId xmlns:p14="http://schemas.microsoft.com/office/powerpoint/2010/main" val="774216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8171135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</a:t>
            </a:r>
            <a:r>
              <a:rPr lang="en-US" sz="2400" dirty="0" smtClean="0"/>
              <a:t>create the drawing area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d3.select("body").append("</a:t>
            </a:r>
            <a:r>
              <a:rPr lang="en-US" sz="2400" dirty="0" err="1"/>
              <a:t>svg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	</a:t>
            </a:r>
            <a:r>
              <a:rPr lang="en-US" sz="2400" dirty="0" smtClean="0"/>
              <a:t>		…</a:t>
            </a:r>
          </a:p>
          <a:p>
            <a:pPr marL="0" indent="0">
              <a:buNone/>
            </a:pPr>
            <a:r>
              <a:rPr lang="en-US" sz="2400" dirty="0" smtClean="0"/>
              <a:t>		     .</a:t>
            </a:r>
            <a:r>
              <a:rPr lang="en-US" sz="2400" dirty="0" err="1"/>
              <a:t>selectAll</a:t>
            </a:r>
            <a:r>
              <a:rPr lang="en-US" sz="2400" dirty="0"/>
              <a:t>("text")</a:t>
            </a:r>
          </a:p>
          <a:p>
            <a:pPr marL="0" indent="0">
              <a:buNone/>
            </a:pPr>
            <a:r>
              <a:rPr lang="en-US" sz="2400" dirty="0"/>
              <a:t>                .data(words)</a:t>
            </a:r>
          </a:p>
          <a:p>
            <a:pPr marL="0" indent="0">
              <a:buNone/>
            </a:pPr>
            <a:r>
              <a:rPr lang="en-US" sz="2400" dirty="0"/>
              <a:t>                .enter().append("text")</a:t>
            </a:r>
          </a:p>
          <a:p>
            <a:pPr marL="0" indent="0">
              <a:buNone/>
            </a:pPr>
            <a:r>
              <a:rPr lang="en-US" sz="2400" dirty="0"/>
              <a:t>                </a:t>
            </a:r>
            <a:r>
              <a:rPr lang="en-US" sz="2400" dirty="0" smtClean="0"/>
              <a:t>        .</a:t>
            </a:r>
            <a:r>
              <a:rPr lang="en-US" sz="2400" dirty="0"/>
              <a:t>style</a:t>
            </a:r>
            <a:r>
              <a:rPr lang="en-US" sz="2400" dirty="0" smtClean="0"/>
              <a:t>(…)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  .</a:t>
            </a:r>
            <a:r>
              <a:rPr lang="en-US" sz="2400" dirty="0"/>
              <a:t>text(function(d) { return </a:t>
            </a:r>
            <a:r>
              <a:rPr lang="en-US" sz="2400" dirty="0" err="1"/>
              <a:t>d.text</a:t>
            </a:r>
            <a:r>
              <a:rPr lang="en-US" sz="2400" dirty="0"/>
              <a:t>; });</a:t>
            </a: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33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8171135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</a:t>
            </a:r>
            <a:r>
              <a:rPr lang="en-US" sz="2400" dirty="0" smtClean="0"/>
              <a:t>create the drawing area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d3.select("body").append("</a:t>
            </a:r>
            <a:r>
              <a:rPr lang="en-US" sz="2400" dirty="0" err="1"/>
              <a:t>svg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	</a:t>
            </a:r>
            <a:r>
              <a:rPr lang="en-US" sz="2400" dirty="0" smtClean="0"/>
              <a:t>		…</a:t>
            </a:r>
          </a:p>
          <a:p>
            <a:pPr marL="0" indent="0">
              <a:buNone/>
            </a:pPr>
            <a:r>
              <a:rPr lang="en-US" sz="2400" dirty="0" smtClean="0"/>
              <a:t>		     .</a:t>
            </a:r>
            <a:r>
              <a:rPr lang="en-US" sz="2400" dirty="0" err="1"/>
              <a:t>selectAll</a:t>
            </a:r>
            <a:r>
              <a:rPr lang="en-US" sz="2400" dirty="0"/>
              <a:t>("text")</a:t>
            </a:r>
          </a:p>
          <a:p>
            <a:pPr marL="0" indent="0">
              <a:buNone/>
            </a:pPr>
            <a:r>
              <a:rPr lang="en-US" sz="2400" dirty="0"/>
              <a:t>                </a:t>
            </a:r>
            <a:r>
              <a:rPr lang="en-US" sz="2400" dirty="0" smtClean="0"/>
              <a:t>     .</a:t>
            </a:r>
            <a:r>
              <a:rPr lang="en-US" sz="2400" dirty="0"/>
              <a:t>data(words)</a:t>
            </a:r>
          </a:p>
          <a:p>
            <a:pPr marL="0" indent="0">
              <a:buNone/>
            </a:pPr>
            <a:r>
              <a:rPr lang="en-US" sz="2400" dirty="0"/>
              <a:t>                .enter().append("text")</a:t>
            </a:r>
          </a:p>
          <a:p>
            <a:pPr marL="0" indent="0">
              <a:buNone/>
            </a:pPr>
            <a:r>
              <a:rPr lang="en-US" sz="2400" dirty="0"/>
              <a:t>                </a:t>
            </a:r>
            <a:r>
              <a:rPr lang="en-US" sz="2400" dirty="0" smtClean="0"/>
              <a:t>        .</a:t>
            </a:r>
            <a:r>
              <a:rPr lang="en-US" sz="2400" dirty="0"/>
              <a:t>style</a:t>
            </a:r>
            <a:r>
              <a:rPr lang="en-US" sz="2400" dirty="0" smtClean="0"/>
              <a:t>(…)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  .</a:t>
            </a:r>
            <a:r>
              <a:rPr lang="en-US" sz="2400" dirty="0"/>
              <a:t>text(function(d) { return </a:t>
            </a:r>
            <a:r>
              <a:rPr lang="en-US" sz="2400" dirty="0" err="1"/>
              <a:t>d.text</a:t>
            </a:r>
            <a:r>
              <a:rPr lang="en-US" sz="2400" dirty="0"/>
              <a:t>; });</a:t>
            </a: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81052" y="3070962"/>
            <a:ext cx="3717626" cy="1016207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/>
          <p:cNvSpPr/>
          <p:nvPr/>
        </p:nvSpPr>
        <p:spPr>
          <a:xfrm>
            <a:off x="3961105" y="4943129"/>
            <a:ext cx="3875146" cy="1438523"/>
          </a:xfrm>
          <a:prstGeom prst="borderCallout1">
            <a:avLst>
              <a:gd name="adj1" fmla="val -5351"/>
              <a:gd name="adj2" fmla="val 40170"/>
              <a:gd name="adj3" fmla="val -59676"/>
              <a:gd name="adj4" fmla="val -1190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This use of </a:t>
            </a:r>
            <a:r>
              <a:rPr lang="en-US" sz="2000" dirty="0" err="1" smtClean="0"/>
              <a:t>selectAll</a:t>
            </a:r>
            <a:r>
              <a:rPr lang="en-US" sz="2000" dirty="0" smtClean="0"/>
              <a:t> specifies that the contents of data should map onto any text in the </a:t>
            </a:r>
            <a:r>
              <a:rPr lang="en-US" sz="2000" dirty="0" err="1" smtClean="0"/>
              <a:t>svg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8185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8171135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</a:t>
            </a:r>
            <a:r>
              <a:rPr lang="en-US" sz="2400" dirty="0" smtClean="0"/>
              <a:t>create the drawing area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d3.select("body").append("</a:t>
            </a:r>
            <a:r>
              <a:rPr lang="en-US" sz="2400" dirty="0" err="1"/>
              <a:t>svg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	</a:t>
            </a:r>
            <a:r>
              <a:rPr lang="en-US" sz="2400" dirty="0" smtClean="0"/>
              <a:t>		…</a:t>
            </a:r>
          </a:p>
          <a:p>
            <a:pPr marL="0" indent="0">
              <a:buNone/>
            </a:pPr>
            <a:r>
              <a:rPr lang="en-US" sz="2400" dirty="0" smtClean="0"/>
              <a:t>		     .</a:t>
            </a:r>
            <a:r>
              <a:rPr lang="en-US" sz="2400" dirty="0" err="1"/>
              <a:t>selectAll</a:t>
            </a:r>
            <a:r>
              <a:rPr lang="en-US" sz="2400" dirty="0"/>
              <a:t>("text")</a:t>
            </a:r>
          </a:p>
          <a:p>
            <a:pPr marL="0" indent="0">
              <a:buNone/>
            </a:pPr>
            <a:r>
              <a:rPr lang="en-US" sz="2400" dirty="0"/>
              <a:t>                </a:t>
            </a:r>
            <a:r>
              <a:rPr lang="en-US" sz="2400" dirty="0" smtClean="0"/>
              <a:t>     .</a:t>
            </a:r>
            <a:r>
              <a:rPr lang="en-US" sz="2400" dirty="0"/>
              <a:t>data(words)</a:t>
            </a:r>
          </a:p>
          <a:p>
            <a:pPr marL="0" indent="0">
              <a:buNone/>
            </a:pPr>
            <a:r>
              <a:rPr lang="en-US" sz="2400" dirty="0"/>
              <a:t>                .enter().append("text")</a:t>
            </a:r>
          </a:p>
          <a:p>
            <a:pPr marL="0" indent="0">
              <a:buNone/>
            </a:pPr>
            <a:r>
              <a:rPr lang="en-US" sz="2400" dirty="0"/>
              <a:t>                </a:t>
            </a:r>
            <a:r>
              <a:rPr lang="en-US" sz="2400" dirty="0" smtClean="0"/>
              <a:t>        .</a:t>
            </a:r>
            <a:r>
              <a:rPr lang="en-US" sz="2400" dirty="0"/>
              <a:t>style</a:t>
            </a:r>
            <a:r>
              <a:rPr lang="en-US" sz="2400" dirty="0" smtClean="0"/>
              <a:t>(…)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  .</a:t>
            </a:r>
            <a:r>
              <a:rPr lang="en-US" sz="2400" dirty="0"/>
              <a:t>text(function(d) { return </a:t>
            </a:r>
            <a:r>
              <a:rPr lang="en-US" sz="2400" dirty="0" err="1"/>
              <a:t>d.text</a:t>
            </a:r>
            <a:r>
              <a:rPr lang="en-US" sz="2400" dirty="0"/>
              <a:t>; });</a:t>
            </a: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81052" y="3070962"/>
            <a:ext cx="3717626" cy="1016207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/>
          <p:cNvSpPr/>
          <p:nvPr/>
        </p:nvSpPr>
        <p:spPr>
          <a:xfrm>
            <a:off x="3961105" y="4943129"/>
            <a:ext cx="3875146" cy="1438523"/>
          </a:xfrm>
          <a:prstGeom prst="borderCallout1">
            <a:avLst>
              <a:gd name="adj1" fmla="val -5351"/>
              <a:gd name="adj2" fmla="val 40170"/>
              <a:gd name="adj3" fmla="val -59676"/>
              <a:gd name="adj4" fmla="val -1190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/>
              <a:t>BUT!!!! The </a:t>
            </a:r>
            <a:r>
              <a:rPr lang="en-US" sz="2000" dirty="0" smtClean="0"/>
              <a:t>text doesn’t </a:t>
            </a:r>
            <a:r>
              <a:rPr lang="en-US" sz="2000" dirty="0"/>
              <a:t>exist yet. You’re just telling d3 that when they do they should correspond to data </a:t>
            </a:r>
          </a:p>
        </p:txBody>
      </p:sp>
    </p:spTree>
    <p:extLst>
      <p:ext uri="{BB962C8B-B14F-4D97-AF65-F5344CB8AC3E}">
        <p14:creationId xmlns:p14="http://schemas.microsoft.com/office/powerpoint/2010/main" val="4113415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8171135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</a:t>
            </a:r>
            <a:r>
              <a:rPr lang="en-US" sz="2400" dirty="0" smtClean="0"/>
              <a:t>create the drawing area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d3.select("body").append("</a:t>
            </a:r>
            <a:r>
              <a:rPr lang="en-US" sz="2400" dirty="0" err="1"/>
              <a:t>svg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	</a:t>
            </a:r>
            <a:r>
              <a:rPr lang="en-US" sz="2400" dirty="0" smtClean="0"/>
              <a:t>		…</a:t>
            </a:r>
          </a:p>
          <a:p>
            <a:pPr marL="0" indent="0">
              <a:buNone/>
            </a:pPr>
            <a:r>
              <a:rPr lang="en-US" sz="2400" dirty="0" smtClean="0"/>
              <a:t>		     .</a:t>
            </a:r>
            <a:r>
              <a:rPr lang="en-US" sz="2400" dirty="0" err="1"/>
              <a:t>selectAll</a:t>
            </a:r>
            <a:r>
              <a:rPr lang="en-US" sz="2400" dirty="0"/>
              <a:t>("text")</a:t>
            </a:r>
          </a:p>
          <a:p>
            <a:pPr marL="0" indent="0">
              <a:buNone/>
            </a:pPr>
            <a:r>
              <a:rPr lang="en-US" sz="2400" dirty="0"/>
              <a:t>                </a:t>
            </a:r>
            <a:r>
              <a:rPr lang="en-US" sz="2400" dirty="0" smtClean="0"/>
              <a:t>     .</a:t>
            </a:r>
            <a:r>
              <a:rPr lang="en-US" sz="2400" dirty="0"/>
              <a:t>data(words)</a:t>
            </a:r>
          </a:p>
          <a:p>
            <a:pPr marL="0" indent="0">
              <a:buNone/>
            </a:pPr>
            <a:r>
              <a:rPr lang="en-US" sz="2400" dirty="0"/>
              <a:t>                .enter().append("text")</a:t>
            </a:r>
          </a:p>
          <a:p>
            <a:pPr marL="0" indent="0">
              <a:buNone/>
            </a:pPr>
            <a:r>
              <a:rPr lang="en-US" sz="2400" dirty="0"/>
              <a:t>                </a:t>
            </a:r>
            <a:r>
              <a:rPr lang="en-US" sz="2400" dirty="0" smtClean="0"/>
              <a:t>        .</a:t>
            </a:r>
            <a:r>
              <a:rPr lang="en-US" sz="2400" dirty="0"/>
              <a:t>style</a:t>
            </a:r>
            <a:r>
              <a:rPr lang="en-US" sz="2400" dirty="0" smtClean="0"/>
              <a:t>(…)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  .</a:t>
            </a:r>
            <a:r>
              <a:rPr lang="en-US" sz="2400" dirty="0"/>
              <a:t>text(function(d) { return </a:t>
            </a:r>
            <a:r>
              <a:rPr lang="en-US" sz="2400" dirty="0" err="1"/>
              <a:t>d.text</a:t>
            </a:r>
            <a:r>
              <a:rPr lang="en-US" sz="2400" dirty="0"/>
              <a:t>; });</a:t>
            </a: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96590" y="4095440"/>
            <a:ext cx="1454412" cy="527988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140937" y="3382794"/>
            <a:ext cx="3875146" cy="1438523"/>
          </a:xfrm>
          <a:prstGeom prst="borderCallout1">
            <a:avLst>
              <a:gd name="adj1" fmla="val 58987"/>
              <a:gd name="adj2" fmla="val -5940"/>
              <a:gd name="adj3" fmla="val 71238"/>
              <a:gd name="adj4" fmla="val -3235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(for each data point; implicitly)</a:t>
            </a:r>
          </a:p>
          <a:p>
            <a:r>
              <a:rPr lang="en-US" sz="2000" dirty="0" smtClean="0"/>
              <a:t>enter() creates the missing text and returns it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3552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36064"/>
            <a:ext cx="1355880" cy="279686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Sensors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7891" y="1504652"/>
            <a:ext cx="3395514" cy="4429125"/>
          </a:xfrm>
        </p:spPr>
        <p:txBody>
          <a:bodyPr/>
          <a:lstStyle/>
          <a:p>
            <a:pPr marL="268998" defTabSz="910796">
              <a:spcBef>
                <a:spcPts val="352"/>
              </a:spcBef>
              <a:buFontTx/>
              <a:buChar char="•"/>
              <a:defRPr/>
            </a:pPr>
            <a:r>
              <a:rPr lang="en-US" sz="2500" dirty="0">
                <a:solidFill>
                  <a:srgbClr val="004479"/>
                </a:solidFill>
                <a:latin typeface="Gill Sans" charset="0"/>
                <a:cs typeface="Gill Sans" charset="0"/>
                <a:sym typeface="Gill Sans" charset="0"/>
              </a:rPr>
              <a:t>Accelerometer</a:t>
            </a:r>
          </a:p>
          <a:p>
            <a:pPr marL="268998" defTabSz="910796">
              <a:spcBef>
                <a:spcPts val="352"/>
              </a:spcBef>
              <a:buFontTx/>
              <a:buChar char="•"/>
              <a:defRPr/>
            </a:pPr>
            <a:r>
              <a:rPr lang="en-US" sz="2500" dirty="0">
                <a:solidFill>
                  <a:srgbClr val="004479"/>
                </a:solidFill>
                <a:latin typeface="Gill Sans" charset="0"/>
                <a:cs typeface="Gill Sans" charset="0"/>
                <a:sym typeface="Gill Sans" charset="0"/>
              </a:rPr>
              <a:t>Applications</a:t>
            </a:r>
          </a:p>
          <a:p>
            <a:pPr marL="268998" defTabSz="910796">
              <a:spcBef>
                <a:spcPts val="352"/>
              </a:spcBef>
              <a:buFontTx/>
              <a:buChar char="•"/>
              <a:defRPr/>
            </a:pPr>
            <a:r>
              <a:rPr lang="en-US" sz="2500" dirty="0">
                <a:solidFill>
                  <a:srgbClr val="004479"/>
                </a:solidFill>
                <a:latin typeface="Gill Sans" charset="0"/>
                <a:cs typeface="Gill Sans" charset="0"/>
                <a:sym typeface="Gill Sans" charset="0"/>
              </a:rPr>
              <a:t>Battery</a:t>
            </a:r>
          </a:p>
          <a:p>
            <a:pPr marL="268998" defTabSz="910796">
              <a:spcBef>
                <a:spcPts val="352"/>
              </a:spcBef>
              <a:buFontTx/>
              <a:buChar char="•"/>
              <a:defRPr/>
            </a:pPr>
            <a:r>
              <a:rPr lang="en-US" sz="2500" dirty="0">
                <a:solidFill>
                  <a:srgbClr val="004479"/>
                </a:solidFill>
                <a:latin typeface="Gill Sans" charset="0"/>
                <a:cs typeface="Gill Sans" charset="0"/>
                <a:sym typeface="Gill Sans" charset="0"/>
              </a:rPr>
              <a:t>Bluetooth</a:t>
            </a:r>
          </a:p>
          <a:p>
            <a:pPr marL="268998" defTabSz="910796">
              <a:spcBef>
                <a:spcPts val="352"/>
              </a:spcBef>
              <a:buFontTx/>
              <a:buChar char="•"/>
              <a:defRPr/>
            </a:pPr>
            <a:r>
              <a:rPr lang="en-US" sz="2500" dirty="0">
                <a:solidFill>
                  <a:srgbClr val="004479"/>
                </a:solidFill>
                <a:latin typeface="Gill Sans" charset="0"/>
                <a:cs typeface="Gill Sans" charset="0"/>
                <a:sym typeface="Gill Sans" charset="0"/>
              </a:rPr>
              <a:t>Calls</a:t>
            </a:r>
          </a:p>
          <a:p>
            <a:pPr marL="268998" defTabSz="910796">
              <a:spcBef>
                <a:spcPts val="352"/>
              </a:spcBef>
              <a:buFontTx/>
              <a:buChar char="•"/>
              <a:defRPr/>
            </a:pPr>
            <a:r>
              <a:rPr lang="en-US" sz="2500" dirty="0">
                <a:solidFill>
                  <a:srgbClr val="004479"/>
                </a:solidFill>
                <a:latin typeface="Gill Sans" charset="0"/>
                <a:cs typeface="Gill Sans" charset="0"/>
                <a:sym typeface="Gill Sans" charset="0"/>
              </a:rPr>
              <a:t>Messaging</a:t>
            </a:r>
          </a:p>
          <a:p>
            <a:pPr marL="268998" defTabSz="910796">
              <a:spcBef>
                <a:spcPts val="352"/>
              </a:spcBef>
              <a:buFontTx/>
              <a:buChar char="•"/>
              <a:defRPr/>
            </a:pPr>
            <a:r>
              <a:rPr lang="en-US" sz="2500" dirty="0">
                <a:solidFill>
                  <a:srgbClr val="004479"/>
                </a:solidFill>
                <a:latin typeface="Gill Sans" charset="0"/>
                <a:cs typeface="Gill Sans" charset="0"/>
                <a:sym typeface="Gill Sans" charset="0"/>
              </a:rPr>
              <a:t>Gravity</a:t>
            </a:r>
          </a:p>
          <a:p>
            <a:pPr marL="268998" defTabSz="910796">
              <a:spcBef>
                <a:spcPts val="352"/>
              </a:spcBef>
              <a:buFontTx/>
              <a:buChar char="•"/>
              <a:defRPr/>
            </a:pPr>
            <a:r>
              <a:rPr lang="en-US" sz="2500" dirty="0">
                <a:solidFill>
                  <a:srgbClr val="004479"/>
                </a:solidFill>
                <a:latin typeface="Gill Sans" charset="0"/>
                <a:cs typeface="Gill Sans" charset="0"/>
                <a:sym typeface="Gill Sans" charset="0"/>
              </a:rPr>
              <a:t>Gyroscope</a:t>
            </a:r>
          </a:p>
          <a:p>
            <a:pPr marL="268998" defTabSz="910796">
              <a:spcBef>
                <a:spcPts val="352"/>
              </a:spcBef>
              <a:buFontTx/>
              <a:buChar char="•"/>
              <a:defRPr/>
            </a:pPr>
            <a:r>
              <a:rPr lang="en-US" sz="2500" dirty="0">
                <a:solidFill>
                  <a:srgbClr val="004479"/>
                </a:solidFill>
                <a:latin typeface="Gill Sans" charset="0"/>
                <a:cs typeface="Gill Sans" charset="0"/>
                <a:sym typeface="Gill Sans" charset="0"/>
              </a:rPr>
              <a:t>Light</a:t>
            </a:r>
          </a:p>
        </p:txBody>
      </p:sp>
      <p:sp>
        <p:nvSpPr>
          <p:cNvPr id="10243" name="TextBox 1"/>
          <p:cNvSpPr txBox="1">
            <a:spLocks noChangeArrowheads="1"/>
          </p:cNvSpPr>
          <p:nvPr/>
        </p:nvSpPr>
        <p:spPr bwMode="auto">
          <a:xfrm>
            <a:off x="3255988" y="1707803"/>
            <a:ext cx="2480221" cy="434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>
            <a:spAutoFit/>
          </a:bodyPr>
          <a:lstStyle>
            <a:lvl1pPr eaLnBrk="0">
              <a:defRPr sz="2400">
                <a:solidFill>
                  <a:srgbClr val="004479"/>
                </a:solidFill>
                <a:latin typeface="Trebuchet MS" charset="0"/>
                <a:ea typeface="ＭＳ Ｐゴシック" charset="0"/>
                <a:cs typeface="ＭＳ Ｐゴシック" charset="0"/>
                <a:sym typeface="Trebuchet MS" charset="0"/>
              </a:defRPr>
            </a:lvl1pPr>
            <a:lvl2pPr marL="742950" indent="-285750" eaLnBrk="0">
              <a:defRPr sz="2400">
                <a:solidFill>
                  <a:srgbClr val="004479"/>
                </a:solidFill>
                <a:latin typeface="Trebuchet MS" charset="0"/>
                <a:ea typeface="ＭＳ Ｐゴシック" charset="0"/>
                <a:sym typeface="Trebuchet MS" charset="0"/>
              </a:defRPr>
            </a:lvl2pPr>
            <a:lvl3pPr marL="1143000" indent="-228600" eaLnBrk="0">
              <a:defRPr sz="2400">
                <a:solidFill>
                  <a:srgbClr val="004479"/>
                </a:solidFill>
                <a:latin typeface="Trebuchet MS" charset="0"/>
                <a:ea typeface="ＭＳ Ｐゴシック" charset="0"/>
                <a:sym typeface="Trebuchet MS" charset="0"/>
              </a:defRPr>
            </a:lvl3pPr>
            <a:lvl4pPr marL="1600200" indent="-228600" eaLnBrk="0">
              <a:defRPr sz="2400">
                <a:solidFill>
                  <a:srgbClr val="004479"/>
                </a:solidFill>
                <a:latin typeface="Trebuchet MS" charset="0"/>
                <a:ea typeface="ＭＳ Ｐゴシック" charset="0"/>
                <a:sym typeface="Trebuchet MS" charset="0"/>
              </a:defRPr>
            </a:lvl4pPr>
            <a:lvl5pPr marL="2057400" indent="-228600" eaLnBrk="0">
              <a:defRPr sz="2400">
                <a:solidFill>
                  <a:srgbClr val="004479"/>
                </a:solidFill>
                <a:latin typeface="Trebuchet MS" charset="0"/>
                <a:ea typeface="ＭＳ Ｐゴシック" charset="0"/>
                <a:sym typeface="Trebuchet MS" charset="0"/>
              </a:defRPr>
            </a:lvl5pPr>
            <a:lvl6pPr marL="2514600" indent="-228600" defTabSz="1295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4479"/>
                </a:solidFill>
                <a:latin typeface="Trebuchet MS" charset="0"/>
                <a:ea typeface="ＭＳ Ｐゴシック" charset="0"/>
                <a:sym typeface="Trebuchet MS" charset="0"/>
              </a:defRPr>
            </a:lvl6pPr>
            <a:lvl7pPr marL="2971800" indent="-228600" defTabSz="1295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4479"/>
                </a:solidFill>
                <a:latin typeface="Trebuchet MS" charset="0"/>
                <a:ea typeface="ＭＳ Ｐゴシック" charset="0"/>
                <a:sym typeface="Trebuchet MS" charset="0"/>
              </a:defRPr>
            </a:lvl7pPr>
            <a:lvl8pPr marL="3429000" indent="-228600" defTabSz="1295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4479"/>
                </a:solidFill>
                <a:latin typeface="Trebuchet MS" charset="0"/>
                <a:ea typeface="ＭＳ Ｐゴシック" charset="0"/>
                <a:sym typeface="Trebuchet MS" charset="0"/>
              </a:defRPr>
            </a:lvl8pPr>
            <a:lvl9pPr marL="3886200" indent="-228600" defTabSz="1295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4479"/>
                </a:solidFill>
                <a:latin typeface="Trebuchet MS" charset="0"/>
                <a:ea typeface="ＭＳ Ｐゴシック" charset="0"/>
                <a:sym typeface="Trebuchet MS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49228" y="1442145"/>
            <a:ext cx="3392165" cy="4366617"/>
          </a:xfrm>
          <a:prstGeom prst="rect">
            <a:avLst/>
          </a:prstGeom>
        </p:spPr>
        <p:txBody>
          <a:bodyPr lIns="64291" tIns="32146" rIns="64291" bIns="32146">
            <a:spAutoFit/>
          </a:bodyPr>
          <a:lstStyle/>
          <a:p>
            <a:pPr marL="268998" indent="-241093">
              <a:spcBef>
                <a:spcPts val="352"/>
              </a:spcBef>
              <a:buFontTx/>
              <a:buChar char="•"/>
              <a:defRPr/>
            </a:pPr>
            <a:r>
              <a:rPr lang="en-US" sz="2500" dirty="0">
                <a:latin typeface="Gill Sans" charset="0"/>
                <a:cs typeface="Gill Sans" charset="0"/>
                <a:sym typeface="Gill Sans" charset="0"/>
              </a:rPr>
              <a:t>Linear Accelerometer</a:t>
            </a:r>
          </a:p>
          <a:p>
            <a:pPr marL="268998" indent="-241093">
              <a:spcBef>
                <a:spcPts val="352"/>
              </a:spcBef>
              <a:buFontTx/>
              <a:buChar char="•"/>
              <a:defRPr/>
            </a:pPr>
            <a:r>
              <a:rPr lang="en-US" sz="2500" dirty="0">
                <a:latin typeface="Gill Sans" charset="0"/>
                <a:cs typeface="Gill Sans" charset="0"/>
                <a:sym typeface="Gill Sans" charset="0"/>
              </a:rPr>
              <a:t>Location</a:t>
            </a:r>
          </a:p>
          <a:p>
            <a:pPr marL="268998" indent="-241093">
              <a:spcBef>
                <a:spcPts val="352"/>
              </a:spcBef>
              <a:buFontTx/>
              <a:buChar char="•"/>
              <a:defRPr/>
            </a:pPr>
            <a:r>
              <a:rPr lang="en-US" sz="2500" dirty="0">
                <a:latin typeface="Gill Sans" charset="0"/>
                <a:cs typeface="Gill Sans" charset="0"/>
                <a:sym typeface="Gill Sans" charset="0"/>
              </a:rPr>
              <a:t>Magnetometer</a:t>
            </a:r>
          </a:p>
          <a:p>
            <a:pPr marL="268998" indent="-241093">
              <a:spcBef>
                <a:spcPts val="352"/>
              </a:spcBef>
              <a:buFontTx/>
              <a:buChar char="•"/>
              <a:defRPr/>
            </a:pPr>
            <a:r>
              <a:rPr lang="en-US" sz="2500" dirty="0">
                <a:latin typeface="Gill Sans" charset="0"/>
                <a:cs typeface="Gill Sans" charset="0"/>
                <a:sym typeface="Gill Sans" charset="0"/>
              </a:rPr>
              <a:t>Network Usage</a:t>
            </a:r>
          </a:p>
          <a:p>
            <a:pPr marL="268998" indent="-241093">
              <a:spcBef>
                <a:spcPts val="352"/>
              </a:spcBef>
              <a:buFontTx/>
              <a:buChar char="•"/>
              <a:defRPr/>
            </a:pPr>
            <a:r>
              <a:rPr lang="en-US" sz="2500" dirty="0">
                <a:latin typeface="Gill Sans" charset="0"/>
                <a:cs typeface="Gill Sans" charset="0"/>
                <a:sym typeface="Gill Sans" charset="0"/>
              </a:rPr>
              <a:t>Orientation</a:t>
            </a:r>
          </a:p>
          <a:p>
            <a:pPr marL="268998" indent="-241093">
              <a:spcBef>
                <a:spcPts val="352"/>
              </a:spcBef>
              <a:buFontTx/>
              <a:buChar char="•"/>
              <a:defRPr/>
            </a:pPr>
            <a:r>
              <a:rPr lang="en-US" sz="2500" dirty="0">
                <a:latin typeface="Gill Sans" charset="0"/>
                <a:cs typeface="Gill Sans" charset="0"/>
                <a:sym typeface="Gill Sans" charset="0"/>
              </a:rPr>
              <a:t>Pressure</a:t>
            </a:r>
          </a:p>
          <a:p>
            <a:pPr marL="268998" indent="-241093">
              <a:spcBef>
                <a:spcPts val="352"/>
              </a:spcBef>
              <a:buFontTx/>
              <a:buChar char="•"/>
              <a:defRPr/>
            </a:pPr>
            <a:r>
              <a:rPr lang="en-US" sz="2500" dirty="0">
                <a:latin typeface="Gill Sans" charset="0"/>
                <a:cs typeface="Gill Sans" charset="0"/>
                <a:sym typeface="Gill Sans" charset="0"/>
              </a:rPr>
              <a:t>Processor</a:t>
            </a:r>
          </a:p>
          <a:p>
            <a:pPr marL="268998" indent="-241093">
              <a:spcBef>
                <a:spcPts val="352"/>
              </a:spcBef>
              <a:buFontTx/>
              <a:buChar char="•"/>
              <a:defRPr/>
            </a:pPr>
            <a:r>
              <a:rPr lang="en-US" sz="2500" dirty="0">
                <a:latin typeface="Gill Sans" charset="0"/>
                <a:cs typeface="Gill Sans" charset="0"/>
                <a:sym typeface="Gill Sans" charset="0"/>
              </a:rPr>
              <a:t>Proximity</a:t>
            </a:r>
          </a:p>
          <a:p>
            <a:pPr marL="268998" indent="-241093">
              <a:spcBef>
                <a:spcPts val="352"/>
              </a:spcBef>
              <a:buFontTx/>
              <a:buChar char="•"/>
              <a:defRPr/>
            </a:pPr>
            <a:r>
              <a:rPr lang="en-US" sz="2500" dirty="0">
                <a:latin typeface="Gill Sans" charset="0"/>
                <a:cs typeface="Gill Sans" charset="0"/>
                <a:sym typeface="Gill Sans" charset="0"/>
              </a:rPr>
              <a:t>Rotation</a:t>
            </a:r>
          </a:p>
          <a:p>
            <a:pPr marL="27905">
              <a:spcBef>
                <a:spcPts val="352"/>
              </a:spcBef>
              <a:defRPr/>
            </a:pPr>
            <a:endParaRPr lang="en-US" sz="2500" dirty="0"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6177111" y="1438796"/>
            <a:ext cx="4572000" cy="2627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>
            <a:spAutoFit/>
          </a:bodyPr>
          <a:lstStyle/>
          <a:p>
            <a:pPr marL="268998" indent="-241093">
              <a:spcBef>
                <a:spcPts val="352"/>
              </a:spcBef>
              <a:buFontTx/>
              <a:buChar char="•"/>
            </a:pPr>
            <a:r>
              <a:rPr lang="en-US" sz="2500">
                <a:latin typeface="Gill Sans" charset="0"/>
                <a:cs typeface="Gill Sans" charset="0"/>
                <a:sym typeface="Gill Sans" charset="0"/>
              </a:rPr>
              <a:t>Screen</a:t>
            </a:r>
          </a:p>
          <a:p>
            <a:pPr marL="268998" indent="-241093">
              <a:spcBef>
                <a:spcPts val="352"/>
              </a:spcBef>
              <a:buFontTx/>
              <a:buChar char="•"/>
            </a:pPr>
            <a:r>
              <a:rPr lang="en-US" sz="2500">
                <a:latin typeface="Gill Sans" charset="0"/>
                <a:cs typeface="Gill Sans" charset="0"/>
                <a:sym typeface="Gill Sans" charset="0"/>
              </a:rPr>
              <a:t>Telephony</a:t>
            </a:r>
          </a:p>
          <a:p>
            <a:pPr marL="268998" indent="-241093">
              <a:spcBef>
                <a:spcPts val="352"/>
              </a:spcBef>
              <a:buFontTx/>
              <a:buChar char="•"/>
            </a:pPr>
            <a:r>
              <a:rPr lang="en-US" sz="2500">
                <a:latin typeface="Gill Sans" charset="0"/>
                <a:cs typeface="Gill Sans" charset="0"/>
                <a:sym typeface="Gill Sans" charset="0"/>
              </a:rPr>
              <a:t>Temperature</a:t>
            </a:r>
          </a:p>
          <a:p>
            <a:pPr marL="268998" indent="-241093">
              <a:spcBef>
                <a:spcPts val="352"/>
              </a:spcBef>
              <a:buFontTx/>
              <a:buChar char="•"/>
            </a:pPr>
            <a:r>
              <a:rPr lang="en-US" sz="2500">
                <a:latin typeface="Gill Sans" charset="0"/>
                <a:cs typeface="Gill Sans" charset="0"/>
                <a:sym typeface="Gill Sans" charset="0"/>
              </a:rPr>
              <a:t>Traffic</a:t>
            </a:r>
          </a:p>
          <a:p>
            <a:pPr marL="268998" indent="-241093">
              <a:spcBef>
                <a:spcPts val="352"/>
              </a:spcBef>
              <a:buFontTx/>
              <a:buChar char="•"/>
            </a:pPr>
            <a:r>
              <a:rPr lang="en-US" sz="2500">
                <a:latin typeface="Gill Sans" charset="0"/>
                <a:cs typeface="Gill Sans" charset="0"/>
                <a:sym typeface="Gill Sans" charset="0"/>
              </a:rPr>
              <a:t>Wi-Fi</a:t>
            </a:r>
          </a:p>
          <a:p>
            <a:pPr marL="268998" indent="-241093">
              <a:spcBef>
                <a:spcPts val="352"/>
              </a:spcBef>
              <a:buFontTx/>
              <a:buChar char="•"/>
            </a:pPr>
            <a:r>
              <a:rPr lang="en-US" sz="2500">
                <a:latin typeface="Gill Sans" charset="0"/>
                <a:cs typeface="Gill Sans" charset="0"/>
                <a:sym typeface="Gill Sans" charset="0"/>
              </a:rPr>
              <a:t>… </a:t>
            </a:r>
            <a:r>
              <a:rPr lang="en-US" sz="2500" b="1">
                <a:latin typeface="Gill Sans" charset="0"/>
                <a:cs typeface="Gill Sans" charset="0"/>
                <a:sym typeface="Gill Sans" charset="0"/>
              </a:rPr>
              <a:t>many more</a:t>
            </a:r>
            <a:endParaRPr lang="en-US" sz="2500"/>
          </a:p>
        </p:txBody>
      </p:sp>
    </p:spTree>
    <p:extLst>
      <p:ext uri="{BB962C8B-B14F-4D97-AF65-F5344CB8AC3E}">
        <p14:creationId xmlns:p14="http://schemas.microsoft.com/office/powerpoint/2010/main" val="27504169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8171135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</a:t>
            </a:r>
            <a:r>
              <a:rPr lang="en-US" sz="2400" dirty="0" smtClean="0"/>
              <a:t>create the drawing area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d3.select("body").append("</a:t>
            </a:r>
            <a:r>
              <a:rPr lang="en-US" sz="2400" dirty="0" err="1"/>
              <a:t>svg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	</a:t>
            </a:r>
            <a:r>
              <a:rPr lang="en-US" sz="2400" dirty="0" smtClean="0"/>
              <a:t>		…</a:t>
            </a:r>
          </a:p>
          <a:p>
            <a:pPr marL="0" indent="0">
              <a:buNone/>
            </a:pPr>
            <a:r>
              <a:rPr lang="en-US" sz="2400" dirty="0" smtClean="0"/>
              <a:t>		     .</a:t>
            </a:r>
            <a:r>
              <a:rPr lang="en-US" sz="2400" dirty="0" err="1"/>
              <a:t>selectAll</a:t>
            </a:r>
            <a:r>
              <a:rPr lang="en-US" sz="2400" dirty="0"/>
              <a:t>("text")</a:t>
            </a:r>
          </a:p>
          <a:p>
            <a:pPr marL="0" indent="0">
              <a:buNone/>
            </a:pPr>
            <a:r>
              <a:rPr lang="en-US" sz="2400" dirty="0"/>
              <a:t>                </a:t>
            </a:r>
            <a:r>
              <a:rPr lang="en-US" sz="2400" dirty="0" smtClean="0"/>
              <a:t>     .</a:t>
            </a:r>
            <a:r>
              <a:rPr lang="en-US" sz="2400" dirty="0"/>
              <a:t>data(words)</a:t>
            </a:r>
          </a:p>
          <a:p>
            <a:pPr marL="0" indent="0">
              <a:buNone/>
            </a:pPr>
            <a:r>
              <a:rPr lang="en-US" sz="2400" dirty="0"/>
              <a:t>                .enter().append("text")</a:t>
            </a:r>
          </a:p>
          <a:p>
            <a:pPr marL="0" indent="0">
              <a:buNone/>
            </a:pPr>
            <a:r>
              <a:rPr lang="en-US" sz="2400" dirty="0"/>
              <a:t>                </a:t>
            </a:r>
            <a:r>
              <a:rPr lang="en-US" sz="2400" dirty="0" smtClean="0"/>
              <a:t>        .</a:t>
            </a:r>
            <a:r>
              <a:rPr lang="en-US" sz="2400" dirty="0"/>
              <a:t>style</a:t>
            </a:r>
            <a:r>
              <a:rPr lang="en-US" sz="2400" dirty="0" smtClean="0"/>
              <a:t>(…)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  .</a:t>
            </a:r>
            <a:r>
              <a:rPr lang="en-US" sz="2400" dirty="0"/>
              <a:t>text(function(d) { return </a:t>
            </a:r>
            <a:r>
              <a:rPr lang="en-US" sz="2400" dirty="0" err="1"/>
              <a:t>d.text</a:t>
            </a:r>
            <a:r>
              <a:rPr lang="en-US" sz="2400" dirty="0"/>
              <a:t>; });</a:t>
            </a: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02781" y="4095440"/>
            <a:ext cx="1454412" cy="527988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140937" y="3382794"/>
            <a:ext cx="3875146" cy="1438523"/>
          </a:xfrm>
          <a:prstGeom prst="borderCallout1">
            <a:avLst>
              <a:gd name="adj1" fmla="val 3445"/>
              <a:gd name="adj2" fmla="val -1711"/>
              <a:gd name="adj3" fmla="val 39906"/>
              <a:gd name="adj4" fmla="val -23368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/>
              <a:t>This tells enter() what to create. enter() adds it to the parent node (the </a:t>
            </a:r>
            <a:r>
              <a:rPr lang="en-US" sz="2000" dirty="0" err="1"/>
              <a:t>svg</a:t>
            </a:r>
            <a:r>
              <a:rPr lang="en-US" sz="2000" dirty="0"/>
              <a:t> in this case)  </a:t>
            </a:r>
          </a:p>
        </p:txBody>
      </p:sp>
    </p:spTree>
    <p:extLst>
      <p:ext uri="{BB962C8B-B14F-4D97-AF65-F5344CB8AC3E}">
        <p14:creationId xmlns:p14="http://schemas.microsoft.com/office/powerpoint/2010/main" val="3476861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8171135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</a:t>
            </a:r>
            <a:r>
              <a:rPr lang="en-US" sz="2400" dirty="0" smtClean="0"/>
              <a:t>create the drawing area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d3.select("body").append("</a:t>
            </a:r>
            <a:r>
              <a:rPr lang="en-US" sz="2400" dirty="0" err="1"/>
              <a:t>svg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	</a:t>
            </a:r>
            <a:r>
              <a:rPr lang="en-US" sz="2400" dirty="0" smtClean="0"/>
              <a:t>		…</a:t>
            </a:r>
          </a:p>
          <a:p>
            <a:pPr marL="0" indent="0">
              <a:buNone/>
            </a:pPr>
            <a:r>
              <a:rPr lang="en-US" sz="2400" dirty="0" smtClean="0"/>
              <a:t>		     .</a:t>
            </a:r>
            <a:r>
              <a:rPr lang="en-US" sz="2400" dirty="0" err="1"/>
              <a:t>selectAll</a:t>
            </a:r>
            <a:r>
              <a:rPr lang="en-US" sz="2400" dirty="0"/>
              <a:t>("text")</a:t>
            </a:r>
          </a:p>
          <a:p>
            <a:pPr marL="0" indent="0">
              <a:buNone/>
            </a:pPr>
            <a:r>
              <a:rPr lang="en-US" sz="2400" dirty="0"/>
              <a:t>                </a:t>
            </a:r>
            <a:r>
              <a:rPr lang="en-US" sz="2400" dirty="0" smtClean="0"/>
              <a:t>     .</a:t>
            </a:r>
            <a:r>
              <a:rPr lang="en-US" sz="2400" dirty="0"/>
              <a:t>data(words)</a:t>
            </a:r>
          </a:p>
          <a:p>
            <a:pPr marL="0" indent="0">
              <a:buNone/>
            </a:pPr>
            <a:r>
              <a:rPr lang="en-US" sz="2400" dirty="0"/>
              <a:t>                .enter().append("text")</a:t>
            </a:r>
          </a:p>
          <a:p>
            <a:pPr marL="0" indent="0">
              <a:buNone/>
            </a:pPr>
            <a:r>
              <a:rPr lang="en-US" sz="2400" dirty="0"/>
              <a:t>                </a:t>
            </a:r>
            <a:r>
              <a:rPr lang="en-US" sz="2400" dirty="0" smtClean="0"/>
              <a:t>        .</a:t>
            </a:r>
            <a:r>
              <a:rPr lang="en-US" sz="2400" dirty="0"/>
              <a:t>style</a:t>
            </a:r>
            <a:r>
              <a:rPr lang="en-US" sz="2400" dirty="0" smtClean="0"/>
              <a:t>(…)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  .</a:t>
            </a:r>
            <a:r>
              <a:rPr lang="en-US" sz="2400" dirty="0"/>
              <a:t>text(function(d) { return </a:t>
            </a:r>
            <a:r>
              <a:rPr lang="en-US" sz="2400" dirty="0" err="1"/>
              <a:t>d.text</a:t>
            </a:r>
            <a:r>
              <a:rPr lang="en-US" sz="2400" dirty="0"/>
              <a:t>; });</a:t>
            </a: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27321" y="4801623"/>
            <a:ext cx="4262773" cy="1004889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/>
          <p:cNvSpPr/>
          <p:nvPr/>
        </p:nvSpPr>
        <p:spPr>
          <a:xfrm>
            <a:off x="5297000" y="2891317"/>
            <a:ext cx="3875146" cy="1438523"/>
          </a:xfrm>
          <a:prstGeom prst="borderCallout1">
            <a:avLst>
              <a:gd name="adj1" fmla="val 58987"/>
              <a:gd name="adj2" fmla="val -5940"/>
              <a:gd name="adj3" fmla="val 122865"/>
              <a:gd name="adj4" fmla="val -3635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That implicit for loop binds ‘d’ to the current piece of data. Here we retrieve </a:t>
            </a:r>
            <a:r>
              <a:rPr lang="en-US" sz="2000" dirty="0"/>
              <a:t> </a:t>
            </a:r>
            <a:r>
              <a:rPr lang="en-US" sz="2000" dirty="0" smtClean="0"/>
              <a:t>d’s text (the word to be displayed)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9527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data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Coming from Python: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{’text'</a:t>
            </a:r>
            <a:r>
              <a:rPr lang="en-US" sz="1800" dirty="0"/>
              <a:t>: </a:t>
            </a:r>
            <a:r>
              <a:rPr lang="en-US" sz="1800" dirty="0" smtClean="0"/>
              <a:t>“dog”,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  ’size'</a:t>
            </a:r>
            <a:r>
              <a:rPr lang="en-US" sz="1800" dirty="0"/>
              <a:t>: </a:t>
            </a:r>
            <a:r>
              <a:rPr lang="en-US" sz="1800" dirty="0" smtClean="0"/>
              <a:t>20}</a:t>
            </a:r>
            <a:r>
              <a:rPr lang="en-US" sz="1800" dirty="0"/>
              <a:t>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{’text'</a:t>
            </a:r>
            <a:r>
              <a:rPr lang="en-US" sz="1800" dirty="0"/>
              <a:t>: </a:t>
            </a:r>
            <a:r>
              <a:rPr lang="en-US" sz="1800" dirty="0" smtClean="0"/>
              <a:t>“cat”, </a:t>
            </a:r>
            <a:br>
              <a:rPr lang="en-US" sz="1800" dirty="0" smtClean="0"/>
            </a:br>
            <a:r>
              <a:rPr lang="en-US" sz="1800" dirty="0" smtClean="0"/>
              <a:t>  ’size'</a:t>
            </a:r>
            <a:r>
              <a:rPr lang="en-US" sz="1800" dirty="0"/>
              <a:t>: </a:t>
            </a:r>
            <a:r>
              <a:rPr lang="en-US" sz="1800" dirty="0" smtClean="0"/>
              <a:t>3}</a:t>
            </a:r>
            <a:br>
              <a:rPr lang="en-US" sz="1800" dirty="0" smtClean="0"/>
            </a:br>
            <a:r>
              <a:rPr lang="en-US" sz="1800" dirty="0" smtClean="0"/>
              <a:t> ,…]</a:t>
            </a:r>
            <a:endParaRPr lang="en-US" sz="18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0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33</a:t>
            </a:fld>
            <a:endParaRPr lang="en-US" dirty="0"/>
          </a:p>
        </p:txBody>
      </p:sp>
      <p:pic>
        <p:nvPicPr>
          <p:cNvPr id="8" name="Content Placeholder 7" descr="Screen Shot 2014-06-24 at 10.48.39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" t="1762" r="47146"/>
          <a:stretch/>
        </p:blipFill>
        <p:spPr>
          <a:xfrm>
            <a:off x="-168116" y="2845199"/>
            <a:ext cx="9312116" cy="3167688"/>
          </a:xfrm>
        </p:spPr>
      </p:pic>
    </p:spTree>
    <p:extLst>
      <p:ext uri="{BB962C8B-B14F-4D97-AF65-F5344CB8AC3E}">
        <p14:creationId xmlns:p14="http://schemas.microsoft.com/office/powerpoint/2010/main" val="147097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4132" y="1300268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Option-Command-I  : Developer Tools in </a:t>
            </a:r>
            <a:r>
              <a:rPr lang="en-US" dirty="0" smtClean="0"/>
              <a:t>Chrome</a:t>
            </a:r>
          </a:p>
          <a:p>
            <a:r>
              <a:rPr lang="en-US" dirty="0" smtClean="0"/>
              <a:t>Option-Command J  : JavaScript Console</a:t>
            </a:r>
            <a:endParaRPr lang="en-US" dirty="0"/>
          </a:p>
        </p:txBody>
      </p:sp>
      <p:pic>
        <p:nvPicPr>
          <p:cNvPr id="9" name="Content Placeholder 8" descr="Screen Shot 2014-06-24 at 10.50.0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0" b="51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5625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AWARE </a:t>
            </a:r>
            <a:r>
              <a:rPr lang="en-US" dirty="0" smtClean="0"/>
              <a:t>framework</a:t>
            </a:r>
          </a:p>
        </p:txBody>
      </p:sp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3923482" y="3158877"/>
            <a:ext cx="1183184" cy="1120676"/>
            <a:chOff x="0" y="0"/>
            <a:chExt cx="1683507" cy="1595314"/>
          </a:xfrm>
        </p:grpSpPr>
        <p:grpSp>
          <p:nvGrpSpPr>
            <p:cNvPr id="13332" name="Group 3"/>
            <p:cNvGrpSpPr>
              <a:grpSpLocks/>
            </p:cNvGrpSpPr>
            <p:nvPr/>
          </p:nvGrpSpPr>
          <p:grpSpPr bwMode="auto">
            <a:xfrm>
              <a:off x="496654" y="0"/>
              <a:ext cx="687290" cy="1138115"/>
              <a:chOff x="0" y="0"/>
              <a:chExt cx="687289" cy="1138115"/>
            </a:xfrm>
          </p:grpSpPr>
          <p:grpSp>
            <p:nvGrpSpPr>
              <p:cNvPr id="2" name="Group 4"/>
              <p:cNvGrpSpPr>
                <a:grpSpLocks/>
              </p:cNvGrpSpPr>
              <p:nvPr/>
            </p:nvGrpSpPr>
            <p:grpSpPr bwMode="auto">
              <a:xfrm>
                <a:off x="204638" y="795213"/>
                <a:ext cx="292101" cy="342902"/>
                <a:chOff x="0" y="0"/>
                <a:chExt cx="292101" cy="342901"/>
              </a:xfrm>
            </p:grpSpPr>
            <p:sp>
              <p:nvSpPr>
                <p:cNvPr id="13317" name="AutoShape 5"/>
                <p:cNvSpPr>
                  <a:spLocks/>
                </p:cNvSpPr>
                <p:nvPr/>
              </p:nvSpPr>
              <p:spPr bwMode="auto">
                <a:xfrm>
                  <a:off x="698" y="96192"/>
                  <a:ext cx="290642" cy="149362"/>
                </a:xfrm>
                <a:custGeom>
                  <a:avLst/>
                  <a:gdLst>
                    <a:gd name="T0" fmla="+- 0 10800 961"/>
                    <a:gd name="T1" fmla="*/ T0 w 19679"/>
                    <a:gd name="T2" fmla="+- 0 10800 961"/>
                    <a:gd name="T3" fmla="*/ 10800 h 19679"/>
                    <a:gd name="T4" fmla="+- 0 10800 961"/>
                    <a:gd name="T5" fmla="*/ T4 w 19679"/>
                    <a:gd name="T6" fmla="+- 0 10800 961"/>
                    <a:gd name="T7" fmla="*/ 10800 h 19679"/>
                    <a:gd name="T8" fmla="+- 0 10800 961"/>
                    <a:gd name="T9" fmla="*/ T8 w 19679"/>
                    <a:gd name="T10" fmla="+- 0 10800 961"/>
                    <a:gd name="T11" fmla="*/ 10800 h 19679"/>
                    <a:gd name="T12" fmla="+- 0 10800 961"/>
                    <a:gd name="T13" fmla="*/ T12 w 19679"/>
                    <a:gd name="T14" fmla="+- 0 10800 961"/>
                    <a:gd name="T15" fmla="*/ 10800 h 19679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19679" h="19679">
                      <a:moveTo>
                        <a:pt x="16796" y="2881"/>
                      </a:moveTo>
                      <a:cubicBezTo>
                        <a:pt x="20639" y="6724"/>
                        <a:pt x="20639" y="12953"/>
                        <a:pt x="16796" y="16796"/>
                      </a:cubicBezTo>
                      <a:cubicBezTo>
                        <a:pt x="12953" y="20639"/>
                        <a:pt x="6724" y="20639"/>
                        <a:pt x="2881" y="16796"/>
                      </a:cubicBezTo>
                      <a:cubicBezTo>
                        <a:pt x="-961" y="12953"/>
                        <a:pt x="-961" y="6724"/>
                        <a:pt x="2881" y="2881"/>
                      </a:cubicBezTo>
                      <a:cubicBezTo>
                        <a:pt x="6724" y="-961"/>
                        <a:pt x="12953" y="-961"/>
                        <a:pt x="16796" y="2881"/>
                      </a:cubicBezTo>
                    </a:path>
                  </a:pathLst>
                </a:custGeom>
                <a:noFill/>
                <a:ln w="254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10751">
                    <a:defRPr/>
                  </a:pPr>
                  <a:endParaRPr lang="en-US" sz="28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cs typeface="Gill Sans" charset="0"/>
                    <a:sym typeface="Gill Sans" charset="0"/>
                  </a:endParaRPr>
                </a:p>
              </p:txBody>
            </p:sp>
            <p:sp>
              <p:nvSpPr>
                <p:cNvPr id="13318" name="AutoShape 6"/>
                <p:cNvSpPr>
                  <a:spLocks/>
                </p:cNvSpPr>
                <p:nvPr/>
              </p:nvSpPr>
              <p:spPr bwMode="auto">
                <a:xfrm>
                  <a:off x="698" y="193118"/>
                  <a:ext cx="290642" cy="149362"/>
                </a:xfrm>
                <a:custGeom>
                  <a:avLst/>
                  <a:gdLst>
                    <a:gd name="T0" fmla="+- 0 10800 961"/>
                    <a:gd name="T1" fmla="*/ T0 w 19679"/>
                    <a:gd name="T2" fmla="+- 0 10800 961"/>
                    <a:gd name="T3" fmla="*/ 10800 h 19679"/>
                    <a:gd name="T4" fmla="+- 0 10800 961"/>
                    <a:gd name="T5" fmla="*/ T4 w 19679"/>
                    <a:gd name="T6" fmla="+- 0 10800 961"/>
                    <a:gd name="T7" fmla="*/ 10800 h 19679"/>
                    <a:gd name="T8" fmla="+- 0 10800 961"/>
                    <a:gd name="T9" fmla="*/ T8 w 19679"/>
                    <a:gd name="T10" fmla="+- 0 10800 961"/>
                    <a:gd name="T11" fmla="*/ 10800 h 19679"/>
                    <a:gd name="T12" fmla="+- 0 10800 961"/>
                    <a:gd name="T13" fmla="*/ T12 w 19679"/>
                    <a:gd name="T14" fmla="+- 0 10800 961"/>
                    <a:gd name="T15" fmla="*/ 10800 h 19679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19679" h="19679">
                      <a:moveTo>
                        <a:pt x="16796" y="2881"/>
                      </a:moveTo>
                      <a:cubicBezTo>
                        <a:pt x="20639" y="6724"/>
                        <a:pt x="20639" y="12953"/>
                        <a:pt x="16796" y="16796"/>
                      </a:cubicBezTo>
                      <a:cubicBezTo>
                        <a:pt x="12953" y="20638"/>
                        <a:pt x="6724" y="20638"/>
                        <a:pt x="2881" y="16796"/>
                      </a:cubicBezTo>
                      <a:cubicBezTo>
                        <a:pt x="-961" y="12953"/>
                        <a:pt x="-961" y="6724"/>
                        <a:pt x="2881" y="2881"/>
                      </a:cubicBezTo>
                      <a:cubicBezTo>
                        <a:pt x="6724" y="-961"/>
                        <a:pt x="12953" y="-961"/>
                        <a:pt x="16796" y="2881"/>
                      </a:cubicBezTo>
                    </a:path>
                  </a:pathLst>
                </a:custGeom>
                <a:noFill/>
                <a:ln w="254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10751">
                    <a:defRPr/>
                  </a:pPr>
                  <a:endParaRPr lang="en-US" sz="28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cs typeface="Gill Sans" charset="0"/>
                    <a:sym typeface="Gill Sans" charset="0"/>
                  </a:endParaRPr>
                </a:p>
              </p:txBody>
            </p:sp>
            <p:sp>
              <p:nvSpPr>
                <p:cNvPr id="13319" name="AutoShape 7"/>
                <p:cNvSpPr>
                  <a:spLocks/>
                </p:cNvSpPr>
                <p:nvPr/>
              </p:nvSpPr>
              <p:spPr bwMode="auto">
                <a:xfrm>
                  <a:off x="698" y="-735"/>
                  <a:ext cx="290642" cy="149362"/>
                </a:xfrm>
                <a:custGeom>
                  <a:avLst/>
                  <a:gdLst>
                    <a:gd name="T0" fmla="+- 0 10800 961"/>
                    <a:gd name="T1" fmla="*/ T0 w 19679"/>
                    <a:gd name="T2" fmla="+- 0 10800 961"/>
                    <a:gd name="T3" fmla="*/ 10800 h 19679"/>
                    <a:gd name="T4" fmla="+- 0 10800 961"/>
                    <a:gd name="T5" fmla="*/ T4 w 19679"/>
                    <a:gd name="T6" fmla="+- 0 10800 961"/>
                    <a:gd name="T7" fmla="*/ 10800 h 19679"/>
                    <a:gd name="T8" fmla="+- 0 10800 961"/>
                    <a:gd name="T9" fmla="*/ T8 w 19679"/>
                    <a:gd name="T10" fmla="+- 0 10800 961"/>
                    <a:gd name="T11" fmla="*/ 10800 h 19679"/>
                    <a:gd name="T12" fmla="+- 0 10800 961"/>
                    <a:gd name="T13" fmla="*/ T12 w 19679"/>
                    <a:gd name="T14" fmla="+- 0 10800 961"/>
                    <a:gd name="T15" fmla="*/ 10800 h 19679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19679" h="19679">
                      <a:moveTo>
                        <a:pt x="16796" y="2881"/>
                      </a:moveTo>
                      <a:cubicBezTo>
                        <a:pt x="20639" y="6724"/>
                        <a:pt x="20639" y="12953"/>
                        <a:pt x="16796" y="16796"/>
                      </a:cubicBezTo>
                      <a:cubicBezTo>
                        <a:pt x="12953" y="20639"/>
                        <a:pt x="6724" y="20639"/>
                        <a:pt x="2881" y="16796"/>
                      </a:cubicBezTo>
                      <a:cubicBezTo>
                        <a:pt x="-961" y="12953"/>
                        <a:pt x="-961" y="6724"/>
                        <a:pt x="2881" y="2881"/>
                      </a:cubicBezTo>
                      <a:cubicBezTo>
                        <a:pt x="6724" y="-961"/>
                        <a:pt x="12953" y="-961"/>
                        <a:pt x="16796" y="2881"/>
                      </a:cubicBezTo>
                    </a:path>
                  </a:pathLst>
                </a:custGeom>
                <a:noFill/>
                <a:ln w="254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algn="ctr" defTabSz="410751">
                    <a:defRPr/>
                  </a:pPr>
                  <a:endParaRPr lang="en-US" sz="28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cs typeface="Gill Sans" charset="0"/>
                    <a:sym typeface="Gill Sans" charset="0"/>
                  </a:endParaRPr>
                </a:p>
              </p:txBody>
            </p:sp>
          </p:grpSp>
          <p:sp>
            <p:nvSpPr>
              <p:cNvPr id="13320" name="AutoShape 8"/>
              <p:cNvSpPr>
                <a:spLocks/>
              </p:cNvSpPr>
              <p:nvPr/>
            </p:nvSpPr>
            <p:spPr bwMode="auto">
              <a:xfrm>
                <a:off x="52868" y="173197"/>
                <a:ext cx="595579" cy="570435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8" y="6724"/>
                      <a:pt x="20638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defTabSz="410751">
                  <a:defRPr/>
                </a:pPr>
                <a:endParaRPr lang="en-US" sz="28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cs typeface="Gill Sans" charset="0"/>
                  <a:sym typeface="Gill Sans" charset="0"/>
                </a:endParaRPr>
              </a:p>
            </p:txBody>
          </p:sp>
          <p:sp>
            <p:nvSpPr>
              <p:cNvPr id="13321" name="Line 9"/>
              <p:cNvSpPr>
                <a:spLocks noChangeShapeType="1"/>
              </p:cNvSpPr>
              <p:nvPr/>
            </p:nvSpPr>
            <p:spPr bwMode="auto">
              <a:xfrm>
                <a:off x="456" y="119172"/>
                <a:ext cx="58764" cy="82626"/>
              </a:xfrm>
              <a:prstGeom prst="lin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defTabSz="321457">
                  <a:defRPr/>
                </a:pPr>
                <a:endParaRPr lang="en-US" sz="800">
                  <a:solidFill>
                    <a:srgbClr val="000000"/>
                  </a:solidFill>
                  <a:latin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3" name="Line 10"/>
              <p:cNvSpPr>
                <a:spLocks noChangeShapeType="1"/>
              </p:cNvSpPr>
              <p:nvPr/>
            </p:nvSpPr>
            <p:spPr bwMode="auto">
              <a:xfrm>
                <a:off x="198983" y="0"/>
                <a:ext cx="14293" cy="128706"/>
              </a:xfrm>
              <a:prstGeom prst="lin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defTabSz="321457">
                  <a:defRPr/>
                </a:pPr>
                <a:endParaRPr lang="en-US" sz="800">
                  <a:solidFill>
                    <a:srgbClr val="000000"/>
                  </a:solidFill>
                  <a:latin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3323" name="Line 11"/>
              <p:cNvSpPr>
                <a:spLocks noChangeShapeType="1"/>
              </p:cNvSpPr>
              <p:nvPr/>
            </p:nvSpPr>
            <p:spPr bwMode="auto">
              <a:xfrm flipH="1">
                <a:off x="472156" y="11123"/>
                <a:ext cx="25411" cy="125527"/>
              </a:xfrm>
              <a:prstGeom prst="lin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defTabSz="321457">
                  <a:defRPr/>
                </a:pPr>
                <a:endParaRPr lang="en-US" sz="800">
                  <a:solidFill>
                    <a:srgbClr val="000000"/>
                  </a:solidFill>
                  <a:latin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3324" name="Line 12"/>
              <p:cNvSpPr>
                <a:spLocks noChangeShapeType="1"/>
              </p:cNvSpPr>
              <p:nvPr/>
            </p:nvSpPr>
            <p:spPr bwMode="auto">
              <a:xfrm flipH="1">
                <a:off x="623035" y="115994"/>
                <a:ext cx="63528" cy="81036"/>
              </a:xfrm>
              <a:prstGeom prst="lin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defTabSz="321457">
                  <a:defRPr/>
                </a:pPr>
                <a:endParaRPr lang="en-US" sz="800">
                  <a:solidFill>
                    <a:srgbClr val="000000"/>
                  </a:solidFill>
                  <a:latin typeface="Helvetica" charset="0"/>
                  <a:cs typeface="Helvetica" charset="0"/>
                  <a:sym typeface="Helvetica" charset="0"/>
                </a:endParaRPr>
              </a:p>
            </p:txBody>
          </p:sp>
        </p:grpSp>
        <p:sp>
          <p:nvSpPr>
            <p:cNvPr id="13325" name="AutoShape 13"/>
            <p:cNvSpPr>
              <a:spLocks/>
            </p:cNvSpPr>
            <p:nvPr/>
          </p:nvSpPr>
          <p:spPr bwMode="auto">
            <a:xfrm>
              <a:off x="0" y="1124982"/>
              <a:ext cx="1683507" cy="47033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defTabSz="410751">
                <a:defRPr/>
              </a:pPr>
              <a:r>
                <a:rPr lang="en-US">
                  <a:solidFill>
                    <a:srgbClr val="000000"/>
                  </a:solidFill>
                  <a:latin typeface="Gill Sans" charset="0"/>
                  <a:cs typeface="Gill Sans" charset="0"/>
                  <a:sym typeface="Gill Sans" charset="0"/>
                </a:rPr>
                <a:t>Researchers</a:t>
              </a:r>
              <a:endParaRPr lang="en-US">
                <a:cs typeface="Trebuchet MS" charset="0"/>
              </a:endParaRPr>
            </a:p>
          </p:txBody>
        </p:sp>
      </p:grpSp>
      <p:grpSp>
        <p:nvGrpSpPr>
          <p:cNvPr id="13315" name="Group 14"/>
          <p:cNvGrpSpPr>
            <a:grpSpLocks/>
          </p:cNvGrpSpPr>
          <p:nvPr/>
        </p:nvGrpSpPr>
        <p:grpSpPr bwMode="auto">
          <a:xfrm>
            <a:off x="6198320" y="2896568"/>
            <a:ext cx="840506" cy="1028030"/>
            <a:chOff x="0" y="0"/>
            <a:chExt cx="1195320" cy="1460735"/>
          </a:xfrm>
        </p:grpSpPr>
        <p:sp>
          <p:nvSpPr>
            <p:cNvPr id="13327" name="AutoShape 15"/>
            <p:cNvSpPr>
              <a:spLocks/>
            </p:cNvSpPr>
            <p:nvPr/>
          </p:nvSpPr>
          <p:spPr bwMode="auto">
            <a:xfrm>
              <a:off x="0" y="991270"/>
              <a:ext cx="1195320" cy="4694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defTabSz="410751">
                <a:defRPr/>
              </a:pPr>
              <a:r>
                <a:rPr lang="en-US">
                  <a:solidFill>
                    <a:srgbClr val="000000"/>
                  </a:solidFill>
                  <a:latin typeface="Gill Sans" charset="0"/>
                  <a:cs typeface="Gill Sans" charset="0"/>
                  <a:sym typeface="Gill Sans" charset="0"/>
                </a:rPr>
                <a:t>Context</a:t>
              </a:r>
              <a:endParaRPr lang="en-US">
                <a:cs typeface="Trebuchet MS" charset="0"/>
              </a:endParaRPr>
            </a:p>
          </p:txBody>
        </p:sp>
        <p:grpSp>
          <p:nvGrpSpPr>
            <p:cNvPr id="13328" name="Group 16"/>
            <p:cNvGrpSpPr>
              <a:grpSpLocks/>
            </p:cNvGrpSpPr>
            <p:nvPr/>
          </p:nvGrpSpPr>
          <p:grpSpPr bwMode="auto">
            <a:xfrm>
              <a:off x="193854" y="0"/>
              <a:ext cx="812802" cy="1068681"/>
              <a:chOff x="0" y="0"/>
              <a:chExt cx="812801" cy="1068681"/>
            </a:xfrm>
          </p:grpSpPr>
          <p:pic>
            <p:nvPicPr>
              <p:cNvPr id="13329" name="Picture 17" descr="droppedImage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7284" y="82474"/>
                <a:ext cx="309545" cy="9040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sp>
            <p:nvSpPr>
              <p:cNvPr id="13330" name="AutoShape 18"/>
              <p:cNvSpPr>
                <a:spLocks/>
              </p:cNvSpPr>
              <p:nvPr/>
            </p:nvSpPr>
            <p:spPr bwMode="auto">
              <a:xfrm>
                <a:off x="293480" y="555111"/>
                <a:ext cx="519083" cy="41395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5801"/>
                    </a:moveTo>
                    <a:lnTo>
                      <a:pt x="2223" y="9491"/>
                    </a:lnTo>
                    <a:lnTo>
                      <a:pt x="3846" y="15801"/>
                    </a:lnTo>
                    <a:lnTo>
                      <a:pt x="5981" y="8134"/>
                    </a:lnTo>
                    <a:lnTo>
                      <a:pt x="7528" y="16553"/>
                    </a:lnTo>
                    <a:lnTo>
                      <a:pt x="11720" y="0"/>
                    </a:lnTo>
                    <a:lnTo>
                      <a:pt x="11708" y="21599"/>
                    </a:lnTo>
                    <a:lnTo>
                      <a:pt x="15375" y="64"/>
                    </a:lnTo>
                    <a:lnTo>
                      <a:pt x="16461" y="18914"/>
                    </a:lnTo>
                    <a:lnTo>
                      <a:pt x="17829" y="11852"/>
                    </a:lnTo>
                    <a:lnTo>
                      <a:pt x="21600" y="12284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defTabSz="410751">
                  <a:defRPr/>
                </a:pPr>
                <a:endParaRPr lang="en-US" sz="3000">
                  <a:solidFill>
                    <a:srgbClr val="000000"/>
                  </a:solidFill>
                  <a:latin typeface="Gill Sans" charset="0"/>
                  <a:cs typeface="Gill Sans" charset="0"/>
                  <a:sym typeface="Gill Sans" charset="0"/>
                </a:endParaRPr>
              </a:p>
            </p:txBody>
          </p:sp>
          <p:sp>
            <p:nvSpPr>
              <p:cNvPr id="13331" name="AutoShape 19"/>
              <p:cNvSpPr>
                <a:spLocks/>
              </p:cNvSpPr>
              <p:nvPr/>
            </p:nvSpPr>
            <p:spPr bwMode="auto">
              <a:xfrm>
                <a:off x="-190" y="0"/>
                <a:ext cx="774655" cy="106898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defTabSz="410751">
                  <a:defRPr/>
                </a:pPr>
                <a:endParaRPr lang="en-US" sz="28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cs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13316" name="Group 20"/>
          <p:cNvGrpSpPr>
            <a:grpSpLocks/>
          </p:cNvGrpSpPr>
          <p:nvPr/>
        </p:nvGrpSpPr>
        <p:grpSpPr bwMode="auto">
          <a:xfrm>
            <a:off x="2010296" y="2905498"/>
            <a:ext cx="821531" cy="1045889"/>
            <a:chOff x="0" y="0"/>
            <a:chExt cx="1168345" cy="1487781"/>
          </a:xfrm>
        </p:grpSpPr>
        <p:pic>
          <p:nvPicPr>
            <p:cNvPr id="13333" name="Picture 21" descr="droppedImage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10" y="0"/>
              <a:ext cx="1069925" cy="106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3334" name="AutoShape 22"/>
            <p:cNvSpPr>
              <a:spLocks/>
            </p:cNvSpPr>
            <p:nvPr/>
          </p:nvSpPr>
          <p:spPr bwMode="auto">
            <a:xfrm>
              <a:off x="0" y="1017788"/>
              <a:ext cx="1168345" cy="46999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defTabSz="410751">
                <a:defRPr/>
              </a:pPr>
              <a:r>
                <a:rPr lang="en-US">
                  <a:solidFill>
                    <a:srgbClr val="000000"/>
                  </a:solidFill>
                  <a:latin typeface="Gill Sans" charset="0"/>
                  <a:cs typeface="Gill Sans" charset="0"/>
                  <a:sym typeface="Gill Sans" charset="0"/>
                </a:rPr>
                <a:t>AWARE</a:t>
              </a:r>
              <a:endParaRPr lang="en-US">
                <a:cs typeface="Trebuchet MS" charset="0"/>
              </a:endParaRPr>
            </a:p>
          </p:txBody>
        </p:sp>
      </p:grpSp>
      <p:sp>
        <p:nvSpPr>
          <p:cNvPr id="13335" name="Line 23"/>
          <p:cNvSpPr>
            <a:spLocks noChangeShapeType="1"/>
          </p:cNvSpPr>
          <p:nvPr/>
        </p:nvSpPr>
        <p:spPr bwMode="auto">
          <a:xfrm>
            <a:off x="2875359" y="3290590"/>
            <a:ext cx="1004590" cy="0"/>
          </a:xfrm>
          <a:prstGeom prst="line">
            <a:avLst/>
          </a:prstGeom>
          <a:noFill/>
          <a:ln w="9525" cap="flat" cmpd="sng">
            <a:solidFill>
              <a:srgbClr val="004479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>
              <a:cs typeface="Trebuchet MS" charset="0"/>
            </a:endParaRPr>
          </a:p>
        </p:txBody>
      </p:sp>
      <p:sp>
        <p:nvSpPr>
          <p:cNvPr id="13336" name="AutoShape 24"/>
          <p:cNvSpPr>
            <a:spLocks/>
          </p:cNvSpPr>
          <p:nvPr/>
        </p:nvSpPr>
        <p:spPr bwMode="auto">
          <a:xfrm>
            <a:off x="1353964" y="2473523"/>
            <a:ext cx="2134195" cy="32146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pPr>
              <a:defRPr/>
            </a:pPr>
            <a:r>
              <a:rPr lang="en-US">
                <a:cs typeface="Trebuchet MS" charset="0"/>
              </a:rPr>
              <a:t>Sense, store &amp; share</a:t>
            </a:r>
          </a:p>
        </p:txBody>
      </p:sp>
      <p:sp>
        <p:nvSpPr>
          <p:cNvPr id="13337" name="Line 25"/>
          <p:cNvSpPr>
            <a:spLocks noChangeShapeType="1"/>
          </p:cNvSpPr>
          <p:nvPr/>
        </p:nvSpPr>
        <p:spPr bwMode="auto">
          <a:xfrm>
            <a:off x="5150197" y="3290590"/>
            <a:ext cx="1004590" cy="0"/>
          </a:xfrm>
          <a:prstGeom prst="line">
            <a:avLst/>
          </a:prstGeom>
          <a:noFill/>
          <a:ln w="9525" cap="flat" cmpd="sng">
            <a:solidFill>
              <a:srgbClr val="004479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>
              <a:cs typeface="Trebuchet MS" charset="0"/>
            </a:endParaRPr>
          </a:p>
        </p:txBody>
      </p:sp>
      <p:sp>
        <p:nvSpPr>
          <p:cNvPr id="13338" name="AutoShape 26"/>
          <p:cNvSpPr>
            <a:spLocks/>
          </p:cNvSpPr>
          <p:nvPr/>
        </p:nvSpPr>
        <p:spPr bwMode="auto">
          <a:xfrm>
            <a:off x="5193730" y="2470175"/>
            <a:ext cx="2985864" cy="32146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pPr>
              <a:defRPr/>
            </a:pPr>
            <a:r>
              <a:rPr lang="en-US">
                <a:cs typeface="Trebuchet MS" charset="0"/>
              </a:rPr>
              <a:t>Reuse, interact &amp; understand</a:t>
            </a:r>
          </a:p>
        </p:txBody>
      </p:sp>
      <p:sp>
        <p:nvSpPr>
          <p:cNvPr id="13339" name="AutoShape 27"/>
          <p:cNvSpPr>
            <a:spLocks/>
          </p:cNvSpPr>
          <p:nvPr/>
        </p:nvSpPr>
        <p:spPr bwMode="auto">
          <a:xfrm>
            <a:off x="3489276" y="4318620"/>
            <a:ext cx="2051596" cy="32146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pPr>
              <a:defRPr/>
            </a:pPr>
            <a:r>
              <a:rPr lang="en-US">
                <a:cs typeface="Trebuchet MS" charset="0"/>
              </a:rPr>
              <a:t>Abstract &amp; Simplify</a:t>
            </a:r>
          </a:p>
        </p:txBody>
      </p:sp>
      <p:grpSp>
        <p:nvGrpSpPr>
          <p:cNvPr id="13322" name="Group 28"/>
          <p:cNvGrpSpPr>
            <a:grpSpLocks/>
          </p:cNvGrpSpPr>
          <p:nvPr/>
        </p:nvGrpSpPr>
        <p:grpSpPr bwMode="auto">
          <a:xfrm>
            <a:off x="3956968" y="2152055"/>
            <a:ext cx="1116211" cy="892969"/>
            <a:chOff x="0" y="0"/>
            <a:chExt cx="1588009" cy="1270000"/>
          </a:xfrm>
        </p:grpSpPr>
        <p:sp>
          <p:nvSpPr>
            <p:cNvPr id="13341" name="AutoShape 29"/>
            <p:cNvSpPr>
              <a:spLocks/>
            </p:cNvSpPr>
            <p:nvPr/>
          </p:nvSpPr>
          <p:spPr bwMode="auto">
            <a:xfrm>
              <a:off x="0" y="800100"/>
              <a:ext cx="1588009" cy="4699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defTabSz="410751">
                <a:defRPr/>
              </a:pPr>
              <a:r>
                <a:rPr lang="en-US">
                  <a:solidFill>
                    <a:srgbClr val="000000"/>
                  </a:solidFill>
                  <a:latin typeface="Gill Sans" charset="0"/>
                  <a:cs typeface="Gill Sans" charset="0"/>
                  <a:sym typeface="Gill Sans" charset="0"/>
                </a:rPr>
                <a:t>Developers</a:t>
              </a:r>
              <a:endParaRPr lang="en-US">
                <a:cs typeface="Trebuchet MS" charset="0"/>
              </a:endParaRPr>
            </a:p>
          </p:txBody>
        </p:sp>
        <p:pic>
          <p:nvPicPr>
            <p:cNvPr id="13342" name="Picture 30" descr="droppedImage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069" y="0"/>
              <a:ext cx="825765" cy="82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52986310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Plugins help:</a:t>
            </a:r>
          </a:p>
        </p:txBody>
      </p:sp>
      <p:pic>
        <p:nvPicPr>
          <p:cNvPr id="14338" name="Picture 2" descr="mobi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392" y="1932162"/>
            <a:ext cx="1153046" cy="1910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4339" name="AutoShape 3"/>
          <p:cNvSpPr>
            <a:spLocks/>
          </p:cNvSpPr>
          <p:nvPr/>
        </p:nvSpPr>
        <p:spPr bwMode="auto">
          <a:xfrm>
            <a:off x="2349625" y="2522637"/>
            <a:ext cx="868412" cy="20538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algn="ctr" defTabSz="321457">
              <a:defRPr/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Accelerometer</a:t>
            </a:r>
            <a:endParaRPr lang="en-US">
              <a:cs typeface="Trebuchet MS" charset="0"/>
            </a:endParaRPr>
          </a:p>
        </p:txBody>
      </p:sp>
      <p:pic>
        <p:nvPicPr>
          <p:cNvPr id="1434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652" y="2668861"/>
            <a:ext cx="1174254" cy="23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4341" name="AutoShape 5"/>
          <p:cNvSpPr>
            <a:spLocks/>
          </p:cNvSpPr>
          <p:nvPr/>
        </p:nvSpPr>
        <p:spPr bwMode="auto">
          <a:xfrm>
            <a:off x="2306092" y="2909962"/>
            <a:ext cx="1100584" cy="32146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pPr>
              <a:defRPr/>
            </a:pPr>
            <a:r>
              <a:rPr lang="en-US">
                <a:cs typeface="Trebuchet MS" charset="0"/>
              </a:rPr>
              <a:t>noisy data</a:t>
            </a:r>
          </a:p>
        </p:txBody>
      </p:sp>
      <p:sp>
        <p:nvSpPr>
          <p:cNvPr id="14342" name="AutoShape 6"/>
          <p:cNvSpPr>
            <a:spLocks/>
          </p:cNvSpPr>
          <p:nvPr/>
        </p:nvSpPr>
        <p:spPr bwMode="auto">
          <a:xfrm>
            <a:off x="3526111" y="2649885"/>
            <a:ext cx="807020" cy="3571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algn="ctr" defTabSz="321457">
              <a:defRPr/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Step counter</a:t>
            </a:r>
          </a:p>
          <a:p>
            <a:pPr algn="ctr" defTabSz="321457">
              <a:defRPr/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(plugin)</a:t>
            </a:r>
            <a:endParaRPr lang="en-US">
              <a:cs typeface="Trebuchet MS" charset="0"/>
            </a:endParaRPr>
          </a:p>
        </p:txBody>
      </p:sp>
      <p:sp>
        <p:nvSpPr>
          <p:cNvPr id="14343" name="AutoShape 7"/>
          <p:cNvSpPr>
            <a:spLocks/>
          </p:cNvSpPr>
          <p:nvPr/>
        </p:nvSpPr>
        <p:spPr bwMode="auto">
          <a:xfrm>
            <a:off x="4808637" y="2649885"/>
            <a:ext cx="1188765" cy="3571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algn="ctr" defTabSz="321457">
              <a:defRPr/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Activity Recognition</a:t>
            </a:r>
          </a:p>
          <a:p>
            <a:pPr algn="ctr" defTabSz="321457">
              <a:defRPr/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(plugin)</a:t>
            </a:r>
            <a:endParaRPr lang="en-US">
              <a:cs typeface="Trebuchet MS" charset="0"/>
            </a:endParaRPr>
          </a:p>
        </p:txBody>
      </p:sp>
      <p:sp>
        <p:nvSpPr>
          <p:cNvPr id="14344" name="AutoShape 8"/>
          <p:cNvSpPr>
            <a:spLocks/>
          </p:cNvSpPr>
          <p:nvPr/>
        </p:nvSpPr>
        <p:spPr bwMode="auto">
          <a:xfrm>
            <a:off x="6533184" y="2645420"/>
            <a:ext cx="944314" cy="3571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algn="ctr" defTabSz="321457">
              <a:defRPr/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Calorie counter</a:t>
            </a:r>
          </a:p>
          <a:p>
            <a:pPr algn="ctr" defTabSz="321457">
              <a:defRPr/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(plugin)</a:t>
            </a:r>
            <a:endParaRPr lang="en-US">
              <a:cs typeface="Trebuchet MS" charset="0"/>
            </a:endParaRPr>
          </a:p>
        </p:txBody>
      </p:sp>
      <p:sp>
        <p:nvSpPr>
          <p:cNvPr id="14345" name="AutoShape 9"/>
          <p:cNvSpPr>
            <a:spLocks/>
          </p:cNvSpPr>
          <p:nvPr/>
        </p:nvSpPr>
        <p:spPr bwMode="auto">
          <a:xfrm>
            <a:off x="3518297" y="2584029"/>
            <a:ext cx="4017244" cy="13461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algn="ctr" defTabSz="321457">
              <a:defRPr/>
            </a:pPr>
            <a:endParaRPr lang="en-US" sz="21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4346" name="AutoShape 10"/>
          <p:cNvSpPr>
            <a:spLocks/>
          </p:cNvSpPr>
          <p:nvPr/>
        </p:nvSpPr>
        <p:spPr bwMode="auto">
          <a:xfrm>
            <a:off x="3920133" y="4047381"/>
            <a:ext cx="840507" cy="3571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321457">
              <a:defRPr/>
            </a:pPr>
            <a:r>
              <a:rPr lang="en-US" sz="1000">
                <a:solidFill>
                  <a:srgbClr val="00882B"/>
                </a:solidFill>
                <a:latin typeface="Helvetica" charset="0"/>
                <a:cs typeface="Helvetica" charset="0"/>
                <a:sym typeface="Helvetica" charset="0"/>
              </a:rPr>
              <a:t>Mobility</a:t>
            </a:r>
          </a:p>
          <a:p>
            <a:pPr defTabSz="321457">
              <a:defRPr/>
            </a:pPr>
            <a:r>
              <a:rPr lang="en-US" sz="1000">
                <a:solidFill>
                  <a:srgbClr val="00882B"/>
                </a:solidFill>
                <a:latin typeface="Helvetica" charset="0"/>
                <a:cs typeface="Helvetica" charset="0"/>
                <a:sym typeface="Helvetica" charset="0"/>
              </a:rPr>
              <a:t>application</a:t>
            </a:r>
            <a:endParaRPr lang="en-US">
              <a:cs typeface="Trebuchet MS" charset="0"/>
            </a:endParaRPr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 flipH="1">
            <a:off x="4358804" y="2796109"/>
            <a:ext cx="433090" cy="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321457">
              <a:defRPr/>
            </a:pPr>
            <a:endParaRPr lang="en-US" sz="8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 flipH="1">
            <a:off x="6054328" y="2792760"/>
            <a:ext cx="431974" cy="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321457">
              <a:defRPr/>
            </a:pPr>
            <a:endParaRPr lang="en-US" sz="8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grpSp>
        <p:nvGrpSpPr>
          <p:cNvPr id="14349" name="Group 13"/>
          <p:cNvGrpSpPr>
            <a:grpSpLocks/>
          </p:cNvGrpSpPr>
          <p:nvPr/>
        </p:nvGrpSpPr>
        <p:grpSpPr bwMode="auto">
          <a:xfrm>
            <a:off x="3643313" y="3008189"/>
            <a:ext cx="571500" cy="752326"/>
            <a:chOff x="0" y="0"/>
            <a:chExt cx="812801" cy="1068681"/>
          </a:xfrm>
        </p:grpSpPr>
        <p:pic>
          <p:nvPicPr>
            <p:cNvPr id="2" name="Picture 14" descr="droppedImage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488" y="82450"/>
              <a:ext cx="309562" cy="903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" name="AutoShape 15"/>
            <p:cNvSpPr>
              <a:spLocks/>
            </p:cNvSpPr>
            <p:nvPr/>
          </p:nvSpPr>
          <p:spPr bwMode="auto">
            <a:xfrm>
              <a:off x="293688" y="554953"/>
              <a:ext cx="519113" cy="41383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5801"/>
                  </a:moveTo>
                  <a:lnTo>
                    <a:pt x="2223" y="9491"/>
                  </a:lnTo>
                  <a:lnTo>
                    <a:pt x="3846" y="15801"/>
                  </a:lnTo>
                  <a:lnTo>
                    <a:pt x="5981" y="8134"/>
                  </a:lnTo>
                  <a:lnTo>
                    <a:pt x="7528" y="16553"/>
                  </a:lnTo>
                  <a:lnTo>
                    <a:pt x="11720" y="0"/>
                  </a:lnTo>
                  <a:lnTo>
                    <a:pt x="11708" y="21599"/>
                  </a:lnTo>
                  <a:lnTo>
                    <a:pt x="15375" y="64"/>
                  </a:lnTo>
                  <a:lnTo>
                    <a:pt x="16461" y="18914"/>
                  </a:lnTo>
                  <a:lnTo>
                    <a:pt x="17829" y="11852"/>
                  </a:lnTo>
                  <a:lnTo>
                    <a:pt x="21600" y="12284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defTabSz="410751">
                <a:defRPr/>
              </a:pPr>
              <a:endParaRPr lang="en-US" sz="300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4352" name="AutoShape 16"/>
            <p:cNvSpPr>
              <a:spLocks/>
            </p:cNvSpPr>
            <p:nvPr/>
          </p:nvSpPr>
          <p:spPr bwMode="auto">
            <a:xfrm>
              <a:off x="0" y="0"/>
              <a:ext cx="774701" cy="1068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defTabSz="410751">
                <a:defRPr/>
              </a:pPr>
              <a:endParaRPr lang="en-US" sz="2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  <p:grpSp>
        <p:nvGrpSpPr>
          <p:cNvPr id="14350" name="Group 17"/>
          <p:cNvGrpSpPr>
            <a:grpSpLocks/>
          </p:cNvGrpSpPr>
          <p:nvPr/>
        </p:nvGrpSpPr>
        <p:grpSpPr bwMode="auto">
          <a:xfrm>
            <a:off x="5089922" y="3008189"/>
            <a:ext cx="571500" cy="752326"/>
            <a:chOff x="0" y="0"/>
            <a:chExt cx="812801" cy="1068681"/>
          </a:xfrm>
        </p:grpSpPr>
        <p:pic>
          <p:nvPicPr>
            <p:cNvPr id="14354" name="Picture 18" descr="droppedImage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488" y="82450"/>
              <a:ext cx="309562" cy="903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4355" name="AutoShape 19"/>
            <p:cNvSpPr>
              <a:spLocks/>
            </p:cNvSpPr>
            <p:nvPr/>
          </p:nvSpPr>
          <p:spPr bwMode="auto">
            <a:xfrm>
              <a:off x="293688" y="554953"/>
              <a:ext cx="519113" cy="41383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5801"/>
                  </a:moveTo>
                  <a:lnTo>
                    <a:pt x="2223" y="9491"/>
                  </a:lnTo>
                  <a:lnTo>
                    <a:pt x="3846" y="15801"/>
                  </a:lnTo>
                  <a:lnTo>
                    <a:pt x="5981" y="8134"/>
                  </a:lnTo>
                  <a:lnTo>
                    <a:pt x="7528" y="16553"/>
                  </a:lnTo>
                  <a:lnTo>
                    <a:pt x="11720" y="0"/>
                  </a:lnTo>
                  <a:lnTo>
                    <a:pt x="11708" y="21599"/>
                  </a:lnTo>
                  <a:lnTo>
                    <a:pt x="15375" y="64"/>
                  </a:lnTo>
                  <a:lnTo>
                    <a:pt x="16461" y="18914"/>
                  </a:lnTo>
                  <a:lnTo>
                    <a:pt x="17829" y="11852"/>
                  </a:lnTo>
                  <a:lnTo>
                    <a:pt x="21600" y="12284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defTabSz="410751">
                <a:defRPr/>
              </a:pPr>
              <a:endParaRPr lang="en-US" sz="300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4356" name="AutoShape 20"/>
            <p:cNvSpPr>
              <a:spLocks/>
            </p:cNvSpPr>
            <p:nvPr/>
          </p:nvSpPr>
          <p:spPr bwMode="auto">
            <a:xfrm>
              <a:off x="0" y="0"/>
              <a:ext cx="774701" cy="1068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defTabSz="410751">
                <a:defRPr/>
              </a:pPr>
              <a:endParaRPr lang="en-US" sz="2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  <p:grpSp>
        <p:nvGrpSpPr>
          <p:cNvPr id="14351" name="Group 21"/>
          <p:cNvGrpSpPr>
            <a:grpSpLocks/>
          </p:cNvGrpSpPr>
          <p:nvPr/>
        </p:nvGrpSpPr>
        <p:grpSpPr bwMode="auto">
          <a:xfrm>
            <a:off x="6719590" y="3008189"/>
            <a:ext cx="571500" cy="752326"/>
            <a:chOff x="0" y="0"/>
            <a:chExt cx="812801" cy="1068681"/>
          </a:xfrm>
        </p:grpSpPr>
        <p:pic>
          <p:nvPicPr>
            <p:cNvPr id="14358" name="Picture 22" descr="droppedImage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488" y="82450"/>
              <a:ext cx="309562" cy="903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4359" name="AutoShape 23"/>
            <p:cNvSpPr>
              <a:spLocks/>
            </p:cNvSpPr>
            <p:nvPr/>
          </p:nvSpPr>
          <p:spPr bwMode="auto">
            <a:xfrm>
              <a:off x="293688" y="554953"/>
              <a:ext cx="519113" cy="41383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5801"/>
                  </a:moveTo>
                  <a:lnTo>
                    <a:pt x="2223" y="9491"/>
                  </a:lnTo>
                  <a:lnTo>
                    <a:pt x="3846" y="15801"/>
                  </a:lnTo>
                  <a:lnTo>
                    <a:pt x="5981" y="8134"/>
                  </a:lnTo>
                  <a:lnTo>
                    <a:pt x="7528" y="16553"/>
                  </a:lnTo>
                  <a:lnTo>
                    <a:pt x="11720" y="0"/>
                  </a:lnTo>
                  <a:lnTo>
                    <a:pt x="11708" y="21599"/>
                  </a:lnTo>
                  <a:lnTo>
                    <a:pt x="15375" y="64"/>
                  </a:lnTo>
                  <a:lnTo>
                    <a:pt x="16461" y="18914"/>
                  </a:lnTo>
                  <a:lnTo>
                    <a:pt x="17829" y="11852"/>
                  </a:lnTo>
                  <a:lnTo>
                    <a:pt x="21600" y="12284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defTabSz="410751">
                <a:defRPr/>
              </a:pPr>
              <a:endParaRPr lang="en-US" sz="300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4360" name="AutoShape 24"/>
            <p:cNvSpPr>
              <a:spLocks/>
            </p:cNvSpPr>
            <p:nvPr/>
          </p:nvSpPr>
          <p:spPr bwMode="auto">
            <a:xfrm>
              <a:off x="0" y="0"/>
              <a:ext cx="774701" cy="1068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defTabSz="410751">
                <a:defRPr/>
              </a:pPr>
              <a:endParaRPr lang="en-US" sz="2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  <p:pic>
        <p:nvPicPr>
          <p:cNvPr id="14361" name="Picture 25" descr="droppedImage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970" y="4047381"/>
            <a:ext cx="35718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4362" name="AutoShape 26"/>
          <p:cNvSpPr>
            <a:spLocks/>
          </p:cNvSpPr>
          <p:nvPr/>
        </p:nvSpPr>
        <p:spPr bwMode="auto">
          <a:xfrm>
            <a:off x="6509742" y="2109638"/>
            <a:ext cx="840507" cy="3571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321457">
              <a:defRPr/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Diet tracking</a:t>
            </a:r>
          </a:p>
          <a:p>
            <a:pPr defTabSz="321457">
              <a:defRPr/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application</a:t>
            </a:r>
            <a:endParaRPr lang="en-US">
              <a:cs typeface="Trebuchet MS" charset="0"/>
            </a:endParaRPr>
          </a:p>
        </p:txBody>
      </p:sp>
      <p:pic>
        <p:nvPicPr>
          <p:cNvPr id="14363" name="Picture 27" descr="droppedImage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579" y="2109638"/>
            <a:ext cx="35718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4364" name="AutoShape 28"/>
          <p:cNvSpPr>
            <a:spLocks/>
          </p:cNvSpPr>
          <p:nvPr/>
        </p:nvSpPr>
        <p:spPr bwMode="auto">
          <a:xfrm>
            <a:off x="5560963" y="5077644"/>
            <a:ext cx="2960191" cy="32146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pPr>
              <a:defRPr/>
            </a:pPr>
            <a:r>
              <a:rPr lang="en-US" b="1">
                <a:cs typeface="Trebuchet MS" charset="0"/>
              </a:rPr>
              <a:t>REUSABILITY</a:t>
            </a:r>
            <a:r>
              <a:rPr lang="en-US">
                <a:cs typeface="Trebuchet MS" charset="0"/>
              </a:rPr>
              <a:t> is the key here!</a:t>
            </a:r>
          </a:p>
        </p:txBody>
      </p:sp>
      <p:sp>
        <p:nvSpPr>
          <p:cNvPr id="14365" name="AutoShape 29"/>
          <p:cNvSpPr>
            <a:spLocks/>
          </p:cNvSpPr>
          <p:nvPr/>
        </p:nvSpPr>
        <p:spPr bwMode="auto">
          <a:xfrm>
            <a:off x="3446860" y="2509242"/>
            <a:ext cx="2551658" cy="14957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 w="25400" cap="flat" cmpd="sng">
            <a:solidFill>
              <a:srgbClr val="70BF41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algn="ctr" defTabSz="321457">
              <a:defRPr/>
            </a:pPr>
            <a:endParaRPr lang="en-US" sz="21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227049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AWARE Server</a:t>
            </a:r>
          </a:p>
        </p:txBody>
      </p:sp>
      <p:pic>
        <p:nvPicPr>
          <p:cNvPr id="18434" name="Picture 2" descr="pasted-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309" y="2352973"/>
            <a:ext cx="4777383" cy="1616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19540" y="4665446"/>
            <a:ext cx="51089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Tables </a:t>
            </a:r>
            <a:r>
              <a:rPr lang="en-US" sz="2800" dirty="0" smtClean="0"/>
              <a:t>we will use are </a:t>
            </a:r>
            <a:r>
              <a:rPr lang="en-US" sz="2800" dirty="0"/>
              <a:t>documented in the byte</a:t>
            </a:r>
          </a:p>
        </p:txBody>
      </p:sp>
    </p:spTree>
    <p:extLst>
      <p:ext uri="{BB962C8B-B14F-4D97-AF65-F5344CB8AC3E}">
        <p14:creationId xmlns:p14="http://schemas.microsoft.com/office/powerpoint/2010/main" val="3214943971"/>
      </p:ext>
    </p:extLst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AWARE Server dashboard</a:t>
            </a:r>
          </a:p>
        </p:txBody>
      </p:sp>
      <p:pic>
        <p:nvPicPr>
          <p:cNvPr id="19458" name="Picture 2" descr="pasted-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556" y="1333873"/>
            <a:ext cx="5251772" cy="4738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3241744"/>
      </p:ext>
    </p:extLst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AWARE Client</a:t>
            </a:r>
          </a:p>
        </p:txBody>
      </p:sp>
      <p:pic>
        <p:nvPicPr>
          <p:cNvPr id="31746" name="Picture 2" descr="2013-05-13 00.26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434" y="1443261"/>
            <a:ext cx="2231306" cy="3969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1747" name="Picture 3" descr="2013-05-13 00.26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145" y="1444377"/>
            <a:ext cx="2231306" cy="3969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776474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700" y="529147"/>
            <a:ext cx="8061951" cy="990107"/>
          </a:xfrm>
        </p:spPr>
        <p:txBody>
          <a:bodyPr/>
          <a:lstStyle/>
          <a:p>
            <a:r>
              <a:rPr lang="en-US" dirty="0" smtClean="0"/>
              <a:t>What do we need to do with mobile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Cleaning: can you tell when the phone is off? (not a focus of this byte)</a:t>
            </a:r>
          </a:p>
          <a:p>
            <a:r>
              <a:rPr lang="en-US" dirty="0" smtClean="0"/>
              <a:t>Organizing: identifying common locations (what the byte walks you through)</a:t>
            </a:r>
          </a:p>
          <a:p>
            <a:r>
              <a:rPr lang="en-US" dirty="0" smtClean="0"/>
              <a:t>Associating: connecting activities to other context (we explore location + activity, homework is to explore time + activity)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88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7150" cmpd="sng"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7720</TotalTime>
  <Words>1523</Words>
  <Application>Microsoft Macintosh PowerPoint</Application>
  <PresentationFormat>On-screen Show (4:3)</PresentationFormat>
  <Paragraphs>311</Paragraphs>
  <Slides>34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PowerPoint Presentation</vt:lpstr>
      <vt:lpstr>Mobile Data</vt:lpstr>
      <vt:lpstr>Sensors</vt:lpstr>
      <vt:lpstr>AWARE framework</vt:lpstr>
      <vt:lpstr>Plugins help:</vt:lpstr>
      <vt:lpstr>AWARE Server</vt:lpstr>
      <vt:lpstr>AWARE Server dashboard</vt:lpstr>
      <vt:lpstr>AWARE Client</vt:lpstr>
      <vt:lpstr>What do we need to do with mobile data?</vt:lpstr>
      <vt:lpstr>If you want to explore more</vt:lpstr>
      <vt:lpstr>Introducing Visualization: D3</vt:lpstr>
      <vt:lpstr>D3 Uses Web Standards</vt:lpstr>
      <vt:lpstr>D3 Uses Web Standards</vt:lpstr>
      <vt:lpstr>CSS Selections</vt:lpstr>
      <vt:lpstr>Example use of CSS in Byte3</vt:lpstr>
      <vt:lpstr>D3 Uses Web Standards</vt:lpstr>
      <vt:lpstr>Using D3</vt:lpstr>
      <vt:lpstr>Setting up an axis</vt:lpstr>
      <vt:lpstr>Setting up an axis</vt:lpstr>
      <vt:lpstr>Setting up an axis</vt:lpstr>
      <vt:lpstr>Setting up an axis</vt:lpstr>
      <vt:lpstr>Creating the word cloud</vt:lpstr>
      <vt:lpstr>Setting up a drawing canvas</vt:lpstr>
      <vt:lpstr>Setting up a drawing canvas</vt:lpstr>
      <vt:lpstr>Setting up a drawing canvas</vt:lpstr>
      <vt:lpstr>Mapping Data to DOM elements</vt:lpstr>
      <vt:lpstr>Mapping Data to DOM elements</vt:lpstr>
      <vt:lpstr>Mapping Data to DOM elements</vt:lpstr>
      <vt:lpstr>Mapping Data to DOM elements</vt:lpstr>
      <vt:lpstr>Mapping Data to DOM elements</vt:lpstr>
      <vt:lpstr>Mapping Data to DOM elements</vt:lpstr>
      <vt:lpstr>What data do we need?</vt:lpstr>
      <vt:lpstr>The result:</vt:lpstr>
      <vt:lpstr>Debugging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319</cp:revision>
  <dcterms:created xsi:type="dcterms:W3CDTF">2013-10-07T16:54:34Z</dcterms:created>
  <dcterms:modified xsi:type="dcterms:W3CDTF">2014-06-26T13:22:20Z</dcterms:modified>
</cp:coreProperties>
</file>