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notesSlides/notesSlide1.xml" ContentType="application/vnd.openxmlformats-officedocument.presentationml.notesSlide+xml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3.xml" ContentType="application/vnd.openxmlformats-officedocument.presentationml.notesSlide+xml"/>
  <Override PartName="/ppt/embeddings/oleObject13.bin" ContentType="application/vnd.openxmlformats-officedocument.oleObject"/>
  <Override PartName="/ppt/notesSlides/notesSlide4.xml" ContentType="application/vnd.openxmlformats-officedocument.presentationml.notesSlide+xml"/>
  <Override PartName="/ppt/embeddings/oleObject14.bin" ContentType="application/vnd.openxmlformats-officedocument.oleObject"/>
  <Override PartName="/ppt/notesSlides/notesSlide5.xml" ContentType="application/vnd.openxmlformats-officedocument.presentationml.notesSlide+xml"/>
  <Override PartName="/ppt/embeddings/oleObject15.bin" ContentType="application/vnd.openxmlformats-officedocument.oleObject"/>
  <Override PartName="/ppt/notesSlides/notesSlide6.xml" ContentType="application/vnd.openxmlformats-officedocument.presentationml.notesSlide+xml"/>
  <Override PartName="/ppt/embeddings/oleObject16.bin" ContentType="application/vnd.openxmlformats-officedocument.oleObject"/>
  <Override PartName="/ppt/notesSlides/notesSlide7.xml" ContentType="application/vnd.openxmlformats-officedocument.presentationml.notesSlide+xml"/>
  <Override PartName="/ppt/embeddings/oleObject17.bin" ContentType="application/vnd.openxmlformats-officedocument.oleObject"/>
  <Override PartName="/ppt/notesSlides/notesSlide8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11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12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notesSlides/notesSlide13.xml" ContentType="application/vnd.openxmlformats-officedocument.presentationml.notesSlide+xml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notesSlides/notesSlide14.xml" ContentType="application/vnd.openxmlformats-officedocument.presentationml.notesSlide+xml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notesSlides/notesSlide15.xml" ContentType="application/vnd.openxmlformats-officedocument.presentationml.notesSlide+xml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notesSlides/notesSlide16.xml" ContentType="application/vnd.openxmlformats-officedocument.presentationml.notesSlide+xml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notesSlides/notesSlide17.xml" ContentType="application/vnd.openxmlformats-officedocument.presentationml.notesSlide+xml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notesSlides/notesSlide18.xml" ContentType="application/vnd.openxmlformats-officedocument.presentationml.notesSlide+xml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notesSlides/notesSlide19.xml" ContentType="application/vnd.openxmlformats-officedocument.presentationml.notesSlide+xml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notesSlides/notesSlide20.xml" ContentType="application/vnd.openxmlformats-officedocument.presentationml.notesSlide+xml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embeddings/oleObject55.bin" ContentType="application/vnd.openxmlformats-officedocument.oleObject"/>
  <Override PartName="/ppt/notesSlides/notesSlide23.xml" ContentType="application/vnd.openxmlformats-officedocument.presentationml.notesSlide+xml"/>
  <Override PartName="/ppt/embeddings/oleObject56.bin" ContentType="application/vnd.openxmlformats-officedocument.oleObject"/>
  <Override PartName="/ppt/notesSlides/notesSlide24.xml" ContentType="application/vnd.openxmlformats-officedocument.presentationml.notesSlide+xml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notesSlides/notesSlide25.xml" ContentType="application/vnd.openxmlformats-officedocument.presentationml.notesSlide+xml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notesSlides/notesSlide26.xml" ContentType="application/vnd.openxmlformats-officedocument.presentationml.notesSlide+xml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6" r:id="rId2"/>
    <p:sldId id="260" r:id="rId3"/>
    <p:sldId id="311" r:id="rId4"/>
    <p:sldId id="312" r:id="rId5"/>
    <p:sldId id="262" r:id="rId6"/>
    <p:sldId id="314" r:id="rId7"/>
    <p:sldId id="315" r:id="rId8"/>
    <p:sldId id="354" r:id="rId9"/>
    <p:sldId id="353" r:id="rId10"/>
    <p:sldId id="360" r:id="rId11"/>
    <p:sldId id="317" r:id="rId12"/>
    <p:sldId id="358" r:id="rId13"/>
    <p:sldId id="359" r:id="rId14"/>
    <p:sldId id="361" r:id="rId15"/>
    <p:sldId id="362" r:id="rId16"/>
    <p:sldId id="318" r:id="rId17"/>
    <p:sldId id="363" r:id="rId18"/>
    <p:sldId id="373" r:id="rId19"/>
    <p:sldId id="374" r:id="rId20"/>
    <p:sldId id="371" r:id="rId21"/>
    <p:sldId id="367" r:id="rId22"/>
    <p:sldId id="372" r:id="rId23"/>
    <p:sldId id="368" r:id="rId24"/>
    <p:sldId id="369" r:id="rId25"/>
    <p:sldId id="366" r:id="rId26"/>
    <p:sldId id="375" r:id="rId27"/>
    <p:sldId id="322" r:id="rId28"/>
    <p:sldId id="326" r:id="rId29"/>
    <p:sldId id="382" r:id="rId30"/>
    <p:sldId id="327" r:id="rId31"/>
    <p:sldId id="376" r:id="rId32"/>
    <p:sldId id="377" r:id="rId33"/>
    <p:sldId id="328" r:id="rId34"/>
    <p:sldId id="378" r:id="rId35"/>
    <p:sldId id="379" r:id="rId36"/>
    <p:sldId id="383" r:id="rId37"/>
    <p:sldId id="380" r:id="rId38"/>
    <p:sldId id="384" r:id="rId39"/>
    <p:sldId id="385" r:id="rId40"/>
    <p:sldId id="386" r:id="rId41"/>
    <p:sldId id="387" r:id="rId42"/>
    <p:sldId id="388" r:id="rId43"/>
    <p:sldId id="335" r:id="rId44"/>
    <p:sldId id="389" r:id="rId45"/>
    <p:sldId id="390" r:id="rId46"/>
    <p:sldId id="391" r:id="rId47"/>
    <p:sldId id="344" r:id="rId48"/>
    <p:sldId id="345" r:id="rId49"/>
    <p:sldId id="340" r:id="rId50"/>
    <p:sldId id="392" r:id="rId51"/>
    <p:sldId id="393" r:id="rId52"/>
    <p:sldId id="330" r:id="rId53"/>
    <p:sldId id="394" r:id="rId54"/>
    <p:sldId id="395" r:id="rId55"/>
    <p:sldId id="397" r:id="rId56"/>
    <p:sldId id="332" r:id="rId57"/>
    <p:sldId id="396" r:id="rId58"/>
    <p:sldId id="268" r:id="rId59"/>
    <p:sldId id="400" r:id="rId60"/>
    <p:sldId id="346" r:id="rId61"/>
    <p:sldId id="401" r:id="rId62"/>
    <p:sldId id="402" r:id="rId63"/>
    <p:sldId id="403" r:id="rId64"/>
    <p:sldId id="306" r:id="rId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85305" autoAdjust="0"/>
  </p:normalViewPr>
  <p:slideViewPr>
    <p:cSldViewPr snapToGrid="0" snapToObjects="1">
      <p:cViewPr varScale="1">
        <p:scale>
          <a:sx n="87" d="100"/>
          <a:sy n="87" d="100"/>
        </p:scale>
        <p:origin x="-2088" y="-96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notesMaster" Target="notesMasters/notesMaster1.xml"/><Relationship Id="rId67" Type="http://schemas.openxmlformats.org/officeDocument/2006/relationships/handoutMaster" Target="handoutMasters/handoutMaster1.xml"/><Relationship Id="rId68" Type="http://schemas.openxmlformats.org/officeDocument/2006/relationships/printerSettings" Target="printerSettings/printerSettings1.bin"/><Relationship Id="rId69" Type="http://schemas.openxmlformats.org/officeDocument/2006/relationships/presProps" Target="pres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Relationship Id="rId3" Type="http://schemas.openxmlformats.org/officeDocument/2006/relationships/image" Target="../media/image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Relationship Id="rId3" Type="http://schemas.openxmlformats.org/officeDocument/2006/relationships/image" Target="../media/image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5.emf"/><Relationship Id="rId3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4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4.emf"/><Relationship Id="rId1" Type="http://schemas.openxmlformats.org/officeDocument/2006/relationships/image" Target="../media/image18.emf"/><Relationship Id="rId2" Type="http://schemas.openxmlformats.org/officeDocument/2006/relationships/image" Target="../media/image15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4.emf"/><Relationship Id="rId1" Type="http://schemas.openxmlformats.org/officeDocument/2006/relationships/image" Target="../media/image19.emf"/><Relationship Id="rId2" Type="http://schemas.openxmlformats.org/officeDocument/2006/relationships/image" Target="../media/image1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2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24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25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Relationship Id="rId2" Type="http://schemas.openxmlformats.org/officeDocument/2006/relationships/image" Target="../media/image27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4" Type="http://schemas.openxmlformats.org/officeDocument/2006/relationships/image" Target="../media/image31.wmf"/><Relationship Id="rId1" Type="http://schemas.openxmlformats.org/officeDocument/2006/relationships/image" Target="../media/image28.wmf"/><Relationship Id="rId2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4.emf"/><Relationship Id="rId3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2/19/14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2/19/14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Potential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99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 smtClean="0"/>
              <a:t>Critical value of </a:t>
            </a:r>
            <a:r>
              <a:rPr lang="en-US" dirty="0" smtClean="0"/>
              <a:t>t</a:t>
            </a:r>
            <a:r>
              <a:rPr lang="en-US" i="0" dirty="0" smtClean="0"/>
              <a:t> is 2.06.  Sample was not drawn from population with mean of 68 inches.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00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 smtClean="0"/>
              <a:t>Critical value of </a:t>
            </a:r>
            <a:r>
              <a:rPr lang="en-US" dirty="0" smtClean="0"/>
              <a:t>t</a:t>
            </a:r>
            <a:r>
              <a:rPr lang="en-US" i="0" dirty="0" smtClean="0"/>
              <a:t> is 2.06.  Sample was not drawn from population with mean of 68 inches.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00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 smtClean="0"/>
              <a:t>Critical value of </a:t>
            </a:r>
            <a:r>
              <a:rPr lang="en-US" dirty="0" smtClean="0"/>
              <a:t>t</a:t>
            </a:r>
            <a:r>
              <a:rPr lang="en-US" i="0" dirty="0" smtClean="0"/>
              <a:t> is 2.06.  Sample was not drawn from population with mean of 68 inches.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002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 smtClean="0"/>
              <a:t>Critical value of </a:t>
            </a:r>
            <a:r>
              <a:rPr lang="en-US" dirty="0" smtClean="0"/>
              <a:t>t</a:t>
            </a:r>
            <a:r>
              <a:rPr lang="en-US" i="0" dirty="0" smtClean="0"/>
              <a:t> is 2.06.  Sample was not drawn from population with mean of 68 inches.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002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 smtClean="0"/>
              <a:t>Critical value of </a:t>
            </a:r>
            <a:r>
              <a:rPr lang="en-US" dirty="0" smtClean="0"/>
              <a:t>t</a:t>
            </a:r>
            <a:r>
              <a:rPr lang="en-US" i="0" dirty="0" smtClean="0"/>
              <a:t> is 2.06.  Sample was not drawn from population with mean of 68 inches.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002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 smtClean="0"/>
              <a:t>Critical value of </a:t>
            </a:r>
            <a:r>
              <a:rPr lang="en-US" dirty="0" smtClean="0"/>
              <a:t>t</a:t>
            </a:r>
            <a:r>
              <a:rPr lang="en-US" i="0" dirty="0" smtClean="0"/>
              <a:t> is 2.06.  Sample was not drawn from population with mean of 68 inches.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002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 smtClean="0"/>
              <a:t>Critical value of </a:t>
            </a:r>
            <a:r>
              <a:rPr lang="en-US" dirty="0" smtClean="0"/>
              <a:t>t</a:t>
            </a:r>
            <a:r>
              <a:rPr lang="en-US" i="0" dirty="0" smtClean="0"/>
              <a:t> is 2.06.  Sample was not drawn from population with mean of 68 inches.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002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 smtClean="0"/>
              <a:t>Critical value of </a:t>
            </a:r>
            <a:r>
              <a:rPr lang="en-US" dirty="0" smtClean="0"/>
              <a:t>t</a:t>
            </a:r>
            <a:r>
              <a:rPr lang="en-US" i="0" dirty="0" smtClean="0"/>
              <a:t> is 2.06.  Sample was not drawn from population with mean of 68 inches.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002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 smtClean="0"/>
              <a:t>Critical value of </a:t>
            </a:r>
            <a:r>
              <a:rPr lang="en-US" dirty="0" smtClean="0"/>
              <a:t>t</a:t>
            </a:r>
            <a:r>
              <a:rPr lang="en-US" i="0" dirty="0" smtClean="0"/>
              <a:t> is 2.06.  Sample was not drawn from population with mean of 68 inches.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002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 smtClean="0"/>
              <a:t>Critical value of </a:t>
            </a:r>
            <a:r>
              <a:rPr lang="en-US" dirty="0" smtClean="0"/>
              <a:t>t</a:t>
            </a:r>
            <a:r>
              <a:rPr lang="en-US" i="0" dirty="0" smtClean="0"/>
              <a:t> is 2.06.  Sample was not drawn from population with mean of 68 inches.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00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kumimoji="0" lang="en-US" sz="1200" dirty="0" smtClean="0"/>
              <a:t>Random error (chance) can be controlled by statistical significance</a:t>
            </a:r>
          </a:p>
          <a:p>
            <a:pPr>
              <a:buFontTx/>
              <a:buNone/>
            </a:pPr>
            <a:r>
              <a:rPr kumimoji="0" lang="en-US" sz="1200" dirty="0" smtClean="0"/>
              <a:t>or by confidence interval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464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 smtClean="0"/>
              <a:t>If our observed age value lies outside the green lines, the probability of getting a value as extreme as this </a:t>
            </a:r>
            <a:r>
              <a:rPr kumimoji="0" lang="en-US" sz="1200" dirty="0" smtClean="0">
                <a:solidFill>
                  <a:srgbClr val="FF0000"/>
                </a:solidFill>
              </a:rPr>
              <a:t>if the null hypothesis is true</a:t>
            </a:r>
            <a:r>
              <a:rPr kumimoji="0" lang="en-US" sz="1200" dirty="0" smtClean="0"/>
              <a:t> is &lt; 5%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dirty="0" smtClean="0"/>
              <a:t>Small p values narrow the green lines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352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Meaning? The sample was not drawn from a population with a population mean of 68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04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also predict higher instead of equal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404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also predict higher instead of equal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404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also predict higher instead of equal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404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also predict higher instead of equal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404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say we think dogs are adopted quicker</a:t>
            </a:r>
            <a:r>
              <a:rPr lang="en-US" baseline="0" dirty="0" smtClean="0"/>
              <a:t> when they are younger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37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 is a what if scenario</a:t>
            </a:r>
            <a:r>
              <a:rPr lang="en-US" baseline="0" dirty="0" smtClean="0"/>
              <a:t> (what if two things are the same). If the difference between them is large, this is unlikely. Otherwise the reverse is true.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65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smtClean="0"/>
              <a:t>We can use a confidence interval to </a:t>
            </a:r>
            <a:r>
              <a:rPr lang="ja-JP" altLang="en-US" i="0" dirty="0" smtClean="0">
                <a:latin typeface="Arial"/>
              </a:rPr>
              <a:t>“</a:t>
            </a:r>
            <a:r>
              <a:rPr lang="en-US" i="0" dirty="0" smtClean="0"/>
              <a:t>test</a:t>
            </a:r>
            <a:r>
              <a:rPr lang="ja-JP" altLang="en-US" i="0" dirty="0" smtClean="0">
                <a:latin typeface="Arial"/>
              </a:rPr>
              <a:t>”</a:t>
            </a:r>
            <a:r>
              <a:rPr lang="en-US" i="0" dirty="0" smtClean="0"/>
              <a:t> or decide whether a population mean has a given value.</a:t>
            </a:r>
          </a:p>
          <a:p>
            <a:r>
              <a:rPr lang="en-US" dirty="0" smtClean="0"/>
              <a:t>Take a sample, set a confidence interval around the sample mean.  Does the interval contain the hypothesized value?  </a:t>
            </a:r>
          </a:p>
          <a:p>
            <a:endParaRPr lang="en-US" i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14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smtClean="0"/>
              <a:t>We can use a confidence interval to </a:t>
            </a:r>
            <a:r>
              <a:rPr lang="ja-JP" altLang="en-US" i="0" dirty="0" smtClean="0">
                <a:latin typeface="Arial"/>
              </a:rPr>
              <a:t>“</a:t>
            </a:r>
            <a:r>
              <a:rPr lang="en-US" i="0" dirty="0" smtClean="0"/>
              <a:t>test</a:t>
            </a:r>
            <a:r>
              <a:rPr lang="ja-JP" altLang="en-US" i="0" dirty="0" smtClean="0">
                <a:latin typeface="Arial"/>
              </a:rPr>
              <a:t>”</a:t>
            </a:r>
            <a:r>
              <a:rPr lang="en-US" i="0" dirty="0" smtClean="0"/>
              <a:t> or decide whether a population mean has a given value.</a:t>
            </a:r>
          </a:p>
          <a:p>
            <a:r>
              <a:rPr lang="en-US" dirty="0" smtClean="0"/>
              <a:t>Take a sample, set a confidence interval around the sample mean.  Does the interval contain the hypothesized value?  </a:t>
            </a:r>
          </a:p>
          <a:p>
            <a:endParaRPr lang="en-US" i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14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smtClean="0"/>
              <a:t>We can use a confidence interval to </a:t>
            </a:r>
            <a:r>
              <a:rPr lang="ja-JP" altLang="en-US" i="0" dirty="0" smtClean="0">
                <a:latin typeface="Arial"/>
              </a:rPr>
              <a:t>“</a:t>
            </a:r>
            <a:r>
              <a:rPr lang="en-US" i="0" dirty="0" smtClean="0"/>
              <a:t>test</a:t>
            </a:r>
            <a:r>
              <a:rPr lang="ja-JP" altLang="en-US" i="0" dirty="0" smtClean="0">
                <a:latin typeface="Arial"/>
              </a:rPr>
              <a:t>”</a:t>
            </a:r>
            <a:r>
              <a:rPr lang="en-US" i="0" dirty="0" smtClean="0"/>
              <a:t> or decide whether a population mean has a given value.</a:t>
            </a:r>
          </a:p>
          <a:p>
            <a:r>
              <a:rPr lang="en-US" dirty="0" smtClean="0"/>
              <a:t>Take a sample, set a confidence interval around the sample mean.  Does the interval contain the hypothesized value?  </a:t>
            </a:r>
          </a:p>
          <a:p>
            <a:endParaRPr lang="en-US" i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14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smtClean="0"/>
              <a:t>We can use a confidence interval to </a:t>
            </a:r>
            <a:r>
              <a:rPr lang="ja-JP" altLang="en-US" i="0" dirty="0" smtClean="0">
                <a:latin typeface="Arial"/>
              </a:rPr>
              <a:t>“</a:t>
            </a:r>
            <a:r>
              <a:rPr lang="en-US" i="0" dirty="0" smtClean="0"/>
              <a:t>test</a:t>
            </a:r>
            <a:r>
              <a:rPr lang="ja-JP" altLang="en-US" i="0" dirty="0" smtClean="0">
                <a:latin typeface="Arial"/>
              </a:rPr>
              <a:t>”</a:t>
            </a:r>
            <a:r>
              <a:rPr lang="en-US" i="0" dirty="0" smtClean="0"/>
              <a:t> or decide whether a population mean has a given value.</a:t>
            </a:r>
          </a:p>
          <a:p>
            <a:r>
              <a:rPr lang="en-US" dirty="0" smtClean="0"/>
              <a:t>Take a sample, set a confidence interval around the sample mean.  Does the interval contain the hypothesized value?  </a:t>
            </a:r>
          </a:p>
          <a:p>
            <a:endParaRPr lang="en-US" i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14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smtClean="0"/>
              <a:t>We can use a confidence interval to </a:t>
            </a:r>
            <a:r>
              <a:rPr lang="ja-JP" altLang="en-US" i="0" dirty="0" smtClean="0">
                <a:latin typeface="Arial"/>
              </a:rPr>
              <a:t>“</a:t>
            </a:r>
            <a:r>
              <a:rPr lang="en-US" i="0" dirty="0" smtClean="0"/>
              <a:t>test</a:t>
            </a:r>
            <a:r>
              <a:rPr lang="ja-JP" altLang="en-US" i="0" dirty="0" smtClean="0">
                <a:latin typeface="Arial"/>
              </a:rPr>
              <a:t>”</a:t>
            </a:r>
            <a:r>
              <a:rPr lang="en-US" i="0" dirty="0" smtClean="0"/>
              <a:t> or decide whether a population mean has a given value.</a:t>
            </a:r>
          </a:p>
          <a:p>
            <a:r>
              <a:rPr lang="en-US" dirty="0" smtClean="0"/>
              <a:t>Take a sample, set a confidence interval around the sample mean.  Does the interval contain the hypothesized value?  </a:t>
            </a:r>
          </a:p>
          <a:p>
            <a:endParaRPr lang="en-US" i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14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 smtClean="0"/>
              <a:t>Critical value of </a:t>
            </a:r>
            <a:r>
              <a:rPr lang="en-US" dirty="0" smtClean="0"/>
              <a:t>t</a:t>
            </a:r>
            <a:r>
              <a:rPr lang="en-US" i="0" dirty="0" smtClean="0"/>
              <a:t> is 2.06.  Sample was not drawn from population with mean of 68 inches.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00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2/19/14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2/19/14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2/19/14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2/19/14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2/19/14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2/19/14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2/19/14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2/19/14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2/19/14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C12F1E-1D30-C246-80A4-AD6FF243C0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7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675" y="228600"/>
            <a:ext cx="8802688" cy="12192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82563" y="1524000"/>
            <a:ext cx="4330700" cy="4657725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524000"/>
            <a:ext cx="4330700" cy="4657725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2225675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2438" y="6248400"/>
            <a:ext cx="33909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001838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241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D9350A-A741-6B47-9E49-C361ED3BFD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420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4000" y="1371600"/>
            <a:ext cx="7086600" cy="47244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2BB55E8-47C3-9648-A9EE-D154E87B82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3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2/19/14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2/19/14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2/19/14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2/19/14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2/19/14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2/19/14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2/19/14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24" Type="http://schemas.openxmlformats.org/officeDocument/2006/relationships/image" Target="../media/image1.png"/><Relationship Id="rId2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2/19/14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  <p:sldLayoutId id="2147483673" r:id="rId19"/>
    <p:sldLayoutId id="2147483674" r:id="rId20"/>
    <p:sldLayoutId id="2147483675" r:id="rId21"/>
    <p:sldLayoutId id="2147483676" r:id="rId22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24.bin"/><Relationship Id="rId9" Type="http://schemas.openxmlformats.org/officeDocument/2006/relationships/image" Target="../media/image4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27.bin"/><Relationship Id="rId9" Type="http://schemas.openxmlformats.org/officeDocument/2006/relationships/image" Target="../media/image4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29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30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31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32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33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34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35.bin"/><Relationship Id="rId7" Type="http://schemas.openxmlformats.org/officeDocument/2006/relationships/image" Target="../media/image15.emf"/><Relationship Id="rId8" Type="http://schemas.openxmlformats.org/officeDocument/2006/relationships/oleObject" Target="../embeddings/oleObject36.bin"/><Relationship Id="rId9" Type="http://schemas.openxmlformats.org/officeDocument/2006/relationships/image" Target="../media/image4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38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39.bin"/><Relationship Id="rId5" Type="http://schemas.openxmlformats.org/officeDocument/2006/relationships/image" Target="../media/image18.emf"/><Relationship Id="rId6" Type="http://schemas.openxmlformats.org/officeDocument/2006/relationships/oleObject" Target="../embeddings/oleObject40.bin"/><Relationship Id="rId7" Type="http://schemas.openxmlformats.org/officeDocument/2006/relationships/image" Target="../media/image15.emf"/><Relationship Id="rId8" Type="http://schemas.openxmlformats.org/officeDocument/2006/relationships/oleObject" Target="../embeddings/oleObject41.bin"/><Relationship Id="rId9" Type="http://schemas.openxmlformats.org/officeDocument/2006/relationships/image" Target="../media/image16.emf"/><Relationship Id="rId10" Type="http://schemas.openxmlformats.org/officeDocument/2006/relationships/oleObject" Target="../embeddings/oleObject42.bin"/><Relationship Id="rId11" Type="http://schemas.openxmlformats.org/officeDocument/2006/relationships/image" Target="../media/image4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43.bin"/><Relationship Id="rId5" Type="http://schemas.openxmlformats.org/officeDocument/2006/relationships/image" Target="../media/image19.emf"/><Relationship Id="rId6" Type="http://schemas.openxmlformats.org/officeDocument/2006/relationships/oleObject" Target="../embeddings/oleObject44.bin"/><Relationship Id="rId7" Type="http://schemas.openxmlformats.org/officeDocument/2006/relationships/image" Target="../media/image15.emf"/><Relationship Id="rId8" Type="http://schemas.openxmlformats.org/officeDocument/2006/relationships/oleObject" Target="../embeddings/oleObject45.bin"/><Relationship Id="rId9" Type="http://schemas.openxmlformats.org/officeDocument/2006/relationships/image" Target="../media/image16.emf"/><Relationship Id="rId10" Type="http://schemas.openxmlformats.org/officeDocument/2006/relationships/oleObject" Target="../embeddings/oleObject46.bin"/><Relationship Id="rId11" Type="http://schemas.openxmlformats.org/officeDocument/2006/relationships/image" Target="../media/image4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4" Type="http://schemas.openxmlformats.org/officeDocument/2006/relationships/image" Target="../media/image21.wmf"/><Relationship Id="rId5" Type="http://schemas.openxmlformats.org/officeDocument/2006/relationships/oleObject" Target="../embeddings/oleObject48.bin"/><Relationship Id="rId6" Type="http://schemas.openxmlformats.org/officeDocument/2006/relationships/image" Target="../media/image22.w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4" Type="http://schemas.openxmlformats.org/officeDocument/2006/relationships/image" Target="../media/image21.wmf"/><Relationship Id="rId5" Type="http://schemas.openxmlformats.org/officeDocument/2006/relationships/oleObject" Target="../embeddings/oleObject50.bin"/><Relationship Id="rId6" Type="http://schemas.openxmlformats.org/officeDocument/2006/relationships/image" Target="../media/image22.w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4" Type="http://schemas.openxmlformats.org/officeDocument/2006/relationships/image" Target="../media/image23.emf"/><Relationship Id="rId5" Type="http://schemas.openxmlformats.org/officeDocument/2006/relationships/oleObject" Target="../embeddings/oleObject52.bin"/><Relationship Id="rId6" Type="http://schemas.openxmlformats.org/officeDocument/2006/relationships/image" Target="../media/image24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4" Type="http://schemas.openxmlformats.org/officeDocument/2006/relationships/image" Target="../media/image25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4" Type="http://schemas.openxmlformats.org/officeDocument/2006/relationships/image" Target="../media/image26.e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55.bin"/><Relationship Id="rId5" Type="http://schemas.openxmlformats.org/officeDocument/2006/relationships/image" Target="../media/image27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56.bin"/><Relationship Id="rId5" Type="http://schemas.openxmlformats.org/officeDocument/2006/relationships/image" Target="../media/image27.e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57.bin"/><Relationship Id="rId5" Type="http://schemas.openxmlformats.org/officeDocument/2006/relationships/image" Target="../media/image27.emf"/><Relationship Id="rId6" Type="http://schemas.openxmlformats.org/officeDocument/2006/relationships/oleObject" Target="../embeddings/oleObject58.bin"/><Relationship Id="rId7" Type="http://schemas.openxmlformats.org/officeDocument/2006/relationships/image" Target="../media/image25.e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59.bin"/><Relationship Id="rId5" Type="http://schemas.openxmlformats.org/officeDocument/2006/relationships/image" Target="../media/image28.wmf"/><Relationship Id="rId6" Type="http://schemas.openxmlformats.org/officeDocument/2006/relationships/oleObject" Target="../embeddings/oleObject60.bin"/><Relationship Id="rId7" Type="http://schemas.openxmlformats.org/officeDocument/2006/relationships/image" Target="../media/image27.e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4" Type="http://schemas.openxmlformats.org/officeDocument/2006/relationships/image" Target="../media/image28.wmf"/><Relationship Id="rId5" Type="http://schemas.openxmlformats.org/officeDocument/2006/relationships/oleObject" Target="../embeddings/oleObject62.bin"/><Relationship Id="rId6" Type="http://schemas.openxmlformats.org/officeDocument/2006/relationships/image" Target="../media/image29.wmf"/><Relationship Id="rId7" Type="http://schemas.openxmlformats.org/officeDocument/2006/relationships/oleObject" Target="../embeddings/oleObject63.bin"/><Relationship Id="rId8" Type="http://schemas.openxmlformats.org/officeDocument/2006/relationships/image" Target="../media/image30.wmf"/><Relationship Id="rId9" Type="http://schemas.openxmlformats.org/officeDocument/2006/relationships/oleObject" Target="../embeddings/oleObject64.bin"/><Relationship Id="rId10" Type="http://schemas.openxmlformats.org/officeDocument/2006/relationships/image" Target="../media/image31.wmf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2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8.emf"/><Relationship Id="rId9" Type="http://schemas.openxmlformats.org/officeDocument/2006/relationships/oleObject" Target="../embeddings/oleObject12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>
                <a:latin typeface="Geneva" charset="0"/>
                <a:ea typeface="ＭＳ Ｐゴシック" charset="0"/>
                <a:cs typeface="ＭＳ Ｐゴシック" charset="0"/>
              </a:rPr>
              <a:t>Introductory Statistics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25513" y="5372760"/>
            <a:ext cx="7250112" cy="539750"/>
          </a:xfrm>
        </p:spPr>
        <p:txBody>
          <a:bodyPr/>
          <a:lstStyle/>
          <a:p>
            <a:r>
              <a:rPr lang="en-US" dirty="0" smtClean="0"/>
              <a:t>The Data Pipeline; HCII; </a:t>
            </a:r>
            <a:r>
              <a:rPr lang="en-US" smtClean="0"/>
              <a:t>Spring </a:t>
            </a:r>
            <a:r>
              <a:rPr lang="en-US" smtClean="0"/>
              <a:t>2014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 </a:t>
            </a:r>
            <a:r>
              <a:rPr lang="en-US" dirty="0" smtClean="0"/>
              <a:t>statistic</a:t>
            </a: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1128943" y="1685033"/>
            <a:ext cx="7545528" cy="4379976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t</a:t>
            </a:r>
            <a:r>
              <a:rPr lang="en-US" dirty="0" smtClean="0"/>
              <a:t> statistic is an ‘estimated’ </a:t>
            </a:r>
            <a:r>
              <a:rPr lang="en-US" dirty="0"/>
              <a:t>z </a:t>
            </a:r>
            <a:r>
              <a:rPr lang="en-US" dirty="0" smtClean="0"/>
              <a:t>score.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Replace </a:t>
            </a:r>
            <a:r>
              <a:rPr lang="el-GR" sz="2400" dirty="0">
                <a:latin typeface="Arial" charset="0"/>
                <a:cs typeface="Arial" charset="0"/>
              </a:rPr>
              <a:t>μ with a guess about the true mean (compare     to a guess)</a:t>
            </a:r>
          </a:p>
          <a:p>
            <a:pPr lvl="1">
              <a:lnSpc>
                <a:spcPct val="90000"/>
              </a:lnSpc>
            </a:pPr>
            <a:r>
              <a:rPr lang="el-GR" sz="2400" dirty="0">
                <a:latin typeface="Arial" charset="0"/>
                <a:cs typeface="Arial" charset="0"/>
              </a:rPr>
              <a:t>Compare two populations to see if </a:t>
            </a:r>
            <a:r>
              <a:rPr lang="el-GR" sz="2400" dirty="0" smtClean="0">
                <a:latin typeface="Arial" charset="0"/>
                <a:cs typeface="Arial" charset="0"/>
              </a:rPr>
              <a:t>their means differ </a:t>
            </a:r>
            <a:endParaRPr lang="en-US" sz="2400" dirty="0" smtClean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l-GR" sz="3000" dirty="0" smtClean="0">
                <a:latin typeface="Arial" charset="0"/>
                <a:cs typeface="Arial" charset="0"/>
              </a:rPr>
              <a:t>Estimation says whether the difference is ‘due to chance’ (H</a:t>
            </a:r>
            <a:r>
              <a:rPr lang="el-GR" sz="3000" baseline="-25000" dirty="0" smtClean="0">
                <a:latin typeface="Arial" charset="0"/>
                <a:cs typeface="Arial" charset="0"/>
              </a:rPr>
              <a:t>0</a:t>
            </a:r>
            <a:r>
              <a:rPr lang="el-GR" sz="3000" dirty="0" smtClean="0">
                <a:latin typeface="Arial" charset="0"/>
                <a:cs typeface="Arial" charset="0"/>
              </a:rPr>
              <a:t>, also called the </a:t>
            </a:r>
            <a:r>
              <a:rPr lang="el-GR" sz="3000" i="1" dirty="0" smtClean="0">
                <a:latin typeface="Arial" charset="0"/>
                <a:cs typeface="Arial" charset="0"/>
              </a:rPr>
              <a:t>null hypothesis</a:t>
            </a:r>
            <a:r>
              <a:rPr lang="el-GR" sz="3000" dirty="0" smtClean="0">
                <a:latin typeface="Arial" charset="0"/>
                <a:cs typeface="Arial" charset="0"/>
              </a:rPr>
              <a:t>) or ‘real’</a:t>
            </a:r>
          </a:p>
          <a:p>
            <a:pPr marL="228600" lvl="1" indent="0">
              <a:lnSpc>
                <a:spcPct val="90000"/>
              </a:lnSpc>
              <a:buNone/>
            </a:pPr>
            <a:r>
              <a:rPr lang="el-GR" sz="2400" dirty="0" smtClean="0">
                <a:latin typeface="Arial" charset="0"/>
                <a:cs typeface="Arial" charset="0"/>
              </a:rPr>
              <a:t>Works best with large sample sizes</a:t>
            </a:r>
          </a:p>
          <a:p>
            <a:pPr marL="228600" lvl="1" indent="0">
              <a:lnSpc>
                <a:spcPct val="90000"/>
              </a:lnSpc>
              <a:buNone/>
            </a:pPr>
            <a:r>
              <a:rPr lang="en-US" sz="2400" dirty="0" smtClean="0">
                <a:cs typeface="Times New Roman" charset="0"/>
              </a:rPr>
              <a:t>Thus, </a:t>
            </a:r>
            <a:r>
              <a:rPr lang="en-US" sz="2400" i="1" dirty="0" smtClean="0">
                <a:cs typeface="Times New Roman" charset="0"/>
              </a:rPr>
              <a:t>degrees </a:t>
            </a:r>
            <a:r>
              <a:rPr lang="en-US" sz="2400" i="1" dirty="0">
                <a:cs typeface="Times New Roman" charset="0"/>
              </a:rPr>
              <a:t>of freedom </a:t>
            </a:r>
            <a:r>
              <a:rPr lang="en-US" sz="2400" dirty="0">
                <a:cs typeface="Times New Roman" charset="0"/>
              </a:rPr>
              <a:t>(</a:t>
            </a:r>
            <a:r>
              <a:rPr lang="en-US" sz="2400" dirty="0" err="1">
                <a:cs typeface="Times New Roman" charset="0"/>
              </a:rPr>
              <a:t>df</a:t>
            </a:r>
            <a:r>
              <a:rPr lang="en-US" sz="2400" dirty="0">
                <a:cs typeface="Times New Roman" charset="0"/>
              </a:rPr>
              <a:t> = N-1) is used to describe how well t represents </a:t>
            </a:r>
            <a:r>
              <a:rPr lang="en-US" sz="2400" dirty="0" smtClean="0">
                <a:cs typeface="Times New Roman" charset="0"/>
              </a:rPr>
              <a:t>z</a:t>
            </a:r>
            <a:endParaRPr lang="el-GR" sz="2400" dirty="0" smtClean="0">
              <a:latin typeface="Arial" charset="0"/>
              <a:cs typeface="Arial" charset="0"/>
            </a:endParaRPr>
          </a:p>
          <a:p>
            <a:pPr marL="228600" lvl="1" indent="0">
              <a:lnSpc>
                <a:spcPct val="90000"/>
              </a:lnSpc>
              <a:buNone/>
            </a:pPr>
            <a:r>
              <a:rPr lang="el-GR" sz="2400" dirty="0" smtClean="0">
                <a:latin typeface="Arial" charset="0"/>
                <a:cs typeface="Arial" charset="0"/>
              </a:rPr>
              <a:t>‘Amount’ of chance is explicit (</a:t>
            </a:r>
            <a:r>
              <a:rPr lang="el-GR" sz="2400" i="1" dirty="0" smtClean="0">
                <a:latin typeface="Arial" charset="0"/>
                <a:cs typeface="Arial" charset="0"/>
              </a:rPr>
              <a:t>e.g. </a:t>
            </a:r>
            <a:r>
              <a:rPr lang="el-GR" sz="2400" dirty="0" smtClean="0">
                <a:latin typeface="Arial" charset="0"/>
                <a:cs typeface="Arial" charset="0"/>
              </a:rPr>
              <a:t>95% confidence)</a:t>
            </a:r>
          </a:p>
          <a:p>
            <a:pPr marL="228600" lvl="1" indent="0">
              <a:lnSpc>
                <a:spcPct val="90000"/>
              </a:lnSpc>
              <a:buNone/>
            </a:pPr>
            <a:endParaRPr lang="el-GR" sz="2400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217324"/>
              </p:ext>
            </p:extLst>
          </p:nvPr>
        </p:nvGraphicFramePr>
        <p:xfrm>
          <a:off x="2941658" y="2492811"/>
          <a:ext cx="292542" cy="426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2" name="Equation" r:id="rId4" imgW="165100" imgH="177800" progId="Equation.3">
                  <p:embed/>
                </p:oleObj>
              </mc:Choice>
              <mc:Fallback>
                <p:oleObj name="Equation" r:id="rId4" imgW="165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41658" y="2492811"/>
                        <a:ext cx="292542" cy="426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6191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sample t-test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Confidence = </a:t>
            </a:r>
            <a:endParaRPr lang="en-US" dirty="0"/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708361"/>
              </p:ext>
            </p:extLst>
          </p:nvPr>
        </p:nvGraphicFramePr>
        <p:xfrm>
          <a:off x="3460750" y="1793875"/>
          <a:ext cx="12160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13" name="Equation" r:id="rId4" imgW="533400" imgH="228600" progId="Equation.3">
                  <p:embed/>
                </p:oleObj>
              </mc:Choice>
              <mc:Fallback>
                <p:oleObj name="Equation" r:id="rId4" imgW="533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0" y="1793875"/>
                        <a:ext cx="121602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2809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sample t-test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Confidence = </a:t>
            </a:r>
            <a:endParaRPr lang="en-US" dirty="0"/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3571"/>
              </p:ext>
            </p:extLst>
          </p:nvPr>
        </p:nvGraphicFramePr>
        <p:xfrm>
          <a:off x="3460750" y="1793875"/>
          <a:ext cx="12160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3" name="Equation" r:id="rId4" imgW="533400" imgH="228600" progId="Equation.3">
                  <p:embed/>
                </p:oleObj>
              </mc:Choice>
              <mc:Fallback>
                <p:oleObj name="Equation" r:id="rId4" imgW="533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0" y="1793875"/>
                        <a:ext cx="121602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3427925" y="1607687"/>
            <a:ext cx="368848" cy="864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ine Callout 1 2"/>
          <p:cNvSpPr/>
          <p:nvPr/>
        </p:nvSpPr>
        <p:spPr>
          <a:xfrm>
            <a:off x="3904868" y="2688485"/>
            <a:ext cx="1418721" cy="716028"/>
          </a:xfrm>
          <a:prstGeom prst="borderCallout1">
            <a:avLst>
              <a:gd name="adj1" fmla="val 18750"/>
              <a:gd name="adj2" fmla="val -8333"/>
              <a:gd name="adj3" fmla="val -30000"/>
              <a:gd name="adj4" fmla="val -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Sample Mean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773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sample t-test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Confidence = </a:t>
            </a:r>
            <a:endParaRPr lang="en-US" dirty="0"/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413731"/>
              </p:ext>
            </p:extLst>
          </p:nvPr>
        </p:nvGraphicFramePr>
        <p:xfrm>
          <a:off x="3460750" y="1807385"/>
          <a:ext cx="12160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7" name="Equation" r:id="rId4" imgW="533400" imgH="228600" progId="Equation.3">
                  <p:embed/>
                </p:oleObj>
              </mc:Choice>
              <mc:Fallback>
                <p:oleObj name="Equation" r:id="rId4" imgW="533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0" y="1807385"/>
                        <a:ext cx="121602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3981900" y="1607687"/>
            <a:ext cx="368848" cy="864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ine Callout 1 2"/>
          <p:cNvSpPr/>
          <p:nvPr/>
        </p:nvSpPr>
        <p:spPr>
          <a:xfrm>
            <a:off x="4539914" y="2566897"/>
            <a:ext cx="2323997" cy="932188"/>
          </a:xfrm>
          <a:prstGeom prst="borderCallout1">
            <a:avLst>
              <a:gd name="adj1" fmla="val 18750"/>
              <a:gd name="adj2" fmla="val -2381"/>
              <a:gd name="adj3" fmla="val -9070"/>
              <a:gd name="adj4" fmla="val -126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smtClean="0"/>
              <a:t>Critical valu</a:t>
            </a:r>
            <a:r>
              <a:rPr lang="en-US" dirty="0"/>
              <a:t>e</a:t>
            </a:r>
            <a:r>
              <a:rPr lang="en-US" dirty="0" smtClean="0"/>
              <a:t> of t</a:t>
            </a:r>
          </a:p>
          <a:p>
            <a:r>
              <a:rPr lang="en-US" dirty="0" smtClean="0"/>
              <a:t>Depends on </a:t>
            </a:r>
            <a:r>
              <a:rPr lang="en-US" dirty="0" err="1" smtClean="0"/>
              <a:t>df</a:t>
            </a:r>
            <a:r>
              <a:rPr lang="en-US" dirty="0" smtClean="0"/>
              <a:t> (1 – 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573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sample t-test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Confidence = </a:t>
            </a:r>
            <a:endParaRPr lang="en-US" dirty="0"/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405193"/>
              </p:ext>
            </p:extLst>
          </p:nvPr>
        </p:nvGraphicFramePr>
        <p:xfrm>
          <a:off x="3460750" y="1793875"/>
          <a:ext cx="12160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5" name="Equation" r:id="rId4" imgW="533400" imgH="228600" progId="Equation.3">
                  <p:embed/>
                </p:oleObj>
              </mc:Choice>
              <mc:Fallback>
                <p:oleObj name="Equation" r:id="rId4" imgW="533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0" y="1793875"/>
                        <a:ext cx="121602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4271490" y="1621197"/>
            <a:ext cx="558014" cy="864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Line Callout 1 2"/>
          <p:cNvSpPr/>
          <p:nvPr/>
        </p:nvSpPr>
        <p:spPr>
          <a:xfrm>
            <a:off x="4910576" y="2566897"/>
            <a:ext cx="2323997" cy="932188"/>
          </a:xfrm>
          <a:prstGeom prst="borderCallout1">
            <a:avLst>
              <a:gd name="adj1" fmla="val 18750"/>
              <a:gd name="adj2" fmla="val -2381"/>
              <a:gd name="adj3" fmla="val -9070"/>
              <a:gd name="adj4" fmla="val -126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smtClean="0"/>
              <a:t>Standard error </a:t>
            </a:r>
            <a:r>
              <a:rPr lang="en-US" dirty="0" smtClean="0"/>
              <a:t>of the population mean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15915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sample t-test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Confidence = </a:t>
            </a:r>
            <a:endParaRPr lang="en-US" dirty="0"/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975636"/>
              </p:ext>
            </p:extLst>
          </p:nvPr>
        </p:nvGraphicFramePr>
        <p:xfrm>
          <a:off x="3460750" y="1793875"/>
          <a:ext cx="12160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4" name="Equation" r:id="rId4" imgW="533400" imgH="228600" progId="Equation.3">
                  <p:embed/>
                </p:oleObj>
              </mc:Choice>
              <mc:Fallback>
                <p:oleObj name="Equation" r:id="rId4" imgW="533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0" y="1793875"/>
                        <a:ext cx="121602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4271490" y="1621197"/>
            <a:ext cx="558014" cy="864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946741"/>
              </p:ext>
            </p:extLst>
          </p:nvPr>
        </p:nvGraphicFramePr>
        <p:xfrm>
          <a:off x="4352562" y="2783955"/>
          <a:ext cx="136366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5" name="Equation" r:id="rId6" imgW="609600" imgH="419100" progId="Equation.3">
                  <p:embed/>
                </p:oleObj>
              </mc:Choice>
              <mc:Fallback>
                <p:oleObj name="Equation" r:id="rId6" imgW="609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562" y="2783955"/>
                        <a:ext cx="1363662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Callout 1 7"/>
          <p:cNvSpPr/>
          <p:nvPr/>
        </p:nvSpPr>
        <p:spPr>
          <a:xfrm>
            <a:off x="6437391" y="2850607"/>
            <a:ext cx="2323997" cy="932188"/>
          </a:xfrm>
          <a:prstGeom prst="borderCallout1">
            <a:avLst>
              <a:gd name="adj1" fmla="val 43388"/>
              <a:gd name="adj2" fmla="val -2381"/>
              <a:gd name="adj3" fmla="val 43104"/>
              <a:gd name="adj4" fmla="val -214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Std</a:t>
            </a:r>
            <a:r>
              <a:rPr lang="en-US" dirty="0" smtClean="0"/>
              <a:t> </a:t>
            </a:r>
            <a:r>
              <a:rPr lang="en-US" dirty="0" err="1" smtClean="0"/>
              <a:t>Dv</a:t>
            </a:r>
            <a:r>
              <a:rPr lang="en-US" dirty="0" smtClean="0"/>
              <a:t> and N are derived from the </a:t>
            </a:r>
            <a:r>
              <a:rPr lang="en-US" i="1" dirty="0" smtClean="0"/>
              <a:t>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4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161685" y="1286425"/>
            <a:ext cx="7026275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i="0" dirty="0" smtClean="0"/>
              <a:t>We can use a confidence interval to </a:t>
            </a:r>
            <a:r>
              <a:rPr lang="ja-JP" altLang="en-US" sz="2800" i="0" dirty="0" smtClean="0">
                <a:latin typeface="Arial"/>
              </a:rPr>
              <a:t>“</a:t>
            </a:r>
            <a:r>
              <a:rPr lang="en-US" sz="2800" i="0" dirty="0" smtClean="0"/>
              <a:t>test</a:t>
            </a:r>
            <a:r>
              <a:rPr lang="ja-JP" altLang="en-US" sz="2800" i="0" dirty="0" smtClean="0">
                <a:latin typeface="Arial"/>
              </a:rPr>
              <a:t>”</a:t>
            </a:r>
            <a:r>
              <a:rPr lang="en-US" sz="2800" i="0" dirty="0" smtClean="0"/>
              <a:t> or decide whether a population mean has a value.</a:t>
            </a:r>
          </a:p>
          <a:p>
            <a:endParaRPr lang="en-US" dirty="0"/>
          </a:p>
          <a:p>
            <a:endParaRPr lang="en-US" i="0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76388" y="1338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34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76388" y="1338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51640" y="2040007"/>
            <a:ext cx="3810000" cy="3360214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Sample:</a:t>
            </a:r>
          </a:p>
          <a:p>
            <a:pPr marL="0" indent="0">
              <a:buNone/>
            </a:pPr>
            <a:r>
              <a:rPr lang="en-US" dirty="0" smtClean="0"/>
              <a:t>   height = 66 in</a:t>
            </a:r>
          </a:p>
          <a:p>
            <a:pPr marL="0" indent="0">
              <a:buNone/>
            </a:pPr>
            <a:r>
              <a:rPr lang="en-US" dirty="0" smtClean="0"/>
              <a:t>   height = 4 in</a:t>
            </a:r>
          </a:p>
          <a:p>
            <a:pPr marL="0" indent="0">
              <a:buNone/>
            </a:pPr>
            <a:r>
              <a:rPr lang="en-US" dirty="0" smtClean="0"/>
              <a:t>N= 25 students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380146"/>
              </p:ext>
            </p:extLst>
          </p:nvPr>
        </p:nvGraphicFramePr>
        <p:xfrm>
          <a:off x="1187485" y="3239083"/>
          <a:ext cx="347663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5" name="Equation" r:id="rId4" imgW="152400" imgH="139700" progId="Equation.3">
                  <p:embed/>
                </p:oleObj>
              </mc:Choice>
              <mc:Fallback>
                <p:oleObj name="Equation" r:id="rId4" imgW="1524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85" y="3239083"/>
                        <a:ext cx="347663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4978920" y="2040007"/>
            <a:ext cx="4029960" cy="4100313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Question: Could </a:t>
            </a:r>
            <a:r>
              <a:rPr lang="el-GR" dirty="0">
                <a:latin typeface="Arial" charset="0"/>
                <a:cs typeface="Arial" charset="0"/>
              </a:rPr>
              <a:t>μ = 68 (with 95% confidence?)</a:t>
            </a:r>
            <a:r>
              <a:rPr lang="en-US" dirty="0"/>
              <a:t>  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111821"/>
              </p:ext>
            </p:extLst>
          </p:nvPr>
        </p:nvGraphicFramePr>
        <p:xfrm>
          <a:off x="1187485" y="2600890"/>
          <a:ext cx="292542" cy="426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6" name="Equation" r:id="rId6" imgW="165100" imgH="177800" progId="Equation.3">
                  <p:embed/>
                </p:oleObj>
              </mc:Choice>
              <mc:Fallback>
                <p:oleObj name="Equation" r:id="rId6" imgW="165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87485" y="2600890"/>
                        <a:ext cx="292542" cy="426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7902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nimBg="1"/>
      <p:bldP spid="6" grpId="0" build="p" autoUpdateAnimBg="0"/>
      <p:bldP spid="1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76388" y="1338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51640" y="2040007"/>
            <a:ext cx="3810000" cy="3360214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Sample: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/>
              <a:t>height = 66 </a:t>
            </a:r>
            <a:r>
              <a:rPr lang="en-US" dirty="0" smtClean="0"/>
              <a:t>in</a:t>
            </a:r>
          </a:p>
          <a:p>
            <a:pPr marL="0" indent="0">
              <a:buNone/>
            </a:pPr>
            <a:r>
              <a:rPr lang="en-US" dirty="0" smtClean="0"/>
              <a:t>   height = 4 in</a:t>
            </a:r>
          </a:p>
          <a:p>
            <a:pPr marL="0" indent="0">
              <a:buNone/>
            </a:pPr>
            <a:r>
              <a:rPr lang="en-US" dirty="0" smtClean="0"/>
              <a:t>N= 25 students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352098"/>
              </p:ext>
            </p:extLst>
          </p:nvPr>
        </p:nvGraphicFramePr>
        <p:xfrm>
          <a:off x="1187485" y="3239083"/>
          <a:ext cx="347663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86" name="Equation" r:id="rId4" imgW="152400" imgH="139700" progId="Equation.3">
                  <p:embed/>
                </p:oleObj>
              </mc:Choice>
              <mc:Fallback>
                <p:oleObj name="Equation" r:id="rId4" imgW="1524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85" y="3239083"/>
                        <a:ext cx="347663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4978920" y="2040007"/>
            <a:ext cx="4029960" cy="4100313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Question: Could </a:t>
            </a:r>
            <a:r>
              <a:rPr lang="el-GR" dirty="0" smtClean="0">
                <a:latin typeface="Arial" charset="0"/>
                <a:cs typeface="Arial" charset="0"/>
              </a:rPr>
              <a:t>μ = 68 (with 95% confidence?)</a:t>
            </a:r>
          </a:p>
          <a:p>
            <a:pPr marL="0" indent="0">
              <a:buNone/>
            </a:pPr>
            <a:endParaRPr lang="el-GR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l-GR" dirty="0" smtClean="0">
                <a:latin typeface="Arial" charset="0"/>
                <a:cs typeface="Arial" charset="0"/>
              </a:rPr>
              <a:t>Answer: if it is in the 95% CI Interval:</a:t>
            </a:r>
            <a:r>
              <a:rPr lang="en-US" dirty="0" smtClean="0"/>
              <a:t>  </a:t>
            </a:r>
            <a:endParaRPr lang="en-US" dirty="0"/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641541"/>
              </p:ext>
            </p:extLst>
          </p:nvPr>
        </p:nvGraphicFramePr>
        <p:xfrm>
          <a:off x="5042219" y="4432107"/>
          <a:ext cx="2605087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87" name="Equation" r:id="rId6" imgW="1143000" imgH="228600" progId="Equation.3">
                  <p:embed/>
                </p:oleObj>
              </mc:Choice>
              <mc:Fallback>
                <p:oleObj name="Equation" r:id="rId6" imgW="1143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2219" y="4432107"/>
                        <a:ext cx="2605087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109284"/>
              </p:ext>
            </p:extLst>
          </p:nvPr>
        </p:nvGraphicFramePr>
        <p:xfrm>
          <a:off x="1187485" y="2600890"/>
          <a:ext cx="292542" cy="426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88" name="Equation" r:id="rId8" imgW="165100" imgH="177800" progId="Equation.3">
                  <p:embed/>
                </p:oleObj>
              </mc:Choice>
              <mc:Fallback>
                <p:oleObj name="Equation" r:id="rId8" imgW="165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87485" y="2600890"/>
                        <a:ext cx="292542" cy="426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9672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nimBg="1"/>
      <p:bldP spid="6" grpId="0" build="p" autoUpdateAnimBg="0"/>
      <p:bldP spid="11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76388" y="1338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51640" y="2040007"/>
            <a:ext cx="3810000" cy="3360214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Sample:</a:t>
            </a:r>
          </a:p>
          <a:p>
            <a:pPr marL="0" indent="0">
              <a:buNone/>
            </a:pPr>
            <a:r>
              <a:rPr lang="en-US" dirty="0" smtClean="0"/>
              <a:t>   height = 66 in</a:t>
            </a:r>
          </a:p>
          <a:p>
            <a:pPr marL="0" indent="0">
              <a:buNone/>
            </a:pPr>
            <a:r>
              <a:rPr lang="en-US" dirty="0" smtClean="0"/>
              <a:t>   height = 4 in</a:t>
            </a:r>
          </a:p>
          <a:p>
            <a:pPr marL="0" indent="0">
              <a:buNone/>
            </a:pPr>
            <a:r>
              <a:rPr lang="en-US" dirty="0" smtClean="0"/>
              <a:t>N= 25 students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389792"/>
              </p:ext>
            </p:extLst>
          </p:nvPr>
        </p:nvGraphicFramePr>
        <p:xfrm>
          <a:off x="1187485" y="3239083"/>
          <a:ext cx="347663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08" name="Equation" r:id="rId4" imgW="152400" imgH="139700" progId="Equation.3">
                  <p:embed/>
                </p:oleObj>
              </mc:Choice>
              <mc:Fallback>
                <p:oleObj name="Equation" r:id="rId4" imgW="1524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85" y="3239083"/>
                        <a:ext cx="347663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4978920" y="2040007"/>
            <a:ext cx="4029960" cy="4100313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Question: Could </a:t>
            </a:r>
            <a:r>
              <a:rPr lang="el-GR" dirty="0" smtClean="0">
                <a:latin typeface="Arial" charset="0"/>
                <a:cs typeface="Arial" charset="0"/>
              </a:rPr>
              <a:t>μ = 68 (with 95% confidence?)</a:t>
            </a:r>
          </a:p>
          <a:p>
            <a:pPr marL="0" indent="0">
              <a:buNone/>
            </a:pPr>
            <a:endParaRPr lang="el-GR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l-GR" dirty="0" smtClean="0">
                <a:latin typeface="Arial" charset="0"/>
                <a:cs typeface="Arial" charset="0"/>
              </a:rPr>
              <a:t>Answer: if it is in the 95% CI Interval:</a:t>
            </a:r>
            <a:r>
              <a:rPr lang="en-US" dirty="0" smtClean="0"/>
              <a:t>  </a:t>
            </a:r>
            <a:endParaRPr lang="en-US" dirty="0"/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394153"/>
              </p:ext>
            </p:extLst>
          </p:nvPr>
        </p:nvGraphicFramePr>
        <p:xfrm>
          <a:off x="5042219" y="4432107"/>
          <a:ext cx="2605087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09" name="Equation" r:id="rId6" imgW="1143000" imgH="228600" progId="Equation.3">
                  <p:embed/>
                </p:oleObj>
              </mc:Choice>
              <mc:Fallback>
                <p:oleObj name="Equation" r:id="rId6" imgW="1143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2219" y="4432107"/>
                        <a:ext cx="2605087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6988388" y="4620041"/>
            <a:ext cx="348432" cy="334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Line Callout 1 9"/>
          <p:cNvSpPr/>
          <p:nvPr/>
        </p:nvSpPr>
        <p:spPr>
          <a:xfrm>
            <a:off x="5431679" y="5086541"/>
            <a:ext cx="2323997" cy="911887"/>
          </a:xfrm>
          <a:prstGeom prst="borderCallout1">
            <a:avLst>
              <a:gd name="adj1" fmla="val -7918"/>
              <a:gd name="adj2" fmla="val 53433"/>
              <a:gd name="adj3" fmla="val -28330"/>
              <a:gd name="adj4" fmla="val 66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ym typeface="Symbol" charset="0"/>
              </a:rPr>
              <a:t> </a:t>
            </a:r>
            <a:r>
              <a:rPr lang="en-US" dirty="0" smtClean="0"/>
              <a:t>= .05 means we would be right 95 out of 100 times (95% CI)</a:t>
            </a:r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109284"/>
              </p:ext>
            </p:extLst>
          </p:nvPr>
        </p:nvGraphicFramePr>
        <p:xfrm>
          <a:off x="1187485" y="2600890"/>
          <a:ext cx="292542" cy="426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10" name="Equation" r:id="rId8" imgW="165100" imgH="177800" progId="Equation.3">
                  <p:embed/>
                </p:oleObj>
              </mc:Choice>
              <mc:Fallback>
                <p:oleObj name="Equation" r:id="rId8" imgW="165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87485" y="2600890"/>
                        <a:ext cx="292542" cy="426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7117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nimBg="1"/>
      <p:bldP spid="6" grpId="0" build="p" autoUpdateAnimBg="0"/>
      <p:bldP spid="1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990600" y="457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29783" dir="3885598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400" dirty="0">
                <a:solidFill>
                  <a:schemeClr val="tx2"/>
                </a:solidFill>
                <a:latin typeface="Times New Roman" charset="0"/>
              </a:rPr>
              <a:t>Statistical inference. Role of chance.</a:t>
            </a:r>
            <a:endParaRPr lang="en-US" sz="4400" dirty="0">
              <a:solidFill>
                <a:schemeClr val="tx2"/>
              </a:solidFill>
              <a:latin typeface="Times New Roman" charset="0"/>
            </a:endParaRPr>
          </a:p>
        </p:txBody>
      </p:sp>
      <p:graphicFrame>
        <p:nvGraphicFramePr>
          <p:cNvPr id="5007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771140"/>
              </p:ext>
            </p:extLst>
          </p:nvPr>
        </p:nvGraphicFramePr>
        <p:xfrm>
          <a:off x="1706563" y="1738700"/>
          <a:ext cx="6332537" cy="166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MS Org Chart" r:id="rId3" imgW="6311880" imgH="1663560" progId="OrgPlusWOPX.4">
                  <p:embed followColorScheme="full"/>
                </p:oleObj>
              </mc:Choice>
              <mc:Fallback>
                <p:oleObj name="MS Org Chart" r:id="rId3" imgW="6311880" imgH="1663560" progId="OrgPlusWOPX.4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1738700"/>
                        <a:ext cx="6332537" cy="166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0742" name="Rectangle 6"/>
          <p:cNvSpPr>
            <a:spLocks noChangeArrowheads="1"/>
          </p:cNvSpPr>
          <p:nvPr/>
        </p:nvSpPr>
        <p:spPr bwMode="auto">
          <a:xfrm>
            <a:off x="1155974" y="4139000"/>
            <a:ext cx="2481461" cy="127652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>
                <a:solidFill>
                  <a:schemeClr val="bg1"/>
                </a:solidFill>
                <a:latin typeface="Times New Roman" charset="0"/>
              </a:rPr>
              <a:t>Formulate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2400">
                <a:solidFill>
                  <a:schemeClr val="bg1"/>
                </a:solidFill>
                <a:latin typeface="Times New Roman" charset="0"/>
              </a:rPr>
              <a:t>hypotheses</a:t>
            </a:r>
            <a:endParaRPr kumimoji="0" lang="en-US" sz="3000">
              <a:solidFill>
                <a:schemeClr val="bg1"/>
              </a:solidFill>
            </a:endParaRPr>
          </a:p>
        </p:txBody>
      </p:sp>
      <p:sp>
        <p:nvSpPr>
          <p:cNvPr id="500743" name="Rectangle 7"/>
          <p:cNvSpPr>
            <a:spLocks noChangeArrowheads="1"/>
          </p:cNvSpPr>
          <p:nvPr/>
        </p:nvSpPr>
        <p:spPr bwMode="auto">
          <a:xfrm>
            <a:off x="5009035" y="4139000"/>
            <a:ext cx="2687165" cy="127652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00744" name="Rectangle 8"/>
          <p:cNvSpPr>
            <a:spLocks noChangeArrowheads="1"/>
          </p:cNvSpPr>
          <p:nvPr/>
        </p:nvSpPr>
        <p:spPr bwMode="auto">
          <a:xfrm>
            <a:off x="5204407" y="4139000"/>
            <a:ext cx="2632114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dirty="0" smtClean="0">
                <a:solidFill>
                  <a:schemeClr val="bg1"/>
                </a:solidFill>
                <a:latin typeface="Times New Roman" charset="0"/>
              </a:rPr>
              <a:t>(Collect) &amp; Analyze data </a:t>
            </a:r>
            <a:br>
              <a:rPr lang="en-US" sz="2400" dirty="0" smtClean="0">
                <a:solidFill>
                  <a:schemeClr val="bg1"/>
                </a:solidFill>
                <a:latin typeface="Times New Roman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Times New Roman" charset="0"/>
              </a:rPr>
              <a:t>to </a:t>
            </a:r>
            <a:r>
              <a:rPr lang="en-US" sz="2400" dirty="0">
                <a:solidFill>
                  <a:schemeClr val="bg1"/>
                </a:solidFill>
                <a:latin typeface="Times New Roman" charset="0"/>
              </a:rPr>
              <a:t>test hypotheses</a:t>
            </a:r>
          </a:p>
        </p:txBody>
      </p:sp>
      <p:sp>
        <p:nvSpPr>
          <p:cNvPr id="500745" name="Line 9"/>
          <p:cNvSpPr>
            <a:spLocks noChangeShapeType="1"/>
          </p:cNvSpPr>
          <p:nvPr/>
        </p:nvSpPr>
        <p:spPr bwMode="auto">
          <a:xfrm flipH="1">
            <a:off x="2971800" y="3529400"/>
            <a:ext cx="3048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00746" name="Line 10"/>
          <p:cNvSpPr>
            <a:spLocks noChangeShapeType="1"/>
          </p:cNvSpPr>
          <p:nvPr/>
        </p:nvSpPr>
        <p:spPr bwMode="auto">
          <a:xfrm>
            <a:off x="6400800" y="35294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00747" name="Line 11"/>
          <p:cNvSpPr>
            <a:spLocks noChangeShapeType="1"/>
          </p:cNvSpPr>
          <p:nvPr/>
        </p:nvSpPr>
        <p:spPr bwMode="auto">
          <a:xfrm>
            <a:off x="3637435" y="46724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848100" y="5841171"/>
            <a:ext cx="2362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kumimoji="0" lang="en-US" sz="2000">
                <a:solidFill>
                  <a:schemeClr val="bg1"/>
                </a:solidFill>
              </a:rPr>
              <a:t>Accept hypothesis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6515100" y="5841171"/>
            <a:ext cx="2362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kumimoji="0" lang="en-US" sz="2000">
                <a:solidFill>
                  <a:schemeClr val="bg1"/>
                </a:solidFill>
              </a:rPr>
              <a:t>Reject hypothesis</a:t>
            </a:r>
            <a:endParaRPr kumimoji="0" lang="en-US" sz="3000">
              <a:solidFill>
                <a:schemeClr val="bg1"/>
              </a:solidFill>
            </a:endParaRP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 flipH="1">
            <a:off x="5204407" y="5415528"/>
            <a:ext cx="304800" cy="42564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7010399" y="5415528"/>
            <a:ext cx="267353" cy="42564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572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0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0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0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0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0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0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0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0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0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0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00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0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42" grpId="0" animBg="1" autoUpdateAnimBg="0"/>
      <p:bldP spid="500743" grpId="0" animBg="1"/>
      <p:bldP spid="500744" grpId="0" autoUpdateAnimBg="0"/>
      <p:bldP spid="500745" grpId="0" animBg="1"/>
      <p:bldP spid="500746" grpId="0" animBg="1"/>
      <p:bldP spid="500747" grpId="0" animBg="1"/>
      <p:bldP spid="14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161685" y="1286425"/>
            <a:ext cx="70262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i="0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76388" y="1338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51640" y="2040007"/>
            <a:ext cx="3810000" cy="3360214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Sample:</a:t>
            </a:r>
          </a:p>
          <a:p>
            <a:pPr marL="0" indent="0">
              <a:buNone/>
            </a:pPr>
            <a:r>
              <a:rPr lang="en-US" dirty="0" smtClean="0"/>
              <a:t>   height = 66 in</a:t>
            </a:r>
          </a:p>
          <a:p>
            <a:pPr marL="0" indent="0">
              <a:buNone/>
            </a:pPr>
            <a:r>
              <a:rPr lang="en-US" dirty="0" smtClean="0"/>
              <a:t>   height = 4 in</a:t>
            </a:r>
          </a:p>
          <a:p>
            <a:pPr marL="0" indent="0">
              <a:buNone/>
            </a:pPr>
            <a:r>
              <a:rPr lang="en-US" dirty="0" smtClean="0"/>
              <a:t>N= 25 students</a:t>
            </a:r>
          </a:p>
          <a:p>
            <a:pPr marL="0" indent="0">
              <a:buNone/>
            </a:pPr>
            <a:r>
              <a:rPr lang="en-US" dirty="0" smtClean="0"/>
              <a:t>t</a:t>
            </a:r>
            <a:r>
              <a:rPr lang="en-US" baseline="-25000" dirty="0" smtClean="0"/>
              <a:t>.05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117817"/>
              </p:ext>
            </p:extLst>
          </p:nvPr>
        </p:nvGraphicFramePr>
        <p:xfrm>
          <a:off x="1187485" y="3239083"/>
          <a:ext cx="347663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24" name="Equation" r:id="rId4" imgW="152400" imgH="139700" progId="Equation.3">
                  <p:embed/>
                </p:oleObj>
              </mc:Choice>
              <mc:Fallback>
                <p:oleObj name="Equation" r:id="rId4" imgW="1524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85" y="3239083"/>
                        <a:ext cx="347663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 txBox="1">
            <a:spLocks noChangeArrowheads="1"/>
          </p:cNvSpPr>
          <p:nvPr/>
        </p:nvSpPr>
        <p:spPr>
          <a:xfrm>
            <a:off x="4978920" y="2040007"/>
            <a:ext cx="4029960" cy="4100313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Question: Could </a:t>
            </a:r>
            <a:r>
              <a:rPr lang="el-GR" dirty="0">
                <a:latin typeface="Arial" charset="0"/>
                <a:cs typeface="Arial" charset="0"/>
              </a:rPr>
              <a:t>μ = 68 (with 95% confidence?)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109284"/>
              </p:ext>
            </p:extLst>
          </p:nvPr>
        </p:nvGraphicFramePr>
        <p:xfrm>
          <a:off x="1187485" y="2600890"/>
          <a:ext cx="292542" cy="426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25" name="Equation" r:id="rId6" imgW="165100" imgH="177800" progId="Equation.3">
                  <p:embed/>
                </p:oleObj>
              </mc:Choice>
              <mc:Fallback>
                <p:oleObj name="Equation" r:id="rId6" imgW="165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87485" y="2600890"/>
                        <a:ext cx="292542" cy="426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7630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nimBg="1"/>
      <p:bldP spid="6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161685" y="1286425"/>
            <a:ext cx="70262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i="0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76388" y="1338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51640" y="2040007"/>
            <a:ext cx="3810000" cy="3360214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Sample:</a:t>
            </a:r>
          </a:p>
          <a:p>
            <a:pPr marL="0" indent="0">
              <a:buNone/>
            </a:pPr>
            <a:r>
              <a:rPr lang="en-US" dirty="0" smtClean="0"/>
              <a:t>   height = 66 in</a:t>
            </a:r>
          </a:p>
          <a:p>
            <a:pPr marL="0" indent="0">
              <a:buNone/>
            </a:pPr>
            <a:r>
              <a:rPr lang="en-US" dirty="0" smtClean="0"/>
              <a:t>   height = 4 in</a:t>
            </a:r>
          </a:p>
          <a:p>
            <a:pPr marL="0" indent="0">
              <a:buNone/>
            </a:pPr>
            <a:r>
              <a:rPr lang="en-US" dirty="0" smtClean="0"/>
              <a:t>N= 25 students</a:t>
            </a:r>
          </a:p>
          <a:p>
            <a:pPr marL="0" indent="0">
              <a:buNone/>
            </a:pPr>
            <a:r>
              <a:rPr lang="en-US" dirty="0" smtClean="0"/>
              <a:t>t</a:t>
            </a:r>
            <a:r>
              <a:rPr lang="en-US" baseline="-25000" dirty="0" smtClean="0"/>
              <a:t>.05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533917"/>
              </p:ext>
            </p:extLst>
          </p:nvPr>
        </p:nvGraphicFramePr>
        <p:xfrm>
          <a:off x="1187485" y="3239083"/>
          <a:ext cx="347663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1" name="Equation" r:id="rId4" imgW="152400" imgH="139700" progId="Equation.3">
                  <p:embed/>
                </p:oleObj>
              </mc:Choice>
              <mc:Fallback>
                <p:oleObj name="Equation" r:id="rId4" imgW="1524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85" y="3239083"/>
                        <a:ext cx="347663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 txBox="1">
            <a:spLocks noChangeArrowheads="1"/>
          </p:cNvSpPr>
          <p:nvPr/>
        </p:nvSpPr>
        <p:spPr>
          <a:xfrm>
            <a:off x="4978920" y="2040007"/>
            <a:ext cx="4029960" cy="4100313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Question: Could </a:t>
            </a:r>
            <a:r>
              <a:rPr lang="el-GR" dirty="0">
                <a:latin typeface="Arial" charset="0"/>
                <a:cs typeface="Arial" charset="0"/>
              </a:rPr>
              <a:t>μ = 68 (with 95% confidence?)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151640" y="4086802"/>
            <a:ext cx="714781" cy="668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Line Callout 1 13"/>
          <p:cNvSpPr/>
          <p:nvPr/>
        </p:nvSpPr>
        <p:spPr>
          <a:xfrm>
            <a:off x="1947493" y="4883891"/>
            <a:ext cx="2323997" cy="1222615"/>
          </a:xfrm>
          <a:prstGeom prst="borderCallout1">
            <a:avLst>
              <a:gd name="adj1" fmla="val 18750"/>
              <a:gd name="adj2" fmla="val -2381"/>
              <a:gd name="adj3" fmla="val -9070"/>
              <a:gd name="adj4" fmla="val -126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This is the </a:t>
            </a:r>
            <a:r>
              <a:rPr lang="en-US" i="1" dirty="0" smtClean="0"/>
              <a:t>critical value. </a:t>
            </a:r>
            <a:r>
              <a:rPr lang="en-US" dirty="0" smtClean="0"/>
              <a:t>It comes from </a:t>
            </a:r>
            <a:r>
              <a:rPr lang="en-US" dirty="0"/>
              <a:t>a table (using </a:t>
            </a:r>
            <a:r>
              <a:rPr lang="en-US" dirty="0" err="1"/>
              <a:t>df</a:t>
            </a:r>
            <a:r>
              <a:rPr lang="en-US" dirty="0"/>
              <a:t> = N-1 </a:t>
            </a:r>
            <a:r>
              <a:rPr lang="en-US" dirty="0" smtClean="0"/>
              <a:t>and alpha)</a:t>
            </a: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109284"/>
              </p:ext>
            </p:extLst>
          </p:nvPr>
        </p:nvGraphicFramePr>
        <p:xfrm>
          <a:off x="1187485" y="2600890"/>
          <a:ext cx="292542" cy="426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2" name="Equation" r:id="rId6" imgW="165100" imgH="177800" progId="Equation.3">
                  <p:embed/>
                </p:oleObj>
              </mc:Choice>
              <mc:Fallback>
                <p:oleObj name="Equation" r:id="rId6" imgW="165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87485" y="2600890"/>
                        <a:ext cx="292542" cy="426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5481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nimBg="1"/>
      <p:bldP spid="6" grpId="0" build="p" autoUpdateAnimBg="0"/>
      <p:bldP spid="10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161685" y="1286425"/>
            <a:ext cx="70262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i="0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76388" y="1338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51640" y="2040007"/>
            <a:ext cx="3810000" cy="3360214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Sample:</a:t>
            </a:r>
          </a:p>
          <a:p>
            <a:pPr marL="0" indent="0">
              <a:buNone/>
            </a:pPr>
            <a:r>
              <a:rPr lang="en-US" dirty="0" smtClean="0"/>
              <a:t>   height = 66 in</a:t>
            </a:r>
          </a:p>
          <a:p>
            <a:pPr marL="0" indent="0">
              <a:buNone/>
            </a:pPr>
            <a:r>
              <a:rPr lang="en-US" dirty="0" smtClean="0"/>
              <a:t>   height = 4 in</a:t>
            </a:r>
          </a:p>
          <a:p>
            <a:pPr marL="0" indent="0">
              <a:buNone/>
            </a:pPr>
            <a:r>
              <a:rPr lang="en-US" dirty="0" smtClean="0"/>
              <a:t>N= 25 students</a:t>
            </a:r>
          </a:p>
          <a:p>
            <a:pPr marL="0" indent="0">
              <a:buNone/>
            </a:pPr>
            <a:r>
              <a:rPr lang="en-US" dirty="0" smtClean="0"/>
              <a:t>t</a:t>
            </a:r>
            <a:r>
              <a:rPr lang="en-US" baseline="-25000" dirty="0" smtClean="0"/>
              <a:t>.05</a:t>
            </a:r>
            <a:r>
              <a:rPr lang="en-US" dirty="0" smtClean="0"/>
              <a:t> = 2.06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231033"/>
              </p:ext>
            </p:extLst>
          </p:nvPr>
        </p:nvGraphicFramePr>
        <p:xfrm>
          <a:off x="1187485" y="3239083"/>
          <a:ext cx="347663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8" name="Equation" r:id="rId4" imgW="152400" imgH="139700" progId="Equation.3">
                  <p:embed/>
                </p:oleObj>
              </mc:Choice>
              <mc:Fallback>
                <p:oleObj name="Equation" r:id="rId4" imgW="1524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85" y="3239083"/>
                        <a:ext cx="347663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 txBox="1">
            <a:spLocks noChangeArrowheads="1"/>
          </p:cNvSpPr>
          <p:nvPr/>
        </p:nvSpPr>
        <p:spPr>
          <a:xfrm>
            <a:off x="4992432" y="2040007"/>
            <a:ext cx="4029960" cy="4100313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Question: Could </a:t>
            </a:r>
            <a:r>
              <a:rPr lang="el-GR" dirty="0">
                <a:latin typeface="Arial" charset="0"/>
                <a:cs typeface="Arial" charset="0"/>
              </a:rPr>
              <a:t>μ = 68 (with 95% confidence?)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109284"/>
              </p:ext>
            </p:extLst>
          </p:nvPr>
        </p:nvGraphicFramePr>
        <p:xfrm>
          <a:off x="1187485" y="2600890"/>
          <a:ext cx="292542" cy="426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9" name="Equation" r:id="rId6" imgW="165100" imgH="177800" progId="Equation.3">
                  <p:embed/>
                </p:oleObj>
              </mc:Choice>
              <mc:Fallback>
                <p:oleObj name="Equation" r:id="rId6" imgW="165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87485" y="2600890"/>
                        <a:ext cx="292542" cy="426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0713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nimBg="1"/>
      <p:bldP spid="6" grpId="0" build="p" autoUpdateAnimBg="0"/>
      <p:bldP spid="10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161685" y="1286425"/>
            <a:ext cx="70262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i="0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76388" y="1338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51640" y="2040007"/>
            <a:ext cx="3810000" cy="3360214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Sample:</a:t>
            </a:r>
          </a:p>
          <a:p>
            <a:pPr marL="0" indent="0">
              <a:buNone/>
            </a:pPr>
            <a:r>
              <a:rPr lang="en-US" dirty="0" smtClean="0"/>
              <a:t>   height = 66 in</a:t>
            </a:r>
          </a:p>
          <a:p>
            <a:pPr marL="0" indent="0">
              <a:buNone/>
            </a:pPr>
            <a:r>
              <a:rPr lang="en-US" dirty="0" smtClean="0"/>
              <a:t>   height = 4 in</a:t>
            </a:r>
          </a:p>
          <a:p>
            <a:pPr marL="0" indent="0">
              <a:buNone/>
            </a:pPr>
            <a:r>
              <a:rPr lang="en-US" dirty="0" smtClean="0"/>
              <a:t>N= 25 students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baseline="-25000" dirty="0"/>
              <a:t>.05</a:t>
            </a:r>
            <a:r>
              <a:rPr lang="en-US" dirty="0"/>
              <a:t> = </a:t>
            </a:r>
            <a:r>
              <a:rPr lang="en-US" dirty="0" smtClean="0"/>
              <a:t>2.06</a:t>
            </a:r>
          </a:p>
          <a:p>
            <a:pPr marL="0" indent="0">
              <a:buNone/>
            </a:pPr>
            <a:r>
              <a:rPr lang="en-US" dirty="0" smtClean="0"/>
              <a:t>Standard error =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914610"/>
              </p:ext>
            </p:extLst>
          </p:nvPr>
        </p:nvGraphicFramePr>
        <p:xfrm>
          <a:off x="1363663" y="5219570"/>
          <a:ext cx="28194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4" name="Equation" r:id="rId4" imgW="1244600" imgH="406400" progId="Equation.3">
                  <p:embed/>
                </p:oleObj>
              </mc:Choice>
              <mc:Fallback>
                <p:oleObj name="Equation" r:id="rId4" imgW="1244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5219570"/>
                        <a:ext cx="281940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518877"/>
              </p:ext>
            </p:extLst>
          </p:nvPr>
        </p:nvGraphicFramePr>
        <p:xfrm>
          <a:off x="1187485" y="3239083"/>
          <a:ext cx="347663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5" name="Equation" r:id="rId6" imgW="152400" imgH="139700" progId="Equation.3">
                  <p:embed/>
                </p:oleObj>
              </mc:Choice>
              <mc:Fallback>
                <p:oleObj name="Equation" r:id="rId6" imgW="1524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85" y="3239083"/>
                        <a:ext cx="347663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 txBox="1">
            <a:spLocks noChangeArrowheads="1"/>
          </p:cNvSpPr>
          <p:nvPr/>
        </p:nvSpPr>
        <p:spPr>
          <a:xfrm>
            <a:off x="4992432" y="2040007"/>
            <a:ext cx="4029960" cy="4100313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Question: Could </a:t>
            </a:r>
            <a:r>
              <a:rPr lang="el-GR" dirty="0">
                <a:latin typeface="Arial" charset="0"/>
                <a:cs typeface="Arial" charset="0"/>
              </a:rPr>
              <a:t>μ = 68 (with 95% confidence?)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109284"/>
              </p:ext>
            </p:extLst>
          </p:nvPr>
        </p:nvGraphicFramePr>
        <p:xfrm>
          <a:off x="1187485" y="2600890"/>
          <a:ext cx="292542" cy="426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6" name="Equation" r:id="rId8" imgW="165100" imgH="177800" progId="Equation.3">
                  <p:embed/>
                </p:oleObj>
              </mc:Choice>
              <mc:Fallback>
                <p:oleObj name="Equation" r:id="rId8" imgW="165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87485" y="2600890"/>
                        <a:ext cx="292542" cy="426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2022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nimBg="1"/>
      <p:bldP spid="6" grpId="0" build="p" autoUpdateAnimBg="0"/>
      <p:bldP spid="10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161685" y="1286425"/>
            <a:ext cx="70262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i="0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76388" y="1338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51640" y="2040007"/>
            <a:ext cx="3810000" cy="3360214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Sample:</a:t>
            </a:r>
          </a:p>
          <a:p>
            <a:pPr marL="0" indent="0">
              <a:buNone/>
            </a:pPr>
            <a:r>
              <a:rPr lang="en-US" dirty="0" smtClean="0"/>
              <a:t>   height = 66 in</a:t>
            </a:r>
          </a:p>
          <a:p>
            <a:pPr marL="0" indent="0">
              <a:buNone/>
            </a:pPr>
            <a:r>
              <a:rPr lang="en-US" dirty="0" smtClean="0"/>
              <a:t>   height = 4 in</a:t>
            </a:r>
          </a:p>
          <a:p>
            <a:pPr marL="0" indent="0">
              <a:buNone/>
            </a:pPr>
            <a:r>
              <a:rPr lang="en-US" dirty="0" smtClean="0"/>
              <a:t>N= 25 students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baseline="-25000" dirty="0"/>
              <a:t>.05</a:t>
            </a:r>
            <a:r>
              <a:rPr lang="en-US" dirty="0"/>
              <a:t> = 2.06</a:t>
            </a:r>
          </a:p>
          <a:p>
            <a:pPr marL="0" indent="0">
              <a:buNone/>
            </a:pPr>
            <a:r>
              <a:rPr lang="en-US" dirty="0" smtClean="0"/>
              <a:t>Standard error = .8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32142"/>
              </p:ext>
            </p:extLst>
          </p:nvPr>
        </p:nvGraphicFramePr>
        <p:xfrm>
          <a:off x="1187485" y="3239083"/>
          <a:ext cx="347663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3" name="Equation" r:id="rId4" imgW="152400" imgH="139700" progId="Equation.3">
                  <p:embed/>
                </p:oleObj>
              </mc:Choice>
              <mc:Fallback>
                <p:oleObj name="Equation" r:id="rId4" imgW="1524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85" y="3239083"/>
                        <a:ext cx="347663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 txBox="1">
            <a:spLocks noChangeArrowheads="1"/>
          </p:cNvSpPr>
          <p:nvPr/>
        </p:nvSpPr>
        <p:spPr>
          <a:xfrm>
            <a:off x="4978920" y="2040007"/>
            <a:ext cx="4029960" cy="4100313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Question: Could </a:t>
            </a:r>
            <a:r>
              <a:rPr lang="el-GR" dirty="0">
                <a:latin typeface="Arial" charset="0"/>
                <a:cs typeface="Arial" charset="0"/>
              </a:rPr>
              <a:t>μ = 68 (with 95% confidence?)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109284"/>
              </p:ext>
            </p:extLst>
          </p:nvPr>
        </p:nvGraphicFramePr>
        <p:xfrm>
          <a:off x="1187485" y="2600890"/>
          <a:ext cx="292542" cy="426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4" name="Equation" r:id="rId6" imgW="165100" imgH="177800" progId="Equation.3">
                  <p:embed/>
                </p:oleObj>
              </mc:Choice>
              <mc:Fallback>
                <p:oleObj name="Equation" r:id="rId6" imgW="165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87485" y="2600890"/>
                        <a:ext cx="292542" cy="426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0132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nimBg="1"/>
      <p:bldP spid="6" grpId="0" build="p" autoUpdateAnimBg="0"/>
      <p:bldP spid="10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 txBox="1">
            <a:spLocks noChangeArrowheads="1"/>
          </p:cNvSpPr>
          <p:nvPr/>
        </p:nvSpPr>
        <p:spPr>
          <a:xfrm>
            <a:off x="4978920" y="2040007"/>
            <a:ext cx="4029960" cy="4100313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Question: Could </a:t>
            </a:r>
            <a:r>
              <a:rPr lang="el-GR" dirty="0">
                <a:latin typeface="Arial" charset="0"/>
                <a:cs typeface="Arial" charset="0"/>
              </a:rPr>
              <a:t>μ = 68 (with 95% confidence?</a:t>
            </a:r>
            <a:r>
              <a:rPr lang="el-GR" dirty="0" smtClean="0">
                <a:latin typeface="Arial" charset="0"/>
                <a:cs typeface="Arial" charset="0"/>
              </a:rPr>
              <a:t>)</a:t>
            </a:r>
          </a:p>
          <a:p>
            <a:pPr marL="0" indent="0">
              <a:buNone/>
            </a:pPr>
            <a:endParaRPr lang="el-GR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l-GR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l-GR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l-GR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l-GR" dirty="0" smtClean="0">
                <a:latin typeface="Arial" charset="0"/>
                <a:cs typeface="Arial" charset="0"/>
              </a:rPr>
              <a:t>Answer?</a:t>
            </a:r>
            <a:endParaRPr lang="el-GR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161685" y="1286425"/>
            <a:ext cx="70262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i="0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76388" y="1338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51640" y="2040007"/>
            <a:ext cx="3810000" cy="3360214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Sample:</a:t>
            </a:r>
          </a:p>
          <a:p>
            <a:pPr marL="0" indent="0">
              <a:buNone/>
            </a:pPr>
            <a:r>
              <a:rPr lang="en-US" dirty="0" smtClean="0"/>
              <a:t>   height = 66 in</a:t>
            </a:r>
          </a:p>
          <a:p>
            <a:pPr marL="0" indent="0">
              <a:buNone/>
            </a:pPr>
            <a:r>
              <a:rPr lang="en-US" dirty="0" smtClean="0"/>
              <a:t>   height = 4 in</a:t>
            </a:r>
          </a:p>
          <a:p>
            <a:pPr marL="0" indent="0">
              <a:buNone/>
            </a:pPr>
            <a:r>
              <a:rPr lang="en-US" dirty="0" smtClean="0"/>
              <a:t>N= 25 students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baseline="-25000" dirty="0"/>
              <a:t>.05</a:t>
            </a:r>
            <a:r>
              <a:rPr lang="en-US" dirty="0"/>
              <a:t> = 2.06</a:t>
            </a:r>
          </a:p>
          <a:p>
            <a:pPr marL="0" indent="0">
              <a:buNone/>
            </a:pPr>
            <a:r>
              <a:rPr lang="en-US" dirty="0" smtClean="0"/>
              <a:t>Standard error = .8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307325"/>
              </p:ext>
            </p:extLst>
          </p:nvPr>
        </p:nvGraphicFramePr>
        <p:xfrm>
          <a:off x="5041900" y="3981450"/>
          <a:ext cx="3068638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88" name="Equation" r:id="rId4" imgW="1384300" imgH="622300" progId="Equation.3">
                  <p:embed/>
                </p:oleObj>
              </mc:Choice>
              <mc:Fallback>
                <p:oleObj name="Equation" r:id="rId4" imgW="1384300" imgH="622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900" y="3981450"/>
                        <a:ext cx="3068638" cy="137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20115"/>
              </p:ext>
            </p:extLst>
          </p:nvPr>
        </p:nvGraphicFramePr>
        <p:xfrm>
          <a:off x="1187485" y="3239083"/>
          <a:ext cx="347663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89" name="Equation" r:id="rId6" imgW="152400" imgH="139700" progId="Equation.3">
                  <p:embed/>
                </p:oleObj>
              </mc:Choice>
              <mc:Fallback>
                <p:oleObj name="Equation" r:id="rId6" imgW="1524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85" y="3239083"/>
                        <a:ext cx="347663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018245"/>
              </p:ext>
            </p:extLst>
          </p:nvPr>
        </p:nvGraphicFramePr>
        <p:xfrm>
          <a:off x="5042219" y="3466371"/>
          <a:ext cx="2605087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0" name="Equation" r:id="rId8" imgW="1143000" imgH="228600" progId="Equation.3">
                  <p:embed/>
                </p:oleObj>
              </mc:Choice>
              <mc:Fallback>
                <p:oleObj name="Equation" r:id="rId8" imgW="1143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2219" y="3466371"/>
                        <a:ext cx="2605087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109284"/>
              </p:ext>
            </p:extLst>
          </p:nvPr>
        </p:nvGraphicFramePr>
        <p:xfrm>
          <a:off x="1187485" y="2600890"/>
          <a:ext cx="292542" cy="426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1" name="Equation" r:id="rId10" imgW="165100" imgH="177800" progId="Equation.3">
                  <p:embed/>
                </p:oleObj>
              </mc:Choice>
              <mc:Fallback>
                <p:oleObj name="Equation" r:id="rId10" imgW="165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87485" y="2600890"/>
                        <a:ext cx="292542" cy="426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4606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utoUpdateAnimBg="0"/>
      <p:bldP spid="1029" grpId="0" animBg="1"/>
      <p:bldP spid="6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 txBox="1">
            <a:spLocks noChangeArrowheads="1"/>
          </p:cNvSpPr>
          <p:nvPr/>
        </p:nvSpPr>
        <p:spPr>
          <a:xfrm>
            <a:off x="4978920" y="2040007"/>
            <a:ext cx="4029960" cy="4100313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Question: Could </a:t>
            </a:r>
            <a:r>
              <a:rPr lang="el-GR" dirty="0">
                <a:latin typeface="Arial" charset="0"/>
                <a:cs typeface="Arial" charset="0"/>
              </a:rPr>
              <a:t>μ = 68 (with 95% confidence?</a:t>
            </a:r>
            <a:r>
              <a:rPr lang="el-GR" dirty="0" smtClean="0">
                <a:latin typeface="Arial" charset="0"/>
                <a:cs typeface="Arial" charset="0"/>
              </a:rPr>
              <a:t>)</a:t>
            </a:r>
          </a:p>
          <a:p>
            <a:pPr marL="0" indent="0">
              <a:buNone/>
            </a:pPr>
            <a:endParaRPr lang="el-GR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l-GR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l-GR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l-GR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l-GR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l-GR" dirty="0" smtClean="0">
                <a:latin typeface="Arial" charset="0"/>
                <a:cs typeface="Arial" charset="0"/>
              </a:rPr>
              <a:t>No, 68 is not likely</a:t>
            </a:r>
            <a:endParaRPr lang="el-GR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161685" y="1286425"/>
            <a:ext cx="70262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i="0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76388" y="1338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51640" y="2040007"/>
            <a:ext cx="3810000" cy="3360214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Sample:</a:t>
            </a:r>
          </a:p>
          <a:p>
            <a:pPr marL="0" indent="0">
              <a:buNone/>
            </a:pPr>
            <a:r>
              <a:rPr lang="en-US" dirty="0" smtClean="0"/>
              <a:t>   height = 66 in</a:t>
            </a:r>
          </a:p>
          <a:p>
            <a:pPr marL="0" indent="0">
              <a:buNone/>
            </a:pPr>
            <a:r>
              <a:rPr lang="en-US" dirty="0" smtClean="0"/>
              <a:t>   height = 4 in</a:t>
            </a:r>
          </a:p>
          <a:p>
            <a:pPr marL="0" indent="0">
              <a:buNone/>
            </a:pPr>
            <a:r>
              <a:rPr lang="en-US" dirty="0" smtClean="0"/>
              <a:t>N= 25 students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baseline="-25000" dirty="0"/>
              <a:t>.05</a:t>
            </a:r>
            <a:r>
              <a:rPr lang="en-US" dirty="0"/>
              <a:t> = 2.06</a:t>
            </a:r>
          </a:p>
          <a:p>
            <a:pPr marL="0" indent="0">
              <a:buNone/>
            </a:pPr>
            <a:r>
              <a:rPr lang="en-US" dirty="0" smtClean="0"/>
              <a:t>Standard error = .8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92711"/>
              </p:ext>
            </p:extLst>
          </p:nvPr>
        </p:nvGraphicFramePr>
        <p:xfrm>
          <a:off x="5042219" y="3939721"/>
          <a:ext cx="3068638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38" name="Equation" r:id="rId4" imgW="1384300" imgH="660400" progId="Equation.3">
                  <p:embed/>
                </p:oleObj>
              </mc:Choice>
              <mc:Fallback>
                <p:oleObj name="Equation" r:id="rId4" imgW="13843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2219" y="3939721"/>
                        <a:ext cx="3068638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803981"/>
              </p:ext>
            </p:extLst>
          </p:nvPr>
        </p:nvGraphicFramePr>
        <p:xfrm>
          <a:off x="1187485" y="3239083"/>
          <a:ext cx="347663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39" name="Equation" r:id="rId6" imgW="152400" imgH="139700" progId="Equation.3">
                  <p:embed/>
                </p:oleObj>
              </mc:Choice>
              <mc:Fallback>
                <p:oleObj name="Equation" r:id="rId6" imgW="1524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85" y="3239083"/>
                        <a:ext cx="347663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301107"/>
              </p:ext>
            </p:extLst>
          </p:nvPr>
        </p:nvGraphicFramePr>
        <p:xfrm>
          <a:off x="5042219" y="3466371"/>
          <a:ext cx="2605087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40" name="Equation" r:id="rId8" imgW="1143000" imgH="228600" progId="Equation.3">
                  <p:embed/>
                </p:oleObj>
              </mc:Choice>
              <mc:Fallback>
                <p:oleObj name="Equation" r:id="rId8" imgW="1143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2219" y="3466371"/>
                        <a:ext cx="2605087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599811"/>
              </p:ext>
            </p:extLst>
          </p:nvPr>
        </p:nvGraphicFramePr>
        <p:xfrm>
          <a:off x="1187485" y="2600890"/>
          <a:ext cx="292542" cy="426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41" name="Equation" r:id="rId10" imgW="165100" imgH="177800" progId="Equation.3">
                  <p:embed/>
                </p:oleObj>
              </mc:Choice>
              <mc:Fallback>
                <p:oleObj name="Equation" r:id="rId10" imgW="165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87485" y="2600890"/>
                        <a:ext cx="292542" cy="426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5315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utoUpdateAnimBg="0"/>
      <p:bldP spid="1029" grpId="0" animBg="1"/>
      <p:bldP spid="6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Six Steps for </a:t>
            </a:r>
            <a:r>
              <a:rPr lang="en-US" dirty="0"/>
              <a:t>Significance Tests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Set </a:t>
            </a:r>
            <a:r>
              <a:rPr lang="en-US" dirty="0">
                <a:sym typeface="Symbol" charset="0"/>
              </a:rPr>
              <a:t> (alpha or </a:t>
            </a:r>
            <a:r>
              <a:rPr lang="en-US" i="1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level) </a:t>
            </a:r>
            <a:endParaRPr lang="en-US" dirty="0" smtClean="0">
              <a:sym typeface="Symbol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463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Six Steps for Significance Tests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8943" y="1847153"/>
            <a:ext cx="7841186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 Set </a:t>
            </a:r>
            <a:r>
              <a:rPr lang="en-US" dirty="0">
                <a:sym typeface="Symbol" charset="0"/>
              </a:rPr>
              <a:t> (alpha or </a:t>
            </a:r>
            <a:r>
              <a:rPr lang="en-US" i="1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level</a:t>
            </a:r>
            <a:r>
              <a:rPr lang="en-US" dirty="0" smtClean="0">
                <a:sym typeface="Symbol" charset="0"/>
              </a:rPr>
              <a:t>) (typically .05 or .01)</a:t>
            </a:r>
            <a:endParaRPr lang="en-US" dirty="0">
              <a:sym typeface="Symbol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943" y="2298700"/>
            <a:ext cx="5334000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Line 261"/>
          <p:cNvSpPr>
            <a:spLocks noChangeShapeType="1"/>
          </p:cNvSpPr>
          <p:nvPr/>
        </p:nvSpPr>
        <p:spPr bwMode="auto">
          <a:xfrm>
            <a:off x="3872143" y="2881312"/>
            <a:ext cx="0" cy="2895600"/>
          </a:xfrm>
          <a:prstGeom prst="line">
            <a:avLst/>
          </a:prstGeom>
          <a:noFill/>
          <a:ln w="38100">
            <a:solidFill>
              <a:srgbClr val="0511F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62"/>
          <p:cNvSpPr>
            <a:spLocks noChangeShapeType="1"/>
          </p:cNvSpPr>
          <p:nvPr/>
        </p:nvSpPr>
        <p:spPr bwMode="auto">
          <a:xfrm>
            <a:off x="3719743" y="2881312"/>
            <a:ext cx="0" cy="2895600"/>
          </a:xfrm>
          <a:prstGeom prst="line">
            <a:avLst/>
          </a:prstGeom>
          <a:noFill/>
          <a:ln w="38100">
            <a:solidFill>
              <a:srgbClr val="33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263"/>
          <p:cNvSpPr>
            <a:spLocks noChangeShapeType="1"/>
          </p:cNvSpPr>
          <p:nvPr/>
        </p:nvSpPr>
        <p:spPr bwMode="auto">
          <a:xfrm>
            <a:off x="4024543" y="2881312"/>
            <a:ext cx="0" cy="2895600"/>
          </a:xfrm>
          <a:prstGeom prst="line">
            <a:avLst/>
          </a:prstGeom>
          <a:noFill/>
          <a:ln w="38100">
            <a:solidFill>
              <a:srgbClr val="33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264"/>
          <p:cNvSpPr txBox="1">
            <a:spLocks noChangeArrowheads="1"/>
          </p:cNvSpPr>
          <p:nvPr/>
        </p:nvSpPr>
        <p:spPr bwMode="auto">
          <a:xfrm>
            <a:off x="3551468" y="2455862"/>
            <a:ext cx="6588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kumimoji="0" lang="en-US" sz="1800"/>
              <a:t>95%</a:t>
            </a:r>
          </a:p>
        </p:txBody>
      </p:sp>
      <p:sp>
        <p:nvSpPr>
          <p:cNvPr id="11" name="Text Box 266"/>
          <p:cNvSpPr txBox="1">
            <a:spLocks noChangeArrowheads="1"/>
          </p:cNvSpPr>
          <p:nvPr/>
        </p:nvSpPr>
        <p:spPr bwMode="auto">
          <a:xfrm>
            <a:off x="2652943" y="2514600"/>
            <a:ext cx="728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kumimoji="0" lang="en-US" sz="1800"/>
              <a:t>2.5%</a:t>
            </a:r>
          </a:p>
        </p:txBody>
      </p:sp>
      <p:sp>
        <p:nvSpPr>
          <p:cNvPr id="12" name="Text Box 267"/>
          <p:cNvSpPr txBox="1">
            <a:spLocks noChangeArrowheads="1"/>
          </p:cNvSpPr>
          <p:nvPr/>
        </p:nvSpPr>
        <p:spPr bwMode="auto">
          <a:xfrm>
            <a:off x="4819881" y="2500312"/>
            <a:ext cx="7286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kumimoji="0" lang="en-US" sz="1800"/>
              <a:t>2.5%</a:t>
            </a:r>
          </a:p>
        </p:txBody>
      </p:sp>
    </p:spTree>
    <p:extLst>
      <p:ext uri="{BB962C8B-B14F-4D97-AF65-F5344CB8AC3E}">
        <p14:creationId xmlns:p14="http://schemas.microsoft.com/office/powerpoint/2010/main" val="2570922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Six Steps for </a:t>
            </a:r>
            <a:r>
              <a:rPr lang="en-US" dirty="0"/>
              <a:t>Significance Tests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Set </a:t>
            </a:r>
            <a:r>
              <a:rPr lang="en-US" dirty="0">
                <a:sym typeface="Symbol" charset="0"/>
              </a:rPr>
              <a:t> (alpha or </a:t>
            </a:r>
            <a:r>
              <a:rPr lang="en-US" i="1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level) </a:t>
            </a:r>
            <a:r>
              <a:rPr lang="en-US" dirty="0" smtClean="0">
                <a:sym typeface="Symbol" charset="0"/>
              </a:rPr>
              <a:t>				(</a:t>
            </a:r>
            <a:r>
              <a:rPr lang="en-US" dirty="0">
                <a:sym typeface="Symbol" charset="0"/>
              </a:rPr>
              <a:t>.05)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016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437455"/>
              </p:ext>
            </p:extLst>
          </p:nvPr>
        </p:nvGraphicFramePr>
        <p:xfrm>
          <a:off x="1706563" y="1738700"/>
          <a:ext cx="6332537" cy="166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7" name="MS Org Chart" r:id="rId4" imgW="6311880" imgH="1663560" progId="OrgPlusWOPX.4">
                  <p:embed followColorScheme="full"/>
                </p:oleObj>
              </mc:Choice>
              <mc:Fallback>
                <p:oleObj name="MS Org Chart" r:id="rId4" imgW="6311880" imgH="1663560" progId="OrgPlusWOPX.4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1738700"/>
                        <a:ext cx="6332537" cy="166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155974" y="4139000"/>
            <a:ext cx="2481461" cy="127652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>
                <a:solidFill>
                  <a:srgbClr val="FFFFFF"/>
                </a:solidFill>
                <a:latin typeface="Times New Roman" charset="0"/>
              </a:rPr>
              <a:t>Formulate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2400">
                <a:solidFill>
                  <a:srgbClr val="FFFFFF"/>
                </a:solidFill>
                <a:latin typeface="Times New Roman" charset="0"/>
              </a:rPr>
              <a:t>hypotheses</a:t>
            </a:r>
            <a:endParaRPr kumimoji="0" lang="en-US" sz="3000">
              <a:solidFill>
                <a:srgbClr val="FFFFFF"/>
              </a:solidFill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5009035" y="4139000"/>
            <a:ext cx="2687165" cy="127652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5204407" y="4139000"/>
            <a:ext cx="2632114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dirty="0" smtClean="0">
                <a:solidFill>
                  <a:srgbClr val="FFFFFF"/>
                </a:solidFill>
                <a:latin typeface="Times New Roman" charset="0"/>
              </a:rPr>
              <a:t>(Collect) &amp; Analyze data </a:t>
            </a:r>
            <a:br>
              <a:rPr lang="en-US" sz="2400" dirty="0" smtClean="0">
                <a:solidFill>
                  <a:srgbClr val="FFFFFF"/>
                </a:solidFill>
                <a:latin typeface="Times New Roman" charset="0"/>
              </a:rPr>
            </a:br>
            <a:r>
              <a:rPr lang="en-US" sz="2400" dirty="0" smtClean="0">
                <a:solidFill>
                  <a:srgbClr val="FFFFFF"/>
                </a:solidFill>
                <a:latin typeface="Times New Roman" charset="0"/>
              </a:rPr>
              <a:t>to </a:t>
            </a:r>
            <a:r>
              <a:rPr lang="en-US" sz="2400" dirty="0">
                <a:solidFill>
                  <a:srgbClr val="FFFFFF"/>
                </a:solidFill>
                <a:latin typeface="Times New Roman" charset="0"/>
              </a:rPr>
              <a:t>test hypotheses</a:t>
            </a:r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 flipH="1">
            <a:off x="2971800" y="3529400"/>
            <a:ext cx="3048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>
            <a:off x="6400800" y="35294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>
            <a:off x="3637435" y="46724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990600" y="457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29783" dir="3885598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400" dirty="0">
                <a:solidFill>
                  <a:schemeClr val="tx2"/>
                </a:solidFill>
                <a:latin typeface="Times New Roman" charset="0"/>
              </a:rPr>
              <a:t>Statistical inference. Role of chance.</a:t>
            </a:r>
            <a:endParaRPr lang="en-US" sz="4400" dirty="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2" name="Lightning Bolt 1"/>
          <p:cNvSpPr/>
          <p:nvPr/>
        </p:nvSpPr>
        <p:spPr>
          <a:xfrm>
            <a:off x="5957643" y="3407163"/>
            <a:ext cx="1238704" cy="957134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0" y="3407163"/>
            <a:ext cx="1726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Potential for </a:t>
            </a:r>
            <a:br>
              <a:rPr lang="en-US" dirty="0" smtClean="0"/>
            </a:br>
            <a:r>
              <a:rPr lang="en-US" dirty="0" smtClean="0"/>
              <a:t>Systematic Error</a:t>
            </a:r>
            <a:endParaRPr lang="en-US" dirty="0"/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3848100" y="5841171"/>
            <a:ext cx="2362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kumimoji="0" lang="en-US" sz="2000">
                <a:solidFill>
                  <a:srgbClr val="FFFFFF"/>
                </a:solidFill>
              </a:rPr>
              <a:t>Accept hypothesis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6515100" y="5841171"/>
            <a:ext cx="2362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kumimoji="0" lang="en-US" sz="2000">
                <a:solidFill>
                  <a:srgbClr val="FFFFFF"/>
                </a:solidFill>
              </a:rPr>
              <a:t>Reject hypothesis</a:t>
            </a:r>
            <a:endParaRPr kumimoji="0" lang="en-US" sz="3000">
              <a:solidFill>
                <a:srgbClr val="FFFFFF"/>
              </a:solidFill>
            </a:endParaRPr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 flipH="1">
            <a:off x="5204407" y="5415528"/>
            <a:ext cx="304800" cy="42564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>
            <a:off x="7010399" y="5415528"/>
            <a:ext cx="267353" cy="42564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8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utoUpdateAnimBg="0"/>
      <p:bldP spid="14" grpId="0" animBg="1"/>
      <p:bldP spid="15" grpId="0" autoUpdateAnimBg="0"/>
      <p:bldP spid="16" grpId="0" animBg="1"/>
      <p:bldP spid="17" grpId="0" animBg="1"/>
      <p:bldP spid="18" grpId="0" animBg="1"/>
      <p:bldP spid="21" grpId="0" animBg="1"/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Six Steps for Significance Tests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Set </a:t>
            </a:r>
            <a:r>
              <a:rPr lang="en-US" dirty="0">
                <a:sym typeface="Symbol" charset="0"/>
              </a:rPr>
              <a:t> (alpha or </a:t>
            </a:r>
            <a:r>
              <a:rPr lang="en-US" i="1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level) 				(.05</a:t>
            </a:r>
            <a:r>
              <a:rPr lang="en-US" dirty="0" smtClean="0">
                <a:sym typeface="Symbol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2 State </a:t>
            </a:r>
            <a:r>
              <a:rPr lang="en-US" dirty="0">
                <a:sym typeface="Symbol" charset="0"/>
              </a:rPr>
              <a:t>null and alternative </a:t>
            </a:r>
            <a:r>
              <a:rPr lang="en-US" dirty="0" smtClean="0">
                <a:sym typeface="Symbol" charset="0"/>
              </a:rPr>
              <a:t>hypotheses</a:t>
            </a:r>
          </a:p>
          <a:p>
            <a:r>
              <a:rPr lang="en-US" dirty="0"/>
              <a:t>Is the discrepancy simply due to chance?</a:t>
            </a:r>
          </a:p>
          <a:p>
            <a:pPr lvl="1"/>
            <a:endParaRPr lang="en-US" dirty="0">
              <a:cs typeface="Times New Roman" charset="0"/>
            </a:endParaRPr>
          </a:p>
          <a:p>
            <a:pPr marL="228600" lvl="1" indent="0">
              <a:buNone/>
            </a:pPr>
            <a:r>
              <a:rPr lang="en-US" dirty="0">
                <a:cs typeface="Times New Roman" charset="0"/>
              </a:rPr>
              <a:t>Sample mean approximates the population mean</a:t>
            </a:r>
            <a:endParaRPr lang="en-US" dirty="0"/>
          </a:p>
          <a:p>
            <a:r>
              <a:rPr lang="en-US" dirty="0"/>
              <a:t>Is the discrepancy more than would be expected by chance?</a:t>
            </a:r>
          </a:p>
          <a:p>
            <a:pPr marL="228600" lvl="1" indent="0">
              <a:buNone/>
            </a:pPr>
            <a:endParaRPr lang="en-US" dirty="0">
              <a:cs typeface="Times New Roman" charset="0"/>
            </a:endParaRPr>
          </a:p>
          <a:p>
            <a:pPr marL="228600" lvl="1" indent="0">
              <a:buNone/>
            </a:pPr>
            <a:r>
              <a:rPr lang="en-US" dirty="0" smtClean="0">
                <a:cs typeface="Times New Roman" charset="0"/>
              </a:rPr>
              <a:t>Sample </a:t>
            </a:r>
            <a:r>
              <a:rPr lang="en-US" dirty="0">
                <a:cs typeface="Times New Roman" charset="0"/>
              </a:rPr>
              <a:t>mean is different the population mean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ym typeface="Symbol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opulation mean = 66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Population mean ≠ 66</a:t>
            </a:r>
            <a:endParaRPr lang="en-US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398852"/>
              </p:ext>
            </p:extLst>
          </p:nvPr>
        </p:nvGraphicFramePr>
        <p:xfrm>
          <a:off x="1610493" y="3311752"/>
          <a:ext cx="46482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9" name="Equation" r:id="rId3" imgW="1765080" imgH="241200" progId="Equation.3">
                  <p:embed/>
                </p:oleObj>
              </mc:Choice>
              <mc:Fallback>
                <p:oleObj name="Equation" r:id="rId3" imgW="17650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493" y="3311752"/>
                        <a:ext cx="46482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19330"/>
              </p:ext>
            </p:extLst>
          </p:nvPr>
        </p:nvGraphicFramePr>
        <p:xfrm>
          <a:off x="1610493" y="5117904"/>
          <a:ext cx="46482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0" name="Equation" r:id="rId5" imgW="1752480" imgH="228600" progId="Equation.3">
                  <p:embed/>
                </p:oleObj>
              </mc:Choice>
              <mc:Fallback>
                <p:oleObj name="Equation" r:id="rId5" imgW="1752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493" y="5117904"/>
                        <a:ext cx="46482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1092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Six Steps for Significance Tests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Set </a:t>
            </a:r>
            <a:r>
              <a:rPr lang="en-US" dirty="0">
                <a:sym typeface="Symbol" charset="0"/>
              </a:rPr>
              <a:t> (alpha or </a:t>
            </a:r>
            <a:r>
              <a:rPr lang="en-US" i="1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level) 				(.05</a:t>
            </a:r>
            <a:r>
              <a:rPr lang="en-US" dirty="0" smtClean="0">
                <a:sym typeface="Symbol" charset="0"/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2 State </a:t>
            </a:r>
            <a:r>
              <a:rPr lang="en-US" dirty="0">
                <a:sym typeface="Symbol" charset="0"/>
              </a:rPr>
              <a:t>null and alternative </a:t>
            </a:r>
            <a:r>
              <a:rPr lang="en-US" dirty="0" smtClean="0">
                <a:sym typeface="Symbol" charset="0"/>
              </a:rPr>
              <a:t>hypotheses</a:t>
            </a:r>
          </a:p>
          <a:p>
            <a:r>
              <a:rPr lang="en-US" dirty="0"/>
              <a:t>Is the discrepancy simply due to chance?</a:t>
            </a:r>
          </a:p>
          <a:p>
            <a:pPr lvl="1"/>
            <a:endParaRPr lang="en-US" dirty="0">
              <a:cs typeface="Times New Roman" charset="0"/>
            </a:endParaRPr>
          </a:p>
          <a:p>
            <a:pPr marL="228600" lvl="1" indent="0">
              <a:buNone/>
            </a:pPr>
            <a:r>
              <a:rPr lang="en-US" dirty="0">
                <a:cs typeface="Times New Roman" charset="0"/>
              </a:rPr>
              <a:t>Sample mean approximates the population mean</a:t>
            </a:r>
            <a:endParaRPr lang="en-US" dirty="0"/>
          </a:p>
          <a:p>
            <a:r>
              <a:rPr lang="en-US" dirty="0"/>
              <a:t>Is the discrepancy more than would be expected by chance?</a:t>
            </a:r>
          </a:p>
          <a:p>
            <a:pPr marL="228600" lvl="1" indent="0">
              <a:buNone/>
            </a:pPr>
            <a:endParaRPr lang="en-US" dirty="0">
              <a:cs typeface="Times New Roman" charset="0"/>
            </a:endParaRPr>
          </a:p>
          <a:p>
            <a:pPr marL="228600" lvl="1" indent="0">
              <a:buNone/>
            </a:pPr>
            <a:r>
              <a:rPr lang="en-US" dirty="0">
                <a:cs typeface="Times New Roman" charset="0"/>
              </a:rPr>
              <a:t>S</a:t>
            </a:r>
            <a:r>
              <a:rPr lang="en-US" dirty="0" smtClean="0">
                <a:cs typeface="Times New Roman" charset="0"/>
              </a:rPr>
              <a:t>ample </a:t>
            </a:r>
            <a:r>
              <a:rPr lang="en-US" dirty="0">
                <a:cs typeface="Times New Roman" charset="0"/>
              </a:rPr>
              <a:t>mean is different the population mean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ym typeface="Symbol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opulation mean = 66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Population mean ≠ 66</a:t>
            </a:r>
            <a:endParaRPr lang="en-US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5835761"/>
              </p:ext>
            </p:extLst>
          </p:nvPr>
        </p:nvGraphicFramePr>
        <p:xfrm>
          <a:off x="1610493" y="3311752"/>
          <a:ext cx="46482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0" name="Equation" r:id="rId3" imgW="1765080" imgH="241200" progId="Equation.3">
                  <p:embed/>
                </p:oleObj>
              </mc:Choice>
              <mc:Fallback>
                <p:oleObj name="Equation" r:id="rId3" imgW="17650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493" y="3311752"/>
                        <a:ext cx="46482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556892"/>
              </p:ext>
            </p:extLst>
          </p:nvPr>
        </p:nvGraphicFramePr>
        <p:xfrm>
          <a:off x="1610493" y="5117904"/>
          <a:ext cx="46482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1" name="Equation" r:id="rId5" imgW="1752480" imgH="228600" progId="Equation.3">
                  <p:embed/>
                </p:oleObj>
              </mc:Choice>
              <mc:Fallback>
                <p:oleObj name="Equation" r:id="rId5" imgW="1752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493" y="5117904"/>
                        <a:ext cx="46482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2232571" y="3365791"/>
            <a:ext cx="714781" cy="668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3028424" y="4162880"/>
            <a:ext cx="2323997" cy="1222615"/>
          </a:xfrm>
          <a:prstGeom prst="borderCallout1">
            <a:avLst>
              <a:gd name="adj1" fmla="val 18750"/>
              <a:gd name="adj2" fmla="val -2381"/>
              <a:gd name="adj3" fmla="val -9070"/>
              <a:gd name="adj4" fmla="val -126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This is the unknown (but hypothesized) population mean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470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Six Steps for Significance Tests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Set </a:t>
            </a:r>
            <a:r>
              <a:rPr lang="en-US" dirty="0">
                <a:sym typeface="Symbol" charset="0"/>
              </a:rPr>
              <a:t> (alpha or </a:t>
            </a:r>
            <a:r>
              <a:rPr lang="en-US" i="1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level) 				(.05</a:t>
            </a:r>
            <a:r>
              <a:rPr lang="en-US" dirty="0" smtClean="0">
                <a:sym typeface="Symbol" charset="0"/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2 State </a:t>
            </a:r>
            <a:r>
              <a:rPr lang="en-US" dirty="0">
                <a:sym typeface="Symbol" charset="0"/>
              </a:rPr>
              <a:t>null and alternative </a:t>
            </a:r>
            <a:r>
              <a:rPr lang="en-US" dirty="0" smtClean="0">
                <a:sym typeface="Symbol" charset="0"/>
              </a:rPr>
              <a:t>hypotheses</a:t>
            </a:r>
          </a:p>
          <a:p>
            <a:r>
              <a:rPr lang="en-US" dirty="0"/>
              <a:t>Is the discrepancy simply due to chance?</a:t>
            </a:r>
          </a:p>
          <a:p>
            <a:pPr lvl="1"/>
            <a:endParaRPr lang="en-US" dirty="0">
              <a:cs typeface="Times New Roman" charset="0"/>
            </a:endParaRPr>
          </a:p>
          <a:p>
            <a:pPr marL="228600" lvl="1" indent="0">
              <a:buNone/>
            </a:pPr>
            <a:r>
              <a:rPr lang="en-US" dirty="0">
                <a:cs typeface="Times New Roman" charset="0"/>
              </a:rPr>
              <a:t>Sample mean approximates the population mean</a:t>
            </a:r>
            <a:endParaRPr lang="en-US" dirty="0"/>
          </a:p>
          <a:p>
            <a:r>
              <a:rPr lang="en-US" dirty="0"/>
              <a:t>Is the discrepancy more than would be expected by chance?</a:t>
            </a:r>
          </a:p>
          <a:p>
            <a:pPr marL="228600" lvl="1" indent="0">
              <a:buNone/>
            </a:pPr>
            <a:endParaRPr lang="en-US" dirty="0">
              <a:cs typeface="Times New Roman" charset="0"/>
            </a:endParaRPr>
          </a:p>
          <a:p>
            <a:pPr marL="228600" lvl="1" indent="0">
              <a:buNone/>
            </a:pPr>
            <a:r>
              <a:rPr lang="en-US" dirty="0">
                <a:cs typeface="Times New Roman" charset="0"/>
              </a:rPr>
              <a:t>S</a:t>
            </a:r>
            <a:r>
              <a:rPr lang="en-US" dirty="0" smtClean="0">
                <a:cs typeface="Times New Roman" charset="0"/>
              </a:rPr>
              <a:t>ample </a:t>
            </a:r>
            <a:r>
              <a:rPr lang="en-US" dirty="0">
                <a:cs typeface="Times New Roman" charset="0"/>
              </a:rPr>
              <a:t>mean is different the population mean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ym typeface="Symbol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opulation mean = 66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Population mean ≠ 66</a:t>
            </a:r>
            <a:endParaRPr lang="en-US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520829"/>
              </p:ext>
            </p:extLst>
          </p:nvPr>
        </p:nvGraphicFramePr>
        <p:xfrm>
          <a:off x="1610493" y="3327400"/>
          <a:ext cx="1906587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2" name="Equation" r:id="rId3" imgW="723900" imgH="228600" progId="Equation.3">
                  <p:embed/>
                </p:oleObj>
              </mc:Choice>
              <mc:Fallback>
                <p:oleObj name="Equation" r:id="rId3" imgW="723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493" y="3327400"/>
                        <a:ext cx="1906587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124055"/>
              </p:ext>
            </p:extLst>
          </p:nvPr>
        </p:nvGraphicFramePr>
        <p:xfrm>
          <a:off x="1610493" y="5133975"/>
          <a:ext cx="188595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3" name="Equation" r:id="rId5" imgW="711200" imgH="215900" progId="Equation.3">
                  <p:embed/>
                </p:oleObj>
              </mc:Choice>
              <mc:Fallback>
                <p:oleObj name="Equation" r:id="rId5" imgW="7112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493" y="5133975"/>
                        <a:ext cx="188595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5737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Six Steps for Significance Tests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Set </a:t>
            </a:r>
            <a:r>
              <a:rPr lang="en-US" dirty="0">
                <a:sym typeface="Symbol" charset="0"/>
              </a:rPr>
              <a:t> (alpha or </a:t>
            </a:r>
            <a:r>
              <a:rPr lang="en-US" i="1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level) 				(.05</a:t>
            </a:r>
            <a:r>
              <a:rPr lang="en-US" dirty="0" smtClean="0">
                <a:sym typeface="Symbol" charset="0"/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2 State </a:t>
            </a:r>
            <a:r>
              <a:rPr lang="en-US" dirty="0">
                <a:sym typeface="Symbol" charset="0"/>
              </a:rPr>
              <a:t>null and alternative hypotheses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3 Calculate </a:t>
            </a:r>
            <a:r>
              <a:rPr lang="en-US" dirty="0">
                <a:sym typeface="Symbol" charset="0"/>
              </a:rPr>
              <a:t>test </a:t>
            </a:r>
            <a:r>
              <a:rPr lang="en-US" dirty="0" smtClean="0">
                <a:sym typeface="Symbol" charset="0"/>
              </a:rPr>
              <a:t>statistic (t)</a:t>
            </a:r>
          </a:p>
          <a:p>
            <a:pPr marL="0" indent="0">
              <a:buNone/>
            </a:pPr>
            <a:endParaRPr lang="en-US" dirty="0">
              <a:sym typeface="Symbol" charset="0"/>
            </a:endParaRPr>
          </a:p>
          <a:p>
            <a:pPr marL="0" indent="0">
              <a:buNone/>
            </a:pPr>
            <a:endParaRPr lang="en-US" dirty="0" smtClean="0">
              <a:sym typeface="Symbol" charset="0"/>
            </a:endParaRPr>
          </a:p>
          <a:p>
            <a:pPr marL="0" indent="0">
              <a:buNone/>
            </a:pPr>
            <a:endParaRPr lang="en-US" dirty="0">
              <a:sym typeface="Symbol" charset="0"/>
            </a:endParaRPr>
          </a:p>
          <a:p>
            <a:pPr marL="0" indent="0">
              <a:buNone/>
            </a:pPr>
            <a:endParaRPr lang="en-US" dirty="0" smtClean="0">
              <a:sym typeface="Symbol" charset="0"/>
            </a:endParaRPr>
          </a:p>
          <a:p>
            <a:pPr marL="514350" indent="-514350">
              <a:buAutoNum type="arabicPlain" startAt="3"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865016"/>
              </p:ext>
            </p:extLst>
          </p:nvPr>
        </p:nvGraphicFramePr>
        <p:xfrm>
          <a:off x="2223598" y="3805238"/>
          <a:ext cx="1730375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3" imgW="596900" imgH="457200" progId="Equation.3">
                  <p:embed/>
                </p:oleObj>
              </mc:Choice>
              <mc:Fallback>
                <p:oleObj name="Equation" r:id="rId3" imgW="596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3598" y="3805238"/>
                        <a:ext cx="1730375" cy="132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5088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Six Steps for Significance Tests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Set </a:t>
            </a:r>
            <a:r>
              <a:rPr lang="en-US" dirty="0">
                <a:sym typeface="Symbol" charset="0"/>
              </a:rPr>
              <a:t> (alpha or </a:t>
            </a:r>
            <a:r>
              <a:rPr lang="en-US" i="1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level) 				(.05</a:t>
            </a:r>
            <a:r>
              <a:rPr lang="en-US" dirty="0" smtClean="0">
                <a:sym typeface="Symbol" charset="0"/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2 State </a:t>
            </a:r>
            <a:r>
              <a:rPr lang="en-US" dirty="0">
                <a:sym typeface="Symbol" charset="0"/>
              </a:rPr>
              <a:t>null and alternative hypotheses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3 Calculate </a:t>
            </a:r>
            <a:r>
              <a:rPr lang="en-US" dirty="0">
                <a:sym typeface="Symbol" charset="0"/>
              </a:rPr>
              <a:t>test </a:t>
            </a:r>
            <a:r>
              <a:rPr lang="en-US" dirty="0" smtClean="0">
                <a:sym typeface="Symbol" charset="0"/>
              </a:rPr>
              <a:t>statistic (t)</a:t>
            </a:r>
          </a:p>
          <a:p>
            <a:pPr marL="0" indent="0">
              <a:buNone/>
            </a:pPr>
            <a:endParaRPr lang="en-US" dirty="0">
              <a:sym typeface="Symbol" charset="0"/>
            </a:endParaRPr>
          </a:p>
          <a:p>
            <a:pPr marL="0" indent="0">
              <a:buNone/>
            </a:pPr>
            <a:endParaRPr lang="en-US" dirty="0" smtClean="0">
              <a:sym typeface="Symbol" charset="0"/>
            </a:endParaRPr>
          </a:p>
          <a:p>
            <a:pPr marL="0" indent="0">
              <a:buNone/>
            </a:pPr>
            <a:endParaRPr lang="en-US" dirty="0">
              <a:sym typeface="Symbol" charset="0"/>
            </a:endParaRPr>
          </a:p>
          <a:p>
            <a:pPr marL="0" indent="0">
              <a:buNone/>
            </a:pPr>
            <a:endParaRPr lang="en-US" dirty="0" smtClean="0">
              <a:sym typeface="Symbol" charset="0"/>
            </a:endParaRPr>
          </a:p>
          <a:p>
            <a:pPr marL="514350" indent="-514350">
              <a:buAutoNum type="arabicPlain" startAt="3"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731805"/>
              </p:ext>
            </p:extLst>
          </p:nvPr>
        </p:nvGraphicFramePr>
        <p:xfrm>
          <a:off x="2251075" y="3805238"/>
          <a:ext cx="4676775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0" name="Equation" r:id="rId3" imgW="1612900" imgH="457200" progId="Equation.3">
                  <p:embed/>
                </p:oleObj>
              </mc:Choice>
              <mc:Fallback>
                <p:oleObj name="Equation" r:id="rId3" imgW="1612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075" y="3805238"/>
                        <a:ext cx="4676775" cy="132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8433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Six Steps for Significance Tests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Set </a:t>
            </a:r>
            <a:r>
              <a:rPr lang="en-US" dirty="0">
                <a:sym typeface="Symbol" charset="0"/>
              </a:rPr>
              <a:t> (alpha or </a:t>
            </a:r>
            <a:r>
              <a:rPr lang="en-US" i="1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level) 				(.05</a:t>
            </a:r>
            <a:r>
              <a:rPr lang="en-US" dirty="0" smtClean="0">
                <a:sym typeface="Symbol" charset="0"/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2 State </a:t>
            </a:r>
            <a:r>
              <a:rPr lang="en-US" dirty="0">
                <a:sym typeface="Symbol" charset="0"/>
              </a:rPr>
              <a:t>null and alternative hypotheses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3 Calculate </a:t>
            </a:r>
            <a:r>
              <a:rPr lang="en-US" dirty="0">
                <a:sym typeface="Symbol" charset="0"/>
              </a:rPr>
              <a:t>test statistic </a:t>
            </a:r>
            <a:r>
              <a:rPr lang="en-US" dirty="0" smtClean="0">
                <a:sym typeface="Symbol" charset="0"/>
              </a:rPr>
              <a:t>(t)	</a:t>
            </a:r>
            <a:r>
              <a:rPr lang="en-US" dirty="0">
                <a:sym typeface="Symbol" charset="0"/>
              </a:rPr>
              <a:t>	</a:t>
            </a:r>
            <a:r>
              <a:rPr lang="en-US" dirty="0" smtClean="0">
                <a:sym typeface="Symbol" charset="0"/>
              </a:rPr>
              <a:t>	(</a:t>
            </a:r>
            <a:r>
              <a:rPr lang="en-US" dirty="0">
                <a:sym typeface="Symbol" charset="0"/>
              </a:rPr>
              <a:t>-2.5</a:t>
            </a:r>
            <a:r>
              <a:rPr lang="en-US" dirty="0" smtClean="0">
                <a:sym typeface="Symbo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1559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Six Steps for Significance Tests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Set </a:t>
            </a:r>
            <a:r>
              <a:rPr lang="en-US" dirty="0">
                <a:sym typeface="Symbol" charset="0"/>
              </a:rPr>
              <a:t> (alpha or </a:t>
            </a:r>
            <a:r>
              <a:rPr lang="en-US" i="1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level) 				(.05</a:t>
            </a:r>
            <a:r>
              <a:rPr lang="en-US" dirty="0" smtClean="0">
                <a:sym typeface="Symbol" charset="0"/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2 State </a:t>
            </a:r>
            <a:r>
              <a:rPr lang="en-US" dirty="0">
                <a:sym typeface="Symbol" charset="0"/>
              </a:rPr>
              <a:t>null and alternative hypotheses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3 Calculate </a:t>
            </a:r>
            <a:r>
              <a:rPr lang="en-US" dirty="0">
                <a:sym typeface="Symbol" charset="0"/>
              </a:rPr>
              <a:t>test statistic </a:t>
            </a:r>
            <a:r>
              <a:rPr lang="en-US" dirty="0" smtClean="0">
                <a:sym typeface="Symbol" charset="0"/>
              </a:rPr>
              <a:t>(t)</a:t>
            </a:r>
            <a:r>
              <a:rPr lang="en-US" dirty="0">
                <a:sym typeface="Symbol" charset="0"/>
              </a:rPr>
              <a:t>		</a:t>
            </a:r>
            <a:r>
              <a:rPr lang="en-US" dirty="0" smtClean="0">
                <a:sym typeface="Symbol" charset="0"/>
              </a:rPr>
              <a:t>	(</a:t>
            </a:r>
            <a:r>
              <a:rPr lang="en-US" dirty="0">
                <a:sym typeface="Symbol" charset="0"/>
              </a:rPr>
              <a:t>-2.5)</a:t>
            </a:r>
            <a:endParaRPr lang="en-US" dirty="0" smtClean="0">
              <a:sym typeface="Symbol" charset="0"/>
            </a:endParaRP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4 Determine the critical value (look up </a:t>
            </a:r>
            <a:r>
              <a:rPr lang="en-US" dirty="0"/>
              <a:t> </a:t>
            </a:r>
            <a:r>
              <a:rPr lang="en-US" dirty="0" smtClean="0">
                <a:sym typeface="Symbol" charset="0"/>
              </a:rPr>
              <a:t> and N-1)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280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Six Steps for Significance Tests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Set </a:t>
            </a:r>
            <a:r>
              <a:rPr lang="en-US" dirty="0">
                <a:sym typeface="Symbol" charset="0"/>
              </a:rPr>
              <a:t> (alpha or </a:t>
            </a:r>
            <a:r>
              <a:rPr lang="en-US" i="1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level) 				(.05</a:t>
            </a:r>
            <a:r>
              <a:rPr lang="en-US" dirty="0" smtClean="0">
                <a:sym typeface="Symbol" charset="0"/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2 State </a:t>
            </a:r>
            <a:r>
              <a:rPr lang="en-US" dirty="0">
                <a:sym typeface="Symbol" charset="0"/>
              </a:rPr>
              <a:t>null and alternative hypotheses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3 Calculate </a:t>
            </a:r>
            <a:r>
              <a:rPr lang="en-US" dirty="0">
                <a:sym typeface="Symbol" charset="0"/>
              </a:rPr>
              <a:t>test statistic </a:t>
            </a:r>
            <a:r>
              <a:rPr lang="en-US" dirty="0" smtClean="0">
                <a:sym typeface="Symbol" charset="0"/>
              </a:rPr>
              <a:t>(t)</a:t>
            </a:r>
            <a:r>
              <a:rPr lang="en-US" dirty="0">
                <a:sym typeface="Symbol" charset="0"/>
              </a:rPr>
              <a:t>			(-2.5)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4 Determine the critical value (look up </a:t>
            </a:r>
            <a:r>
              <a:rPr lang="en-US" dirty="0"/>
              <a:t> </a:t>
            </a:r>
            <a:r>
              <a:rPr lang="en-US" dirty="0" smtClean="0">
                <a:sym typeface="Symbol" charset="0"/>
              </a:rPr>
              <a:t> and N-1). =.05; N-1 = 24. t</a:t>
            </a:r>
            <a:r>
              <a:rPr lang="en-US" baseline="-25000" dirty="0" smtClean="0">
                <a:sym typeface="Symbol" charset="0"/>
              </a:rPr>
              <a:t>.05</a:t>
            </a:r>
            <a:r>
              <a:rPr lang="en-US" dirty="0" smtClean="0">
                <a:sym typeface="Symbol" charset="0"/>
              </a:rPr>
              <a:t> = 2.06</a:t>
            </a:r>
            <a:endParaRPr lang="en-US" dirty="0">
              <a:sym typeface="Symbol" charset="0"/>
            </a:endParaRPr>
          </a:p>
          <a:p>
            <a:pPr marL="514350" indent="-514350">
              <a:buAutoNum type="arabicPlain" startAt="3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6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Six Steps for Significance Tests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Set </a:t>
            </a:r>
            <a:r>
              <a:rPr lang="en-US" dirty="0">
                <a:sym typeface="Symbol" charset="0"/>
              </a:rPr>
              <a:t> (alpha or </a:t>
            </a:r>
            <a:r>
              <a:rPr lang="en-US" i="1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level) 				(.05</a:t>
            </a:r>
            <a:r>
              <a:rPr lang="en-US" dirty="0" smtClean="0">
                <a:sym typeface="Symbol" charset="0"/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2 State </a:t>
            </a:r>
            <a:r>
              <a:rPr lang="en-US" dirty="0">
                <a:sym typeface="Symbol" charset="0"/>
              </a:rPr>
              <a:t>null and alternative hypotheses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3 Calculate </a:t>
            </a:r>
            <a:r>
              <a:rPr lang="en-US" dirty="0">
                <a:sym typeface="Symbol" charset="0"/>
              </a:rPr>
              <a:t>test statistic </a:t>
            </a:r>
            <a:r>
              <a:rPr lang="en-US" dirty="0" smtClean="0">
                <a:sym typeface="Symbol" charset="0"/>
              </a:rPr>
              <a:t>(t)</a:t>
            </a:r>
            <a:r>
              <a:rPr lang="en-US" dirty="0">
                <a:sym typeface="Symbol" charset="0"/>
              </a:rPr>
              <a:t>			(-2.5)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4 Determine the critical value (t</a:t>
            </a:r>
            <a:r>
              <a:rPr lang="en-US" baseline="-25000" dirty="0" smtClean="0">
                <a:sym typeface="Symbol" charset="0"/>
              </a:rPr>
              <a:t></a:t>
            </a:r>
            <a:r>
              <a:rPr lang="en-US" dirty="0" smtClean="0">
                <a:sym typeface="Symbol" charset="0"/>
              </a:rPr>
              <a:t>)	(2.06)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601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Six Steps for Significance Tests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Set </a:t>
            </a:r>
            <a:r>
              <a:rPr lang="en-US" dirty="0">
                <a:sym typeface="Symbol" charset="0"/>
              </a:rPr>
              <a:t> (alpha or </a:t>
            </a:r>
            <a:r>
              <a:rPr lang="en-US" i="1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level) 				(.05</a:t>
            </a:r>
            <a:r>
              <a:rPr lang="en-US" dirty="0" smtClean="0">
                <a:sym typeface="Symbol" charset="0"/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2 State </a:t>
            </a:r>
            <a:r>
              <a:rPr lang="en-US" dirty="0">
                <a:sym typeface="Symbol" charset="0"/>
              </a:rPr>
              <a:t>null and alternative hypotheses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3 Calculate </a:t>
            </a:r>
            <a:r>
              <a:rPr lang="en-US" dirty="0">
                <a:sym typeface="Symbol" charset="0"/>
              </a:rPr>
              <a:t>test statistic </a:t>
            </a:r>
            <a:r>
              <a:rPr lang="en-US" dirty="0" smtClean="0">
                <a:sym typeface="Symbol" charset="0"/>
              </a:rPr>
              <a:t>(t)</a:t>
            </a:r>
            <a:r>
              <a:rPr lang="en-US" dirty="0">
                <a:sym typeface="Symbol" charset="0"/>
              </a:rPr>
              <a:t>			(-2.5)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4 Determine the critical value (t</a:t>
            </a:r>
            <a:r>
              <a:rPr lang="en-US" baseline="-25000" dirty="0" smtClean="0">
                <a:sym typeface="Symbol" charset="0"/>
              </a:rPr>
              <a:t></a:t>
            </a:r>
            <a:r>
              <a:rPr lang="en-US" dirty="0" smtClean="0">
                <a:sym typeface="Symbol" charset="0"/>
              </a:rPr>
              <a:t>)	(2.06)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5 State decision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950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990600" y="457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29783" dir="3885598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400" dirty="0">
                <a:solidFill>
                  <a:schemeClr val="tx2"/>
                </a:solidFill>
                <a:latin typeface="Times New Roman" charset="0"/>
              </a:rPr>
              <a:t>Statistical inference. Role of chance.</a:t>
            </a:r>
            <a:endParaRPr lang="en-US" sz="4400" dirty="0">
              <a:solidFill>
                <a:schemeClr val="tx2"/>
              </a:solidFill>
              <a:latin typeface="Times New Roman" charset="0"/>
            </a:endParaRP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701474"/>
              </p:ext>
            </p:extLst>
          </p:nvPr>
        </p:nvGraphicFramePr>
        <p:xfrm>
          <a:off x="1706563" y="1738700"/>
          <a:ext cx="6332537" cy="166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1" name="MS Org Chart" r:id="rId4" imgW="6311880" imgH="1663560" progId="OrgPlusWOPX.4">
                  <p:embed followColorScheme="full"/>
                </p:oleObj>
              </mc:Choice>
              <mc:Fallback>
                <p:oleObj name="MS Org Chart" r:id="rId4" imgW="6311880" imgH="1663560" progId="OrgPlusWOPX.4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1738700"/>
                        <a:ext cx="6332537" cy="166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155974" y="4139000"/>
            <a:ext cx="2481461" cy="127652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FFFFFF"/>
                </a:solidFill>
                <a:latin typeface="Times New Roman" charset="0"/>
              </a:rPr>
              <a:t>Formulate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FFFFFF"/>
                </a:solidFill>
                <a:latin typeface="Times New Roman" charset="0"/>
              </a:rPr>
              <a:t>hypotheses</a:t>
            </a:r>
            <a:endParaRPr kumimoji="0" lang="en-US" sz="3000" dirty="0">
              <a:solidFill>
                <a:srgbClr val="FFFFFF"/>
              </a:solidFill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009035" y="4139000"/>
            <a:ext cx="2687165" cy="127652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5204407" y="4139000"/>
            <a:ext cx="2632114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dirty="0" smtClean="0">
                <a:solidFill>
                  <a:srgbClr val="FFFFFF"/>
                </a:solidFill>
                <a:latin typeface="Times New Roman" charset="0"/>
              </a:rPr>
              <a:t>(Collect) &amp; Analyze data </a:t>
            </a:r>
            <a:br>
              <a:rPr lang="en-US" sz="2400" dirty="0" smtClean="0">
                <a:solidFill>
                  <a:srgbClr val="FFFFFF"/>
                </a:solidFill>
                <a:latin typeface="Times New Roman" charset="0"/>
              </a:rPr>
            </a:br>
            <a:r>
              <a:rPr lang="en-US" sz="2400" dirty="0" smtClean="0">
                <a:solidFill>
                  <a:srgbClr val="FFFFFF"/>
                </a:solidFill>
                <a:latin typeface="Times New Roman" charset="0"/>
              </a:rPr>
              <a:t>to </a:t>
            </a:r>
            <a:r>
              <a:rPr lang="en-US" sz="2400" dirty="0">
                <a:solidFill>
                  <a:srgbClr val="FFFFFF"/>
                </a:solidFill>
                <a:latin typeface="Times New Roman" charset="0"/>
              </a:rPr>
              <a:t>test hypotheses</a:t>
            </a: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 flipH="1">
            <a:off x="2971800" y="3529400"/>
            <a:ext cx="3048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6400800" y="35294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3637435" y="46724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3848100" y="5841171"/>
            <a:ext cx="2362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kumimoji="0" lang="en-US" sz="2000" dirty="0">
                <a:solidFill>
                  <a:srgbClr val="FFFFFF"/>
                </a:solidFill>
              </a:rPr>
              <a:t>Accept hypothesis</a:t>
            </a: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6515100" y="5841171"/>
            <a:ext cx="2362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kumimoji="0" lang="en-US" sz="2000">
                <a:solidFill>
                  <a:srgbClr val="FFFFFF"/>
                </a:solidFill>
              </a:rPr>
              <a:t>Reject hypothesis</a:t>
            </a:r>
            <a:endParaRPr kumimoji="0" lang="en-US" sz="3000">
              <a:solidFill>
                <a:srgbClr val="FFFFFF"/>
              </a:solidFill>
            </a:endParaRPr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 flipH="1">
            <a:off x="5204407" y="5415528"/>
            <a:ext cx="304800" cy="42564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>
            <a:off x="7010399" y="5415528"/>
            <a:ext cx="267353" cy="42564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ghtning Bolt 20"/>
          <p:cNvSpPr/>
          <p:nvPr/>
        </p:nvSpPr>
        <p:spPr>
          <a:xfrm>
            <a:off x="5514172" y="5194840"/>
            <a:ext cx="1238704" cy="957134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08519" y="5194840"/>
            <a:ext cx="149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Potential for </a:t>
            </a:r>
          </a:p>
          <a:p>
            <a:r>
              <a:rPr lang="en-US" dirty="0" smtClean="0"/>
              <a:t>Random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08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12" grpId="0" animBg="1"/>
      <p:bldP spid="13" grpId="0" autoUpdateAnimBg="0"/>
      <p:bldP spid="14" grpId="0" animBg="1"/>
      <p:bldP spid="15" grpId="0" animBg="1"/>
      <p:bldP spid="16" grpId="0" animBg="1"/>
      <p:bldP spid="19" grpId="0" animBg="1"/>
      <p:bldP spid="2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Six Steps for Significance Tests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Set </a:t>
            </a:r>
            <a:r>
              <a:rPr lang="en-US" dirty="0">
                <a:sym typeface="Symbol" charset="0"/>
              </a:rPr>
              <a:t> (alpha or </a:t>
            </a:r>
            <a:r>
              <a:rPr lang="en-US" i="1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level) 				(.05</a:t>
            </a:r>
            <a:r>
              <a:rPr lang="en-US" dirty="0" smtClean="0">
                <a:sym typeface="Symbol" charset="0"/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2 State </a:t>
            </a:r>
            <a:r>
              <a:rPr lang="en-US" dirty="0">
                <a:sym typeface="Symbol" charset="0"/>
              </a:rPr>
              <a:t>null and alternative hypotheses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3 Calculate </a:t>
            </a:r>
            <a:r>
              <a:rPr lang="en-US" dirty="0">
                <a:sym typeface="Symbol" charset="0"/>
              </a:rPr>
              <a:t>test </a:t>
            </a:r>
            <a:r>
              <a:rPr lang="en-US" dirty="0" smtClean="0">
                <a:sym typeface="Symbol" charset="0"/>
              </a:rPr>
              <a:t>statistic (t) </a:t>
            </a:r>
            <a:r>
              <a:rPr lang="en-US" dirty="0">
                <a:sym typeface="Symbol" charset="0"/>
              </a:rPr>
              <a:t>			(-2.5)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4 Determine the critical value (t</a:t>
            </a:r>
            <a:r>
              <a:rPr lang="en-US" baseline="-25000" dirty="0" smtClean="0">
                <a:sym typeface="Symbol" charset="0"/>
              </a:rPr>
              <a:t></a:t>
            </a:r>
            <a:r>
              <a:rPr lang="en-US" dirty="0" smtClean="0">
                <a:sym typeface="Symbol" charset="0"/>
              </a:rPr>
              <a:t>)	(2.06)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5 State </a:t>
            </a:r>
            <a:r>
              <a:rPr lang="en-US" dirty="0">
                <a:sym typeface="Symbol" charset="0"/>
              </a:rPr>
              <a:t>decision </a:t>
            </a:r>
            <a:r>
              <a:rPr lang="en-US" dirty="0" smtClean="0">
                <a:sym typeface="Symbol" charset="0"/>
              </a:rPr>
              <a:t>rule     |</a:t>
            </a:r>
            <a:r>
              <a:rPr lang="en-US" dirty="0">
                <a:sym typeface="Symbol" charset="0"/>
              </a:rPr>
              <a:t>t| &lt; </a:t>
            </a:r>
            <a:r>
              <a:rPr lang="en-US" dirty="0" smtClean="0">
                <a:sym typeface="Symbol" charset="0"/>
              </a:rPr>
              <a:t>|t</a:t>
            </a:r>
            <a:r>
              <a:rPr lang="en-US" baseline="-25000" dirty="0">
                <a:sym typeface="Symbol" charset="0"/>
              </a:rPr>
              <a:t></a:t>
            </a:r>
            <a:r>
              <a:rPr lang="en-US" dirty="0" smtClean="0">
                <a:sym typeface="Symbol" charset="0"/>
              </a:rPr>
              <a:t>| </a:t>
            </a:r>
            <a:r>
              <a:rPr lang="en-US" dirty="0">
                <a:sym typeface="Wingdings"/>
              </a:rPr>
              <a:t> H</a:t>
            </a:r>
            <a:r>
              <a:rPr lang="en-US" baseline="-25000" dirty="0">
                <a:sym typeface="Wingdings"/>
              </a:rPr>
              <a:t>0</a:t>
            </a:r>
            <a:r>
              <a:rPr lang="en-US" dirty="0">
                <a:sym typeface="Wingdings"/>
              </a:rPr>
              <a:t> is true</a:t>
            </a:r>
            <a:endParaRPr lang="en-US" dirty="0">
              <a:sym typeface="Symbol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97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Six Steps for Significance Tests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Set </a:t>
            </a:r>
            <a:r>
              <a:rPr lang="en-US" dirty="0">
                <a:sym typeface="Symbol" charset="0"/>
              </a:rPr>
              <a:t> (alpha or </a:t>
            </a:r>
            <a:r>
              <a:rPr lang="en-US" i="1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level) 				(.05</a:t>
            </a:r>
            <a:r>
              <a:rPr lang="en-US" dirty="0" smtClean="0">
                <a:sym typeface="Symbol" charset="0"/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2 State </a:t>
            </a:r>
            <a:r>
              <a:rPr lang="en-US" dirty="0">
                <a:sym typeface="Symbol" charset="0"/>
              </a:rPr>
              <a:t>null and alternative hypotheses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3 Calculate </a:t>
            </a:r>
            <a:r>
              <a:rPr lang="en-US" dirty="0">
                <a:sym typeface="Symbol" charset="0"/>
              </a:rPr>
              <a:t>test </a:t>
            </a:r>
            <a:r>
              <a:rPr lang="en-US" dirty="0" smtClean="0">
                <a:sym typeface="Symbol" charset="0"/>
              </a:rPr>
              <a:t>statistic (t) </a:t>
            </a:r>
            <a:r>
              <a:rPr lang="en-US" dirty="0">
                <a:sym typeface="Symbol" charset="0"/>
              </a:rPr>
              <a:t>			(-2.5)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4 Determine the critical value (t</a:t>
            </a:r>
            <a:r>
              <a:rPr lang="en-US" baseline="-25000" dirty="0" smtClean="0">
                <a:sym typeface="Symbol" charset="0"/>
              </a:rPr>
              <a:t></a:t>
            </a:r>
            <a:r>
              <a:rPr lang="en-US" dirty="0" smtClean="0">
                <a:sym typeface="Symbol" charset="0"/>
              </a:rPr>
              <a:t>)	(2.06)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5 State </a:t>
            </a:r>
            <a:r>
              <a:rPr lang="en-US" dirty="0">
                <a:sym typeface="Symbol" charset="0"/>
              </a:rPr>
              <a:t>decision </a:t>
            </a:r>
            <a:r>
              <a:rPr lang="en-US" dirty="0" smtClean="0">
                <a:sym typeface="Symbol" charset="0"/>
              </a:rPr>
              <a:t>rule     |</a:t>
            </a:r>
            <a:r>
              <a:rPr lang="en-US" dirty="0">
                <a:sym typeface="Symbol" charset="0"/>
              </a:rPr>
              <a:t>t| &lt; </a:t>
            </a:r>
            <a:r>
              <a:rPr lang="en-US" dirty="0" smtClean="0">
                <a:sym typeface="Symbol" charset="0"/>
              </a:rPr>
              <a:t>|t</a:t>
            </a:r>
            <a:r>
              <a:rPr lang="en-US" baseline="-25000" dirty="0">
                <a:sym typeface="Symbol" charset="0"/>
              </a:rPr>
              <a:t></a:t>
            </a:r>
            <a:r>
              <a:rPr lang="en-US" dirty="0" smtClean="0">
                <a:sym typeface="Symbol" charset="0"/>
              </a:rPr>
              <a:t>| </a:t>
            </a:r>
            <a:r>
              <a:rPr lang="en-US" dirty="0">
                <a:sym typeface="Wingdings"/>
              </a:rPr>
              <a:t> H</a:t>
            </a:r>
            <a:r>
              <a:rPr lang="en-US" baseline="-25000" dirty="0">
                <a:sym typeface="Wingdings"/>
              </a:rPr>
              <a:t>0</a:t>
            </a:r>
            <a:r>
              <a:rPr lang="en-US" dirty="0">
                <a:sym typeface="Wingdings"/>
              </a:rPr>
              <a:t> is </a:t>
            </a:r>
            <a:r>
              <a:rPr lang="en-US" dirty="0" smtClean="0">
                <a:sym typeface="Wingdings"/>
              </a:rPr>
              <a:t>true</a:t>
            </a: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6 State conclusion</a:t>
            </a:r>
            <a:endParaRPr lang="en-US" dirty="0">
              <a:sym typeface="Symbol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89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Six Steps for Significance Tests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Set </a:t>
            </a:r>
            <a:r>
              <a:rPr lang="en-US" dirty="0">
                <a:sym typeface="Symbol" charset="0"/>
              </a:rPr>
              <a:t> (alpha or </a:t>
            </a:r>
            <a:r>
              <a:rPr lang="en-US" i="1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level) 				(.05</a:t>
            </a:r>
            <a:r>
              <a:rPr lang="en-US" dirty="0" smtClean="0">
                <a:sym typeface="Symbol" charset="0"/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2 State </a:t>
            </a:r>
            <a:r>
              <a:rPr lang="en-US" dirty="0">
                <a:sym typeface="Symbol" charset="0"/>
              </a:rPr>
              <a:t>null and alternative hypotheses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3 Calculate </a:t>
            </a:r>
            <a:r>
              <a:rPr lang="en-US" dirty="0">
                <a:sym typeface="Symbol" charset="0"/>
              </a:rPr>
              <a:t>test </a:t>
            </a:r>
            <a:r>
              <a:rPr lang="en-US" dirty="0" smtClean="0">
                <a:sym typeface="Symbol" charset="0"/>
              </a:rPr>
              <a:t>statistic (t) </a:t>
            </a:r>
            <a:r>
              <a:rPr lang="en-US" dirty="0">
                <a:sym typeface="Symbol" charset="0"/>
              </a:rPr>
              <a:t>			(-2.5)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4 Determine the critical value (t</a:t>
            </a:r>
            <a:r>
              <a:rPr lang="en-US" baseline="-25000" dirty="0" smtClean="0">
                <a:sym typeface="Symbol" charset="0"/>
              </a:rPr>
              <a:t></a:t>
            </a:r>
            <a:r>
              <a:rPr lang="en-US" dirty="0" smtClean="0">
                <a:sym typeface="Symbol" charset="0"/>
              </a:rPr>
              <a:t>)	(2.06)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5 State </a:t>
            </a:r>
            <a:r>
              <a:rPr lang="en-US" dirty="0">
                <a:sym typeface="Symbol" charset="0"/>
              </a:rPr>
              <a:t>decision </a:t>
            </a:r>
            <a:r>
              <a:rPr lang="en-US" dirty="0" smtClean="0">
                <a:sym typeface="Symbol" charset="0"/>
              </a:rPr>
              <a:t>rule     |</a:t>
            </a:r>
            <a:r>
              <a:rPr lang="en-US" dirty="0">
                <a:sym typeface="Symbol" charset="0"/>
              </a:rPr>
              <a:t>t| &lt; </a:t>
            </a:r>
            <a:r>
              <a:rPr lang="en-US" dirty="0" smtClean="0">
                <a:sym typeface="Symbol" charset="0"/>
              </a:rPr>
              <a:t>|t</a:t>
            </a:r>
            <a:r>
              <a:rPr lang="en-US" baseline="-25000" dirty="0">
                <a:sym typeface="Symbol" charset="0"/>
              </a:rPr>
              <a:t></a:t>
            </a:r>
            <a:r>
              <a:rPr lang="en-US" dirty="0" smtClean="0">
                <a:sym typeface="Symbol" charset="0"/>
              </a:rPr>
              <a:t>| </a:t>
            </a:r>
            <a:r>
              <a:rPr lang="en-US" dirty="0">
                <a:sym typeface="Wingdings"/>
              </a:rPr>
              <a:t> H</a:t>
            </a:r>
            <a:r>
              <a:rPr lang="en-US" baseline="-25000" dirty="0">
                <a:sym typeface="Wingdings"/>
              </a:rPr>
              <a:t>0</a:t>
            </a:r>
            <a:r>
              <a:rPr lang="en-US" dirty="0">
                <a:sym typeface="Wingdings"/>
              </a:rPr>
              <a:t> is </a:t>
            </a:r>
            <a:r>
              <a:rPr lang="en-US" dirty="0" smtClean="0">
                <a:sym typeface="Wingdings"/>
              </a:rPr>
              <a:t>true</a:t>
            </a: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6 State conclusion		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		</a:t>
            </a:r>
            <a:r>
              <a:rPr lang="en-US" dirty="0" smtClean="0">
                <a:sym typeface="Symbol" charset="0"/>
              </a:rPr>
              <a:t>2.5 </a:t>
            </a:r>
            <a:r>
              <a:rPr lang="en-US" dirty="0">
                <a:sym typeface="Symbol" charset="0"/>
              </a:rPr>
              <a:t>&gt; 2.06  Reject </a:t>
            </a:r>
            <a:r>
              <a:rPr lang="en-US" dirty="0">
                <a:sym typeface="Wingdings"/>
              </a:rPr>
              <a:t>H</a:t>
            </a:r>
            <a:r>
              <a:rPr lang="en-US" baseline="-25000" dirty="0">
                <a:sym typeface="Wingdings"/>
              </a:rPr>
              <a:t>0</a:t>
            </a:r>
          </a:p>
          <a:p>
            <a:pPr marL="0" indent="0">
              <a:buNone/>
            </a:pPr>
            <a:endParaRPr lang="en-US" dirty="0">
              <a:sym typeface="Symbol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379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Two-sample </a:t>
            </a:r>
            <a:r>
              <a:rPr lang="en-US" i="1"/>
              <a:t>t</a:t>
            </a:r>
            <a:r>
              <a:rPr lang="en-US"/>
              <a:t>-test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Used when we have two groups, e.g.,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Experimental vs. control group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Males vs. females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Young </a:t>
            </a:r>
            <a:r>
              <a:rPr lang="en-US" dirty="0" err="1" smtClean="0"/>
              <a:t>vs</a:t>
            </a:r>
            <a:r>
              <a:rPr lang="en-US" dirty="0" smtClean="0"/>
              <a:t> old dog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Tests </a:t>
            </a:r>
            <a:r>
              <a:rPr lang="en-US" dirty="0" smtClean="0"/>
              <a:t>whether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901920"/>
              </p:ext>
            </p:extLst>
          </p:nvPr>
        </p:nvGraphicFramePr>
        <p:xfrm>
          <a:off x="3854711" y="3282950"/>
          <a:ext cx="212566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4" name="Equation" r:id="rId4" imgW="812800" imgH="241300" progId="Equation.3">
                  <p:embed/>
                </p:oleObj>
              </mc:Choice>
              <mc:Fallback>
                <p:oleObj name="Equation" r:id="rId4" imgW="8128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54711" y="3282950"/>
                        <a:ext cx="2125663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2348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Two-sample </a:t>
            </a:r>
            <a:r>
              <a:rPr lang="en-US" i="1"/>
              <a:t>t</a:t>
            </a:r>
            <a:r>
              <a:rPr lang="en-US"/>
              <a:t>-test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Used when we have two groups, e.g.,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Experimental vs. control group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Males vs. females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Young </a:t>
            </a:r>
            <a:r>
              <a:rPr lang="en-US" dirty="0" err="1" smtClean="0"/>
              <a:t>vs</a:t>
            </a:r>
            <a:r>
              <a:rPr lang="en-US" dirty="0" smtClean="0"/>
              <a:t> old dog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Tests </a:t>
            </a:r>
            <a:r>
              <a:rPr lang="en-US" dirty="0" smtClean="0"/>
              <a:t>whether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Similar formula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840702"/>
              </p:ext>
            </p:extLst>
          </p:nvPr>
        </p:nvGraphicFramePr>
        <p:xfrm>
          <a:off x="3854711" y="3282950"/>
          <a:ext cx="212566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0" name="Equation" r:id="rId4" imgW="812800" imgH="241300" progId="Equation.3">
                  <p:embed/>
                </p:oleObj>
              </mc:Choice>
              <mc:Fallback>
                <p:oleObj name="Equation" r:id="rId4" imgW="8128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54711" y="3282950"/>
                        <a:ext cx="2125663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5561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Two-sample </a:t>
            </a:r>
            <a:r>
              <a:rPr lang="en-US" i="1"/>
              <a:t>t</a:t>
            </a:r>
            <a:r>
              <a:rPr lang="en-US"/>
              <a:t>-test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Used when we have two groups, e.g.,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Experimental vs. control group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Males vs. females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Young </a:t>
            </a:r>
            <a:r>
              <a:rPr lang="en-US" dirty="0" err="1" smtClean="0"/>
              <a:t>vs</a:t>
            </a:r>
            <a:r>
              <a:rPr lang="en-US" dirty="0" smtClean="0"/>
              <a:t> old dog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Tests </a:t>
            </a:r>
            <a:r>
              <a:rPr lang="en-US" dirty="0" smtClean="0"/>
              <a:t>whether</a:t>
            </a:r>
          </a:p>
          <a:p>
            <a:pPr>
              <a:lnSpc>
                <a:spcPct val="90000"/>
              </a:lnSpc>
            </a:pPr>
            <a:r>
              <a:rPr lang="en-US" smtClean="0"/>
              <a:t>Similar formula</a:t>
            </a:r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67748"/>
              </p:ext>
            </p:extLst>
          </p:nvPr>
        </p:nvGraphicFramePr>
        <p:xfrm>
          <a:off x="3854711" y="3282950"/>
          <a:ext cx="212566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4" name="Equation" r:id="rId4" imgW="812800" imgH="241300" progId="Equation.3">
                  <p:embed/>
                </p:oleObj>
              </mc:Choice>
              <mc:Fallback>
                <p:oleObj name="Equation" r:id="rId4" imgW="8128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54711" y="3282950"/>
                        <a:ext cx="2125663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01821"/>
              </p:ext>
            </p:extLst>
          </p:nvPr>
        </p:nvGraphicFramePr>
        <p:xfrm>
          <a:off x="2223598" y="4588817"/>
          <a:ext cx="1730375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5" name="Equation" r:id="rId6" imgW="596900" imgH="457200" progId="Equation.3">
                  <p:embed/>
                </p:oleObj>
              </mc:Choice>
              <mc:Fallback>
                <p:oleObj name="Equation" r:id="rId6" imgW="596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3598" y="4588817"/>
                        <a:ext cx="1730375" cy="132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9040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598106"/>
              </p:ext>
            </p:extLst>
          </p:nvPr>
        </p:nvGraphicFramePr>
        <p:xfrm>
          <a:off x="2223598" y="4521266"/>
          <a:ext cx="3345893" cy="1490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8" name="Equation" r:id="rId4" imgW="1054080" imgH="469800" progId="Equation.3">
                  <p:embed/>
                </p:oleObj>
              </mc:Choice>
              <mc:Fallback>
                <p:oleObj name="Equation" r:id="rId4" imgW="10540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3598" y="4521266"/>
                        <a:ext cx="3345893" cy="14906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Two-sample </a:t>
            </a:r>
            <a:r>
              <a:rPr lang="en-US" i="1"/>
              <a:t>t</a:t>
            </a:r>
            <a:r>
              <a:rPr lang="en-US"/>
              <a:t>-test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Used when we have two groups, e.g.,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Experimental vs. control group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Males vs. females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Young </a:t>
            </a:r>
            <a:r>
              <a:rPr lang="en-US" dirty="0" err="1" smtClean="0"/>
              <a:t>vs</a:t>
            </a:r>
            <a:r>
              <a:rPr lang="en-US" dirty="0" smtClean="0"/>
              <a:t> old dog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Tests </a:t>
            </a:r>
            <a:r>
              <a:rPr lang="en-US" dirty="0" smtClean="0"/>
              <a:t>whether</a:t>
            </a:r>
          </a:p>
          <a:p>
            <a:pPr>
              <a:lnSpc>
                <a:spcPct val="90000"/>
              </a:lnSpc>
            </a:pPr>
            <a:r>
              <a:rPr lang="en-US" smtClean="0"/>
              <a:t>Similar formula</a:t>
            </a:r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691161"/>
              </p:ext>
            </p:extLst>
          </p:nvPr>
        </p:nvGraphicFramePr>
        <p:xfrm>
          <a:off x="3854711" y="3282950"/>
          <a:ext cx="212566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9" name="Equation" r:id="rId6" imgW="812800" imgH="241300" progId="Equation.3">
                  <p:embed/>
                </p:oleObj>
              </mc:Choice>
              <mc:Fallback>
                <p:oleObj name="Equation" r:id="rId6" imgW="8128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54711" y="3282950"/>
                        <a:ext cx="2125663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2309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 Months in Kennel Scores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22609" name="Group 81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93919473"/>
              </p:ext>
            </p:extLst>
          </p:nvPr>
        </p:nvGraphicFramePr>
        <p:xfrm>
          <a:off x="1524000" y="685800"/>
          <a:ext cx="6172200" cy="6004559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Dog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Age &lt;1yr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Age &gt;1yr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97547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 Months</a:t>
            </a:r>
            <a:endParaRPr lang="en-US" dirty="0"/>
          </a:p>
        </p:txBody>
      </p:sp>
      <p:graphicFrame>
        <p:nvGraphicFramePr>
          <p:cNvPr id="23630" name="Group 78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289286769"/>
              </p:ext>
            </p:extLst>
          </p:nvPr>
        </p:nvGraphicFramePr>
        <p:xfrm>
          <a:off x="1524000" y="1371600"/>
          <a:ext cx="7086600" cy="5025073"/>
        </p:xfrm>
        <a:graphic>
          <a:graphicData uri="http://schemas.openxmlformats.org/drawingml/2006/table">
            <a:tbl>
              <a:tblPr/>
              <a:tblGrid>
                <a:gridCol w="2362200"/>
                <a:gridCol w="2362200"/>
                <a:gridCol w="23622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From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Age &lt;1yr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Age &gt;1yr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Mean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11.33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10.87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2.09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SD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4.38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4.84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4.38/15=.292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.323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Term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Calculation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11.33-10.87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.46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Sqrt(.292+.323)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.78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.46/.78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.59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15+15-2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(.05, 28 df) 2 tail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2.05&gt;.59,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n.s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615" name="Object 63"/>
          <p:cNvGraphicFramePr>
            <a:graphicFrameLocks noChangeAspect="1"/>
          </p:cNvGraphicFramePr>
          <p:nvPr/>
        </p:nvGraphicFramePr>
        <p:xfrm>
          <a:off x="4267200" y="381000"/>
          <a:ext cx="190500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74" name="Equation" r:id="rId3" imgW="1054080" imgH="469800" progId="Equation.3">
                  <p:embed/>
                </p:oleObj>
              </mc:Choice>
              <mc:Fallback>
                <p:oleObj name="Equation" r:id="rId3" imgW="10540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81000"/>
                        <a:ext cx="1905000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16" name="Object 64"/>
          <p:cNvGraphicFramePr>
            <a:graphicFrameLocks noChangeAspect="1"/>
          </p:cNvGraphicFramePr>
          <p:nvPr/>
        </p:nvGraphicFramePr>
        <p:xfrm>
          <a:off x="1600200" y="3352800"/>
          <a:ext cx="4064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75" name="Equation" r:id="rId5" imgW="215640" imgH="241200" progId="Equation.3">
                  <p:embed/>
                </p:oleObj>
              </mc:Choice>
              <mc:Fallback>
                <p:oleObj name="Equation" r:id="rId5" imgW="2156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352800"/>
                        <a:ext cx="4064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17" name="Object 65"/>
          <p:cNvGraphicFramePr>
            <a:graphicFrameLocks noChangeAspect="1"/>
          </p:cNvGraphicFramePr>
          <p:nvPr/>
        </p:nvGraphicFramePr>
        <p:xfrm>
          <a:off x="1676400" y="4191000"/>
          <a:ext cx="9144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76" name="Equation" r:id="rId7" imgW="520560" imgH="228600" progId="Equation.3">
                  <p:embed/>
                </p:oleObj>
              </mc:Choice>
              <mc:Fallback>
                <p:oleObj name="Equation" r:id="rId7" imgW="520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191000"/>
                        <a:ext cx="91440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18" name="Object 66"/>
          <p:cNvGraphicFramePr>
            <a:graphicFrameLocks noChangeAspect="1"/>
          </p:cNvGraphicFramePr>
          <p:nvPr/>
        </p:nvGraphicFramePr>
        <p:xfrm>
          <a:off x="1524000" y="4572000"/>
          <a:ext cx="838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77" name="Equation" r:id="rId9" imgW="419040" imgH="253800" progId="Equation.3">
                  <p:embed/>
                </p:oleObj>
              </mc:Choice>
              <mc:Fallback>
                <p:oleObj name="Equation" r:id="rId9" imgW="4190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572000"/>
                        <a:ext cx="838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98302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Could our Estimate </a:t>
            </a:r>
            <a:r>
              <a:rPr lang="en-US" dirty="0"/>
              <a:t>B</a:t>
            </a:r>
            <a:r>
              <a:rPr lang="en-US" dirty="0" smtClean="0"/>
              <a:t>e Wrong? </a:t>
            </a:r>
            <a:endParaRPr lang="en-US" dirty="0"/>
          </a:p>
        </p:txBody>
      </p:sp>
      <p:graphicFrame>
        <p:nvGraphicFramePr>
          <p:cNvPr id="7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49135"/>
              </p:ext>
            </p:extLst>
          </p:nvPr>
        </p:nvGraphicFramePr>
        <p:xfrm>
          <a:off x="1567351" y="1478704"/>
          <a:ext cx="5958630" cy="3688079"/>
        </p:xfrm>
        <a:graphic>
          <a:graphicData uri="http://schemas.openxmlformats.org/drawingml/2006/table">
            <a:tbl>
              <a:tblPr firstRow="1" firstCol="1">
                <a:tableStyleId>{6E25E649-3F16-4E02-A733-19D2CDBF48F0}</a:tableStyleId>
              </a:tblPr>
              <a:tblGrid>
                <a:gridCol w="1986210"/>
                <a:gridCol w="1986210"/>
                <a:gridCol w="1986210"/>
              </a:tblGrid>
              <a:tr h="849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Actually is: Same as Population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Actually is: Different than Population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  <a:tr h="746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Decision: is Same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</a:t>
                      </a:r>
                      <a:r>
                        <a:rPr kumimoji="0" lang="en-US" sz="28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(null): No difference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Type II 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error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  <a:tr h="842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Decision: is Different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Type I 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error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</a:t>
                      </a:r>
                      <a:r>
                        <a:rPr kumimoji="0" lang="en-US" sz="28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: Real difference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69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 Hypothesis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Example: Random sample of 50 students</a:t>
            </a:r>
          </a:p>
          <a:p>
            <a:pPr marL="0" indent="0">
              <a:buNone/>
            </a:pPr>
            <a:r>
              <a:rPr lang="en-US" dirty="0" smtClean="0"/>
              <a:t>Mean height of sample: 63.05</a:t>
            </a:r>
          </a:p>
          <a:p>
            <a:pPr marL="0" indent="0">
              <a:buNone/>
            </a:pPr>
            <a:r>
              <a:rPr lang="en-US" dirty="0" smtClean="0"/>
              <a:t>Question: Could the true mean be 68 </a:t>
            </a:r>
            <a:br>
              <a:rPr lang="en-US" dirty="0" smtClean="0"/>
            </a:br>
            <a:r>
              <a:rPr lang="en-US" dirty="0" smtClean="0"/>
              <a:t>			  (given this sample)?</a:t>
            </a:r>
          </a:p>
          <a:p>
            <a:pPr marL="0" indent="0">
              <a:buNone/>
            </a:pPr>
            <a:r>
              <a:rPr lang="en-US" dirty="0" smtClean="0"/>
              <a:t>Answer: Calculated using a </a:t>
            </a:r>
            <a:r>
              <a:rPr lang="en-US" i="1" dirty="0" smtClean="0"/>
              <a:t>significance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Could our Estimate </a:t>
            </a:r>
            <a:r>
              <a:rPr lang="en-US" dirty="0"/>
              <a:t>B</a:t>
            </a:r>
            <a:r>
              <a:rPr lang="en-US" dirty="0" smtClean="0"/>
              <a:t>e Wrong? </a:t>
            </a:r>
            <a:endParaRPr lang="en-US" dirty="0"/>
          </a:p>
        </p:txBody>
      </p:sp>
      <p:graphicFrame>
        <p:nvGraphicFramePr>
          <p:cNvPr id="32805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702919"/>
              </p:ext>
            </p:extLst>
          </p:nvPr>
        </p:nvGraphicFramePr>
        <p:xfrm>
          <a:off x="1567351" y="1478704"/>
          <a:ext cx="5958630" cy="3688079"/>
        </p:xfrm>
        <a:graphic>
          <a:graphicData uri="http://schemas.openxmlformats.org/drawingml/2006/table">
            <a:tbl>
              <a:tblPr firstRow="1" firstCol="1">
                <a:tableStyleId>{6E25E649-3F16-4E02-A733-19D2CDBF48F0}</a:tableStyleId>
              </a:tblPr>
              <a:tblGrid>
                <a:gridCol w="1986210"/>
                <a:gridCol w="1986210"/>
                <a:gridCol w="1986210"/>
              </a:tblGrid>
              <a:tr h="849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Actually is: Same as Population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Actually is: Different than Population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  <a:tr h="746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Decision: is Same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</a:t>
                      </a:r>
                      <a:r>
                        <a:rPr kumimoji="0" lang="en-US" sz="28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(null): No difference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Type II 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error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  <a:tr h="842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Decision: is Different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Type I 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error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</a:t>
                      </a:r>
                      <a:r>
                        <a:rPr kumimoji="0" lang="en-US" sz="28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: Real difference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590040" y="4191000"/>
            <a:ext cx="1878116" cy="709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247095" y="5166782"/>
            <a:ext cx="3792189" cy="1588203"/>
          </a:xfrm>
          <a:prstGeom prst="borderCallout1">
            <a:avLst>
              <a:gd name="adj1" fmla="val 18750"/>
              <a:gd name="adj2" fmla="val -2381"/>
              <a:gd name="adj3" fmla="val -15489"/>
              <a:gd name="adj4" fmla="val -149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Erroneously detect a difference (false positive).  Directly affected by </a:t>
            </a:r>
            <a:r>
              <a:rPr lang="en-US" dirty="0" smtClean="0">
                <a:sym typeface="Symbol" charset="0"/>
              </a:rPr>
              <a:t>: If we set it to .05 we make a Type I error 5 out of 100 tries. .01 reduces this error to 1 out of 100 tries.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7710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Could our Estimate </a:t>
            </a:r>
            <a:r>
              <a:rPr lang="en-US" dirty="0"/>
              <a:t>B</a:t>
            </a:r>
            <a:r>
              <a:rPr lang="en-US" dirty="0" smtClean="0"/>
              <a:t>e Wrong? </a:t>
            </a:r>
            <a:endParaRPr lang="en-US" dirty="0"/>
          </a:p>
        </p:txBody>
      </p:sp>
      <p:graphicFrame>
        <p:nvGraphicFramePr>
          <p:cNvPr id="32805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582569"/>
              </p:ext>
            </p:extLst>
          </p:nvPr>
        </p:nvGraphicFramePr>
        <p:xfrm>
          <a:off x="1567351" y="1478704"/>
          <a:ext cx="5958630" cy="3688079"/>
        </p:xfrm>
        <a:graphic>
          <a:graphicData uri="http://schemas.openxmlformats.org/drawingml/2006/table">
            <a:tbl>
              <a:tblPr firstRow="1" firstCol="1">
                <a:tableStyleId>{6E25E649-3F16-4E02-A733-19D2CDBF48F0}</a:tableStyleId>
              </a:tblPr>
              <a:tblGrid>
                <a:gridCol w="1986210"/>
                <a:gridCol w="1986210"/>
                <a:gridCol w="1986210"/>
              </a:tblGrid>
              <a:tr h="849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Actually is: Same as Population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Actually is: Different than Population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  <a:tr h="746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Decision: is Same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</a:t>
                      </a:r>
                      <a:r>
                        <a:rPr kumimoji="0" lang="en-US" sz="28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(null): No difference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Type II 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error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  <a:tr h="842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Decision: is Different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Type I 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error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</a:t>
                      </a:r>
                      <a:r>
                        <a:rPr kumimoji="0" lang="en-US" sz="28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: Real difference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512748" y="3303189"/>
            <a:ext cx="2013233" cy="709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452420" y="4910094"/>
            <a:ext cx="3564306" cy="1427468"/>
          </a:xfrm>
          <a:prstGeom prst="borderCallout1">
            <a:avLst>
              <a:gd name="adj1" fmla="val -2071"/>
              <a:gd name="adj2" fmla="val 18469"/>
              <a:gd name="adj3" fmla="val -65650"/>
              <a:gd name="adj4" fmla="val 28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Fail to detect a </a:t>
            </a:r>
            <a:r>
              <a:rPr lang="en-US" dirty="0"/>
              <a:t>t</a:t>
            </a:r>
            <a:r>
              <a:rPr lang="en-US" dirty="0" smtClean="0"/>
              <a:t>rue difference (false negative) Indirectly affected by </a:t>
            </a:r>
            <a:r>
              <a:rPr lang="en-US" dirty="0" smtClean="0">
                <a:sym typeface="Symbol" charset="0"/>
              </a:rPr>
              <a:t>: Depends on the size of the mean difference </a:t>
            </a:r>
            <a:r>
              <a:rPr lang="en-US" i="1" dirty="0" smtClean="0">
                <a:sym typeface="Symbol" charset="0"/>
              </a:rPr>
              <a:t>and </a:t>
            </a:r>
            <a:r>
              <a:rPr lang="en-US" dirty="0" smtClean="0">
                <a:sym typeface="Symbol" charset="0"/>
              </a:rPr>
              <a:t>the sample size.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335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 and Type II Error Tradeoffs</a:t>
            </a:r>
            <a:endParaRPr lang="en-US" dirty="0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7772400" cy="3276600"/>
          </a:xfrm>
        </p:spPr>
        <p:txBody>
          <a:bodyPr/>
          <a:lstStyle/>
          <a:p>
            <a:pPr>
              <a:lnSpc>
                <a:spcPct val="120000"/>
              </a:lnSpc>
              <a:buFont typeface="Monotype Sorts" charset="0"/>
              <a:buNone/>
            </a:pPr>
            <a:r>
              <a:rPr lang="fi-FI" sz="2400" dirty="0"/>
              <a:t>	</a:t>
            </a:r>
            <a:r>
              <a:rPr lang="fi-FI" sz="2400" dirty="0" err="1"/>
              <a:t>Suppose</a:t>
            </a:r>
            <a:r>
              <a:rPr lang="fi-FI" sz="2400" dirty="0"/>
              <a:t> </a:t>
            </a:r>
            <a:r>
              <a:rPr lang="fi-FI" sz="2400" dirty="0" err="1"/>
              <a:t>there</a:t>
            </a:r>
            <a:r>
              <a:rPr lang="fi-FI" sz="2400" dirty="0"/>
              <a:t> is a </a:t>
            </a:r>
            <a:r>
              <a:rPr lang="fi-FI" sz="2400" dirty="0" err="1"/>
              <a:t>test</a:t>
            </a:r>
            <a:r>
              <a:rPr lang="fi-FI" sz="2400" dirty="0"/>
              <a:t> for a </a:t>
            </a:r>
            <a:r>
              <a:rPr lang="fi-FI" sz="2400" dirty="0" err="1"/>
              <a:t>particular</a:t>
            </a:r>
            <a:r>
              <a:rPr lang="fi-FI" sz="2400" dirty="0"/>
              <a:t> </a:t>
            </a:r>
            <a:r>
              <a:rPr lang="fi-FI" sz="2400" dirty="0" err="1" smtClean="0"/>
              <a:t>disease</a:t>
            </a:r>
            <a:r>
              <a:rPr lang="fi-FI" sz="2400" dirty="0"/>
              <a:t> </a:t>
            </a:r>
            <a:r>
              <a:rPr lang="fi-FI" sz="2400" dirty="0" smtClean="0"/>
              <a:t>(H</a:t>
            </a:r>
            <a:r>
              <a:rPr lang="fi-FI" sz="2400" baseline="-25000" dirty="0" smtClean="0"/>
              <a:t>0</a:t>
            </a:r>
            <a:r>
              <a:rPr lang="fi-FI" sz="2400" dirty="0" smtClean="0"/>
              <a:t> is </a:t>
            </a:r>
            <a:r>
              <a:rPr lang="fi-FI" sz="2400" dirty="0" err="1" smtClean="0"/>
              <a:t>that</a:t>
            </a:r>
            <a:r>
              <a:rPr lang="fi-FI" sz="2400" dirty="0" smtClean="0"/>
              <a:t> the person is </a:t>
            </a:r>
            <a:r>
              <a:rPr lang="fi-FI" sz="2400" dirty="0" err="1" smtClean="0"/>
              <a:t>disease</a:t>
            </a:r>
            <a:r>
              <a:rPr lang="fi-FI" sz="2400" dirty="0" smtClean="0"/>
              <a:t> </a:t>
            </a:r>
            <a:r>
              <a:rPr lang="fi-FI" sz="2400" dirty="0" err="1" smtClean="0"/>
              <a:t>free</a:t>
            </a:r>
            <a:r>
              <a:rPr lang="fi-FI" sz="2400" dirty="0" smtClean="0"/>
              <a:t>)</a:t>
            </a:r>
            <a:endParaRPr lang="fi-FI" sz="2400" dirty="0"/>
          </a:p>
          <a:p>
            <a:pPr>
              <a:lnSpc>
                <a:spcPct val="120000"/>
              </a:lnSpc>
              <a:buFont typeface="Monotype Sorts" charset="0"/>
              <a:buNone/>
            </a:pPr>
            <a:r>
              <a:rPr lang="fi-FI" sz="2400" dirty="0"/>
              <a:t>	</a:t>
            </a:r>
            <a:r>
              <a:rPr lang="fi-FI" sz="2400" dirty="0" err="1"/>
              <a:t>If</a:t>
            </a:r>
            <a:r>
              <a:rPr lang="fi-FI" sz="2400" dirty="0"/>
              <a:t> </a:t>
            </a:r>
            <a:r>
              <a:rPr lang="fi-FI" sz="2400" dirty="0" smtClean="0"/>
              <a:t>the person is </a:t>
            </a:r>
            <a:r>
              <a:rPr lang="fi-FI" sz="2400" dirty="0" err="1" smtClean="0"/>
              <a:t>sick</a:t>
            </a:r>
            <a:r>
              <a:rPr lang="fi-FI" sz="2400" dirty="0" smtClean="0"/>
              <a:t> and </a:t>
            </a:r>
            <a:r>
              <a:rPr lang="fi-FI" sz="2400" dirty="0"/>
              <a:t>is </a:t>
            </a:r>
            <a:r>
              <a:rPr lang="fi-FI" sz="2400" dirty="0" err="1"/>
              <a:t>diagnosed</a:t>
            </a:r>
            <a:r>
              <a:rPr lang="fi-FI" sz="2400" dirty="0"/>
              <a:t> </a:t>
            </a:r>
            <a:r>
              <a:rPr lang="fi-FI" sz="2400" dirty="0" err="1"/>
              <a:t>early</a:t>
            </a:r>
            <a:r>
              <a:rPr lang="fi-FI" sz="2400" dirty="0"/>
              <a:t>, </a:t>
            </a:r>
            <a:r>
              <a:rPr lang="fi-FI" sz="2400" dirty="0" err="1" smtClean="0"/>
              <a:t>she</a:t>
            </a:r>
            <a:r>
              <a:rPr lang="fi-FI" sz="2400" dirty="0" smtClean="0"/>
              <a:t> </a:t>
            </a:r>
            <a:r>
              <a:rPr lang="fi-FI" sz="2400" dirty="0" err="1" smtClean="0">
                <a:solidFill>
                  <a:srgbClr val="0511F9"/>
                </a:solidFill>
              </a:rPr>
              <a:t>can</a:t>
            </a:r>
            <a:r>
              <a:rPr lang="fi-FI" sz="2400" dirty="0" smtClean="0">
                <a:solidFill>
                  <a:srgbClr val="0511F9"/>
                </a:solidFill>
              </a:rPr>
              <a:t> </a:t>
            </a:r>
            <a:r>
              <a:rPr lang="fi-FI" sz="2400" dirty="0" err="1">
                <a:solidFill>
                  <a:srgbClr val="0511F9"/>
                </a:solidFill>
              </a:rPr>
              <a:t>be</a:t>
            </a:r>
            <a:r>
              <a:rPr lang="fi-FI" sz="2400" dirty="0">
                <a:solidFill>
                  <a:srgbClr val="0511F9"/>
                </a:solidFill>
              </a:rPr>
              <a:t> </a:t>
            </a:r>
            <a:r>
              <a:rPr lang="fi-FI" sz="2400" dirty="0" err="1">
                <a:solidFill>
                  <a:srgbClr val="0511F9"/>
                </a:solidFill>
              </a:rPr>
              <a:t>successfully</a:t>
            </a:r>
            <a:r>
              <a:rPr lang="fi-FI" sz="2400" dirty="0">
                <a:solidFill>
                  <a:srgbClr val="0511F9"/>
                </a:solidFill>
              </a:rPr>
              <a:t> </a:t>
            </a:r>
            <a:r>
              <a:rPr lang="fi-FI" sz="2400" dirty="0" err="1">
                <a:solidFill>
                  <a:srgbClr val="0511F9"/>
                </a:solidFill>
              </a:rPr>
              <a:t>treated</a:t>
            </a:r>
            <a:endParaRPr lang="fi-FI" sz="2400" dirty="0">
              <a:solidFill>
                <a:srgbClr val="0511F9"/>
              </a:solidFill>
            </a:endParaRPr>
          </a:p>
          <a:p>
            <a:pPr>
              <a:lnSpc>
                <a:spcPct val="120000"/>
              </a:lnSpc>
              <a:buFont typeface="Monotype Sorts" charset="0"/>
              <a:buNone/>
            </a:pPr>
            <a:r>
              <a:rPr lang="fi-FI" sz="2400" dirty="0"/>
              <a:t>	</a:t>
            </a:r>
            <a:r>
              <a:rPr lang="fi-FI" sz="2400" dirty="0" err="1">
                <a:solidFill>
                  <a:srgbClr val="0B013F"/>
                </a:solidFill>
              </a:rPr>
              <a:t>If</a:t>
            </a:r>
            <a:r>
              <a:rPr lang="fi-FI" sz="2400" dirty="0">
                <a:solidFill>
                  <a:srgbClr val="0B013F"/>
                </a:solidFill>
              </a:rPr>
              <a:t> </a:t>
            </a:r>
            <a:r>
              <a:rPr lang="fi-FI" sz="2400" dirty="0" err="1">
                <a:solidFill>
                  <a:srgbClr val="0B013F"/>
                </a:solidFill>
              </a:rPr>
              <a:t>it</a:t>
            </a:r>
            <a:r>
              <a:rPr lang="fi-FI" sz="2400" dirty="0"/>
              <a:t> is </a:t>
            </a:r>
            <a:r>
              <a:rPr lang="fi-FI" sz="2400" dirty="0" err="1">
                <a:solidFill>
                  <a:srgbClr val="0511F9"/>
                </a:solidFill>
              </a:rPr>
              <a:t>not</a:t>
            </a:r>
            <a:r>
              <a:rPr lang="fi-FI" sz="2400" dirty="0"/>
              <a:t> </a:t>
            </a:r>
            <a:r>
              <a:rPr lang="fi-FI" sz="2400" dirty="0" err="1">
                <a:solidFill>
                  <a:srgbClr val="0511F9"/>
                </a:solidFill>
              </a:rPr>
              <a:t>diagnosed</a:t>
            </a:r>
            <a:r>
              <a:rPr lang="fi-FI" sz="2400" dirty="0"/>
              <a:t> and </a:t>
            </a:r>
            <a:r>
              <a:rPr lang="fi-FI" sz="2400" dirty="0" err="1"/>
              <a:t>treated</a:t>
            </a:r>
            <a:r>
              <a:rPr lang="fi-FI" sz="2400" dirty="0"/>
              <a:t>, the person </a:t>
            </a:r>
            <a:r>
              <a:rPr lang="fi-FI" sz="2400" dirty="0" err="1"/>
              <a:t>will</a:t>
            </a:r>
            <a:r>
              <a:rPr lang="fi-FI" sz="2400" dirty="0"/>
              <a:t> </a:t>
            </a:r>
            <a:r>
              <a:rPr lang="fi-FI" sz="2400" dirty="0" err="1"/>
              <a:t>become</a:t>
            </a:r>
            <a:r>
              <a:rPr lang="fi-FI" sz="2400" dirty="0"/>
              <a:t> </a:t>
            </a:r>
            <a:r>
              <a:rPr lang="fi-FI" sz="2400" dirty="0" err="1"/>
              <a:t>severely</a:t>
            </a:r>
            <a:r>
              <a:rPr lang="fi-FI" sz="2400" dirty="0"/>
              <a:t> </a:t>
            </a:r>
            <a:r>
              <a:rPr lang="fi-FI" sz="2400" dirty="0" err="1">
                <a:solidFill>
                  <a:srgbClr val="0511F9"/>
                </a:solidFill>
              </a:rPr>
              <a:t>disabled</a:t>
            </a:r>
            <a:endParaRPr lang="fi-FI" sz="2400" dirty="0"/>
          </a:p>
          <a:p>
            <a:pPr>
              <a:lnSpc>
                <a:spcPct val="120000"/>
              </a:lnSpc>
              <a:buFont typeface="Monotype Sorts" charset="0"/>
              <a:buNone/>
            </a:pPr>
            <a:r>
              <a:rPr lang="fi-FI" sz="2400" dirty="0"/>
              <a:t>	</a:t>
            </a:r>
            <a:r>
              <a:rPr lang="fi-FI" sz="2400" dirty="0" err="1"/>
              <a:t>If</a:t>
            </a:r>
            <a:r>
              <a:rPr lang="fi-FI" sz="2400" dirty="0"/>
              <a:t> a person is </a:t>
            </a:r>
            <a:r>
              <a:rPr lang="fi-FI" sz="2400" dirty="0" err="1">
                <a:solidFill>
                  <a:srgbClr val="0511F9"/>
                </a:solidFill>
              </a:rPr>
              <a:t>erroneously</a:t>
            </a:r>
            <a:r>
              <a:rPr lang="fi-FI" sz="2400" dirty="0">
                <a:solidFill>
                  <a:srgbClr val="0511F9"/>
                </a:solidFill>
              </a:rPr>
              <a:t> </a:t>
            </a:r>
            <a:r>
              <a:rPr lang="fi-FI" sz="2400" dirty="0" err="1">
                <a:solidFill>
                  <a:srgbClr val="0511F9"/>
                </a:solidFill>
              </a:rPr>
              <a:t>diagnosed</a:t>
            </a:r>
            <a:r>
              <a:rPr lang="fi-FI" sz="2400" dirty="0"/>
              <a:t> as </a:t>
            </a:r>
            <a:r>
              <a:rPr lang="fi-FI" sz="2400" dirty="0" err="1"/>
              <a:t>having</a:t>
            </a:r>
            <a:r>
              <a:rPr lang="fi-FI" sz="2400" dirty="0"/>
              <a:t> the </a:t>
            </a:r>
            <a:r>
              <a:rPr lang="fi-FI" sz="2400" dirty="0" err="1"/>
              <a:t>disease</a:t>
            </a:r>
            <a:r>
              <a:rPr lang="fi-FI" sz="2400" dirty="0"/>
              <a:t> and </a:t>
            </a:r>
            <a:r>
              <a:rPr lang="fi-FI" sz="2400" dirty="0" err="1">
                <a:solidFill>
                  <a:srgbClr val="0511F9"/>
                </a:solidFill>
              </a:rPr>
              <a:t>treated</a:t>
            </a:r>
            <a:r>
              <a:rPr lang="fi-FI" sz="2400" dirty="0"/>
              <a:t>, </a:t>
            </a:r>
            <a:r>
              <a:rPr lang="fi-FI" sz="2400" dirty="0">
                <a:solidFill>
                  <a:srgbClr val="0511F9"/>
                </a:solidFill>
              </a:rPr>
              <a:t>no </a:t>
            </a:r>
            <a:r>
              <a:rPr lang="fi-FI" sz="2400" dirty="0" err="1"/>
              <a:t>physical</a:t>
            </a:r>
            <a:r>
              <a:rPr lang="fi-FI" sz="2400" dirty="0"/>
              <a:t> </a:t>
            </a:r>
            <a:r>
              <a:rPr lang="fi-FI" sz="2400" dirty="0" err="1">
                <a:solidFill>
                  <a:srgbClr val="0511F9"/>
                </a:solidFill>
              </a:rPr>
              <a:t>damage</a:t>
            </a:r>
            <a:r>
              <a:rPr lang="fi-FI" sz="2400" dirty="0"/>
              <a:t> is </a:t>
            </a:r>
            <a:r>
              <a:rPr lang="fi-FI" sz="2400" dirty="0" err="1"/>
              <a:t>done</a:t>
            </a:r>
            <a:r>
              <a:rPr lang="fi-FI" sz="2400" dirty="0"/>
              <a:t>.</a:t>
            </a:r>
          </a:p>
          <a:p>
            <a:pPr>
              <a:buFont typeface="Monotype Sorts" charset="0"/>
              <a:buNone/>
            </a:pPr>
            <a:endParaRPr lang="en-US" sz="2400" dirty="0"/>
          </a:p>
        </p:txBody>
      </p:sp>
      <p:sp>
        <p:nvSpPr>
          <p:cNvPr id="448518" name="Text Box 6"/>
          <p:cNvSpPr txBox="1">
            <a:spLocks noChangeArrowheads="1"/>
          </p:cNvSpPr>
          <p:nvPr/>
        </p:nvSpPr>
        <p:spPr bwMode="auto">
          <a:xfrm>
            <a:off x="1447800" y="5486400"/>
            <a:ext cx="67214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fi-FI" sz="2600" i="1">
                <a:solidFill>
                  <a:srgbClr val="FF0000"/>
                </a:solidFill>
                <a:latin typeface="Times New Roman" charset="0"/>
              </a:rPr>
              <a:t>To which type of error you are willing to risk</a:t>
            </a:r>
            <a:r>
              <a:rPr lang="fi-FI" sz="2600">
                <a:solidFill>
                  <a:srgbClr val="FF0000"/>
                </a:solidFill>
                <a:latin typeface="Times New Roman" charset="0"/>
              </a:rPr>
              <a:t> ?</a:t>
            </a:r>
            <a:endParaRPr lang="en-US" sz="2600">
              <a:solidFill>
                <a:srgbClr val="FF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439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8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8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Could our Estimate </a:t>
            </a:r>
            <a:r>
              <a:rPr lang="en-US" dirty="0"/>
              <a:t>B</a:t>
            </a:r>
            <a:r>
              <a:rPr lang="en-US" dirty="0" smtClean="0"/>
              <a:t>e Wrong? </a:t>
            </a:r>
            <a:endParaRPr lang="en-US" dirty="0"/>
          </a:p>
        </p:txBody>
      </p:sp>
      <p:graphicFrame>
        <p:nvGraphicFramePr>
          <p:cNvPr id="32805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118037"/>
              </p:ext>
            </p:extLst>
          </p:nvPr>
        </p:nvGraphicFramePr>
        <p:xfrm>
          <a:off x="1567351" y="1802944"/>
          <a:ext cx="5958630" cy="2637155"/>
        </p:xfrm>
        <a:graphic>
          <a:graphicData uri="http://schemas.openxmlformats.org/drawingml/2006/table">
            <a:tbl>
              <a:tblPr firstRow="1" firstCol="1">
                <a:tableStyleId>{6E25E649-3F16-4E02-A733-19D2CDBF48F0}</a:tableStyleId>
              </a:tblPr>
              <a:tblGrid>
                <a:gridCol w="1986210"/>
                <a:gridCol w="1986210"/>
                <a:gridCol w="1986210"/>
              </a:tblGrid>
              <a:tr h="849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 Disease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Disease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  <a:tr h="746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Not Diagnosed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OK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Type II 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error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  <a:tr h="842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Diagnosed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Type I 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error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Ok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3919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Could our Estimate </a:t>
            </a:r>
            <a:r>
              <a:rPr lang="en-US" dirty="0"/>
              <a:t>B</a:t>
            </a:r>
            <a:r>
              <a:rPr lang="en-US" dirty="0" smtClean="0"/>
              <a:t>e Wrong? </a:t>
            </a:r>
            <a:endParaRPr lang="en-US" dirty="0"/>
          </a:p>
        </p:txBody>
      </p:sp>
      <p:graphicFrame>
        <p:nvGraphicFramePr>
          <p:cNvPr id="32805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772576"/>
              </p:ext>
            </p:extLst>
          </p:nvPr>
        </p:nvGraphicFramePr>
        <p:xfrm>
          <a:off x="1567351" y="1802944"/>
          <a:ext cx="5958630" cy="2637155"/>
        </p:xfrm>
        <a:graphic>
          <a:graphicData uri="http://schemas.openxmlformats.org/drawingml/2006/table">
            <a:tbl>
              <a:tblPr firstRow="1" firstCol="1">
                <a:tableStyleId>{6E25E649-3F16-4E02-A733-19D2CDBF48F0}</a:tableStyleId>
              </a:tblPr>
              <a:tblGrid>
                <a:gridCol w="1986210"/>
                <a:gridCol w="1986210"/>
                <a:gridCol w="1986210"/>
              </a:tblGrid>
              <a:tr h="849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 Disease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Disease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  <a:tr h="746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Not Diagnosed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OK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Type II 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error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  <a:tr h="842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Diagnosed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Type I 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error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Ok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5" name="Line Callout 1 4"/>
          <p:cNvSpPr/>
          <p:nvPr/>
        </p:nvSpPr>
        <p:spPr>
          <a:xfrm>
            <a:off x="3128419" y="4774994"/>
            <a:ext cx="2708609" cy="858664"/>
          </a:xfrm>
          <a:prstGeom prst="borderCallout1">
            <a:avLst>
              <a:gd name="adj1" fmla="val -2071"/>
              <a:gd name="adj2" fmla="val 18469"/>
              <a:gd name="adj3" fmla="val -65650"/>
              <a:gd name="adj4" fmla="val 28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Treated, but not harmed by treatment</a:t>
            </a:r>
            <a:endParaRPr lang="en-US" dirty="0"/>
          </a:p>
        </p:txBody>
      </p:sp>
      <p:sp>
        <p:nvSpPr>
          <p:cNvPr id="6" name="Line Callout 1 5"/>
          <p:cNvSpPr/>
          <p:nvPr/>
        </p:nvSpPr>
        <p:spPr>
          <a:xfrm>
            <a:off x="6435391" y="4068730"/>
            <a:ext cx="2563359" cy="858664"/>
          </a:xfrm>
          <a:prstGeom prst="borderCallout1">
            <a:avLst>
              <a:gd name="adj1" fmla="val -2071"/>
              <a:gd name="adj2" fmla="val 18469"/>
              <a:gd name="adj3" fmla="val -103411"/>
              <a:gd name="adj4" fmla="val 26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Not treated; irreparable damage is done</a:t>
            </a:r>
            <a:endParaRPr lang="en-US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545814" y="5989082"/>
            <a:ext cx="85981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kumimoji="0" lang="en-US" b="1" dirty="0">
                <a:solidFill>
                  <a:srgbClr val="0511F9"/>
                </a:solidFill>
              </a:rPr>
              <a:t>Decision:</a:t>
            </a:r>
            <a:r>
              <a:rPr kumimoji="0" lang="en-US" dirty="0">
                <a:solidFill>
                  <a:srgbClr val="000000"/>
                </a:solidFill>
              </a:rPr>
              <a:t> 	to </a:t>
            </a:r>
            <a:r>
              <a:rPr kumimoji="0" lang="en-US" dirty="0" smtClean="0">
                <a:solidFill>
                  <a:srgbClr val="000000"/>
                </a:solidFill>
              </a:rPr>
              <a:t>reduce the chance of a Type II error, increase </a:t>
            </a:r>
            <a:r>
              <a:rPr lang="en-US" dirty="0" smtClean="0">
                <a:sym typeface="Symbol" charset="0"/>
              </a:rPr>
              <a:t> (</a:t>
            </a:r>
            <a:r>
              <a:rPr lang="en-US" i="1" dirty="0" smtClean="0">
                <a:sym typeface="Symbol" charset="0"/>
              </a:rPr>
              <a:t>e.g. </a:t>
            </a:r>
            <a:r>
              <a:rPr lang="en-US" dirty="0" smtClean="0">
                <a:sym typeface="Symbol" charset="0"/>
              </a:rPr>
              <a:t>from .01 to .05)</a:t>
            </a:r>
            <a:r>
              <a:rPr kumimoji="0" lang="en-US" dirty="0" smtClean="0">
                <a:solidFill>
                  <a:srgbClr val="000000"/>
                </a:solidFill>
              </a:rPr>
              <a:t> </a:t>
            </a:r>
            <a:endParaRPr kumimoji="0" lang="en-US" dirty="0">
              <a:solidFill>
                <a:srgbClr val="0511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491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Testing of hypotheses</a:t>
            </a:r>
            <a:r>
              <a:rPr lang="en-US"/>
              <a:t/>
            </a:r>
            <a:br>
              <a:rPr lang="en-US"/>
            </a:br>
            <a:r>
              <a:rPr lang="en-US" sz="2800">
                <a:solidFill>
                  <a:srgbClr val="FF0000"/>
                </a:solidFill>
              </a:rPr>
              <a:t>Type I and Type II Errors</a:t>
            </a:r>
            <a:endParaRPr lang="en-US"/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1200"/>
            <a:ext cx="7772400" cy="914400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fi-FI" sz="2400" i="1" dirty="0"/>
              <a:t>	The </a:t>
            </a:r>
            <a:r>
              <a:rPr lang="fi-FI" sz="2400" i="1" dirty="0" err="1"/>
              <a:t>probability</a:t>
            </a:r>
            <a:r>
              <a:rPr lang="fi-FI" sz="2400" i="1" dirty="0"/>
              <a:t> of </a:t>
            </a:r>
            <a:r>
              <a:rPr lang="fi-FI" sz="2400" i="1" dirty="0" err="1"/>
              <a:t>making</a:t>
            </a:r>
            <a:r>
              <a:rPr lang="fi-FI" sz="2400" i="1" dirty="0"/>
              <a:t> a </a:t>
            </a:r>
            <a:r>
              <a:rPr lang="fi-FI" sz="2400" i="1" dirty="0" err="1"/>
              <a:t>Type</a:t>
            </a:r>
            <a:r>
              <a:rPr lang="fi-FI" sz="2400" i="1" dirty="0"/>
              <a:t> II (</a:t>
            </a:r>
            <a:r>
              <a:rPr lang="fi-FI" sz="2400" i="1" dirty="0">
                <a:solidFill>
                  <a:srgbClr val="FF0000"/>
                </a:solidFill>
                <a:sym typeface="Symbol" charset="0"/>
              </a:rPr>
              <a:t></a:t>
            </a:r>
            <a:r>
              <a:rPr lang="fi-FI" sz="2400" i="1" dirty="0"/>
              <a:t>)</a:t>
            </a:r>
            <a:r>
              <a:rPr lang="fi-FI" sz="2400" dirty="0"/>
              <a:t> </a:t>
            </a:r>
            <a:r>
              <a:rPr lang="fi-FI" sz="2400" dirty="0" err="1"/>
              <a:t>can</a:t>
            </a:r>
            <a:r>
              <a:rPr lang="fi-FI" sz="2400" dirty="0"/>
              <a:t> </a:t>
            </a:r>
            <a:r>
              <a:rPr lang="fi-FI" sz="2400" dirty="0" err="1"/>
              <a:t>be</a:t>
            </a:r>
            <a:r>
              <a:rPr lang="fi-FI" sz="2400" dirty="0"/>
              <a:t> </a:t>
            </a:r>
            <a:r>
              <a:rPr lang="fi-FI" sz="2400" dirty="0" err="1"/>
              <a:t>decreased</a:t>
            </a:r>
            <a:r>
              <a:rPr lang="fi-FI" sz="2400" dirty="0"/>
              <a:t> </a:t>
            </a:r>
            <a:r>
              <a:rPr lang="fi-FI" sz="2400" dirty="0" err="1"/>
              <a:t>by</a:t>
            </a:r>
            <a:r>
              <a:rPr lang="fi-FI" sz="2400" dirty="0"/>
              <a:t> </a:t>
            </a:r>
            <a:r>
              <a:rPr lang="fi-FI" sz="2400" dirty="0" err="1" smtClean="0"/>
              <a:t>increasing</a:t>
            </a:r>
            <a:r>
              <a:rPr lang="fi-FI" sz="2400" dirty="0" smtClean="0"/>
              <a:t> </a:t>
            </a:r>
            <a:r>
              <a:rPr lang="fi-FI" sz="2400" dirty="0"/>
              <a:t>the </a:t>
            </a:r>
            <a:r>
              <a:rPr lang="fi-FI" sz="2400" dirty="0" err="1"/>
              <a:t>level</a:t>
            </a:r>
            <a:r>
              <a:rPr lang="fi-FI" sz="2400" dirty="0"/>
              <a:t> of </a:t>
            </a:r>
            <a:r>
              <a:rPr lang="fi-FI" sz="2400" dirty="0" err="1" smtClean="0"/>
              <a:t>significance</a:t>
            </a:r>
            <a:r>
              <a:rPr lang="fi-FI" sz="2400" dirty="0" smtClean="0"/>
              <a:t> (</a:t>
            </a:r>
            <a:r>
              <a:rPr lang="fi-FI" sz="2400" i="1" dirty="0" smtClean="0">
                <a:solidFill>
                  <a:srgbClr val="FF0000"/>
                </a:solidFill>
              </a:rPr>
              <a:t>α</a:t>
            </a:r>
            <a:r>
              <a:rPr lang="fi-FI" sz="2400" i="1" dirty="0"/>
              <a:t>)</a:t>
            </a:r>
            <a:r>
              <a:rPr lang="fi-FI" sz="2400" dirty="0" smtClean="0"/>
              <a:t>.</a:t>
            </a:r>
            <a:endParaRPr lang="en-US" sz="2400" dirty="0"/>
          </a:p>
        </p:txBody>
      </p:sp>
      <p:sp>
        <p:nvSpPr>
          <p:cNvPr id="447495" name="AutoShape 7"/>
          <p:cNvSpPr>
            <a:spLocks noChangeArrowheads="1"/>
          </p:cNvSpPr>
          <p:nvPr/>
        </p:nvSpPr>
        <p:spPr bwMode="auto">
          <a:xfrm>
            <a:off x="4419600" y="2895600"/>
            <a:ext cx="4572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339933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7496" name="Rectangle 8"/>
          <p:cNvSpPr>
            <a:spLocks noChangeArrowheads="1"/>
          </p:cNvSpPr>
          <p:nvPr/>
        </p:nvSpPr>
        <p:spPr bwMode="auto">
          <a:xfrm>
            <a:off x="1066800" y="3429000"/>
            <a:ext cx="7162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buClr>
                <a:schemeClr val="accent1"/>
              </a:buClr>
              <a:buSzPct val="90000"/>
              <a:buFont typeface="Monotype Sorts" charset="0"/>
              <a:buNone/>
            </a:pPr>
            <a:r>
              <a:rPr lang="fi-FI" sz="2400">
                <a:latin typeface="Times New Roman" charset="0"/>
              </a:rPr>
              <a:t>	it will increase the chance of a Type I error</a:t>
            </a:r>
            <a:endParaRPr lang="en-US" sz="24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06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47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47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5" grpId="0" animBg="1"/>
      <p:bldP spid="447496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Testing of hypotheses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>
                <a:solidFill>
                  <a:srgbClr val="FF0000"/>
                </a:solidFill>
              </a:rPr>
              <a:t>Type I and Type II </a:t>
            </a:r>
            <a:r>
              <a:rPr lang="en-US" sz="2800" dirty="0" smtClean="0">
                <a:solidFill>
                  <a:srgbClr val="FF0000"/>
                </a:solidFill>
              </a:rPr>
              <a:t>Errors: </a:t>
            </a:r>
            <a:r>
              <a:rPr lang="en-US" sz="2800" dirty="0">
                <a:solidFill>
                  <a:srgbClr val="FF0000"/>
                </a:solidFill>
              </a:rPr>
              <a:t>Example</a:t>
            </a:r>
            <a:endParaRPr lang="en-US" dirty="0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7772400" cy="3276600"/>
          </a:xfrm>
        </p:spPr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fi-FI" sz="2400" dirty="0"/>
              <a:t>	</a:t>
            </a:r>
            <a:r>
              <a:rPr lang="fi-FI" sz="2400" dirty="0" err="1"/>
              <a:t>Suppose</a:t>
            </a:r>
            <a:r>
              <a:rPr lang="fi-FI" sz="2400" dirty="0"/>
              <a:t> </a:t>
            </a:r>
            <a:r>
              <a:rPr lang="fi-FI" sz="2400" dirty="0" err="1"/>
              <a:t>there</a:t>
            </a:r>
            <a:r>
              <a:rPr lang="fi-FI" sz="2400" dirty="0"/>
              <a:t> is a </a:t>
            </a:r>
            <a:r>
              <a:rPr lang="fi-FI" sz="2400" dirty="0" err="1"/>
              <a:t>test</a:t>
            </a:r>
            <a:r>
              <a:rPr lang="fi-FI" sz="2400" dirty="0"/>
              <a:t> for a </a:t>
            </a:r>
            <a:r>
              <a:rPr lang="fi-FI" sz="2400" dirty="0" err="1"/>
              <a:t>particular</a:t>
            </a:r>
            <a:r>
              <a:rPr lang="fi-FI" sz="2400" dirty="0"/>
              <a:t> </a:t>
            </a:r>
            <a:r>
              <a:rPr lang="fi-FI" sz="2400" dirty="0" err="1" smtClean="0"/>
              <a:t>disease</a:t>
            </a:r>
            <a:r>
              <a:rPr lang="fi-FI" sz="2400" dirty="0"/>
              <a:t> (H</a:t>
            </a:r>
            <a:r>
              <a:rPr lang="fi-FI" sz="2400" baseline="-25000" dirty="0"/>
              <a:t>0</a:t>
            </a:r>
            <a:r>
              <a:rPr lang="fi-FI" sz="2400" dirty="0"/>
              <a:t> is </a:t>
            </a:r>
            <a:r>
              <a:rPr lang="fi-FI" sz="2400" dirty="0" err="1"/>
              <a:t>that</a:t>
            </a:r>
            <a:r>
              <a:rPr lang="fi-FI" sz="2400" dirty="0"/>
              <a:t> the person is </a:t>
            </a:r>
            <a:r>
              <a:rPr lang="fi-FI" sz="2400" dirty="0" err="1"/>
              <a:t>disease</a:t>
            </a:r>
            <a:r>
              <a:rPr lang="fi-FI" sz="2400" dirty="0"/>
              <a:t> </a:t>
            </a:r>
            <a:r>
              <a:rPr lang="fi-FI" sz="2400" dirty="0" err="1"/>
              <a:t>free</a:t>
            </a:r>
            <a:r>
              <a:rPr lang="fi-FI" sz="2400" dirty="0" smtClean="0"/>
              <a:t>)</a:t>
            </a:r>
            <a:endParaRPr lang="fi-FI" sz="2400" dirty="0"/>
          </a:p>
          <a:p>
            <a:pPr>
              <a:lnSpc>
                <a:spcPct val="120000"/>
              </a:lnSpc>
              <a:buFont typeface="Monotype Sorts" charset="0"/>
              <a:buNone/>
            </a:pPr>
            <a:r>
              <a:rPr lang="fi-FI" sz="2400" dirty="0"/>
              <a:t>	</a:t>
            </a:r>
            <a:r>
              <a:rPr lang="fi-FI" sz="2400" dirty="0" err="1"/>
              <a:t>If</a:t>
            </a:r>
            <a:r>
              <a:rPr lang="fi-FI" sz="2400" dirty="0"/>
              <a:t> </a:t>
            </a:r>
            <a:r>
              <a:rPr lang="fi-FI" sz="2400" dirty="0" smtClean="0"/>
              <a:t>the person is </a:t>
            </a:r>
            <a:r>
              <a:rPr lang="fi-FI" sz="2400" dirty="0" err="1" smtClean="0"/>
              <a:t>sick</a:t>
            </a:r>
            <a:r>
              <a:rPr lang="fi-FI" sz="2400" dirty="0" smtClean="0"/>
              <a:t> and </a:t>
            </a:r>
            <a:r>
              <a:rPr lang="fi-FI" sz="2400" dirty="0"/>
              <a:t>is </a:t>
            </a:r>
            <a:r>
              <a:rPr lang="fi-FI" sz="2400" dirty="0" err="1"/>
              <a:t>diagnosed</a:t>
            </a:r>
            <a:r>
              <a:rPr lang="fi-FI" sz="2400" dirty="0"/>
              <a:t> </a:t>
            </a:r>
            <a:r>
              <a:rPr lang="fi-FI" sz="2400" dirty="0" err="1"/>
              <a:t>early</a:t>
            </a:r>
            <a:r>
              <a:rPr lang="fi-FI" sz="2400" dirty="0"/>
              <a:t>, </a:t>
            </a:r>
            <a:r>
              <a:rPr lang="fi-FI" sz="2400" dirty="0" err="1" smtClean="0"/>
              <a:t>she</a:t>
            </a:r>
            <a:r>
              <a:rPr lang="fi-FI" sz="2400" dirty="0" smtClean="0"/>
              <a:t> </a:t>
            </a:r>
            <a:r>
              <a:rPr lang="fi-FI" sz="2400" dirty="0" err="1" smtClean="0">
                <a:solidFill>
                  <a:srgbClr val="0511F9"/>
                </a:solidFill>
              </a:rPr>
              <a:t>can</a:t>
            </a:r>
            <a:r>
              <a:rPr lang="fi-FI" sz="2400" dirty="0" smtClean="0">
                <a:solidFill>
                  <a:srgbClr val="0511F9"/>
                </a:solidFill>
              </a:rPr>
              <a:t> </a:t>
            </a:r>
            <a:r>
              <a:rPr lang="fi-FI" sz="2400" dirty="0" err="1">
                <a:solidFill>
                  <a:srgbClr val="0511F9"/>
                </a:solidFill>
              </a:rPr>
              <a:t>be</a:t>
            </a:r>
            <a:r>
              <a:rPr lang="fi-FI" sz="2400" dirty="0">
                <a:solidFill>
                  <a:srgbClr val="0511F9"/>
                </a:solidFill>
              </a:rPr>
              <a:t> </a:t>
            </a:r>
            <a:r>
              <a:rPr lang="fi-FI" sz="2400" dirty="0" err="1">
                <a:solidFill>
                  <a:srgbClr val="0511F9"/>
                </a:solidFill>
              </a:rPr>
              <a:t>successfully</a:t>
            </a:r>
            <a:r>
              <a:rPr lang="fi-FI" sz="2400" dirty="0">
                <a:solidFill>
                  <a:srgbClr val="0511F9"/>
                </a:solidFill>
              </a:rPr>
              <a:t> </a:t>
            </a:r>
            <a:r>
              <a:rPr lang="fi-FI" sz="2400" dirty="0" err="1">
                <a:solidFill>
                  <a:srgbClr val="0511F9"/>
                </a:solidFill>
              </a:rPr>
              <a:t>treated</a:t>
            </a:r>
            <a:endParaRPr lang="fi-FI" sz="2400" dirty="0">
              <a:solidFill>
                <a:srgbClr val="0511F9"/>
              </a:solidFill>
            </a:endParaRPr>
          </a:p>
          <a:p>
            <a:pPr>
              <a:lnSpc>
                <a:spcPct val="120000"/>
              </a:lnSpc>
              <a:buFont typeface="Monotype Sorts" charset="0"/>
              <a:buNone/>
            </a:pPr>
            <a:r>
              <a:rPr lang="fi-FI" sz="2400" dirty="0"/>
              <a:t>	</a:t>
            </a:r>
            <a:r>
              <a:rPr lang="fi-FI" sz="2400" dirty="0" err="1">
                <a:solidFill>
                  <a:srgbClr val="0B013F"/>
                </a:solidFill>
              </a:rPr>
              <a:t>If</a:t>
            </a:r>
            <a:r>
              <a:rPr lang="fi-FI" sz="2400" dirty="0">
                <a:solidFill>
                  <a:srgbClr val="0B013F"/>
                </a:solidFill>
              </a:rPr>
              <a:t> </a:t>
            </a:r>
            <a:r>
              <a:rPr lang="fi-FI" sz="2400" dirty="0" err="1">
                <a:solidFill>
                  <a:srgbClr val="0B013F"/>
                </a:solidFill>
              </a:rPr>
              <a:t>it</a:t>
            </a:r>
            <a:r>
              <a:rPr lang="fi-FI" sz="2400" dirty="0"/>
              <a:t> is </a:t>
            </a:r>
            <a:r>
              <a:rPr lang="fi-FI" sz="2400" dirty="0" err="1">
                <a:solidFill>
                  <a:srgbClr val="0511F9"/>
                </a:solidFill>
              </a:rPr>
              <a:t>not</a:t>
            </a:r>
            <a:r>
              <a:rPr lang="fi-FI" sz="2400" dirty="0"/>
              <a:t> </a:t>
            </a:r>
            <a:r>
              <a:rPr lang="fi-FI" sz="2400" dirty="0" err="1">
                <a:solidFill>
                  <a:srgbClr val="0511F9"/>
                </a:solidFill>
              </a:rPr>
              <a:t>diagnosed</a:t>
            </a:r>
            <a:r>
              <a:rPr lang="fi-FI" sz="2400" dirty="0"/>
              <a:t> and </a:t>
            </a:r>
            <a:r>
              <a:rPr lang="fi-FI" sz="2400" dirty="0" err="1"/>
              <a:t>treated</a:t>
            </a:r>
            <a:r>
              <a:rPr lang="fi-FI" sz="2400" dirty="0"/>
              <a:t>, the person </a:t>
            </a:r>
            <a:r>
              <a:rPr lang="fi-FI" sz="2400" dirty="0" err="1" smtClean="0"/>
              <a:t>will</a:t>
            </a:r>
            <a:r>
              <a:rPr lang="fi-FI" sz="2400" dirty="0" smtClean="0"/>
              <a:t> </a:t>
            </a:r>
            <a:r>
              <a:rPr lang="fi-FI" sz="2400" dirty="0" err="1" smtClean="0"/>
              <a:t>eventually</a:t>
            </a:r>
            <a:r>
              <a:rPr lang="fi-FI" sz="2400" dirty="0" smtClean="0"/>
              <a:t> </a:t>
            </a:r>
            <a:r>
              <a:rPr lang="fi-FI" sz="2400" dirty="0" err="1" smtClean="0"/>
              <a:t>heal</a:t>
            </a:r>
            <a:r>
              <a:rPr lang="fi-FI" sz="2400" dirty="0" smtClean="0"/>
              <a:t>, </a:t>
            </a:r>
            <a:r>
              <a:rPr lang="fi-FI" sz="2400" dirty="0" err="1" smtClean="0"/>
              <a:t>but</a:t>
            </a:r>
            <a:r>
              <a:rPr lang="fi-FI" sz="2400" dirty="0" smtClean="0"/>
              <a:t> </a:t>
            </a:r>
            <a:r>
              <a:rPr lang="fi-FI" sz="2400" dirty="0" err="1" smtClean="0"/>
              <a:t>may</a:t>
            </a:r>
            <a:r>
              <a:rPr lang="fi-FI" sz="2400" dirty="0" smtClean="0"/>
              <a:t> </a:t>
            </a:r>
            <a:r>
              <a:rPr lang="fi-FI" sz="2400" dirty="0" err="1" smtClean="0"/>
              <a:t>lose</a:t>
            </a:r>
            <a:r>
              <a:rPr lang="fi-FI" sz="2400" dirty="0" smtClean="0"/>
              <a:t> </a:t>
            </a:r>
            <a:r>
              <a:rPr lang="fi-FI" sz="2400" dirty="0" err="1" smtClean="0"/>
              <a:t>some</a:t>
            </a:r>
            <a:r>
              <a:rPr lang="fi-FI" sz="2400" dirty="0" smtClean="0"/>
              <a:t> </a:t>
            </a:r>
            <a:r>
              <a:rPr lang="fi-FI" sz="2400" dirty="0" err="1" smtClean="0"/>
              <a:t>work</a:t>
            </a:r>
            <a:r>
              <a:rPr lang="fi-FI" sz="2400" dirty="0" smtClean="0"/>
              <a:t> </a:t>
            </a:r>
            <a:r>
              <a:rPr lang="fi-FI" sz="2400" dirty="0" err="1" smtClean="0"/>
              <a:t>days</a:t>
            </a:r>
            <a:endParaRPr lang="fi-FI" sz="2400" dirty="0" smtClean="0"/>
          </a:p>
          <a:p>
            <a:pPr>
              <a:lnSpc>
                <a:spcPct val="120000"/>
              </a:lnSpc>
              <a:buFont typeface="Monotype Sorts" charset="0"/>
              <a:buNone/>
            </a:pPr>
            <a:r>
              <a:rPr lang="fi-FI" sz="2400" dirty="0"/>
              <a:t>	</a:t>
            </a:r>
            <a:r>
              <a:rPr lang="fi-FI" sz="2400" dirty="0" err="1"/>
              <a:t>If</a:t>
            </a:r>
            <a:r>
              <a:rPr lang="fi-FI" sz="2400" dirty="0"/>
              <a:t> a person is </a:t>
            </a:r>
            <a:r>
              <a:rPr lang="fi-FI" sz="2400" dirty="0" err="1">
                <a:solidFill>
                  <a:srgbClr val="0511F9"/>
                </a:solidFill>
              </a:rPr>
              <a:t>erroneously</a:t>
            </a:r>
            <a:r>
              <a:rPr lang="fi-FI" sz="2400" dirty="0">
                <a:solidFill>
                  <a:srgbClr val="0511F9"/>
                </a:solidFill>
              </a:rPr>
              <a:t> </a:t>
            </a:r>
            <a:r>
              <a:rPr lang="fi-FI" sz="2400" dirty="0" err="1">
                <a:solidFill>
                  <a:srgbClr val="0511F9"/>
                </a:solidFill>
              </a:rPr>
              <a:t>diagnosed</a:t>
            </a:r>
            <a:r>
              <a:rPr lang="fi-FI" sz="2400" dirty="0"/>
              <a:t> as </a:t>
            </a:r>
            <a:r>
              <a:rPr lang="fi-FI" sz="2400" dirty="0" err="1"/>
              <a:t>having</a:t>
            </a:r>
            <a:r>
              <a:rPr lang="fi-FI" sz="2400" dirty="0"/>
              <a:t> the </a:t>
            </a:r>
            <a:r>
              <a:rPr lang="fi-FI" sz="2400" dirty="0" err="1"/>
              <a:t>disease</a:t>
            </a:r>
            <a:r>
              <a:rPr lang="fi-FI" sz="2400" dirty="0"/>
              <a:t> and </a:t>
            </a:r>
            <a:r>
              <a:rPr lang="fi-FI" sz="2400" dirty="0" err="1">
                <a:solidFill>
                  <a:srgbClr val="0511F9"/>
                </a:solidFill>
              </a:rPr>
              <a:t>treated</a:t>
            </a:r>
            <a:r>
              <a:rPr lang="fi-FI" sz="2400" dirty="0"/>
              <a:t>, </a:t>
            </a:r>
            <a:r>
              <a:rPr lang="fi-FI" sz="2400" dirty="0" err="1" smtClean="0">
                <a:solidFill>
                  <a:srgbClr val="0511F9"/>
                </a:solidFill>
              </a:rPr>
              <a:t>serious</a:t>
            </a:r>
            <a:r>
              <a:rPr lang="fi-FI" sz="2400" dirty="0" smtClean="0">
                <a:solidFill>
                  <a:srgbClr val="0511F9"/>
                </a:solidFill>
              </a:rPr>
              <a:t> </a:t>
            </a:r>
            <a:r>
              <a:rPr lang="fi-FI" sz="2400" dirty="0" err="1" smtClean="0">
                <a:solidFill>
                  <a:srgbClr val="0511F9"/>
                </a:solidFill>
              </a:rPr>
              <a:t>damage</a:t>
            </a:r>
            <a:r>
              <a:rPr lang="fi-FI" sz="2400" dirty="0" smtClean="0"/>
              <a:t> </a:t>
            </a:r>
            <a:r>
              <a:rPr lang="fi-FI" sz="2400" dirty="0" err="1" smtClean="0"/>
              <a:t>may</a:t>
            </a:r>
            <a:r>
              <a:rPr lang="fi-FI" sz="2400" dirty="0" smtClean="0"/>
              <a:t> </a:t>
            </a:r>
            <a:r>
              <a:rPr lang="fi-FI" sz="2400" dirty="0" err="1" smtClean="0"/>
              <a:t>be</a:t>
            </a:r>
            <a:r>
              <a:rPr lang="fi-FI" sz="2400" dirty="0" smtClean="0"/>
              <a:t> </a:t>
            </a:r>
            <a:r>
              <a:rPr lang="fi-FI" sz="2400" dirty="0" err="1" smtClean="0"/>
              <a:t>done</a:t>
            </a:r>
            <a:r>
              <a:rPr lang="fi-FI" sz="2400" dirty="0"/>
              <a:t>.</a:t>
            </a:r>
          </a:p>
          <a:p>
            <a:pPr>
              <a:buFont typeface="Monotype Sorts" charset="0"/>
              <a:buNone/>
            </a:pPr>
            <a:endParaRPr lang="en-US" sz="2400" dirty="0"/>
          </a:p>
        </p:txBody>
      </p:sp>
      <p:sp>
        <p:nvSpPr>
          <p:cNvPr id="448518" name="Text Box 6"/>
          <p:cNvSpPr txBox="1">
            <a:spLocks noChangeArrowheads="1"/>
          </p:cNvSpPr>
          <p:nvPr/>
        </p:nvSpPr>
        <p:spPr bwMode="auto">
          <a:xfrm>
            <a:off x="1447800" y="5486400"/>
            <a:ext cx="67214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fi-FI" sz="2600" i="1">
                <a:solidFill>
                  <a:srgbClr val="FF0000"/>
                </a:solidFill>
                <a:latin typeface="Times New Roman" charset="0"/>
              </a:rPr>
              <a:t>To which type of error you are willing to risk</a:t>
            </a:r>
            <a:r>
              <a:rPr lang="fi-FI" sz="2600">
                <a:solidFill>
                  <a:srgbClr val="FF0000"/>
                </a:solidFill>
                <a:latin typeface="Times New Roman" charset="0"/>
              </a:rPr>
              <a:t> ?</a:t>
            </a:r>
            <a:endParaRPr lang="en-US" sz="2600">
              <a:solidFill>
                <a:srgbClr val="FF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949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8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8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Could our Estimate </a:t>
            </a:r>
            <a:r>
              <a:rPr lang="en-US" dirty="0"/>
              <a:t>B</a:t>
            </a:r>
            <a:r>
              <a:rPr lang="en-US" dirty="0" smtClean="0"/>
              <a:t>e Wrong? </a:t>
            </a:r>
            <a:endParaRPr lang="en-US" dirty="0"/>
          </a:p>
        </p:txBody>
      </p:sp>
      <p:graphicFrame>
        <p:nvGraphicFramePr>
          <p:cNvPr id="32805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024700"/>
              </p:ext>
            </p:extLst>
          </p:nvPr>
        </p:nvGraphicFramePr>
        <p:xfrm>
          <a:off x="1567351" y="1802944"/>
          <a:ext cx="5958630" cy="2637155"/>
        </p:xfrm>
        <a:graphic>
          <a:graphicData uri="http://schemas.openxmlformats.org/drawingml/2006/table">
            <a:tbl>
              <a:tblPr firstRow="1" firstCol="1">
                <a:tableStyleId>{6E25E649-3F16-4E02-A733-19D2CDBF48F0}</a:tableStyleId>
              </a:tblPr>
              <a:tblGrid>
                <a:gridCol w="1986210"/>
                <a:gridCol w="1986210"/>
                <a:gridCol w="1986210"/>
              </a:tblGrid>
              <a:tr h="849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 Disease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Disease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  <a:tr h="746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Not Diagnosed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OK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Type II 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error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  <a:tr h="842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Diagnosed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Type I 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error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Ok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5" name="Line Callout 1 4"/>
          <p:cNvSpPr/>
          <p:nvPr/>
        </p:nvSpPr>
        <p:spPr>
          <a:xfrm>
            <a:off x="3128419" y="4774994"/>
            <a:ext cx="2708609" cy="858664"/>
          </a:xfrm>
          <a:prstGeom prst="borderCallout1">
            <a:avLst>
              <a:gd name="adj1" fmla="val -2071"/>
              <a:gd name="adj2" fmla="val 18469"/>
              <a:gd name="adj3" fmla="val -65650"/>
              <a:gd name="adj4" fmla="val 28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Treated, harmed by treatment</a:t>
            </a:r>
            <a:endParaRPr lang="en-US" dirty="0"/>
          </a:p>
        </p:txBody>
      </p:sp>
      <p:sp>
        <p:nvSpPr>
          <p:cNvPr id="6" name="Line Callout 1 5"/>
          <p:cNvSpPr/>
          <p:nvPr/>
        </p:nvSpPr>
        <p:spPr>
          <a:xfrm>
            <a:off x="6435391" y="4068730"/>
            <a:ext cx="2414731" cy="706264"/>
          </a:xfrm>
          <a:prstGeom prst="borderCallout1">
            <a:avLst>
              <a:gd name="adj1" fmla="val -2071"/>
              <a:gd name="adj2" fmla="val 18469"/>
              <a:gd name="adj3" fmla="val -103411"/>
              <a:gd name="adj4" fmla="val 26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Minor loss of work days</a:t>
            </a:r>
            <a:endParaRPr lang="en-US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545814" y="5989082"/>
            <a:ext cx="85981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kumimoji="0" lang="en-US" b="1" dirty="0">
                <a:solidFill>
                  <a:srgbClr val="0511F9"/>
                </a:solidFill>
              </a:rPr>
              <a:t>Decision:</a:t>
            </a:r>
            <a:r>
              <a:rPr kumimoji="0" lang="en-US" dirty="0">
                <a:solidFill>
                  <a:srgbClr val="000000"/>
                </a:solidFill>
              </a:rPr>
              <a:t> 	to </a:t>
            </a:r>
            <a:r>
              <a:rPr kumimoji="0" lang="en-US" dirty="0" smtClean="0">
                <a:solidFill>
                  <a:srgbClr val="000000"/>
                </a:solidFill>
              </a:rPr>
              <a:t>reduce the chance of a Type I error, decrease </a:t>
            </a:r>
            <a:r>
              <a:rPr lang="en-US" dirty="0" smtClean="0">
                <a:sym typeface="Symbol" charset="0"/>
              </a:rPr>
              <a:t> (</a:t>
            </a:r>
            <a:r>
              <a:rPr lang="en-US" i="1" dirty="0" smtClean="0">
                <a:sym typeface="Symbol" charset="0"/>
              </a:rPr>
              <a:t>e.g. </a:t>
            </a:r>
            <a:r>
              <a:rPr lang="en-US" dirty="0" smtClean="0">
                <a:sym typeface="Symbol" charset="0"/>
              </a:rPr>
              <a:t>from .05 to .01)</a:t>
            </a:r>
            <a:r>
              <a:rPr kumimoji="0" lang="en-US" dirty="0" smtClean="0">
                <a:solidFill>
                  <a:srgbClr val="000000"/>
                </a:solidFill>
              </a:rPr>
              <a:t> </a:t>
            </a:r>
            <a:endParaRPr kumimoji="0" lang="en-US" dirty="0">
              <a:solidFill>
                <a:srgbClr val="0511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506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7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Testing of hypotheses</a:t>
            </a:r>
            <a:r>
              <a:rPr lang="en-US"/>
              <a:t/>
            </a:r>
            <a:br>
              <a:rPr lang="en-US"/>
            </a:br>
            <a:r>
              <a:rPr lang="en-US" sz="2800">
                <a:solidFill>
                  <a:srgbClr val="FF0000"/>
                </a:solidFill>
              </a:rPr>
              <a:t>Type I and Type II Errors</a:t>
            </a:r>
            <a:endParaRPr lang="en-US"/>
          </a:p>
        </p:txBody>
      </p:sp>
      <p:sp>
        <p:nvSpPr>
          <p:cNvPr id="44647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914400" y="3200400"/>
            <a:ext cx="7772400" cy="914400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fi-FI" sz="2400" i="1" dirty="0"/>
              <a:t>The </a:t>
            </a:r>
            <a:r>
              <a:rPr lang="fi-FI" sz="2400" i="1" dirty="0" err="1"/>
              <a:t>probability</a:t>
            </a:r>
            <a:r>
              <a:rPr lang="fi-FI" sz="2400" i="1" dirty="0"/>
              <a:t> of </a:t>
            </a:r>
            <a:r>
              <a:rPr lang="fi-FI" sz="2400" i="1" dirty="0" err="1"/>
              <a:t>making</a:t>
            </a:r>
            <a:r>
              <a:rPr lang="fi-FI" sz="2400" i="1" dirty="0"/>
              <a:t> a </a:t>
            </a:r>
            <a:r>
              <a:rPr lang="fi-FI" sz="2400" i="1" dirty="0" err="1"/>
              <a:t>Type</a:t>
            </a:r>
            <a:r>
              <a:rPr lang="fi-FI" sz="2400" i="1" dirty="0"/>
              <a:t> I (</a:t>
            </a:r>
            <a:r>
              <a:rPr lang="fi-FI" sz="2400" i="1" dirty="0">
                <a:solidFill>
                  <a:srgbClr val="FF0000"/>
                </a:solidFill>
              </a:rPr>
              <a:t>α</a:t>
            </a:r>
            <a:r>
              <a:rPr lang="fi-FI" sz="2400" i="1" dirty="0"/>
              <a:t>)</a:t>
            </a:r>
            <a:r>
              <a:rPr lang="fi-FI" sz="2400" dirty="0"/>
              <a:t> </a:t>
            </a:r>
            <a:r>
              <a:rPr lang="fi-FI" sz="2400" dirty="0" err="1"/>
              <a:t>can</a:t>
            </a:r>
            <a:r>
              <a:rPr lang="fi-FI" sz="2400" dirty="0"/>
              <a:t> </a:t>
            </a:r>
            <a:r>
              <a:rPr lang="fi-FI" sz="2400" dirty="0" err="1"/>
              <a:t>be</a:t>
            </a:r>
            <a:r>
              <a:rPr lang="fi-FI" sz="2400" dirty="0"/>
              <a:t> </a:t>
            </a:r>
            <a:r>
              <a:rPr lang="fi-FI" sz="2400" dirty="0" err="1"/>
              <a:t>decreased</a:t>
            </a:r>
            <a:r>
              <a:rPr lang="fi-FI" sz="2400" dirty="0"/>
              <a:t> </a:t>
            </a:r>
            <a:r>
              <a:rPr lang="fi-FI" sz="2400" dirty="0" err="1"/>
              <a:t>by</a:t>
            </a:r>
            <a:r>
              <a:rPr lang="fi-FI" sz="2400" dirty="0"/>
              <a:t> </a:t>
            </a:r>
            <a:r>
              <a:rPr lang="fi-FI" sz="2400" dirty="0" err="1" smtClean="0"/>
              <a:t>further</a:t>
            </a:r>
            <a:r>
              <a:rPr lang="fi-FI" sz="2400" dirty="0" smtClean="0"/>
              <a:t> </a:t>
            </a:r>
            <a:r>
              <a:rPr lang="fi-FI" sz="2400" dirty="0" err="1" smtClean="0"/>
              <a:t>reducing</a:t>
            </a:r>
            <a:r>
              <a:rPr lang="fi-FI" sz="2400" dirty="0" smtClean="0"/>
              <a:t> </a:t>
            </a:r>
            <a:r>
              <a:rPr lang="fi-FI" sz="2400" i="1" dirty="0">
                <a:solidFill>
                  <a:srgbClr val="FF0000"/>
                </a:solidFill>
                <a:latin typeface="Times New Roman" charset="0"/>
              </a:rPr>
              <a:t>α</a:t>
            </a:r>
            <a:endParaRPr lang="en-US" sz="2400" dirty="0"/>
          </a:p>
        </p:txBody>
      </p:sp>
      <p:sp>
        <p:nvSpPr>
          <p:cNvPr id="446475" name="AutoShape 11"/>
          <p:cNvSpPr>
            <a:spLocks noChangeArrowheads="1"/>
          </p:cNvSpPr>
          <p:nvPr/>
        </p:nvSpPr>
        <p:spPr bwMode="auto">
          <a:xfrm>
            <a:off x="2438400" y="2209800"/>
            <a:ext cx="533400" cy="304800"/>
          </a:xfrm>
          <a:prstGeom prst="leftRightArrow">
            <a:avLst>
              <a:gd name="adj1" fmla="val 50000"/>
              <a:gd name="adj2" fmla="val 35000"/>
            </a:avLst>
          </a:prstGeom>
          <a:solidFill>
            <a:srgbClr val="0511F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en-US">
              <a:solidFill>
                <a:srgbClr val="0511F9"/>
              </a:solidFill>
            </a:endParaRPr>
          </a:p>
        </p:txBody>
      </p:sp>
      <p:sp>
        <p:nvSpPr>
          <p:cNvPr id="446477" name="Text Box 13"/>
          <p:cNvSpPr txBox="1">
            <a:spLocks noChangeArrowheads="1"/>
          </p:cNvSpPr>
          <p:nvPr/>
        </p:nvSpPr>
        <p:spPr bwMode="auto">
          <a:xfrm>
            <a:off x="1021392" y="2093070"/>
            <a:ext cx="14532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fi-FI" sz="2800" i="1" dirty="0">
                <a:solidFill>
                  <a:srgbClr val="FF0000"/>
                </a:solidFill>
                <a:latin typeface="Times New Roman" charset="0"/>
              </a:rPr>
              <a:t>α </a:t>
            </a:r>
            <a:r>
              <a:rPr lang="fi-FI" sz="2800" i="1" dirty="0">
                <a:latin typeface="Times New Roman" charset="0"/>
              </a:rPr>
              <a:t>=0.05</a:t>
            </a:r>
            <a:endParaRPr lang="en-US" sz="2800" i="1" dirty="0">
              <a:latin typeface="Times New Roman" charset="0"/>
            </a:endParaRPr>
          </a:p>
        </p:txBody>
      </p:sp>
      <p:sp>
        <p:nvSpPr>
          <p:cNvPr id="446478" name="Text Box 14"/>
          <p:cNvSpPr txBox="1">
            <a:spLocks noChangeArrowheads="1"/>
          </p:cNvSpPr>
          <p:nvPr/>
        </p:nvSpPr>
        <p:spPr bwMode="auto">
          <a:xfrm>
            <a:off x="3200400" y="1754188"/>
            <a:ext cx="5562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fi-FI" sz="2400">
                <a:latin typeface="Times New Roman" charset="0"/>
              </a:rPr>
              <a:t>there is only 5 chance in 100 that the result termed "significant" could occur by chance alone</a:t>
            </a:r>
            <a:endParaRPr lang="en-US" sz="2400">
              <a:latin typeface="Times New Roman" charset="0"/>
            </a:endParaRPr>
          </a:p>
        </p:txBody>
      </p:sp>
      <p:sp>
        <p:nvSpPr>
          <p:cNvPr id="446479" name="AutoShape 15"/>
          <p:cNvSpPr>
            <a:spLocks noChangeArrowheads="1"/>
          </p:cNvSpPr>
          <p:nvPr/>
        </p:nvSpPr>
        <p:spPr bwMode="auto">
          <a:xfrm>
            <a:off x="4419600" y="4038600"/>
            <a:ext cx="4572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339933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6480" name="Rectangle 16"/>
          <p:cNvSpPr>
            <a:spLocks noChangeArrowheads="1"/>
          </p:cNvSpPr>
          <p:nvPr/>
        </p:nvSpPr>
        <p:spPr bwMode="auto">
          <a:xfrm>
            <a:off x="914400" y="4648200"/>
            <a:ext cx="7162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chemeClr val="accent1"/>
              </a:buClr>
              <a:buSzPct val="90000"/>
              <a:buFont typeface="Monotype Sorts" charset="0"/>
              <a:buNone/>
            </a:pPr>
            <a:r>
              <a:rPr lang="fi-FI" sz="2400" dirty="0">
                <a:latin typeface="Times New Roman" charset="0"/>
              </a:rPr>
              <a:t>	</a:t>
            </a:r>
            <a:r>
              <a:rPr lang="fi-FI" sz="2400" dirty="0" err="1">
                <a:latin typeface="Times New Roman" charset="0"/>
              </a:rPr>
              <a:t>it</a:t>
            </a:r>
            <a:r>
              <a:rPr lang="fi-FI" sz="2400" dirty="0">
                <a:latin typeface="Times New Roman" charset="0"/>
              </a:rPr>
              <a:t> </a:t>
            </a:r>
            <a:r>
              <a:rPr lang="fi-FI" sz="2400" dirty="0" err="1">
                <a:latin typeface="Times New Roman" charset="0"/>
              </a:rPr>
              <a:t>will</a:t>
            </a:r>
            <a:r>
              <a:rPr lang="fi-FI" sz="2400" dirty="0">
                <a:latin typeface="Times New Roman" charset="0"/>
              </a:rPr>
              <a:t> </a:t>
            </a:r>
            <a:r>
              <a:rPr lang="fi-FI" sz="2400" dirty="0" err="1">
                <a:latin typeface="Times New Roman" charset="0"/>
              </a:rPr>
              <a:t>be</a:t>
            </a:r>
            <a:r>
              <a:rPr lang="fi-FI" sz="2400" dirty="0">
                <a:latin typeface="Times New Roman" charset="0"/>
              </a:rPr>
              <a:t> </a:t>
            </a:r>
            <a:r>
              <a:rPr lang="fi-FI" sz="2400" dirty="0" err="1">
                <a:latin typeface="Times New Roman" charset="0"/>
              </a:rPr>
              <a:t>more</a:t>
            </a:r>
            <a:r>
              <a:rPr lang="fi-FI" sz="2400" dirty="0">
                <a:latin typeface="Times New Roman" charset="0"/>
              </a:rPr>
              <a:t> </a:t>
            </a:r>
            <a:r>
              <a:rPr lang="fi-FI" sz="2400" dirty="0" err="1">
                <a:latin typeface="Times New Roman" charset="0"/>
              </a:rPr>
              <a:t>difficult</a:t>
            </a:r>
            <a:r>
              <a:rPr lang="fi-FI" sz="2400" dirty="0">
                <a:latin typeface="Times New Roman" charset="0"/>
              </a:rPr>
              <a:t> to </a:t>
            </a:r>
            <a:r>
              <a:rPr lang="fi-FI" sz="2400" dirty="0" err="1">
                <a:latin typeface="Times New Roman" charset="0"/>
              </a:rPr>
              <a:t>find</a:t>
            </a:r>
            <a:r>
              <a:rPr lang="fi-FI" sz="2400" dirty="0">
                <a:latin typeface="Times New Roman" charset="0"/>
              </a:rPr>
              <a:t> a </a:t>
            </a:r>
            <a:r>
              <a:rPr lang="fi-FI" sz="2400" dirty="0" err="1">
                <a:latin typeface="Times New Roman" charset="0"/>
              </a:rPr>
              <a:t>significant</a:t>
            </a:r>
            <a:r>
              <a:rPr lang="fi-FI" sz="2400" dirty="0">
                <a:latin typeface="Times New Roman" charset="0"/>
              </a:rPr>
              <a:t> </a:t>
            </a:r>
            <a:r>
              <a:rPr lang="fi-FI" sz="2400" dirty="0" err="1">
                <a:latin typeface="Times New Roman" charset="0"/>
              </a:rPr>
              <a:t>result</a:t>
            </a:r>
            <a:endParaRPr lang="en-US" sz="3200" dirty="0">
              <a:latin typeface="Courier New" charset="0"/>
            </a:endParaRPr>
          </a:p>
        </p:txBody>
      </p:sp>
      <p:sp>
        <p:nvSpPr>
          <p:cNvPr id="446481" name="AutoShape 17"/>
          <p:cNvSpPr>
            <a:spLocks noChangeArrowheads="1"/>
          </p:cNvSpPr>
          <p:nvPr/>
        </p:nvSpPr>
        <p:spPr bwMode="auto">
          <a:xfrm>
            <a:off x="4419600" y="5181600"/>
            <a:ext cx="4572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339933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6482" name="Rectangle 18"/>
          <p:cNvSpPr>
            <a:spLocks noChangeArrowheads="1"/>
          </p:cNvSpPr>
          <p:nvPr/>
        </p:nvSpPr>
        <p:spPr bwMode="auto">
          <a:xfrm>
            <a:off x="1295400" y="5647450"/>
            <a:ext cx="6705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chemeClr val="accent1"/>
              </a:buClr>
              <a:buSzPct val="90000"/>
              <a:buFont typeface="Monotype Sorts" charset="0"/>
              <a:buNone/>
            </a:pPr>
            <a:r>
              <a:rPr lang="fi-FI" sz="2400" dirty="0">
                <a:latin typeface="Times New Roman" charset="0"/>
              </a:rPr>
              <a:t>	the </a:t>
            </a:r>
            <a:r>
              <a:rPr lang="fi-FI" sz="2400" dirty="0" err="1">
                <a:latin typeface="Times New Roman" charset="0"/>
              </a:rPr>
              <a:t>power</a:t>
            </a:r>
            <a:r>
              <a:rPr lang="fi-FI" sz="2400" dirty="0">
                <a:latin typeface="Times New Roman" charset="0"/>
              </a:rPr>
              <a:t> of the </a:t>
            </a:r>
            <a:r>
              <a:rPr lang="fi-FI" sz="2400" dirty="0" err="1">
                <a:latin typeface="Times New Roman" charset="0"/>
              </a:rPr>
              <a:t>test</a:t>
            </a:r>
            <a:r>
              <a:rPr lang="fi-FI" sz="2400" dirty="0">
                <a:latin typeface="Times New Roman" charset="0"/>
              </a:rPr>
              <a:t> </a:t>
            </a:r>
            <a:r>
              <a:rPr lang="fi-FI" sz="2400" dirty="0" err="1">
                <a:latin typeface="Times New Roman" charset="0"/>
              </a:rPr>
              <a:t>will</a:t>
            </a:r>
            <a:r>
              <a:rPr lang="fi-FI" sz="2400" dirty="0">
                <a:latin typeface="Times New Roman" charset="0"/>
              </a:rPr>
              <a:t> </a:t>
            </a:r>
            <a:r>
              <a:rPr lang="fi-FI" sz="2400" dirty="0" err="1">
                <a:latin typeface="Times New Roman" charset="0"/>
              </a:rPr>
              <a:t>be</a:t>
            </a:r>
            <a:r>
              <a:rPr lang="fi-FI" sz="2400" dirty="0">
                <a:latin typeface="Times New Roman" charset="0"/>
              </a:rPr>
              <a:t> </a:t>
            </a:r>
            <a:r>
              <a:rPr lang="fi-FI" sz="2400" dirty="0" err="1">
                <a:latin typeface="Times New Roman" charset="0"/>
              </a:rPr>
              <a:t>decreased</a:t>
            </a:r>
            <a:r>
              <a:rPr lang="fi-FI" sz="2400" dirty="0">
                <a:latin typeface="Times New Roman" charset="0"/>
              </a:rPr>
              <a:t> </a:t>
            </a:r>
          </a:p>
          <a:p>
            <a:pPr>
              <a:buClr>
                <a:schemeClr val="accent1"/>
              </a:buClr>
              <a:buSzPct val="90000"/>
              <a:buFont typeface="Monotype Sorts" charset="0"/>
              <a:buNone/>
            </a:pPr>
            <a:r>
              <a:rPr lang="fi-FI" sz="2400" dirty="0">
                <a:latin typeface="Times New Roman" charset="0"/>
              </a:rPr>
              <a:t>	the </a:t>
            </a:r>
            <a:r>
              <a:rPr lang="fi-FI" sz="2400" dirty="0" err="1">
                <a:latin typeface="Times New Roman" charset="0"/>
              </a:rPr>
              <a:t>risk</a:t>
            </a:r>
            <a:r>
              <a:rPr lang="fi-FI" sz="2400" dirty="0">
                <a:latin typeface="Times New Roman" charset="0"/>
              </a:rPr>
              <a:t> of a </a:t>
            </a:r>
            <a:r>
              <a:rPr lang="fi-FI" sz="2400" dirty="0" err="1">
                <a:latin typeface="Times New Roman" charset="0"/>
              </a:rPr>
              <a:t>Type</a:t>
            </a:r>
            <a:r>
              <a:rPr lang="fi-FI" sz="2400" dirty="0">
                <a:latin typeface="Times New Roman" charset="0"/>
              </a:rPr>
              <a:t> II </a:t>
            </a:r>
            <a:r>
              <a:rPr lang="fi-FI" sz="2400" dirty="0" err="1">
                <a:latin typeface="Times New Roman" charset="0"/>
              </a:rPr>
              <a:t>error</a:t>
            </a:r>
            <a:r>
              <a:rPr lang="fi-FI" sz="2400" dirty="0">
                <a:latin typeface="Times New Roman" charset="0"/>
              </a:rPr>
              <a:t> </a:t>
            </a:r>
            <a:r>
              <a:rPr lang="fi-FI" sz="2400" dirty="0" err="1">
                <a:latin typeface="Times New Roman" charset="0"/>
              </a:rPr>
              <a:t>will</a:t>
            </a:r>
            <a:r>
              <a:rPr lang="fi-FI" sz="2400" dirty="0">
                <a:latin typeface="Times New Roman" charset="0"/>
              </a:rPr>
              <a:t> </a:t>
            </a:r>
            <a:r>
              <a:rPr lang="fi-FI" sz="2400" dirty="0" err="1">
                <a:latin typeface="Times New Roman" charset="0"/>
              </a:rPr>
              <a:t>be</a:t>
            </a:r>
            <a:r>
              <a:rPr lang="fi-FI" sz="2400" dirty="0">
                <a:latin typeface="Times New Roman" charset="0"/>
              </a:rPr>
              <a:t> </a:t>
            </a:r>
            <a:r>
              <a:rPr lang="fi-FI" sz="2400" dirty="0" err="1">
                <a:latin typeface="Times New Roman" charset="0"/>
              </a:rPr>
              <a:t>increased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16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6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446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446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6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6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0" fill="hold"/>
                                        <p:tgtEl>
                                          <p:spTgt spid="446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446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6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6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74" grpId="0" build="p" autoUpdateAnimBg="0"/>
      <p:bldP spid="446479" grpId="0" animBg="1"/>
      <p:bldP spid="446480" grpId="0" autoUpdateAnimBg="0"/>
      <p:bldP spid="446481" grpId="0" animBg="1"/>
      <p:bldP spid="446482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What if we have more than two groups?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Multiple t-tests are needed</a:t>
            </a:r>
          </a:p>
          <a:p>
            <a:pPr>
              <a:buNone/>
            </a:pPr>
            <a:endParaRPr lang="en-US" altLang="zh-CN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i="1" dirty="0" smtClean="0">
                <a:solidFill>
                  <a:srgbClr val="000000"/>
                </a:solidFill>
              </a:rPr>
              <a:t>Inherently flawed (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Probability of making a Type I error increases</a:t>
            </a:r>
            <a:r>
              <a:rPr lang="en-US" altLang="zh-CN" i="1" dirty="0" smtClean="0">
                <a:solidFill>
                  <a:srgbClr val="000000"/>
                </a:solidFill>
              </a:rPr>
              <a:t>)</a:t>
            </a:r>
          </a:p>
          <a:p>
            <a:pPr>
              <a:buNone/>
            </a:pPr>
            <a:endParaRPr lang="en-US" altLang="zh-CN" i="1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ANOVA helps to account for this (outside of scope for today)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5EA83-C8AB-490F-B7BE-5A40681B333B}" type="slidenum">
              <a:rPr lang="en-US" smtClean="0">
                <a:solidFill>
                  <a:srgbClr val="000000"/>
                </a:solidFill>
              </a:rPr>
              <a:pPr/>
              <a:t>59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349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limit </a:t>
            </a:r>
            <a:r>
              <a:rPr lang="en-US" dirty="0" smtClean="0"/>
              <a:t>theorem (again)</a:t>
            </a: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dirty="0" smtClean="0"/>
              <a:t>Draw many random independent samples</a:t>
            </a:r>
          </a:p>
          <a:p>
            <a:pPr indent="0">
              <a:buNone/>
            </a:pPr>
            <a:r>
              <a:rPr lang="en-US" dirty="0" smtClean="0"/>
              <a:t>The sample means form a normal distribution </a:t>
            </a:r>
          </a:p>
          <a:p>
            <a:pPr lvl="1" indent="0">
              <a:buNone/>
            </a:pPr>
            <a:r>
              <a:rPr lang="en-US" dirty="0" smtClean="0"/>
              <a:t>(even if the original population is skewed!)</a:t>
            </a:r>
          </a:p>
          <a:p>
            <a:pPr indent="0">
              <a:buNone/>
            </a:pPr>
            <a:r>
              <a:rPr lang="en-US" dirty="0" smtClean="0"/>
              <a:t>Normally we have only one sample though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7230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Summary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536423"/>
            <a:ext cx="7423923" cy="437997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A one-sample t-test tells us whether the mean of a normally distributed population has a value specified in a null hypothesis.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A two sample t-test tells us whether the means of two normally distributed populations are equal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An ANOVA lets us compare multiple groups </a:t>
            </a:r>
            <a:r>
              <a:rPr lang="en-US" altLang="zh-CN" i="1" dirty="0" smtClean="0">
                <a:solidFill>
                  <a:schemeClr val="tx1"/>
                </a:solidFill>
              </a:rPr>
              <a:t>correctly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5EA83-C8AB-490F-B7BE-5A40681B333B}" type="slidenum">
              <a:rPr lang="en-US" smtClean="0">
                <a:solidFill>
                  <a:schemeClr val="tx1"/>
                </a:solidFill>
              </a:rPr>
              <a:pPr/>
              <a:t>60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268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to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These are </a:t>
            </a:r>
            <a:r>
              <a:rPr lang="en-US" altLang="zh-CN" i="1" dirty="0">
                <a:solidFill>
                  <a:schemeClr val="tx1"/>
                </a:solidFill>
              </a:rPr>
              <a:t>estimates </a:t>
            </a:r>
            <a:r>
              <a:rPr lang="en-US" altLang="zh-CN" dirty="0">
                <a:solidFill>
                  <a:schemeClr val="tx1"/>
                </a:solidFill>
              </a:rPr>
              <a:t>and we can make two kinds of errors (Type I and Type II)</a:t>
            </a:r>
          </a:p>
          <a:p>
            <a:pPr marL="0" indent="0">
              <a:buNone/>
            </a:pPr>
            <a:r>
              <a:rPr lang="en-US" dirty="0" smtClean="0"/>
              <a:t>These statistics depend on the central limit theorem and thus its assumptions</a:t>
            </a:r>
          </a:p>
          <a:p>
            <a:pPr lvl="1"/>
            <a:r>
              <a:rPr lang="en-US" dirty="0" smtClean="0"/>
              <a:t>The sample is normal</a:t>
            </a:r>
          </a:p>
          <a:p>
            <a:pPr lvl="1"/>
            <a:r>
              <a:rPr lang="en-US" dirty="0" smtClean="0"/>
              <a:t>If multiple samples, they are independent</a:t>
            </a:r>
            <a:r>
              <a:rPr lang="en-US" dirty="0"/>
              <a:t> </a:t>
            </a:r>
            <a:r>
              <a:rPr lang="en-US" dirty="0" smtClean="0"/>
              <a:t>&amp; have the same variance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882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to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These are </a:t>
            </a:r>
            <a:r>
              <a:rPr lang="en-US" altLang="zh-CN" i="1" dirty="0">
                <a:solidFill>
                  <a:schemeClr val="tx1"/>
                </a:solidFill>
              </a:rPr>
              <a:t>estimates </a:t>
            </a:r>
            <a:r>
              <a:rPr lang="en-US" altLang="zh-CN" dirty="0">
                <a:solidFill>
                  <a:schemeClr val="tx1"/>
                </a:solidFill>
              </a:rPr>
              <a:t>and we can make two kinds of errors (Type I and Type II)</a:t>
            </a:r>
          </a:p>
          <a:p>
            <a:pPr marL="0" indent="0">
              <a:buNone/>
            </a:pPr>
            <a:r>
              <a:rPr lang="en-US" dirty="0" smtClean="0"/>
              <a:t>These statistics depend on the central limit theorem and thus its assumptions</a:t>
            </a:r>
          </a:p>
          <a:p>
            <a:pPr lvl="1"/>
            <a:r>
              <a:rPr lang="en-US" dirty="0" smtClean="0"/>
              <a:t>The sample is normal</a:t>
            </a:r>
          </a:p>
          <a:p>
            <a:pPr lvl="1"/>
            <a:r>
              <a:rPr lang="en-US" dirty="0" smtClean="0"/>
              <a:t>If multiple samples, they are independent</a:t>
            </a:r>
            <a:r>
              <a:rPr lang="en-US" dirty="0"/>
              <a:t> </a:t>
            </a:r>
            <a:r>
              <a:rPr lang="en-US" dirty="0" smtClean="0"/>
              <a:t>&amp; have the same variance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What if the data are not normal?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7567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to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These are </a:t>
            </a:r>
            <a:r>
              <a:rPr lang="en-US" altLang="zh-CN" i="1" dirty="0">
                <a:solidFill>
                  <a:schemeClr val="tx1"/>
                </a:solidFill>
              </a:rPr>
              <a:t>estimates </a:t>
            </a:r>
            <a:r>
              <a:rPr lang="en-US" altLang="zh-CN" dirty="0">
                <a:solidFill>
                  <a:schemeClr val="tx1"/>
                </a:solidFill>
              </a:rPr>
              <a:t>and we can make two kinds of errors (Type I and Type II)</a:t>
            </a:r>
          </a:p>
          <a:p>
            <a:pPr marL="0" indent="0">
              <a:buNone/>
            </a:pPr>
            <a:r>
              <a:rPr lang="en-US" dirty="0" smtClean="0"/>
              <a:t>These statistics depend on the central limit theorem and thus its assumptions</a:t>
            </a:r>
          </a:p>
          <a:p>
            <a:pPr lvl="1"/>
            <a:r>
              <a:rPr lang="en-US" dirty="0" smtClean="0"/>
              <a:t>The sample is normal</a:t>
            </a:r>
          </a:p>
          <a:p>
            <a:pPr lvl="1"/>
            <a:r>
              <a:rPr lang="en-US" dirty="0" smtClean="0"/>
              <a:t>If multiple samples, they are independent</a:t>
            </a:r>
            <a:r>
              <a:rPr lang="en-US" dirty="0"/>
              <a:t> </a:t>
            </a:r>
            <a:r>
              <a:rPr lang="en-US" dirty="0" smtClean="0"/>
              <a:t>&amp; have the same variance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What if the data are not normal?</a:t>
            </a:r>
          </a:p>
          <a:p>
            <a:pPr lvl="1"/>
            <a:r>
              <a:rPr lang="en-US" dirty="0" smtClean="0"/>
              <a:t>Use a </a:t>
            </a:r>
            <a:r>
              <a:rPr lang="en-US" i="1" dirty="0" smtClean="0"/>
              <a:t>non-parametric </a:t>
            </a:r>
            <a:r>
              <a:rPr lang="en-US" dirty="0" smtClean="0"/>
              <a:t>test (no assumptions about the distribution of the sample; but may have </a:t>
            </a:r>
            <a:r>
              <a:rPr lang="en-US" i="1" dirty="0" smtClean="0"/>
              <a:t>other </a:t>
            </a:r>
            <a:r>
              <a:rPr lang="en-US" dirty="0" smtClean="0"/>
              <a:t>assumptions)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3832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choose your test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5796853"/>
              </p:ext>
            </p:extLst>
          </p:nvPr>
        </p:nvGraphicFramePr>
        <p:xfrm>
          <a:off x="1101689" y="1469570"/>
          <a:ext cx="7680876" cy="4759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19"/>
                <a:gridCol w="1920219"/>
                <a:gridCol w="1920219"/>
                <a:gridCol w="192021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Non-parametric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Parametric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Nominal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Ordinal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Ordinal,</a:t>
                      </a:r>
                      <a:r>
                        <a:rPr lang="en-US" baseline="0" dirty="0" smtClean="0"/>
                        <a:t> Interval or Ratio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One 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 Square goodness of fit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Wilcoxon signed rank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 tailed t-test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Two unrelated</a:t>
                      </a:r>
                      <a:r>
                        <a:rPr lang="en-US" baseline="0" dirty="0" smtClean="0"/>
                        <a:t> groups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 square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Wilcoxon rank sum test, Mann-Whitney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Two</a:t>
                      </a:r>
                      <a:r>
                        <a:rPr lang="en-US" baseline="0" dirty="0" smtClean="0"/>
                        <a:t> tailed t-test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Two related</a:t>
                      </a:r>
                      <a:r>
                        <a:rPr lang="en-US" baseline="0" dirty="0" smtClean="0"/>
                        <a:t> groups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McNemar’s</a:t>
                      </a:r>
                      <a:r>
                        <a:rPr lang="en-US" dirty="0" smtClean="0"/>
                        <a:t>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Wilcoxon signed rank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Paired t-test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 unrelated groups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 square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Kruskall-wallis</a:t>
                      </a:r>
                      <a:r>
                        <a:rPr lang="en-US" dirty="0" smtClean="0"/>
                        <a:t> one way ANOVA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ANOVA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 related groups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Friedman matched samples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ANOVA with repeated measurement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339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58257" y="120520"/>
            <a:ext cx="7938106" cy="12192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Z-</a:t>
            </a:r>
            <a:r>
              <a:rPr lang="en-US" dirty="0" smtClean="0">
                <a:latin typeface="Arial" charset="0"/>
              </a:rPr>
              <a:t>score quantifies how good your sample is</a:t>
            </a:r>
            <a:endParaRPr lang="en-US" dirty="0">
              <a:latin typeface="Arial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58256" y="1524000"/>
            <a:ext cx="7628543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dirty="0" smtClean="0">
                <a:latin typeface="Arial" charset="0"/>
              </a:rPr>
              <a:t>          			 sample </a:t>
            </a:r>
            <a:r>
              <a:rPr lang="en-US" sz="2400" dirty="0">
                <a:latin typeface="Arial" charset="0"/>
              </a:rPr>
              <a:t>mean </a:t>
            </a:r>
            <a:r>
              <a:rPr lang="en-US" sz="2400" dirty="0" smtClean="0">
                <a:latin typeface="Arial" charset="0"/>
              </a:rPr>
              <a:t>				</a:t>
            </a:r>
            <a:endParaRPr lang="en-US" sz="2400" dirty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l-GR" sz="2400" dirty="0" smtClean="0">
                <a:latin typeface="Arial" charset="0"/>
                <a:cs typeface="Arial" charset="0"/>
              </a:rPr>
              <a:t>     μ</a:t>
            </a:r>
            <a:r>
              <a:rPr lang="en-US" sz="2400" dirty="0" smtClean="0">
                <a:latin typeface="Arial" charset="0"/>
              </a:rPr>
              <a:t>	  		 population mean	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>
                <a:latin typeface="Arial" charset="0"/>
              </a:rPr>
              <a:t>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>
                <a:latin typeface="Arial" charset="0"/>
              </a:rPr>
              <a:t>			</a:t>
            </a:r>
            <a:r>
              <a:rPr lang="en-US" sz="2400" dirty="0">
                <a:latin typeface="Arial" charset="0"/>
              </a:rPr>
              <a:t>	</a:t>
            </a:r>
            <a:r>
              <a:rPr lang="en-US" sz="2400" dirty="0" smtClean="0">
                <a:latin typeface="Arial" charset="0"/>
              </a:rPr>
              <a:t> population std. </a:t>
            </a:r>
            <a:r>
              <a:rPr lang="en-US" sz="2400" dirty="0" err="1" smtClean="0">
                <a:latin typeface="Arial" charset="0"/>
              </a:rPr>
              <a:t>dev</a:t>
            </a:r>
            <a:endParaRPr lang="en-US" sz="2400" dirty="0" smtClean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latin typeface="Arial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039938"/>
              </p:ext>
            </p:extLst>
          </p:nvPr>
        </p:nvGraphicFramePr>
        <p:xfrm>
          <a:off x="1390821" y="1447800"/>
          <a:ext cx="430881" cy="627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85" name="Equation" r:id="rId3" imgW="165100" imgH="177800" progId="Equation.3">
                  <p:embed/>
                </p:oleObj>
              </mc:Choice>
              <mc:Fallback>
                <p:oleObj name="Equation" r:id="rId3" imgW="165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0821" y="1447800"/>
                        <a:ext cx="430881" cy="627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391634"/>
              </p:ext>
            </p:extLst>
          </p:nvPr>
        </p:nvGraphicFramePr>
        <p:xfrm>
          <a:off x="1390796" y="3181350"/>
          <a:ext cx="627063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86" name="Equation" r:id="rId5" imgW="279400" imgH="228600" progId="Equation.3">
                  <p:embed/>
                </p:oleObj>
              </mc:Choice>
              <mc:Fallback>
                <p:oleObj name="Equation" r:id="rId5" imgW="279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796" y="3181350"/>
                        <a:ext cx="627063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1693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58257" y="120520"/>
            <a:ext cx="7938106" cy="12192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Z-</a:t>
            </a:r>
            <a:r>
              <a:rPr lang="en-US" dirty="0" smtClean="0">
                <a:latin typeface="Arial" charset="0"/>
              </a:rPr>
              <a:t>score quantifies how good your sample is</a:t>
            </a:r>
            <a:endParaRPr lang="en-US" dirty="0">
              <a:latin typeface="Arial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58256" y="1524000"/>
            <a:ext cx="7628543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dirty="0" smtClean="0">
                <a:latin typeface="Arial" charset="0"/>
              </a:rPr>
              <a:t>          			 sample </a:t>
            </a:r>
            <a:r>
              <a:rPr lang="en-US" sz="2400" dirty="0">
                <a:latin typeface="Arial" charset="0"/>
              </a:rPr>
              <a:t>mean </a:t>
            </a:r>
            <a:r>
              <a:rPr lang="en-US" sz="2400" dirty="0" smtClean="0">
                <a:latin typeface="Arial" charset="0"/>
              </a:rPr>
              <a:t>				</a:t>
            </a:r>
            <a:endParaRPr lang="en-US" sz="2400" dirty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l-GR" sz="2400" dirty="0" smtClean="0">
                <a:latin typeface="Arial" charset="0"/>
                <a:cs typeface="Arial" charset="0"/>
              </a:rPr>
              <a:t>     μ</a:t>
            </a:r>
            <a:r>
              <a:rPr lang="en-US" sz="2400" dirty="0" smtClean="0">
                <a:latin typeface="Arial" charset="0"/>
              </a:rPr>
              <a:t>	  		 population mean	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>
                <a:latin typeface="Arial" charset="0"/>
              </a:rPr>
              <a:t>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>
                <a:latin typeface="Arial" charset="0"/>
              </a:rPr>
              <a:t>			</a:t>
            </a:r>
            <a:r>
              <a:rPr lang="en-US" sz="2400" dirty="0">
                <a:latin typeface="Arial" charset="0"/>
              </a:rPr>
              <a:t>	</a:t>
            </a:r>
            <a:r>
              <a:rPr lang="en-US" sz="2400" dirty="0" smtClean="0">
                <a:latin typeface="Arial" charset="0"/>
              </a:rPr>
              <a:t> population std. </a:t>
            </a:r>
            <a:r>
              <a:rPr lang="en-US" sz="2400" dirty="0" err="1" smtClean="0">
                <a:latin typeface="Arial" charset="0"/>
              </a:rPr>
              <a:t>dev</a:t>
            </a:r>
            <a:endParaRPr lang="en-US" sz="2400" dirty="0" smtClean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latin typeface="Arial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235801"/>
              </p:ext>
            </p:extLst>
          </p:nvPr>
        </p:nvGraphicFramePr>
        <p:xfrm>
          <a:off x="1390821" y="1447800"/>
          <a:ext cx="430881" cy="627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7" name="Equation" r:id="rId3" imgW="165100" imgH="177800" progId="Equation.3">
                  <p:embed/>
                </p:oleObj>
              </mc:Choice>
              <mc:Fallback>
                <p:oleObj name="Equation" r:id="rId3" imgW="165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0821" y="1447800"/>
                        <a:ext cx="430881" cy="627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844208"/>
              </p:ext>
            </p:extLst>
          </p:nvPr>
        </p:nvGraphicFramePr>
        <p:xfrm>
          <a:off x="1390796" y="3181350"/>
          <a:ext cx="627063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8" name="Equation" r:id="rId5" imgW="279400" imgH="228600" progId="Equation.3">
                  <p:embed/>
                </p:oleObj>
              </mc:Choice>
              <mc:Fallback>
                <p:oleObj name="Equation" r:id="rId5" imgW="279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796" y="3181350"/>
                        <a:ext cx="627063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821155"/>
              </p:ext>
            </p:extLst>
          </p:nvPr>
        </p:nvGraphicFramePr>
        <p:xfrm>
          <a:off x="5799138" y="2854325"/>
          <a:ext cx="3036887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9" name="Equation" r:id="rId7" imgW="1549400" imgH="546100" progId="Equation.3">
                  <p:embed/>
                </p:oleObj>
              </mc:Choice>
              <mc:Fallback>
                <p:oleObj name="Equation" r:id="rId7" imgW="15494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9138" y="2854325"/>
                        <a:ext cx="3036887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6686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58257" y="120520"/>
            <a:ext cx="7938106" cy="12192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Z-</a:t>
            </a:r>
            <a:r>
              <a:rPr lang="en-US" dirty="0" smtClean="0">
                <a:latin typeface="Arial" charset="0"/>
              </a:rPr>
              <a:t>score quantifies how good your sample is</a:t>
            </a:r>
            <a:endParaRPr lang="en-US" dirty="0">
              <a:latin typeface="Arial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58256" y="1983339"/>
            <a:ext cx="7628543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dirty="0" smtClean="0">
                <a:latin typeface="Arial" charset="0"/>
              </a:rPr>
              <a:t>Z-score	 “standard score”</a:t>
            </a:r>
            <a:endParaRPr lang="en-US" sz="2400" dirty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>
                <a:latin typeface="Arial" charset="0"/>
              </a:rPr>
              <a:t>Provides </a:t>
            </a:r>
            <a:r>
              <a:rPr lang="en-US" sz="2400" dirty="0">
                <a:latin typeface="Arial" charset="0"/>
              </a:rPr>
              <a:t>a measure of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how well a sample mean approximates the population mean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</a:rPr>
              <a:t>how </a:t>
            </a:r>
            <a:r>
              <a:rPr lang="en-US" sz="2000" dirty="0">
                <a:latin typeface="Arial" charset="0"/>
              </a:rPr>
              <a:t>much difference between </a:t>
            </a:r>
            <a:r>
              <a:rPr lang="en-US" sz="2000" dirty="0" smtClean="0">
                <a:latin typeface="Arial" charset="0"/>
              </a:rPr>
              <a:t>     and </a:t>
            </a:r>
            <a:r>
              <a:rPr lang="el-GR" sz="2000" dirty="0">
                <a:latin typeface="Arial" charset="0"/>
                <a:cs typeface="Arial" charset="0"/>
              </a:rPr>
              <a:t>μ</a:t>
            </a:r>
            <a:r>
              <a:rPr lang="en-US" sz="2000" dirty="0">
                <a:latin typeface="Arial" charset="0"/>
              </a:rPr>
              <a:t> is reasonable to expect just by </a:t>
            </a:r>
            <a:r>
              <a:rPr lang="en-US" sz="2000" dirty="0" smtClean="0">
                <a:latin typeface="Arial" charset="0"/>
              </a:rPr>
              <a:t>chance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600" dirty="0" smtClean="0">
                <a:latin typeface="Arial" charset="0"/>
              </a:rPr>
              <a:t>Requires knowledge of population (</a:t>
            </a:r>
            <a:r>
              <a:rPr lang="el-GR" sz="2400" dirty="0" smtClean="0">
                <a:latin typeface="Arial" charset="0"/>
                <a:cs typeface="Arial" charset="0"/>
              </a:rPr>
              <a:t>μ </a:t>
            </a:r>
            <a:r>
              <a:rPr lang="en-US" sz="2600" dirty="0" smtClean="0">
                <a:latin typeface="Arial" charset="0"/>
              </a:rPr>
              <a:t>&amp;	 )</a:t>
            </a:r>
            <a:endParaRPr lang="en-US" sz="2600" dirty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800" dirty="0">
              <a:latin typeface="Arial" charset="0"/>
            </a:endParaRPr>
          </a:p>
        </p:txBody>
      </p:sp>
      <p:graphicFrame>
        <p:nvGraphicFramePr>
          <p:cNvPr id="12298" name="Object 10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73291885"/>
              </p:ext>
            </p:extLst>
          </p:nvPr>
        </p:nvGraphicFramePr>
        <p:xfrm>
          <a:off x="5081524" y="1703062"/>
          <a:ext cx="135572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4" name="Equation" r:id="rId3" imgW="622300" imgH="482600" progId="Equation.3">
                  <p:embed/>
                </p:oleObj>
              </mc:Choice>
              <mc:Fallback>
                <p:oleObj name="Equation" r:id="rId3" imgW="622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1524" y="1703062"/>
                        <a:ext cx="1355725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480453"/>
              </p:ext>
            </p:extLst>
          </p:nvPr>
        </p:nvGraphicFramePr>
        <p:xfrm>
          <a:off x="4964633" y="3542799"/>
          <a:ext cx="292542" cy="426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5" name="Equation" r:id="rId5" imgW="165100" imgH="177800" progId="Equation.3">
                  <p:embed/>
                </p:oleObj>
              </mc:Choice>
              <mc:Fallback>
                <p:oleObj name="Equation" r:id="rId5" imgW="165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64633" y="3542799"/>
                        <a:ext cx="292542" cy="426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728100"/>
              </p:ext>
            </p:extLst>
          </p:nvPr>
        </p:nvGraphicFramePr>
        <p:xfrm>
          <a:off x="6755182" y="4344491"/>
          <a:ext cx="341312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6" name="Equation" r:id="rId7" imgW="152400" imgH="139700" progId="Equation.3">
                  <p:embed/>
                </p:oleObj>
              </mc:Choice>
              <mc:Fallback>
                <p:oleObj name="Equation" r:id="rId7" imgW="1524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5182" y="4344491"/>
                        <a:ext cx="341312" cy="31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294167"/>
              </p:ext>
            </p:extLst>
          </p:nvPr>
        </p:nvGraphicFramePr>
        <p:xfrm>
          <a:off x="7170800" y="5073216"/>
          <a:ext cx="292542" cy="426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7" name="Equation" r:id="rId9" imgW="165100" imgH="177800" progId="Equation.3">
                  <p:embed/>
                </p:oleObj>
              </mc:Choice>
              <mc:Fallback>
                <p:oleObj name="Equation" r:id="rId9" imgW="165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70800" y="5073216"/>
                        <a:ext cx="292542" cy="426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1155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15265</TotalTime>
  <Words>2574</Words>
  <Application>Microsoft Macintosh PowerPoint</Application>
  <PresentationFormat>On-screen Show (4:3)</PresentationFormat>
  <Paragraphs>642</Paragraphs>
  <Slides>64</Slides>
  <Notes>26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67" baseType="lpstr">
      <vt:lpstr>Office Theme</vt:lpstr>
      <vt:lpstr>MS Org Chart</vt:lpstr>
      <vt:lpstr>Equation</vt:lpstr>
      <vt:lpstr>PowerPoint Presentation</vt:lpstr>
      <vt:lpstr>PowerPoint Presentation</vt:lpstr>
      <vt:lpstr>PowerPoint Presentation</vt:lpstr>
      <vt:lpstr>PowerPoint Presentation</vt:lpstr>
      <vt:lpstr>Testing a Hypothesis</vt:lpstr>
      <vt:lpstr>Central limit theorem (again)</vt:lpstr>
      <vt:lpstr>Z-score quantifies how good your sample is</vt:lpstr>
      <vt:lpstr>Z-score quantifies how good your sample is</vt:lpstr>
      <vt:lpstr>Z-score quantifies how good your sample is</vt:lpstr>
      <vt:lpstr>t statistic</vt:lpstr>
      <vt:lpstr>One sample t-test</vt:lpstr>
      <vt:lpstr>One sample t-test</vt:lpstr>
      <vt:lpstr>One sample t-test</vt:lpstr>
      <vt:lpstr>One sample t-test</vt:lpstr>
      <vt:lpstr>One sample t-test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Six Steps for Significance Tests</vt:lpstr>
      <vt:lpstr>Six Steps for Significance Tests</vt:lpstr>
      <vt:lpstr>Six Steps for Significance Tests</vt:lpstr>
      <vt:lpstr>Six Steps for Significance Tests</vt:lpstr>
      <vt:lpstr>Six Steps for Significance Tests</vt:lpstr>
      <vt:lpstr>Six Steps for Significance Tests</vt:lpstr>
      <vt:lpstr>Six Steps for Significance Tests</vt:lpstr>
      <vt:lpstr>Six Steps for Significance Tests</vt:lpstr>
      <vt:lpstr>Six Steps for Significance Tests</vt:lpstr>
      <vt:lpstr>Six Steps for Significance Tests</vt:lpstr>
      <vt:lpstr>Six Steps for Significance Tests</vt:lpstr>
      <vt:lpstr>Six Steps for Significance Tests</vt:lpstr>
      <vt:lpstr>Six Steps for Significance Tests</vt:lpstr>
      <vt:lpstr>Six Steps for Significance Tests</vt:lpstr>
      <vt:lpstr>Six Steps for Significance Tests</vt:lpstr>
      <vt:lpstr>Six Steps for Significance Tests</vt:lpstr>
      <vt:lpstr>Two-sample t-test</vt:lpstr>
      <vt:lpstr>Two-sample t-test</vt:lpstr>
      <vt:lpstr>Two-sample t-test</vt:lpstr>
      <vt:lpstr>Two-sample t-test</vt:lpstr>
      <vt:lpstr># Months in Kennel Scores </vt:lpstr>
      <vt:lpstr># Months</vt:lpstr>
      <vt:lpstr>Could our Estimate Be Wrong? </vt:lpstr>
      <vt:lpstr>Could our Estimate Be Wrong? </vt:lpstr>
      <vt:lpstr>Could our Estimate Be Wrong? </vt:lpstr>
      <vt:lpstr>Type I and Type II Error Tradeoffs</vt:lpstr>
      <vt:lpstr>Could our Estimate Be Wrong? </vt:lpstr>
      <vt:lpstr>Could our Estimate Be Wrong? </vt:lpstr>
      <vt:lpstr>Testing of hypotheses Type I and Type II Errors</vt:lpstr>
      <vt:lpstr>Testing of hypotheses Type I and Type II Errors: Example</vt:lpstr>
      <vt:lpstr>Could our Estimate Be Wrong? </vt:lpstr>
      <vt:lpstr>Testing of hypotheses Type I and Type II Errors</vt:lpstr>
      <vt:lpstr>What if we have more than two groups?</vt:lpstr>
      <vt:lpstr>Summary</vt:lpstr>
      <vt:lpstr>Important to note</vt:lpstr>
      <vt:lpstr>Important to note</vt:lpstr>
      <vt:lpstr>Important to note</vt:lpstr>
      <vt:lpstr>How to choose your test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jmankoff</cp:lastModifiedBy>
  <cp:revision>343</cp:revision>
  <cp:lastPrinted>2014-02-18T19:49:30Z</cp:lastPrinted>
  <dcterms:created xsi:type="dcterms:W3CDTF">2013-10-07T16:54:34Z</dcterms:created>
  <dcterms:modified xsi:type="dcterms:W3CDTF">2014-02-20T03:51:31Z</dcterms:modified>
</cp:coreProperties>
</file>