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59" d="100"/>
          <a:sy n="59" d="100"/>
        </p:scale>
        <p:origin x="-1192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15B3D6-E02C-F54B-A670-93CCA3D223ED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0F56DBA-14B5-5D49-954D-228FEFC1AA6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981918-B337-FE4B-BCAE-FE52B6D227C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9063D7-299A-8347-8D12-9402B9C584D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981918-B337-FE4B-BCAE-FE52B6D227CD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A5610-1973-7040-8AF0-B893EC3164D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ED3675-7594-814B-BD7F-EF135CDAAB1D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ECAD82-7C0B-CF47-91BF-DD0C5A4FACBE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B3E6C0-2206-944F-BBCA-5D030A6F85D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AB2535-BACF-8E43-AE83-2B51F440F3F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7444F8-5417-AE49-A7E5-83F539C23C98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5DC5-31E0-8847-92F3-40C8ED0FC57B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560-9309-784B-8E10-F0DB71DB4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182880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9449D77-19C8-EA4E-8148-9D5B40FFA91E}" type="slidenum">
              <a:rPr kumimoji="1" lang="en-US" sz="1400" smtClean="0">
                <a:solidFill>
                  <a:srgbClr val="F7F4E9"/>
                </a:solidFill>
                <a:latin typeface="Geneva" charset="0"/>
              </a:rPr>
              <a:pPr eaLnBrk="1" hangingPunct="1">
                <a:defRPr/>
              </a:pPr>
              <a:t>‹#›</a:t>
            </a:fld>
            <a:endParaRPr kumimoji="1" lang="en-US" sz="1400" dirty="0" smtClean="0">
              <a:solidFill>
                <a:srgbClr val="F7F4E9"/>
              </a:solidFill>
              <a:latin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560-9309-784B-8E10-F0DB71DB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2" r:id="rId19"/>
    <p:sldLayoutId id="2147483673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II: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1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Simple Cross Validation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175279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Simple Cross 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Fold: 2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5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Simple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Fold: 3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Simple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Fold: 4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3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Simple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Fold: 4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6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I tell if my classifier is any good?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How to select holdout subsample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Most commonly randomly selected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Stratified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000" i="1">
                <a:latin typeface="Arial" charset="0"/>
                <a:sym typeface="Wingdings" charset="0"/>
              </a:rPr>
              <a:t>approximately</a:t>
            </a:r>
            <a:r>
              <a:rPr lang="en-US" sz="2000">
                <a:latin typeface="Arial" charset="0"/>
                <a:sym typeface="Wingdings" charset="0"/>
              </a:rPr>
              <a:t> the right proportion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Stratified 10-fold cross-validation is most typical measure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But there are problems with this…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If the training data is not very 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Multiple very similar (identical?) training instances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E.g., with temporal over sampling of sensors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(i.e., values collected faster than sensors values typically change)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You will be back to testing against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(a copy of part of) your training data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 </a:t>
            </a:r>
            <a:r>
              <a:rPr lang="en-US" sz="2000">
                <a:latin typeface="Arial" charset="0"/>
              </a:rPr>
              <a:t>Estimates tend to end up too optimistic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I tell if my classifier is any good?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For HCI work you would often like to know: 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If I give this classifier to a completely new user, how will it do?</a:t>
            </a:r>
            <a:r>
              <a:rPr lang="ja-JP" altLang="en-US" sz="2400">
                <a:latin typeface="Arial" charset="0"/>
              </a:rPr>
              <a:t>”</a:t>
            </a:r>
            <a:endParaRPr lang="en-US" sz="2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Argues for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per person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holdout (cross-validation)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Tends to give more realistic (less optimistic)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But there can be issues with this which keep you from using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Not enough different users and/or wildly variable amounts of data per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Hard to compare results (5 users vs. 50 vs. can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t do it)</a:t>
            </a:r>
          </a:p>
          <a:p>
            <a:pPr lvl="2" eaLnBrk="1" hangingPunct="1">
              <a:lnSpc>
                <a:spcPct val="90000"/>
              </a:lnSpc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My recommendation: report both 10-fold random-holdout (stratified) cross-validation and per-person holdout cross-validation numbers (if you can reasonably do them)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10-fold random is quasi-standard and allows you to compare to 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Per-person is probably a better estimate</a:t>
            </a:r>
          </a:p>
        </p:txBody>
      </p:sp>
    </p:spTree>
    <p:extLst>
      <p:ext uri="{BB962C8B-B14F-4D97-AF65-F5344CB8AC3E}">
        <p14:creationId xmlns:p14="http://schemas.microsoft.com/office/powerpoint/2010/main" val="14356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Remember!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 using cross-validation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We don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t use 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Evaluation</a:t>
            </a:r>
          </a:p>
        </p:txBody>
      </p:sp>
      <p:sp>
        <p:nvSpPr>
          <p:cNvPr id="5632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6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175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do we do cross validation?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Use cross-validation when you do not have enough data to have completely independent train and test sets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We are trying to </a:t>
            </a:r>
            <a:r>
              <a:rPr lang="en-US" i="1">
                <a:latin typeface="Arial" charset="0"/>
              </a:rPr>
              <a:t>estimate</a:t>
            </a:r>
            <a:r>
              <a:rPr lang="en-US">
                <a:latin typeface="Arial" charset="0"/>
              </a:rPr>
              <a:t> what performance would you get if you trained over your whole set and applied that model to an independent set of the same size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We compute that estimate by averaging over folds</a:t>
            </a:r>
          </a:p>
        </p:txBody>
      </p:sp>
    </p:spTree>
    <p:extLst>
      <p:ext uri="{BB962C8B-B14F-4D97-AF65-F5344CB8AC3E}">
        <p14:creationId xmlns:p14="http://schemas.microsoft.com/office/powerpoint/2010/main" val="141137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8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3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do we do cross validation?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Makes the most of your data – large portion used for training</a:t>
            </a:r>
          </a:p>
          <a:p>
            <a:pPr eaLnBrk="1" hangingPunct="1"/>
            <a:r>
              <a:rPr lang="en-US">
                <a:latin typeface="Arial" charset="0"/>
              </a:rPr>
              <a:t>Avoids testing on training data</a:t>
            </a:r>
          </a:p>
          <a:p>
            <a:pPr lvl="1" eaLnBrk="1" hangingPunct="1"/>
            <a:r>
              <a:rPr lang="en-US">
                <a:latin typeface="Arial" charset="0"/>
              </a:rPr>
              <a:t>Testing on training data will over estimate your performance!!!</a:t>
            </a:r>
          </a:p>
          <a:p>
            <a:pPr eaLnBrk="1" hangingPunct="1"/>
            <a:r>
              <a:rPr lang="en-US">
                <a:latin typeface="Arial" charset="0"/>
              </a:rPr>
              <a:t>But if you do multiple iterations of cross-validation, in some ways you are using insights from your testing data in building your model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8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do we do cross validation?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</a:t>
            </a:r>
            <a:r>
              <a:rPr lang="en-US" dirty="0" smtClean="0">
                <a:latin typeface="Arial" charset="0"/>
              </a:rPr>
              <a:t>o </a:t>
            </a:r>
            <a:r>
              <a:rPr lang="en-US" dirty="0">
                <a:latin typeface="Arial" charset="0"/>
              </a:rPr>
              <a:t>not have enough data to have completely independent train and test sets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Trying </a:t>
            </a:r>
            <a:r>
              <a:rPr lang="en-US" dirty="0">
                <a:latin typeface="Arial" charset="0"/>
              </a:rPr>
              <a:t>to </a:t>
            </a:r>
            <a:r>
              <a:rPr lang="en-US" i="1" dirty="0">
                <a:latin typeface="Arial" charset="0"/>
              </a:rPr>
              <a:t>estimate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performance over </a:t>
            </a:r>
            <a:r>
              <a:rPr lang="en-US" dirty="0">
                <a:latin typeface="Arial" charset="0"/>
              </a:rPr>
              <a:t>your whole set 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Makes the most of your data – large portion used for training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But then…..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51468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But then…..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817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I tell if my classifier is any good?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How to select holdout subsample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Most commonly randomly selected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Stratified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000" i="1">
                <a:latin typeface="Arial" charset="0"/>
                <a:sym typeface="Wingdings" charset="0"/>
              </a:rPr>
              <a:t>approximately</a:t>
            </a:r>
            <a:r>
              <a:rPr lang="en-US" sz="2000">
                <a:latin typeface="Arial" charset="0"/>
                <a:sym typeface="Wingdings" charset="0"/>
              </a:rPr>
              <a:t> the right proportion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Stratified 10-fold cross-validation is most typical measure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But there are problems with this…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If the training data is not very 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Multiple very similar (identical?) training instances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E.g., with temporal over sampling of sensors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(i.e., values collected faster than sensors values typically change)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You will be back to testing against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(a copy of part of) your training data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 </a:t>
            </a:r>
            <a:r>
              <a:rPr lang="en-US" sz="2000">
                <a:latin typeface="Arial" charset="0"/>
              </a:rPr>
              <a:t>Estimates tend to end up too optimistic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I tell if my classifier is any good?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For HCI work you would often like to know: 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If I give this classifier to a completely new user, how will it do?</a:t>
            </a:r>
            <a:r>
              <a:rPr lang="ja-JP" altLang="en-US" sz="2400">
                <a:latin typeface="Arial" charset="0"/>
              </a:rPr>
              <a:t>”</a:t>
            </a:r>
            <a:endParaRPr lang="en-US" sz="2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Argues for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per person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holdout (cross-validation)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Tends to give more realistic (less optimistic)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But there can be issues with this which keep you from using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Not enough different users and/or wildly variable amounts of data per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Hard to compare results (5 users vs. 50 vs. can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t do it)</a:t>
            </a:r>
          </a:p>
          <a:p>
            <a:pPr lvl="2" eaLnBrk="1" hangingPunct="1">
              <a:lnSpc>
                <a:spcPct val="90000"/>
              </a:lnSpc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My recommendation: report both 10-fold random-holdout (stratified) cross-validation and per-person holdout cross-validation numbers (if you can reasonably do them)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10-fold random is quasi-standard and allows you to compare to 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Per-person is probably a better estimate</a:t>
            </a:r>
          </a:p>
        </p:txBody>
      </p:sp>
    </p:spTree>
    <p:extLst>
      <p:ext uri="{BB962C8B-B14F-4D97-AF65-F5344CB8AC3E}">
        <p14:creationId xmlns:p14="http://schemas.microsoft.com/office/powerpoint/2010/main" val="11422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Wrapper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-based feature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Combinatoric search / optimization through possible feature subsets using classifier accuracy as the objective function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(this can be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wrapped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around any type of classifier)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 (hill climbing):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Start with an empty set of selected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Train a new classifier adding each candidate new feature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Keep the feature which produces the classifier with the best accuracy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Repeat until things stop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Can also start with all features and take away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More typical to do as simulated annealing rather than hill-climbing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This 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Building and testing a classifier is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inside the loop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here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so typically want a fast learner (e.g., naïve Bayes,  decision trees)</a:t>
            </a: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305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latin typeface="Arial" charset="0"/>
              </a:rPr>
              <a:t>What would happen </a:t>
            </a:r>
            <a:br>
              <a:rPr lang="en-US" sz="4800">
                <a:latin typeface="Arial" charset="0"/>
              </a:rPr>
            </a:br>
            <a:r>
              <a:rPr lang="en-US" sz="4800">
                <a:latin typeface="Arial" charset="0"/>
              </a:rPr>
              <a:t>if you do feature selection </a:t>
            </a:r>
            <a:br>
              <a:rPr lang="en-US" sz="4800">
                <a:latin typeface="Arial" charset="0"/>
              </a:rPr>
            </a:br>
            <a:r>
              <a:rPr lang="en-US" sz="4800">
                <a:latin typeface="Arial" charset="0"/>
              </a:rPr>
              <a:t>over your whole set of data </a:t>
            </a:r>
            <a:br>
              <a:rPr lang="en-US" sz="4800">
                <a:latin typeface="Arial" charset="0"/>
              </a:rPr>
            </a:br>
            <a:r>
              <a:rPr lang="en-US" sz="4800">
                <a:latin typeface="Arial" charset="0"/>
              </a:rPr>
              <a:t>prior 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37133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Overfitting!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>
                <a:latin typeface="Arial" charset="0"/>
              </a:rPr>
              <a:t>Feature selection is part of model building</a:t>
            </a:r>
          </a:p>
          <a:p>
            <a:r>
              <a:rPr lang="en-US" sz="2800">
                <a:latin typeface="Arial" charset="0"/>
              </a:rPr>
              <a:t>If you do feature selection over your whole set of data, including what you will test on, you have an unfair advantage</a:t>
            </a:r>
          </a:p>
          <a:p>
            <a:r>
              <a:rPr lang="en-US" sz="2800">
                <a:latin typeface="Arial" charset="0"/>
              </a:rPr>
              <a:t>Your estimated performance will be overly optimistic!!</a:t>
            </a:r>
          </a:p>
          <a:p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The same problem occurs if you design new features based on observations over your whole set of data.  </a:t>
            </a:r>
          </a:p>
          <a:p>
            <a:r>
              <a:rPr lang="en-US" sz="2800">
                <a:latin typeface="Arial" charset="0"/>
              </a:rPr>
              <a:t>Can you explain why?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Problems!!</a:t>
            </a:r>
          </a:p>
        </p:txBody>
      </p:sp>
      <p:sp>
        <p:nvSpPr>
          <p:cNvPr id="5427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</a:rPr>
              <a:t>At training time, if you include features that were designed based on the training data</a:t>
            </a:r>
          </a:p>
          <a:p>
            <a:r>
              <a:rPr lang="en-US">
                <a:latin typeface="Arial" charset="0"/>
              </a:rPr>
              <a:t>Those features will perform better than they normally would</a:t>
            </a:r>
          </a:p>
          <a:p>
            <a:r>
              <a:rPr lang="en-US">
                <a:latin typeface="Arial" charset="0"/>
              </a:rPr>
              <a:t>So your model will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trust them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too much</a:t>
            </a:r>
          </a:p>
          <a:p>
            <a:r>
              <a:rPr lang="en-US">
                <a:latin typeface="Arial" charset="0"/>
              </a:rPr>
              <a:t>That will lead to poor model building</a:t>
            </a:r>
          </a:p>
        </p:txBody>
      </p:sp>
      <p:sp>
        <p:nvSpPr>
          <p:cNvPr id="54276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</a:rPr>
              <a:t>At testing time, if you have built a model using features you observed working well on your testing data</a:t>
            </a:r>
          </a:p>
          <a:p>
            <a:r>
              <a:rPr lang="en-US">
                <a:latin typeface="Arial" charset="0"/>
              </a:rPr>
              <a:t>You have an unfair advantage</a:t>
            </a:r>
          </a:p>
          <a:p>
            <a:r>
              <a:rPr lang="en-US">
                <a:latin typeface="Arial" charset="0"/>
              </a:rPr>
              <a:t>Normally those features wouldn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t show up with such a high predictive value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-1413594">
            <a:off x="520700" y="3232150"/>
            <a:ext cx="8032750" cy="1200150"/>
            <a:chOff x="304800" y="3810000"/>
            <a:chExt cx="8032968" cy="1200329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81000" y="3886200"/>
              <a:ext cx="7848600" cy="1066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TextBox 5"/>
            <p:cNvSpPr txBox="1">
              <a:spLocks noChangeArrowheads="1"/>
            </p:cNvSpPr>
            <p:nvPr/>
          </p:nvSpPr>
          <p:spPr bwMode="auto">
            <a:xfrm>
              <a:off x="304800" y="3810000"/>
              <a:ext cx="803296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7200"/>
                <a:t>Double Whammy!!!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98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Correct Methodology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</a:rPr>
              <a:t>Set aside part of your data as a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development set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and create new features based on what you see in this set</a:t>
            </a:r>
          </a:p>
          <a:p>
            <a:r>
              <a:rPr lang="en-US">
                <a:latin typeface="Arial" charset="0"/>
              </a:rPr>
              <a:t>Train on training data</a:t>
            </a:r>
          </a:p>
          <a:p>
            <a:r>
              <a:rPr lang="en-US">
                <a:latin typeface="Arial" charset="0"/>
              </a:rPr>
              <a:t>Test on testing data </a:t>
            </a:r>
            <a:r>
              <a:rPr lang="en-US" sz="2000">
                <a:latin typeface="Arial" charset="0"/>
              </a:rPr>
              <a:t>(held out test set is most stringent)</a:t>
            </a: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r>
              <a:rPr lang="en-US" u="sng">
                <a:latin typeface="Arial" charset="0"/>
              </a:rPr>
              <a:t>Fine line: </a:t>
            </a:r>
            <a:r>
              <a:rPr lang="en-US">
                <a:latin typeface="Arial" charset="0"/>
              </a:rPr>
              <a:t>you should explore your data and get a sense of your data before model building – but don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t go so far as to induce features based on what you see</a:t>
            </a:r>
          </a:p>
        </p:txBody>
      </p:sp>
    </p:spTree>
    <p:extLst>
      <p:ext uri="{BB962C8B-B14F-4D97-AF65-F5344CB8AC3E}">
        <p14:creationId xmlns:p14="http://schemas.microsoft.com/office/powerpoint/2010/main" val="399070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23879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How many misclassifications of </a:t>
            </a:r>
            <a:r>
              <a:rPr lang="en-US" dirty="0" smtClean="0">
                <a:latin typeface="Arial" charset="0"/>
              </a:rPr>
              <a:t>the training data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Typically </a:t>
            </a:r>
            <a:r>
              <a:rPr lang="en-US" dirty="0">
                <a:latin typeface="Arial" charset="0"/>
              </a:rPr>
              <a:t>not a good predictor for performance on new </a:t>
            </a:r>
            <a:r>
              <a:rPr lang="en-US" dirty="0" smtClean="0"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Holdout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Hold </a:t>
            </a:r>
            <a:r>
              <a:rPr lang="en-US" sz="2800" dirty="0">
                <a:latin typeface="Arial" charset="0"/>
              </a:rPr>
              <a:t>back some of your training data to test against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Train classifier on subset without holdout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Test </a:t>
            </a:r>
            <a:r>
              <a:rPr lang="en-US" sz="2800" dirty="0" smtClean="0">
                <a:latin typeface="Arial" charset="0"/>
              </a:rPr>
              <a:t>(accuracy) </a:t>
            </a:r>
            <a:r>
              <a:rPr lang="en-US" sz="2800" dirty="0">
                <a:latin typeface="Arial" charset="0"/>
              </a:rPr>
              <a:t>on holdout set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But need a large enough holdout set so you can trust the result (and this reduces your training data which you almost never have enough of)</a:t>
            </a:r>
          </a:p>
        </p:txBody>
      </p:sp>
    </p:spTree>
    <p:extLst>
      <p:ext uri="{BB962C8B-B14F-4D97-AF65-F5344CB8AC3E}">
        <p14:creationId xmlns:p14="http://schemas.microsoft.com/office/powerpoint/2010/main" val="31237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How can I tell if my classifier is any good?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Better: K-fold Cross-validation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Break training data into K subsamples </a:t>
            </a:r>
          </a:p>
          <a:p>
            <a:pPr lvl="2" eaLnBrk="1" hangingPunct="1"/>
            <a:r>
              <a:rPr lang="en-US" dirty="0">
                <a:latin typeface="Arial" charset="0"/>
              </a:rPr>
              <a:t>K=10 very typical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 each subsample hold out that one and build a classifier with the remaining K-1 subsamples as training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Test against holdout subsample;  Average the results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Leave-one-out Cross-validation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K = size of the whole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76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52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1841</Words>
  <Application>Microsoft Macintosh PowerPoint</Application>
  <PresentationFormat>On-screen Show (4:3)</PresentationFormat>
  <Paragraphs>330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Evaluation</vt:lpstr>
      <vt:lpstr>How can I tell if  my classifier is any good?</vt:lpstr>
      <vt:lpstr>How can I tell if  my classifier is any good?</vt:lpstr>
      <vt:lpstr>Holdout Validation</vt:lpstr>
      <vt:lpstr>How can I tell if my classifier is any good?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Cross Validation</vt:lpstr>
      <vt:lpstr>Simple Cross Validation</vt:lpstr>
      <vt:lpstr>Simple Cross Validation</vt:lpstr>
      <vt:lpstr>Simple Cross Validation</vt:lpstr>
      <vt:lpstr>Simple Cross Validation</vt:lpstr>
      <vt:lpstr>How can I tell if my classifier is any good?</vt:lpstr>
      <vt:lpstr>How can I tell if my classifier is any good?</vt:lpstr>
      <vt:lpstr>Remember!</vt:lpstr>
      <vt:lpstr>Why do we do cross validation?</vt:lpstr>
      <vt:lpstr>Do we have to do all of the folds?</vt:lpstr>
      <vt:lpstr>Why do we do cross validation?</vt:lpstr>
      <vt:lpstr>Why do we do cross validation?</vt:lpstr>
      <vt:lpstr>But then…..</vt:lpstr>
      <vt:lpstr>But then…..</vt:lpstr>
      <vt:lpstr>How can I tell if my classifier is any good?</vt:lpstr>
      <vt:lpstr>How can I tell if my classifier is any good?</vt:lpstr>
      <vt:lpstr>Feature Selection</vt:lpstr>
      <vt:lpstr>Feature Selection</vt:lpstr>
      <vt:lpstr>What would happen  if you do feature selection  over your whole set of data  prior to cross validation?</vt:lpstr>
      <vt:lpstr>Overfitting!</vt:lpstr>
      <vt:lpstr>Two Problems!!</vt:lpstr>
      <vt:lpstr>Correct Methodology</vt:lpstr>
      <vt:lpstr>Software Tools</vt:lpstr>
      <vt:lpstr>If you want to know more…</vt:lpstr>
      <vt:lpstr>Selecting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482</cp:revision>
  <dcterms:created xsi:type="dcterms:W3CDTF">2013-10-07T16:54:34Z</dcterms:created>
  <dcterms:modified xsi:type="dcterms:W3CDTF">2014-03-03T02:13:12Z</dcterms:modified>
</cp:coreProperties>
</file>