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embeddings/oleObject2.bin" ContentType="application/vnd.openxmlformats-officedocument.oleObject"/>
  <Override PartName="/ppt/notesSlides/notesSlide2.xml" ContentType="application/vnd.openxmlformats-officedocument.presentationml.notesSlide+xml"/>
  <Override PartName="/ppt/embeddings/oleObject3.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1"/>
  </p:notesMasterIdLst>
  <p:handoutMasterIdLst>
    <p:handoutMasterId r:id="rId52"/>
  </p:handoutMasterIdLst>
  <p:sldIdLst>
    <p:sldId id="256" r:id="rId2"/>
    <p:sldId id="456" r:id="rId3"/>
    <p:sldId id="260" r:id="rId4"/>
    <p:sldId id="311" r:id="rId5"/>
    <p:sldId id="312" r:id="rId6"/>
    <p:sldId id="408" r:id="rId7"/>
    <p:sldId id="441" r:id="rId8"/>
    <p:sldId id="442" r:id="rId9"/>
    <p:sldId id="443" r:id="rId10"/>
    <p:sldId id="457" r:id="rId11"/>
    <p:sldId id="458" r:id="rId12"/>
    <p:sldId id="409" r:id="rId13"/>
    <p:sldId id="410" r:id="rId14"/>
    <p:sldId id="411" r:id="rId15"/>
    <p:sldId id="412" r:id="rId16"/>
    <p:sldId id="413" r:id="rId17"/>
    <p:sldId id="452" r:id="rId18"/>
    <p:sldId id="453" r:id="rId19"/>
    <p:sldId id="454" r:id="rId20"/>
    <p:sldId id="416" r:id="rId21"/>
    <p:sldId id="444" r:id="rId22"/>
    <p:sldId id="415" r:id="rId23"/>
    <p:sldId id="429" r:id="rId24"/>
    <p:sldId id="430" r:id="rId25"/>
    <p:sldId id="422" r:id="rId26"/>
    <p:sldId id="423" r:id="rId27"/>
    <p:sldId id="420" r:id="rId28"/>
    <p:sldId id="426" r:id="rId29"/>
    <p:sldId id="424" r:id="rId30"/>
    <p:sldId id="421" r:id="rId31"/>
    <p:sldId id="425" r:id="rId32"/>
    <p:sldId id="431" r:id="rId33"/>
    <p:sldId id="432" r:id="rId34"/>
    <p:sldId id="433" r:id="rId35"/>
    <p:sldId id="434" r:id="rId36"/>
    <p:sldId id="440" r:id="rId37"/>
    <p:sldId id="435" r:id="rId38"/>
    <p:sldId id="447" r:id="rId39"/>
    <p:sldId id="448" r:id="rId40"/>
    <p:sldId id="449" r:id="rId41"/>
    <p:sldId id="450" r:id="rId42"/>
    <p:sldId id="445" r:id="rId43"/>
    <p:sldId id="446" r:id="rId44"/>
    <p:sldId id="455" r:id="rId45"/>
    <p:sldId id="459" r:id="rId46"/>
    <p:sldId id="462" r:id="rId47"/>
    <p:sldId id="460" r:id="rId48"/>
    <p:sldId id="461" r:id="rId49"/>
    <p:sldId id="463"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85305" autoAdjust="0"/>
  </p:normalViewPr>
  <p:slideViewPr>
    <p:cSldViewPr snapToGrid="0" snapToObjects="1">
      <p:cViewPr varScale="1">
        <p:scale>
          <a:sx n="85" d="100"/>
          <a:sy n="85" d="100"/>
        </p:scale>
        <p:origin x="-1512"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191029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AC14B24B-4272-8542-9831-6FCCE43E8144}" type="slidenum">
              <a:rPr lang="en-US" b="0"/>
              <a:pPr eaLnBrk="1" hangingPunct="1"/>
              <a:t>24</a:t>
            </a:fld>
            <a:endParaRPr lang="en-US"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Lucida Grande" charset="0"/>
                <a:cs typeface="Geneva" charset="0"/>
              </a:rPr>
              <a:t>Note negative to positive change among other things</a:t>
            </a:r>
            <a:endParaRPr lang="en-US" dirty="0">
              <a:latin typeface="Lucida Grande" charset="0"/>
              <a:cs typeface="Geneva"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F0F6015-B5BE-DC48-BF90-822506A7E3A5}" type="slidenum">
              <a:rPr lang="en-US" b="0"/>
              <a:pPr eaLnBrk="1" hangingPunct="1"/>
              <a:t>25</a:t>
            </a:fld>
            <a:endParaRPr lang="en-US"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27</a:t>
            </a:fld>
            <a:endParaRPr lang="en-US"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28</a:t>
            </a:fld>
            <a:endParaRPr 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solidFill>
                  <a:srgbClr val="000000"/>
                </a:solidFill>
                <a:latin typeface="+mn-lt"/>
                <a:ea typeface="+mn-ea"/>
              </a:rPr>
              <a:t>tests - a much smaller range than the full population from which the researchers could have drawn their sample.</a:t>
            </a:r>
            <a:endParaRPr lang="en-US" dirty="0">
              <a:latin typeface="Lucida Grande" charset="0"/>
              <a:cs typeface="Geneva"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99D2C3B-E299-C447-8DCF-14FEA0D6C794}" type="slidenum">
              <a:rPr lang="en-US" b="0"/>
              <a:pPr eaLnBrk="1" hangingPunct="1"/>
              <a:t>30</a:t>
            </a:fld>
            <a:endParaRPr 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EACC4582-2B67-C646-8A27-D00E70B33CC6}" type="slidenum">
              <a:rPr lang="en-NZ" b="0"/>
              <a:pPr eaLnBrk="1" hangingPunct="1"/>
              <a:t>32</a:t>
            </a:fld>
            <a:endParaRPr lang="en-NZ"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NZ" dirty="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practical significance of Simpson's paradox surfaces in decision making situations where it poses the following dilemma: Which data should we consult in choosing an action, the aggregated or the partitioned? In the Kidney Stone example above, it is clear that if one is diagnosed with "Small Stones" or "Large Stones" the data for the respective subpopulation should be consulted and Treatment A would be preferred to Treatment B. But what if a patient is not diagnosed, and the size of the stone is not known; would it be appropriate to consult the aggregated data and administer Treatment B? This would stand contrary to common sense; a treatment that is preferred both under one condition and under its negation should also be preferred when the condition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997372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Pearl[2] considers this to be the real paradox behind Simpson's reversal.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kumimoji="0" lang="en-US" sz="1200" dirty="0" smtClean="0"/>
              <a:t>Random error (chance) can be controlled by statistical significance</a:t>
            </a:r>
          </a:p>
          <a:p>
            <a:pPr>
              <a:buFontTx/>
              <a:buNone/>
            </a:pPr>
            <a:r>
              <a:rPr kumimoji="0" lang="en-US" sz="1200" dirty="0" smtClean="0"/>
              <a:t>or by confidence interval</a:t>
            </a:r>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1855946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a:t>
            </a:r>
            <a:r>
              <a:rPr lang="en-US" sz="1200" kern="1200" smtClean="0">
                <a:solidFill>
                  <a:schemeClr val="tx1"/>
                </a:solidFill>
                <a:latin typeface="+mn-lt"/>
                <a:ea typeface="+mn-ea"/>
                <a:cs typeface="+mn-cs"/>
              </a:rPr>
              <a:t>Pearl[2] considers this to be the real paradox behind Simpson's reversal.</a:t>
            </a:r>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45</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47</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48</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49</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as simple as it might seem…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41027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incorporate the inference (the top of this chart) directly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incorporate the inference (the top of this chart</a:t>
            </a:r>
            <a:r>
              <a:rPr lang="en-US" smtClean="0"/>
              <a:t>) directly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B538D59-E0F6-884B-AF1C-B07FC7641C56}" type="slidenum">
              <a:rPr lang="en-US" b="0"/>
              <a:pPr eaLnBrk="1" hangingPunct="1"/>
              <a:t>23</a:t>
            </a:fld>
            <a:endParaRPr lang="en-US"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2/14/15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3C12F1E-1D30-C246-80A4-AD6FF243C0F3}" type="slidenum">
              <a:rPr lang="en-US"/>
              <a:pPr/>
              <a:t>‹#›</a:t>
            </a:fld>
            <a:endParaRPr lang="en-US"/>
          </a:p>
        </p:txBody>
      </p:sp>
    </p:spTree>
    <p:extLst>
      <p:ext uri="{BB962C8B-B14F-4D97-AF65-F5344CB8AC3E}">
        <p14:creationId xmlns:p14="http://schemas.microsoft.com/office/powerpoint/2010/main" val="231737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1D9350A-A741-6B47-9E49-C361ED3BFDDC}" type="slidenum">
              <a:rPr lang="en-US"/>
              <a:pPr/>
              <a:t>‹#›</a:t>
            </a:fld>
            <a:endParaRPr lang="en-US"/>
          </a:p>
        </p:txBody>
      </p:sp>
    </p:spTree>
    <p:extLst>
      <p:ext uri="{BB962C8B-B14F-4D97-AF65-F5344CB8AC3E}">
        <p14:creationId xmlns:p14="http://schemas.microsoft.com/office/powerpoint/2010/main" val="799442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086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0" y="1371600"/>
            <a:ext cx="7086600" cy="4724400"/>
          </a:xfrm>
        </p:spPr>
        <p:txBody>
          <a:bodyPr/>
          <a:lstStyle/>
          <a:p>
            <a:endParaRPr lang="en-US"/>
          </a:p>
        </p:txBody>
      </p:sp>
      <p:sp>
        <p:nvSpPr>
          <p:cNvPr id="4" name="Date Placeholder 3"/>
          <p:cNvSpPr>
            <a:spLocks noGrp="1"/>
          </p:cNvSpPr>
          <p:nvPr>
            <p:ph type="dt" sz="half" idx="10"/>
          </p:nvPr>
        </p:nvSpPr>
        <p:spPr>
          <a:xfrm>
            <a:off x="16002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6576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05600" y="6248400"/>
            <a:ext cx="1905000" cy="457200"/>
          </a:xfrm>
        </p:spPr>
        <p:txBody>
          <a:bodyPr/>
          <a:lstStyle>
            <a:lvl1pPr>
              <a:defRPr/>
            </a:lvl1pPr>
          </a:lstStyle>
          <a:p>
            <a:fld id="{82BB55E8-47C3-9648-A9EE-D154E87B82F9}" type="slidenum">
              <a:rPr lang="en-US"/>
              <a:pPr/>
              <a:t>‹#›</a:t>
            </a:fld>
            <a:endParaRPr lang="en-US"/>
          </a:p>
        </p:txBody>
      </p:sp>
    </p:spTree>
    <p:extLst>
      <p:ext uri="{BB962C8B-B14F-4D97-AF65-F5344CB8AC3E}">
        <p14:creationId xmlns:p14="http://schemas.microsoft.com/office/powerpoint/2010/main" val="334293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2/14/15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4"/>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3" r:id="rId19"/>
    <p:sldLayoutId id="2147483675" r:id="rId20"/>
    <p:sldLayoutId id="2147483676" r:id="rId21"/>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Chemistry" TargetMode="External"/><Relationship Id="rId5" Type="http://schemas.openxmlformats.org/officeDocument/2006/relationships/hyperlink" Target="http://en.wikipedia.org/wiki/Judea_Pearl"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2.bin"/><Relationship Id="rId5"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3.bin"/><Relationship Id="rId5"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latin typeface="Geneva" charset="0"/>
                <a:ea typeface="ＭＳ Ｐゴシック" charset="0"/>
                <a:cs typeface="ＭＳ Ｐゴシック" charset="0"/>
              </a:rPr>
              <a:t>Introductory Statistics</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a:t>
            </a:r>
            <a:r>
              <a:rPr lang="en-US" smtClean="0"/>
              <a:t>Spring 2014</a:t>
            </a:r>
            <a:endParaRPr lang="en-US" dirty="0" smtClean="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Statistical </a:t>
            </a:r>
            <a:r>
              <a:rPr lang="en-US" dirty="0" smtClean="0"/>
              <a:t>Tests: T-Test</a:t>
            </a:r>
            <a:endParaRPr lang="en-US" dirty="0"/>
          </a:p>
        </p:txBody>
      </p:sp>
      <p:pic>
        <p:nvPicPr>
          <p:cNvPr id="7" name="Content Placeholder 6"/>
          <p:cNvPicPr>
            <a:picLocks noGrp="1" noChangeAspect="1"/>
          </p:cNvPicPr>
          <p:nvPr>
            <p:ph idx="1"/>
          </p:nvPr>
        </p:nvPicPr>
        <p:blipFill>
          <a:blip r:embed="rId3"/>
          <a:srcRect l="-63398" r="-63398"/>
          <a:stretch>
            <a:fillRect/>
          </a:stretch>
        </p:blipFill>
        <p:spPr>
          <a:xfrm>
            <a:off x="3710171" y="1917708"/>
            <a:ext cx="7048804" cy="4379976"/>
          </a:xfrm>
        </p:spPr>
      </p:pic>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r>
              <a:rPr lang="en-US" dirty="0"/>
              <a:t>Permanent link to this comic: http://</a:t>
            </a:r>
            <a:r>
              <a:rPr lang="en-US" dirty="0" err="1"/>
              <a:t>xkcd.com</a:t>
            </a:r>
            <a:r>
              <a:rPr lang="en-US" dirty="0"/>
              <a:t>/1478/</a:t>
            </a:r>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9" name="Rectangle 3"/>
          <p:cNvSpPr txBox="1">
            <a:spLocks noChangeArrowheads="1"/>
          </p:cNvSpPr>
          <p:nvPr/>
        </p:nvSpPr>
        <p:spPr>
          <a:xfrm>
            <a:off x="1131933" y="1416854"/>
            <a:ext cx="7048804"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Clr>
                <a:schemeClr val="accent3"/>
              </a:buClr>
              <a:buSzTx/>
              <a:buNone/>
            </a:pPr>
            <a:r>
              <a:rPr lang="en-US" dirty="0"/>
              <a:t>T-</a:t>
            </a:r>
            <a:r>
              <a:rPr lang="en-US" dirty="0" smtClean="0"/>
              <a:t>Test</a:t>
            </a:r>
            <a:endParaRPr lang="en-US" dirty="0"/>
          </a:p>
        </p:txBody>
      </p:sp>
    </p:spTree>
    <p:extLst>
      <p:ext uri="{BB962C8B-B14F-4D97-AF65-F5344CB8AC3E}">
        <p14:creationId xmlns:p14="http://schemas.microsoft.com/office/powerpoint/2010/main" val="2000831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Reminder: Statistics Terms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0273078"/>
              </p:ext>
            </p:extLst>
          </p:nvPr>
        </p:nvGraphicFramePr>
        <p:xfrm>
          <a:off x="465996" y="1576708"/>
          <a:ext cx="8381673" cy="2931160"/>
        </p:xfrm>
        <a:graphic>
          <a:graphicData uri="http://schemas.openxmlformats.org/drawingml/2006/table">
            <a:tbl>
              <a:tblPr firstRow="1" bandRow="1">
                <a:tableStyleId>{5C22544A-7EE6-4342-B048-85BDC9FD1C3A}</a:tableStyleId>
              </a:tblPr>
              <a:tblGrid>
                <a:gridCol w="1947004"/>
                <a:gridCol w="3640778"/>
                <a:gridCol w="2793891"/>
              </a:tblGrid>
              <a:tr h="370840">
                <a:tc>
                  <a:txBody>
                    <a:bodyPr/>
                    <a:lstStyle/>
                    <a:p>
                      <a:r>
                        <a:rPr lang="en-US" dirty="0" smtClean="0"/>
                        <a:t>Term</a:t>
                      </a:r>
                      <a:endParaRPr lang="en-US" dirty="0"/>
                    </a:p>
                  </a:txBody>
                  <a:tcPr/>
                </a:tc>
                <a:tc>
                  <a:txBody>
                    <a:bodyPr/>
                    <a:lstStyle/>
                    <a:p>
                      <a:r>
                        <a:rPr lang="en-US" dirty="0" smtClean="0"/>
                        <a:t>Meaning</a:t>
                      </a:r>
                      <a:endParaRPr lang="en-US" dirty="0"/>
                    </a:p>
                  </a:txBody>
                  <a:tcPr/>
                </a:tc>
                <a:tc>
                  <a:txBody>
                    <a:bodyPr/>
                    <a:lstStyle/>
                    <a:p>
                      <a:r>
                        <a:rPr lang="en-US" dirty="0" smtClean="0"/>
                        <a:t>Common Uses</a:t>
                      </a:r>
                      <a:endParaRPr lang="en-US" dirty="0"/>
                    </a:p>
                  </a:txBody>
                  <a:tcPr/>
                </a:tc>
              </a:tr>
              <a:tr h="370840">
                <a:tc>
                  <a:txBody>
                    <a:bodyPr/>
                    <a:lstStyle/>
                    <a:p>
                      <a:r>
                        <a:rPr lang="en-US" dirty="0" err="1" smtClean="0"/>
                        <a:t>Std</a:t>
                      </a:r>
                      <a:r>
                        <a:rPr lang="en-US" dirty="0" smtClean="0"/>
                        <a:t> </a:t>
                      </a:r>
                      <a:r>
                        <a:rPr lang="en-US" dirty="0" err="1" smtClean="0"/>
                        <a:t>dev</a:t>
                      </a:r>
                      <a:endParaRPr lang="en-US" dirty="0"/>
                    </a:p>
                  </a:txBody>
                  <a:tcPr/>
                </a:tc>
                <a:tc>
                  <a:txBody>
                    <a:bodyPr/>
                    <a:lstStyle/>
                    <a:p>
                      <a:r>
                        <a:rPr lang="en-US" dirty="0" smtClean="0"/>
                        <a:t>The range around the mean in which many values fall</a:t>
                      </a:r>
                      <a:endParaRPr lang="en-US" dirty="0"/>
                    </a:p>
                  </a:txBody>
                  <a:tcPr/>
                </a:tc>
                <a:tc>
                  <a:txBody>
                    <a:bodyPr/>
                    <a:lstStyle/>
                    <a:p>
                      <a:r>
                        <a:rPr lang="en-US" dirty="0" smtClean="0"/>
                        <a:t>Describing the degree of variability in the sample</a:t>
                      </a:r>
                      <a:endParaRPr lang="en-US" dirty="0"/>
                    </a:p>
                  </a:txBody>
                  <a:tcPr/>
                </a:tc>
              </a:tr>
              <a:tr h="370840">
                <a:tc>
                  <a:txBody>
                    <a:bodyPr/>
                    <a:lstStyle/>
                    <a:p>
                      <a:r>
                        <a:rPr lang="en-US" dirty="0" err="1" smtClean="0"/>
                        <a:t>Std</a:t>
                      </a:r>
                      <a:r>
                        <a:rPr lang="en-US" dirty="0" smtClean="0"/>
                        <a:t> error </a:t>
                      </a:r>
                      <a:endParaRPr lang="en-US" dirty="0"/>
                    </a:p>
                  </a:txBody>
                  <a:tcPr/>
                </a:tc>
                <a:tc>
                  <a:txBody>
                    <a:bodyPr/>
                    <a:lstStyle/>
                    <a:p>
                      <a:r>
                        <a:rPr lang="en-US" dirty="0" smtClean="0"/>
                        <a:t>Estimates variability in the mean if the experiment were repeated</a:t>
                      </a:r>
                      <a:endParaRPr lang="en-US" dirty="0"/>
                    </a:p>
                  </a:txBody>
                  <a:tcPr/>
                </a:tc>
                <a:tc>
                  <a:txBody>
                    <a:bodyPr/>
                    <a:lstStyle/>
                    <a:p>
                      <a:r>
                        <a:rPr lang="en-US" dirty="0" smtClean="0"/>
                        <a:t>Gives an estimate of the population mean</a:t>
                      </a:r>
                      <a:endParaRPr lang="en-US" dirty="0"/>
                    </a:p>
                  </a:txBody>
                  <a:tcPr/>
                </a:tc>
              </a:tr>
              <a:tr h="370840">
                <a:tc>
                  <a:txBody>
                    <a:bodyPr/>
                    <a:lstStyle/>
                    <a:p>
                      <a:r>
                        <a:rPr lang="en-US" dirty="0" smtClean="0"/>
                        <a:t>Independent</a:t>
                      </a:r>
                      <a:r>
                        <a:rPr lang="en-US" baseline="0" dirty="0" smtClean="0"/>
                        <a:t> data</a:t>
                      </a:r>
                      <a:endParaRPr lang="en-US" dirty="0"/>
                    </a:p>
                  </a:txBody>
                  <a:tcPr/>
                </a:tc>
                <a:tc>
                  <a:txBody>
                    <a:bodyPr/>
                    <a:lstStyle/>
                    <a:p>
                      <a:r>
                        <a:rPr lang="en-US" dirty="0" smtClean="0"/>
                        <a:t>Values from separate experiments (not</a:t>
                      </a:r>
                      <a:r>
                        <a:rPr lang="en-US" baseline="0" dirty="0" smtClean="0"/>
                        <a:t> linked)</a:t>
                      </a:r>
                      <a:endParaRPr lang="en-US" dirty="0"/>
                    </a:p>
                  </a:txBody>
                  <a:tcPr/>
                </a:tc>
                <a:tc>
                  <a:txBody>
                    <a:bodyPr/>
                    <a:lstStyle/>
                    <a:p>
                      <a:r>
                        <a:rPr lang="en-US" dirty="0" smtClean="0"/>
                        <a:t>Testing hypotheses about a population</a:t>
                      </a:r>
                      <a:endParaRPr lang="en-US" dirty="0"/>
                    </a:p>
                  </a:txBody>
                  <a:tcPr/>
                </a:tc>
              </a:tr>
              <a:tr h="370840">
                <a:tc>
                  <a:txBody>
                    <a:bodyPr/>
                    <a:lstStyle/>
                    <a:p>
                      <a:r>
                        <a:rPr lang="en-US" dirty="0" smtClean="0"/>
                        <a:t>Normal</a:t>
                      </a:r>
                      <a:endParaRPr lang="en-US" dirty="0"/>
                    </a:p>
                  </a:txBody>
                  <a:tcPr/>
                </a:tc>
                <a:tc>
                  <a:txBody>
                    <a:bodyPr/>
                    <a:lstStyle/>
                    <a:p>
                      <a:r>
                        <a:rPr lang="en-US" dirty="0" smtClean="0"/>
                        <a:t>Data fits a normal curve (definition of ‘data’ varies based on context)</a:t>
                      </a:r>
                      <a:endParaRPr lang="en-US" dirty="0"/>
                    </a:p>
                  </a:txBody>
                  <a:tcPr/>
                </a:tc>
                <a:tc>
                  <a:txBody>
                    <a:bodyPr/>
                    <a:lstStyle/>
                    <a:p>
                      <a:r>
                        <a:rPr lang="en-US" dirty="0" smtClean="0"/>
                        <a:t>Required for many statistical tests</a:t>
                      </a:r>
                      <a:endParaRPr lang="en-US" dirty="0"/>
                    </a:p>
                  </a:txBody>
                  <a:tcPr/>
                </a:tc>
              </a:tr>
            </a:tbl>
          </a:graphicData>
        </a:graphic>
      </p:graphicFrame>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dirty="0"/>
              <a:t>From: Vaux, D. L. (2012). Research methods: know when your numbers are significant. Nature, 492(7428), 180-181.</a:t>
            </a:r>
          </a:p>
        </p:txBody>
      </p:sp>
      <p:sp>
        <p:nvSpPr>
          <p:cNvPr id="4" name="Slide Number Placeholder 3"/>
          <p:cNvSpPr>
            <a:spLocks noGrp="1"/>
          </p:cNvSpPr>
          <p:nvPr>
            <p:ph type="sldNum" sz="quarter" idx="12"/>
          </p:nvPr>
        </p:nvSpPr>
        <p:spPr/>
        <p:txBody>
          <a:bodyPr/>
          <a:lstStyle/>
          <a:p>
            <a:fld id="{B3C12F1E-1D30-C246-80A4-AD6FF243C0F3}" type="slidenum">
              <a:rPr lang="en-US" smtClean="0"/>
              <a:pPr/>
              <a:t>11</a:t>
            </a:fld>
            <a:endParaRPr lang="en-US"/>
          </a:p>
        </p:txBody>
      </p:sp>
    </p:spTree>
    <p:extLst>
      <p:ext uri="{BB962C8B-B14F-4D97-AF65-F5344CB8AC3E}">
        <p14:creationId xmlns:p14="http://schemas.microsoft.com/office/powerpoint/2010/main" val="14705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a:t>
            </a:r>
            <a:r>
              <a:rPr lang="en-US" dirty="0" smtClean="0"/>
              <a:t>Tests: T-Test</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T-Test</a:t>
            </a:r>
            <a:endParaRPr lang="en-US" dirty="0" smtClean="0"/>
          </a:p>
          <a:p>
            <a:pPr lvl="1"/>
            <a:r>
              <a:rPr lang="en-US" dirty="0" smtClean="0"/>
              <a:t>Tests for </a:t>
            </a:r>
            <a:r>
              <a:rPr lang="en-US" i="1" dirty="0" smtClean="0"/>
              <a:t>difference between two samples</a:t>
            </a:r>
          </a:p>
          <a:p>
            <a:pPr lvl="1"/>
            <a:r>
              <a:rPr lang="en-US" dirty="0" smtClean="0"/>
              <a:t>Best used to determine what is ‘worthy of a second look’</a:t>
            </a:r>
          </a:p>
          <a:p>
            <a:pPr lvl="1"/>
            <a:r>
              <a:rPr lang="en-US" dirty="0" smtClean="0"/>
              <a:t>Limited in its applicability to normal, independent data</a:t>
            </a:r>
          </a:p>
          <a:p>
            <a:pPr lvl="1"/>
            <a:r>
              <a:rPr lang="en-US" dirty="0" smtClean="0"/>
              <a:t>The more implausible the hypothesis, the greater chance that it is a ‘false alarm’</a:t>
            </a:r>
          </a:p>
          <a:p>
            <a:pPr lvl="1"/>
            <a:r>
              <a:rPr lang="en-US" dirty="0" smtClean="0"/>
              <a:t>Does not help to document </a:t>
            </a:r>
            <a:r>
              <a:rPr lang="en-US" i="1" dirty="0" smtClean="0"/>
              <a:t>effect size </a:t>
            </a:r>
            <a:r>
              <a:rPr lang="en-US" dirty="0" smtClean="0"/>
              <a:t>[the actual difference between groups], just </a:t>
            </a:r>
            <a:r>
              <a:rPr lang="en-US" i="1" dirty="0" smtClean="0"/>
              <a:t>effect likelihood</a:t>
            </a:r>
          </a:p>
          <a:p>
            <a:pPr lvl="1"/>
            <a:r>
              <a:rPr lang="en-US" dirty="0" smtClean="0"/>
              <a:t>Susceptible to ‘data dredging’ </a:t>
            </a:r>
          </a:p>
          <a:p>
            <a:pPr lvl="2"/>
            <a:r>
              <a:rPr lang="en-US" dirty="0" smtClean="0"/>
              <a:t>Varied tests looking for a significant result</a:t>
            </a:r>
          </a:p>
          <a:p>
            <a:pPr lvl="2"/>
            <a:r>
              <a:rPr lang="en-US" dirty="0" smtClean="0"/>
              <a:t>Adjustments mid experiment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1220887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value [</a:t>
            </a:r>
            <a:r>
              <a:rPr lang="en-US" dirty="0" err="1" smtClean="0"/>
              <a:t>Nuzzo</a:t>
            </a:r>
            <a:r>
              <a:rPr lang="en-US" dirty="0" smtClean="0"/>
              <a:t>]</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pic>
        <p:nvPicPr>
          <p:cNvPr id="7" name="Picture 6" descr="Screen Shot 2015-02-14 at 6.23.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Tree>
    <p:extLst>
      <p:ext uri="{BB962C8B-B14F-4D97-AF65-F5344CB8AC3E}">
        <p14:creationId xmlns:p14="http://schemas.microsoft.com/office/powerpoint/2010/main" val="110755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Plausibility of the hypothesis </a:t>
            </a:r>
            <a:r>
              <a:rPr lang="en-US" dirty="0" smtClean="0"/>
              <a:t>(</a:t>
            </a:r>
            <a:r>
              <a:rPr lang="en-US" i="1" dirty="0" smtClean="0"/>
              <a:t>inference</a:t>
            </a:r>
            <a:r>
              <a:rPr lang="en-US" i="1" dirty="0"/>
              <a:t>)</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7366755" y="2159001"/>
            <a:ext cx="126691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Before the </a:t>
            </a:r>
          </a:p>
          <a:p>
            <a:r>
              <a:rPr lang="en-US" dirty="0" smtClean="0"/>
              <a:t>experiment</a:t>
            </a:r>
            <a:endParaRPr lang="en-US" dirty="0"/>
          </a:p>
        </p:txBody>
      </p:sp>
    </p:spTree>
    <p:extLst>
      <p:ext uri="{BB962C8B-B14F-4D97-AF65-F5344CB8AC3E}">
        <p14:creationId xmlns:p14="http://schemas.microsoft.com/office/powerpoint/2010/main" val="59653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a:t>S</a:t>
            </a:r>
            <a:r>
              <a:rPr lang="en-US" dirty="0" smtClean="0"/>
              <a:t>tatistical significance’</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7234573" y="4346223"/>
            <a:ext cx="118000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Calculated </a:t>
            </a:r>
            <a:br>
              <a:rPr lang="en-US" dirty="0" smtClean="0"/>
            </a:br>
            <a:r>
              <a:rPr lang="en-US" i="1" dirty="0" smtClean="0"/>
              <a:t>p </a:t>
            </a:r>
            <a:r>
              <a:rPr lang="en-US" dirty="0" smtClean="0"/>
              <a:t>value</a:t>
            </a:r>
            <a:endParaRPr lang="en-US" dirty="0"/>
          </a:p>
        </p:txBody>
      </p:sp>
    </p:spTree>
    <p:extLst>
      <p:ext uri="{BB962C8B-B14F-4D97-AF65-F5344CB8AC3E}">
        <p14:creationId xmlns:p14="http://schemas.microsoft.com/office/powerpoint/2010/main" val="220308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implications of the p-value</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3100410" y="4749591"/>
            <a:ext cx="264469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A small p makes the </a:t>
            </a:r>
            <a:br>
              <a:rPr lang="en-US" dirty="0" smtClean="0"/>
            </a:br>
            <a:r>
              <a:rPr lang="en-US" dirty="0" smtClean="0"/>
              <a:t>hypothesis more plausible</a:t>
            </a:r>
            <a:endParaRPr lang="en-US" dirty="0"/>
          </a:p>
        </p:txBody>
      </p:sp>
    </p:spTree>
    <p:extLst>
      <p:ext uri="{BB962C8B-B14F-4D97-AF65-F5344CB8AC3E}">
        <p14:creationId xmlns:p14="http://schemas.microsoft.com/office/powerpoint/2010/main" val="745374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Potential Errors</a:t>
            </a:r>
            <a:endParaRPr lang="en-US" dirty="0"/>
          </a:p>
        </p:txBody>
      </p:sp>
      <p:graphicFrame>
        <p:nvGraphicFramePr>
          <p:cNvPr id="7" name="Group 37"/>
          <p:cNvGraphicFramePr>
            <a:graphicFrameLocks noGrp="1"/>
          </p:cNvGraphicFramePr>
          <p:nvPr>
            <p:extLst>
              <p:ext uri="{D42A27DB-BD31-4B8C-83A1-F6EECF244321}">
                <p14:modId xmlns:p14="http://schemas.microsoft.com/office/powerpoint/2010/main" val="2650981634"/>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Tree>
    <p:extLst>
      <p:ext uri="{BB962C8B-B14F-4D97-AF65-F5344CB8AC3E}">
        <p14:creationId xmlns:p14="http://schemas.microsoft.com/office/powerpoint/2010/main" val="1940760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Could our Estimate </a:t>
            </a:r>
            <a:r>
              <a:rPr lang="en-US" dirty="0"/>
              <a:t>B</a:t>
            </a:r>
            <a:r>
              <a:rPr lang="en-US" dirty="0" smtClean="0"/>
              <a:t>e Wrong? </a:t>
            </a:r>
            <a:endParaRPr lang="en-US" dirty="0"/>
          </a:p>
        </p:txBody>
      </p:sp>
      <p:graphicFrame>
        <p:nvGraphicFramePr>
          <p:cNvPr id="32805" name="Group 37"/>
          <p:cNvGraphicFramePr>
            <a:graphicFrameLocks noGrp="1"/>
          </p:cNvGraphicFramePr>
          <p:nvPr>
            <p:extLst>
              <p:ext uri="{D42A27DB-BD31-4B8C-83A1-F6EECF244321}">
                <p14:modId xmlns:p14="http://schemas.microsoft.com/office/powerpoint/2010/main" val="1274754444"/>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
        <p:nvSpPr>
          <p:cNvPr id="4" name="Rectangle 3"/>
          <p:cNvSpPr/>
          <p:nvPr/>
        </p:nvSpPr>
        <p:spPr>
          <a:xfrm>
            <a:off x="3590040" y="4191000"/>
            <a:ext cx="1878116" cy="70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ine Callout 1 4"/>
          <p:cNvSpPr/>
          <p:nvPr/>
        </p:nvSpPr>
        <p:spPr>
          <a:xfrm>
            <a:off x="5247095" y="5166782"/>
            <a:ext cx="3792189" cy="1588203"/>
          </a:xfrm>
          <a:prstGeom prst="borderCallout1">
            <a:avLst>
              <a:gd name="adj1" fmla="val 18750"/>
              <a:gd name="adj2" fmla="val -2381"/>
              <a:gd name="adj3" fmla="val -15489"/>
              <a:gd name="adj4" fmla="val -14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Erroneously detect a difference (false positive).  Directly affected by </a:t>
            </a:r>
            <a:r>
              <a:rPr lang="en-US" dirty="0">
                <a:sym typeface="Symbol" charset="0"/>
              </a:rPr>
              <a:t>p</a:t>
            </a:r>
            <a:r>
              <a:rPr lang="en-US" dirty="0" smtClean="0">
                <a:sym typeface="Symbol" charset="0"/>
              </a:rPr>
              <a:t>: at .</a:t>
            </a:r>
            <a:r>
              <a:rPr lang="en-US" dirty="0" smtClean="0">
                <a:sym typeface="Symbol" charset="0"/>
              </a:rPr>
              <a:t>05 we make a Type I error 5 out of 100 tries. .01 reduces this error to 1 out of 100 tries.</a:t>
            </a:r>
            <a:endParaRPr lang="en-US" dirty="0"/>
          </a:p>
        </p:txBody>
      </p:sp>
    </p:spTree>
    <p:extLst>
      <p:ext uri="{BB962C8B-B14F-4D97-AF65-F5344CB8AC3E}">
        <p14:creationId xmlns:p14="http://schemas.microsoft.com/office/powerpoint/2010/main" val="1352387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Could our Estimate </a:t>
            </a:r>
            <a:r>
              <a:rPr lang="en-US" dirty="0"/>
              <a:t>B</a:t>
            </a:r>
            <a:r>
              <a:rPr lang="en-US" dirty="0" smtClean="0"/>
              <a:t>e Wrong? </a:t>
            </a:r>
            <a:endParaRPr lang="en-US" dirty="0"/>
          </a:p>
        </p:txBody>
      </p:sp>
      <p:graphicFrame>
        <p:nvGraphicFramePr>
          <p:cNvPr id="32805" name="Group 37"/>
          <p:cNvGraphicFramePr>
            <a:graphicFrameLocks noGrp="1"/>
          </p:cNvGraphicFramePr>
          <p:nvPr>
            <p:extLst>
              <p:ext uri="{D42A27DB-BD31-4B8C-83A1-F6EECF244321}">
                <p14:modId xmlns:p14="http://schemas.microsoft.com/office/powerpoint/2010/main" val="3586788075"/>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
        <p:nvSpPr>
          <p:cNvPr id="4" name="Rectangle 3"/>
          <p:cNvSpPr/>
          <p:nvPr/>
        </p:nvSpPr>
        <p:spPr>
          <a:xfrm>
            <a:off x="5512748" y="3303189"/>
            <a:ext cx="2013233" cy="70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ine Callout 1 4"/>
          <p:cNvSpPr/>
          <p:nvPr/>
        </p:nvSpPr>
        <p:spPr>
          <a:xfrm>
            <a:off x="5452420" y="4910094"/>
            <a:ext cx="3564306" cy="1427468"/>
          </a:xfrm>
          <a:prstGeom prst="borderCallout1">
            <a:avLst>
              <a:gd name="adj1" fmla="val -2071"/>
              <a:gd name="adj2" fmla="val 18469"/>
              <a:gd name="adj3" fmla="val -65650"/>
              <a:gd name="adj4" fmla="val 286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Fail to detect a </a:t>
            </a:r>
            <a:r>
              <a:rPr lang="en-US" dirty="0"/>
              <a:t>t</a:t>
            </a:r>
            <a:r>
              <a:rPr lang="en-US" dirty="0" smtClean="0"/>
              <a:t>rue difference (false negative) Indirectly affected by </a:t>
            </a:r>
            <a:r>
              <a:rPr lang="en-US" dirty="0" smtClean="0">
                <a:sym typeface="Symbol" charset="0"/>
              </a:rPr>
              <a:t>p: Depends </a:t>
            </a:r>
            <a:r>
              <a:rPr lang="en-US" dirty="0" smtClean="0">
                <a:sym typeface="Symbol" charset="0"/>
              </a:rPr>
              <a:t>on the size of the mean difference </a:t>
            </a:r>
            <a:r>
              <a:rPr lang="en-US" i="1" dirty="0" smtClean="0">
                <a:sym typeface="Symbol" charset="0"/>
              </a:rPr>
              <a:t>and </a:t>
            </a:r>
            <a:r>
              <a:rPr lang="en-US" dirty="0" smtClean="0">
                <a:sym typeface="Symbol" charset="0"/>
              </a:rPr>
              <a:t>the sample size. </a:t>
            </a:r>
            <a:endParaRPr lang="en-US" dirty="0"/>
          </a:p>
        </p:txBody>
      </p:sp>
    </p:spTree>
    <p:extLst>
      <p:ext uri="{BB962C8B-B14F-4D97-AF65-F5344CB8AC3E}">
        <p14:creationId xmlns:p14="http://schemas.microsoft.com/office/powerpoint/2010/main" val="139131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3871829"/>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Be able to discuss the difference between frequency and process data</a:t>
            </a:r>
          </a:p>
          <a:p>
            <a:pPr marL="320675" indent="-320675" defTabSz="852488">
              <a:spcBef>
                <a:spcPct val="25000"/>
              </a:spcBef>
              <a:buSzPct val="80000"/>
            </a:pPr>
            <a:r>
              <a:rPr lang="en-US" dirty="0"/>
              <a:t>Understand how to go about selecting a technique for testing your </a:t>
            </a:r>
            <a:r>
              <a:rPr lang="en-US" dirty="0" smtClean="0"/>
              <a:t>hypothesis</a:t>
            </a:r>
          </a:p>
          <a:p>
            <a:pPr marL="320675" indent="-320675" defTabSz="852488">
              <a:spcBef>
                <a:spcPct val="25000"/>
              </a:spcBef>
              <a:buSzPct val="80000"/>
            </a:pPr>
            <a:r>
              <a:rPr lang="en-US" sz="2800" dirty="0" smtClean="0"/>
              <a:t>Understand the key assumptions behind different statistical tests</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711462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3"/>
          </p:nvPr>
        </p:nvSpPr>
        <p:spPr/>
        <p:txBody>
          <a:bodyPr/>
          <a:lstStyle/>
          <a:p>
            <a:r>
              <a:rPr lang="en-US" dirty="0" smtClean="0"/>
              <a:t>Example Text </a:t>
            </a:r>
            <a:endParaRPr lang="en-US" dirty="0"/>
          </a:p>
        </p:txBody>
      </p:sp>
      <p:sp>
        <p:nvSpPr>
          <p:cNvPr id="12" name="Content Placeholder 11"/>
          <p:cNvSpPr>
            <a:spLocks noGrp="1"/>
          </p:cNvSpPr>
          <p:nvPr>
            <p:ph sz="quarter" idx="4"/>
          </p:nvPr>
        </p:nvSpPr>
        <p:spPr>
          <a:xfrm>
            <a:off x="4405847" y="2358695"/>
            <a:ext cx="3771900" cy="3739567"/>
          </a:xfrm>
        </p:spPr>
        <p:txBody>
          <a:bodyPr/>
          <a:lstStyle/>
          <a:p>
            <a:pPr marL="0" indent="0">
              <a:buNone/>
            </a:pPr>
            <a:r>
              <a:rPr lang="en-US" sz="1800" dirty="0" smtClean="0"/>
              <a:t>Minimum:</a:t>
            </a:r>
          </a:p>
          <a:p>
            <a:pPr lvl="1"/>
            <a:r>
              <a:rPr lang="en-US" sz="1800" dirty="0" smtClean="0"/>
              <a:t>P value</a:t>
            </a:r>
          </a:p>
          <a:p>
            <a:pPr lvl="1"/>
            <a:r>
              <a:rPr lang="en-US" sz="1800" dirty="0" smtClean="0"/>
              <a:t>Effect size</a:t>
            </a:r>
          </a:p>
          <a:p>
            <a:pPr lvl="1"/>
            <a:r>
              <a:rPr lang="en-US" sz="1800" dirty="0" smtClean="0"/>
              <a:t>Verification of normality/independence</a:t>
            </a:r>
          </a:p>
          <a:p>
            <a:pPr lvl="1"/>
            <a:r>
              <a:rPr lang="en-US" sz="1800" dirty="0"/>
              <a:t>Sampling </a:t>
            </a:r>
            <a:r>
              <a:rPr lang="en-US" sz="1800" dirty="0" smtClean="0"/>
              <a:t>strategy</a:t>
            </a:r>
          </a:p>
          <a:p>
            <a:pPr marL="0" indent="0">
              <a:buNone/>
            </a:pPr>
            <a:r>
              <a:rPr lang="en-US" sz="1800" dirty="0" smtClean="0"/>
              <a:t>Good extras</a:t>
            </a:r>
          </a:p>
          <a:p>
            <a:pPr lvl="1"/>
            <a:r>
              <a:rPr lang="en-US" sz="1800" dirty="0" smtClean="0"/>
              <a:t>Confidence Intervals </a:t>
            </a:r>
          </a:p>
          <a:p>
            <a:pPr lvl="1"/>
            <a:r>
              <a:rPr lang="en-US" sz="1800" dirty="0" smtClean="0"/>
              <a:t>Power</a:t>
            </a:r>
          </a:p>
          <a:p>
            <a:pPr lvl="1"/>
            <a:r>
              <a:rPr lang="en-US" sz="1800" dirty="0" smtClean="0"/>
              <a:t>Study plan (what was added/original)</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2" name="Title 1"/>
          <p:cNvSpPr>
            <a:spLocks noGrp="1"/>
          </p:cNvSpPr>
          <p:nvPr>
            <p:ph type="title"/>
          </p:nvPr>
        </p:nvSpPr>
        <p:spPr/>
        <p:txBody>
          <a:bodyPr/>
          <a:lstStyle/>
          <a:p>
            <a:r>
              <a:rPr lang="en-US" dirty="0" smtClean="0"/>
              <a:t>Reporting Should Help Document</a:t>
            </a:r>
            <a:endParaRPr lang="en-US" dirty="0"/>
          </a:p>
        </p:txBody>
      </p:sp>
      <p:sp>
        <p:nvSpPr>
          <p:cNvPr id="13" name="Text Placeholder 12"/>
          <p:cNvSpPr>
            <a:spLocks noGrp="1"/>
          </p:cNvSpPr>
          <p:nvPr>
            <p:ph type="body" idx="1"/>
          </p:nvPr>
        </p:nvSpPr>
        <p:spPr/>
        <p:txBody>
          <a:bodyPr/>
          <a:lstStyle/>
          <a:p>
            <a:r>
              <a:rPr lang="en-US" dirty="0" smtClean="0"/>
              <a:t>Example Graphs [Dunlop]</a:t>
            </a:r>
            <a:endParaRPr lang="en-US" dirty="0"/>
          </a:p>
        </p:txBody>
      </p:sp>
      <p:pic>
        <p:nvPicPr>
          <p:cNvPr id="7" name="Content Placeholder 6" descr="Screen Shot 2015-02-14 at 7.03.21 PM.png"/>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6650" r="16650"/>
          <a:stretch/>
        </p:blipFill>
        <p:spPr>
          <a:xfrm>
            <a:off x="465996" y="2231696"/>
            <a:ext cx="3771900" cy="3739567"/>
          </a:xfrm>
        </p:spPr>
      </p:pic>
      <p:sp>
        <p:nvSpPr>
          <p:cNvPr id="8" name="TextBox 7"/>
          <p:cNvSpPr txBox="1"/>
          <p:nvPr/>
        </p:nvSpPr>
        <p:spPr>
          <a:xfrm>
            <a:off x="7154333" y="2723444"/>
            <a:ext cx="184666" cy="369332"/>
          </a:xfrm>
          <a:prstGeom prst="rect">
            <a:avLst/>
          </a:prstGeom>
          <a:noFill/>
        </p:spPr>
        <p:txBody>
          <a:bodyPr wrap="none" rtlCol="0">
            <a:spAutoFit/>
          </a:bodyPr>
          <a:lstStyle/>
          <a:p>
            <a:endParaRPr lang="en-US" dirty="0"/>
          </a:p>
        </p:txBody>
      </p:sp>
      <p:sp>
        <p:nvSpPr>
          <p:cNvPr id="3" name="TextBox 2"/>
          <p:cNvSpPr txBox="1"/>
          <p:nvPr/>
        </p:nvSpPr>
        <p:spPr>
          <a:xfrm>
            <a:off x="329921" y="3501998"/>
            <a:ext cx="5723748" cy="646331"/>
          </a:xfrm>
          <a:prstGeom prst="rect">
            <a:avLst/>
          </a:prstGeom>
          <a:noFill/>
        </p:spPr>
        <p:txBody>
          <a:bodyPr wrap="square" rtlCol="0">
            <a:spAutoFit/>
          </a:bodyPr>
          <a:lstStyle/>
          <a:p>
            <a:r>
              <a:rPr lang="en-US" dirty="0" smtClean="0"/>
              <a:t>Means only (bad)	Means + error bars </a:t>
            </a:r>
            <a:br>
              <a:rPr lang="en-US" dirty="0" smtClean="0"/>
            </a:br>
            <a:r>
              <a:rPr lang="en-US" dirty="0" smtClean="0"/>
              <a:t>			         (minimal)</a:t>
            </a:r>
            <a:endParaRPr lang="en-US" dirty="0"/>
          </a:p>
        </p:txBody>
      </p:sp>
      <p:sp>
        <p:nvSpPr>
          <p:cNvPr id="9" name="TextBox 8"/>
          <p:cNvSpPr txBox="1"/>
          <p:nvPr/>
        </p:nvSpPr>
        <p:spPr>
          <a:xfrm>
            <a:off x="329921" y="5801157"/>
            <a:ext cx="3338975" cy="646331"/>
          </a:xfrm>
          <a:prstGeom prst="rect">
            <a:avLst/>
          </a:prstGeom>
          <a:noFill/>
        </p:spPr>
        <p:txBody>
          <a:bodyPr wrap="square" rtlCol="0">
            <a:spAutoFit/>
          </a:bodyPr>
          <a:lstStyle/>
          <a:p>
            <a:r>
              <a:rPr lang="en-US" dirty="0" smtClean="0"/>
              <a:t>Means + Scatterplot (domain appropriate and informative)</a:t>
            </a:r>
            <a:endParaRPr lang="en-US" dirty="0"/>
          </a:p>
        </p:txBody>
      </p:sp>
    </p:spTree>
    <p:extLst>
      <p:ext uri="{BB962C8B-B14F-4D97-AF65-F5344CB8AC3E}">
        <p14:creationId xmlns:p14="http://schemas.microsoft.com/office/powerpoint/2010/main" val="3260013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 Correlation</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411223035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Linear regression: multivariate regression technique used when the outcome is continuous; gives slopes</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9870862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8297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Positive Correlation</a:t>
            </a:r>
            <a:endParaRPr lang="en-US"/>
          </a:p>
        </p:txBody>
      </p:sp>
      <p:sp>
        <p:nvSpPr>
          <p:cNvPr id="41987" name="Content Placeholder 2"/>
          <p:cNvSpPr>
            <a:spLocks noGrp="1"/>
          </p:cNvSpPr>
          <p:nvPr>
            <p:ph idx="1"/>
          </p:nvPr>
        </p:nvSpPr>
        <p:spPr/>
        <p:txBody>
          <a:bodyPr/>
          <a:lstStyle/>
          <a:p>
            <a:pPr marL="0" indent="0">
              <a:buNone/>
            </a:pPr>
            <a:r>
              <a:rPr lang="en-US" dirty="0" smtClean="0"/>
              <a:t>High scores on one variable tend to have high scores on the other variable</a:t>
            </a:r>
          </a:p>
        </p:txBody>
      </p:sp>
      <p:pic>
        <p:nvPicPr>
          <p:cNvPr id="41988" name="Content Placeholder 3" descr="Fig 15-1.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3162300"/>
            <a:ext cx="5010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79823791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Negative Correlation</a:t>
            </a:r>
            <a:endParaRPr lang="en-US"/>
          </a:p>
        </p:txBody>
      </p:sp>
      <p:sp>
        <p:nvSpPr>
          <p:cNvPr id="43011" name="Content Placeholder 2"/>
          <p:cNvSpPr>
            <a:spLocks noGrp="1"/>
          </p:cNvSpPr>
          <p:nvPr>
            <p:ph idx="1"/>
          </p:nvPr>
        </p:nvSpPr>
        <p:spPr/>
        <p:txBody>
          <a:bodyPr/>
          <a:lstStyle/>
          <a:p>
            <a:r>
              <a:rPr lang="en-US" dirty="0" smtClean="0"/>
              <a:t>High scores on one variable tend to have low scores on the other variable ‘inverse relation’</a:t>
            </a:r>
            <a:endParaRPr lang="en-US" dirty="0"/>
          </a:p>
        </p:txBody>
      </p:sp>
      <p:pic>
        <p:nvPicPr>
          <p:cNvPr id="43012" name="Picture 3" descr="Fig 15-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635" y="3124200"/>
            <a:ext cx="49101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1214723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Fig 15-8.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132" y="3035300"/>
            <a:ext cx="5006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The effect of outliers</a:t>
            </a:r>
            <a:endParaRPr lang="en-US" dirty="0"/>
          </a:p>
        </p:txBody>
      </p:sp>
      <p:sp>
        <p:nvSpPr>
          <p:cNvPr id="3" name="Content Placeholder 2"/>
          <p:cNvSpPr>
            <a:spLocks noGrp="1"/>
          </p:cNvSpPr>
          <p:nvPr>
            <p:ph idx="1"/>
          </p:nvPr>
        </p:nvSpPr>
        <p:spPr/>
        <p:txBody>
          <a:bodyPr/>
          <a:lstStyle/>
          <a:p>
            <a:pPr marL="0" indent="0">
              <a:buNone/>
              <a:defRPr/>
            </a:pPr>
            <a:r>
              <a:rPr lang="en-US" dirty="0" smtClean="0">
                <a:solidFill>
                  <a:srgbClr val="000000"/>
                </a:solidFill>
              </a:rPr>
              <a:t>One outlier changed </a:t>
            </a:r>
            <a:r>
              <a:rPr lang="en-US" dirty="0">
                <a:solidFill>
                  <a:srgbClr val="000000"/>
                </a:solidFill>
              </a:rPr>
              <a:t>the correlation from </a:t>
            </a:r>
            <a:r>
              <a:rPr lang="en-US" dirty="0" smtClean="0">
                <a:solidFill>
                  <a:srgbClr val="000000"/>
                </a:solidFill>
              </a:rPr>
              <a:t>-0.14 to 0.39!</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5010301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61522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smtClean="0"/>
              <a:t>There is a 0.91 correlation between ice cream consumption and drowning deaths.</a:t>
            </a:r>
          </a:p>
          <a:p>
            <a:pPr lvl="2"/>
            <a:r>
              <a:rPr lang="en-US" dirty="0" smtClean="0"/>
              <a:t>Does eating ice cream cause drowning?  </a:t>
            </a:r>
          </a:p>
          <a:p>
            <a:pPr lvl="2"/>
            <a:r>
              <a:rPr lang="en-US" dirty="0" smtClean="0"/>
              <a:t>Does grief cause us to eat more ice cream?</a:t>
            </a:r>
          </a:p>
        </p:txBody>
      </p:sp>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9618234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err="1" smtClean="0"/>
              <a:t>Armspan</a:t>
            </a:r>
            <a:r>
              <a:rPr lang="en-US" dirty="0" smtClean="0"/>
              <a:t> and height are strongly correlated. </a:t>
            </a:r>
          </a:p>
        </p:txBody>
      </p:sp>
      <p:pic>
        <p:nvPicPr>
          <p:cNvPr id="6" name="Picture 5" descr="stats --height and arms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943" y="2277429"/>
            <a:ext cx="6224809"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102902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lvl="1"/>
            <a:r>
              <a:rPr lang="en-US" dirty="0" smtClean="0"/>
              <a:t>Range restriction &amp; other manipulations can affect or even reverse outcomes (Simpson’s paradox)</a:t>
            </a:r>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77198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graphicFrame>
        <p:nvGraphicFramePr>
          <p:cNvPr id="500741" name="Object 5"/>
          <p:cNvGraphicFramePr>
            <a:graphicFrameLocks noChangeAspect="1"/>
          </p:cNvGraphicFramePr>
          <p:nvPr>
            <p:extLst>
              <p:ext uri="{D42A27DB-BD31-4B8C-83A1-F6EECF244321}">
                <p14:modId xmlns:p14="http://schemas.microsoft.com/office/powerpoint/2010/main" val="4031771140"/>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3190" name="MS Org Chart" r:id="rId3" imgW="6311880" imgH="1663560" progId="OrgPlusWOPX.4">
                  <p:embed followColorScheme="full"/>
                </p:oleObj>
              </mc:Choice>
              <mc:Fallback>
                <p:oleObj name="MS Org Chart" r:id="rId3" imgW="6311880" imgH="1663560" progId="OrgPlusWOPX.4">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00742"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a:solidFill>
                  <a:schemeClr val="bg1"/>
                </a:solidFill>
                <a:latin typeface="Times New Roman" charset="0"/>
              </a:rPr>
              <a:t>Formulate </a:t>
            </a:r>
          </a:p>
          <a:p>
            <a:pPr algn="ctr">
              <a:spcBef>
                <a:spcPct val="0"/>
              </a:spcBef>
              <a:buFontTx/>
              <a:buNone/>
            </a:pPr>
            <a:r>
              <a:rPr lang="en-US" sz="2400">
                <a:solidFill>
                  <a:schemeClr val="bg1"/>
                </a:solidFill>
                <a:latin typeface="Times New Roman" charset="0"/>
              </a:rPr>
              <a:t>hypotheses</a:t>
            </a:r>
            <a:endParaRPr kumimoji="0" lang="en-US" sz="3000">
              <a:solidFill>
                <a:schemeClr val="bg1"/>
              </a:solidFill>
            </a:endParaRPr>
          </a:p>
        </p:txBody>
      </p:sp>
      <p:sp>
        <p:nvSpPr>
          <p:cNvPr id="500743"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4"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chemeClr val="bg1"/>
                </a:solidFill>
                <a:latin typeface="Times New Roman" charset="0"/>
              </a:rPr>
              <a:t>(Collect) &amp; Analyze data </a:t>
            </a:r>
            <a:br>
              <a:rPr lang="en-US" sz="2400" dirty="0" smtClean="0">
                <a:solidFill>
                  <a:schemeClr val="bg1"/>
                </a:solidFill>
                <a:latin typeface="Times New Roman" charset="0"/>
              </a:rPr>
            </a:br>
            <a:r>
              <a:rPr lang="en-US" sz="2400" dirty="0" smtClean="0">
                <a:solidFill>
                  <a:schemeClr val="bg1"/>
                </a:solidFill>
                <a:latin typeface="Times New Roman" charset="0"/>
              </a:rPr>
              <a:t>to </a:t>
            </a:r>
            <a:r>
              <a:rPr lang="en-US" sz="2400" dirty="0">
                <a:solidFill>
                  <a:schemeClr val="bg1"/>
                </a:solidFill>
                <a:latin typeface="Times New Roman" charset="0"/>
              </a:rPr>
              <a:t>test hypotheses</a:t>
            </a:r>
          </a:p>
        </p:txBody>
      </p:sp>
      <p:sp>
        <p:nvSpPr>
          <p:cNvPr id="500745"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6"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7"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2" name="TextBox 1"/>
          <p:cNvSpPr txBox="1"/>
          <p:nvPr/>
        </p:nvSpPr>
        <p:spPr>
          <a:xfrm>
            <a:off x="1312335" y="5627554"/>
            <a:ext cx="6524186" cy="369332"/>
          </a:xfrm>
          <a:prstGeom prst="rect">
            <a:avLst/>
          </a:prstGeom>
          <a:noFill/>
        </p:spPr>
        <p:txBody>
          <a:bodyPr wrap="square" rtlCol="0">
            <a:spAutoFit/>
          </a:bodyPr>
          <a:lstStyle/>
          <a:p>
            <a:r>
              <a:rPr lang="en-US" dirty="0" smtClean="0"/>
              <a:t>(Bayesian inference)				(Statistical inference)</a:t>
            </a:r>
            <a:endParaRPr lang="en-US" dirty="0"/>
          </a:p>
        </p:txBody>
      </p:sp>
    </p:spTree>
    <p:extLst>
      <p:ext uri="{BB962C8B-B14F-4D97-AF65-F5344CB8AC3E}">
        <p14:creationId xmlns:p14="http://schemas.microsoft.com/office/powerpoint/2010/main" val="24695721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25700" y="1752600"/>
            <a:ext cx="6489700" cy="1371600"/>
          </a:xfrm>
          <a:prstGeom prst="rect">
            <a:avLst/>
          </a:prstGeom>
        </p:spPr>
        <p:txBody>
          <a:bodyPr/>
          <a:lstStyle/>
          <a:p>
            <a:pPr>
              <a:defRPr/>
            </a:pPr>
            <a:r>
              <a:rPr lang="en-US" sz="2800" dirty="0" smtClean="0">
                <a:solidFill>
                  <a:srgbClr val="000000"/>
                </a:solidFill>
                <a:latin typeface="+mn-lt"/>
                <a:ea typeface="+mn-ea"/>
              </a:rPr>
              <a:t>Boys </a:t>
            </a:r>
            <a:r>
              <a:rPr lang="en-US" sz="2800" dirty="0">
                <a:solidFill>
                  <a:srgbClr val="000000"/>
                </a:solidFill>
                <a:latin typeface="+mn-lt"/>
                <a:ea typeface="+mn-ea"/>
              </a:rPr>
              <a:t>and girls who performed in the top 2% to 3% on </a:t>
            </a:r>
            <a:r>
              <a:rPr lang="en-US" sz="2800" dirty="0" smtClean="0">
                <a:solidFill>
                  <a:srgbClr val="000000"/>
                </a:solidFill>
                <a:latin typeface="+mn-lt"/>
                <a:ea typeface="+mn-ea"/>
              </a:rPr>
              <a:t>standardized</a:t>
            </a:r>
            <a:endParaRPr lang="en-US" sz="2800" dirty="0">
              <a:solidFill>
                <a:srgbClr val="000000"/>
              </a:solidFill>
              <a:latin typeface="+mn-lt"/>
              <a:ea typeface="+mn-ea"/>
            </a:endParaRPr>
          </a:p>
        </p:txBody>
      </p:sp>
      <p:pic>
        <p:nvPicPr>
          <p:cNvPr id="54276" name="Picture 6" descr="Fig 15-6.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548024"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Restricted Range: Sampling Bias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83932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1358900"/>
            <a:ext cx="7327900" cy="1371600"/>
          </a:xfrm>
          <a:prstGeom prst="rect">
            <a:avLst/>
          </a:prstGeom>
        </p:spPr>
        <p:txBody>
          <a:bodyPr/>
          <a:lstStyle/>
          <a:p>
            <a:pPr>
              <a:defRPr/>
            </a:pPr>
            <a:r>
              <a:rPr lang="en-US" sz="2800" dirty="0" smtClean="0">
                <a:solidFill>
                  <a:srgbClr val="000000"/>
                </a:solidFill>
                <a:latin typeface="+mn-lt"/>
                <a:ea typeface="+mn-ea"/>
              </a:rPr>
              <a:t>Only students </a:t>
            </a:r>
            <a:r>
              <a:rPr lang="en-US" sz="2800" dirty="0">
                <a:solidFill>
                  <a:srgbClr val="000000"/>
                </a:solidFill>
                <a:latin typeface="+mn-lt"/>
                <a:ea typeface="+mn-ea"/>
              </a:rPr>
              <a:t>between the ages of 22 and </a:t>
            </a:r>
            <a:r>
              <a:rPr lang="en-US" sz="2800" dirty="0" smtClean="0">
                <a:solidFill>
                  <a:srgbClr val="000000"/>
                </a:solidFill>
                <a:latin typeface="+mn-lt"/>
                <a:ea typeface="+mn-ea"/>
              </a:rPr>
              <a:t>25: </a:t>
            </a:r>
            <a:br>
              <a:rPr lang="en-US" sz="2800" dirty="0" smtClean="0">
                <a:solidFill>
                  <a:srgbClr val="000000"/>
                </a:solidFill>
                <a:latin typeface="+mn-lt"/>
                <a:ea typeface="+mn-ea"/>
              </a:rPr>
            </a:br>
            <a:r>
              <a:rPr lang="en-US" sz="2800" dirty="0" smtClean="0">
                <a:solidFill>
                  <a:srgbClr val="000000"/>
                </a:solidFill>
                <a:latin typeface="+mn-lt"/>
                <a:ea typeface="+mn-ea"/>
              </a:rPr>
              <a:t>r= </a:t>
            </a:r>
            <a:r>
              <a:rPr lang="en-US" sz="2800" dirty="0">
                <a:solidFill>
                  <a:srgbClr val="000000"/>
                </a:solidFill>
                <a:latin typeface="+mn-lt"/>
                <a:ea typeface="+mn-ea"/>
              </a:rPr>
              <a:t>0.05.</a:t>
            </a:r>
            <a:r>
              <a:rPr lang="en-US" sz="2800" dirty="0">
                <a:solidFill>
                  <a:srgbClr val="000000"/>
                </a:solidFill>
                <a:ea typeface="+mn-ea"/>
              </a:rPr>
              <a:t> </a:t>
            </a:r>
          </a:p>
        </p:txBody>
      </p:sp>
      <p:pic>
        <p:nvPicPr>
          <p:cNvPr id="55299" name="Picture 2" descr="Fig 15-7.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5900"/>
            <a:ext cx="6013816"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Further Restrictions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76522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Simpson</a:t>
            </a:r>
            <a:r>
              <a:rPr lang="ja-JP" altLang="en-US" dirty="0" smtClean="0"/>
              <a:t>’</a:t>
            </a:r>
            <a:r>
              <a:rPr lang="en-US" dirty="0" smtClean="0"/>
              <a:t>s Paradox</a:t>
            </a:r>
            <a:endParaRPr lang="en-US" dirty="0"/>
          </a:p>
        </p:txBody>
      </p:sp>
      <p:sp>
        <p:nvSpPr>
          <p:cNvPr id="72707" name="Rectangle 3"/>
          <p:cNvSpPr>
            <a:spLocks noGrp="1" noChangeArrowheads="1"/>
          </p:cNvSpPr>
          <p:nvPr>
            <p:ph type="body" idx="1"/>
          </p:nvPr>
        </p:nvSpPr>
        <p:spPr/>
        <p:txBody>
          <a:bodyPr/>
          <a:lstStyle/>
          <a:p>
            <a:pPr marL="0" indent="0">
              <a:buNone/>
            </a:pPr>
            <a:r>
              <a:rPr lang="en-US" dirty="0">
                <a:latin typeface="Times New Roman" charset="0"/>
                <a:cs typeface="Times New Roman" charset="0"/>
              </a:rPr>
              <a:t>http://</a:t>
            </a:r>
            <a:r>
              <a:rPr lang="en-US" dirty="0" err="1">
                <a:latin typeface="Times New Roman" charset="0"/>
                <a:cs typeface="Times New Roman" charset="0"/>
              </a:rPr>
              <a:t>en.wikipedia.org</a:t>
            </a:r>
            <a:r>
              <a:rPr lang="en-US" dirty="0">
                <a:latin typeface="Times New Roman" charset="0"/>
                <a:cs typeface="Times New Roman" charset="0"/>
              </a:rPr>
              <a:t>/wiki/</a:t>
            </a:r>
            <a:r>
              <a:rPr lang="en-US" dirty="0" err="1">
                <a:latin typeface="Times New Roman" charset="0"/>
                <a:cs typeface="Times New Roman" charset="0"/>
              </a:rPr>
              <a:t>Simpson's_paradox</a:t>
            </a:r>
            <a:endParaRPr lang="en-US" dirty="0">
              <a:latin typeface="Times New Roman" charset="0"/>
              <a:cs typeface="Times New Roman" charset="0"/>
            </a:endParaRPr>
          </a:p>
          <a:p>
            <a:pPr marL="0" indent="0">
              <a:buNone/>
            </a:pPr>
            <a:r>
              <a:rPr lang="en-US" dirty="0" smtClean="0">
                <a:latin typeface="Times New Roman" charset="0"/>
                <a:cs typeface="Times New Roman" charset="0"/>
              </a:rPr>
              <a:t>Introducing </a:t>
            </a:r>
            <a:r>
              <a:rPr lang="en-US" dirty="0">
                <a:latin typeface="Times New Roman" charset="0"/>
                <a:cs typeface="Times New Roman" charset="0"/>
              </a:rPr>
              <a:t>another variable </a:t>
            </a:r>
            <a:r>
              <a:rPr lang="en-US" dirty="0" smtClean="0">
                <a:latin typeface="Times New Roman" charset="0"/>
                <a:cs typeface="Times New Roman" charset="0"/>
              </a:rPr>
              <a:t>may change our understanding </a:t>
            </a:r>
            <a:r>
              <a:rPr lang="en-US" dirty="0">
                <a:latin typeface="Times New Roman" charset="0"/>
                <a:cs typeface="Times New Roman" charset="0"/>
              </a:rPr>
              <a:t>of the </a:t>
            </a:r>
            <a:r>
              <a:rPr lang="en-US" dirty="0" smtClean="0">
                <a:latin typeface="Times New Roman" charset="0"/>
                <a:cs typeface="Times New Roman" charset="0"/>
              </a:rPr>
              <a:t>data</a:t>
            </a:r>
          </a:p>
          <a:p>
            <a:pPr marL="0" indent="0">
              <a:buNone/>
            </a:pPr>
            <a:r>
              <a:rPr lang="en-US" dirty="0" smtClean="0">
                <a:latin typeface="Times New Roman" charset="0"/>
                <a:cs typeface="Times New Roman" charset="0"/>
              </a:rPr>
              <a:t>It may even reverse </a:t>
            </a:r>
            <a:r>
              <a:rPr lang="en-US" dirty="0">
                <a:latin typeface="Times New Roman" charset="0"/>
                <a:cs typeface="Times New Roman" charset="0"/>
              </a:rPr>
              <a:t>the initial </a:t>
            </a:r>
            <a:r>
              <a:rPr lang="en-US" dirty="0" smtClean="0">
                <a:latin typeface="Times New Roman" charset="0"/>
                <a:cs typeface="Times New Roman" charset="0"/>
              </a:rPr>
              <a:t>conclusions</a:t>
            </a:r>
          </a:p>
          <a:p>
            <a:pPr marL="0" indent="0">
              <a:buNone/>
            </a:pPr>
            <a:endParaRPr lang="en-US" dirty="0">
              <a:latin typeface="Times New Roman" charset="0"/>
              <a:cs typeface="Times New Roman" charset="0"/>
            </a:endParaRPr>
          </a:p>
          <a:p>
            <a:pPr marL="0" indent="0">
              <a:buNone/>
            </a:pPr>
            <a:endParaRPr lang="en-US" dirty="0">
              <a:latin typeface="Times New Roman" charset="0"/>
              <a:cs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382809144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situation where the subgroups are </a:t>
            </a:r>
            <a:r>
              <a:rPr lang="en-US" i="1" dirty="0" smtClean="0"/>
              <a:t>always </a:t>
            </a:r>
            <a:r>
              <a:rPr lang="en-US" dirty="0" smtClean="0"/>
              <a:t>the way to go</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05734230"/>
              </p:ext>
            </p:extLst>
          </p:nvPr>
        </p:nvGraphicFramePr>
        <p:xfrm>
          <a:off x="1128713" y="1847850"/>
          <a:ext cx="7048500" cy="202184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Treatment A</a:t>
                      </a:r>
                      <a:endParaRPr lang="en-US" dirty="0"/>
                    </a:p>
                  </a:txBody>
                  <a:tcPr/>
                </a:tc>
                <a:tc>
                  <a:txBody>
                    <a:bodyPr/>
                    <a:lstStyle/>
                    <a:p>
                      <a:r>
                        <a:rPr lang="en-US" dirty="0" smtClean="0"/>
                        <a:t>Treatment B</a:t>
                      </a:r>
                      <a:endParaRPr lang="en-US" dirty="0"/>
                    </a:p>
                  </a:txBody>
                  <a:tcPr/>
                </a:tc>
              </a:tr>
              <a:tr h="370840">
                <a:tc>
                  <a:txBody>
                    <a:bodyPr/>
                    <a:lstStyle/>
                    <a:p>
                      <a:r>
                        <a:rPr lang="en-US" dirty="0" smtClean="0"/>
                        <a:t>Small Stones</a:t>
                      </a:r>
                    </a:p>
                  </a:txBody>
                  <a:tcPr/>
                </a:tc>
                <a:tc>
                  <a:txBody>
                    <a:bodyPr/>
                    <a:lstStyle/>
                    <a:p>
                      <a:r>
                        <a:rPr lang="en-US" sz="1800" i="1" kern="1200" dirty="0" smtClean="0">
                          <a:solidFill>
                            <a:schemeClr val="dk1"/>
                          </a:solidFill>
                          <a:latin typeface="+mn-lt"/>
                          <a:ea typeface="+mn-ea"/>
                          <a:cs typeface="+mn-cs"/>
                        </a:rPr>
                        <a:t>Group 1</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93% (81/87)	</a:t>
                      </a:r>
                    </a:p>
                  </a:txBody>
                  <a:tcPr/>
                </a:tc>
                <a:tc>
                  <a:txBody>
                    <a:bodyPr/>
                    <a:lstStyle/>
                    <a:p>
                      <a:r>
                        <a:rPr lang="en-US" sz="1800" i="1" kern="1200" dirty="0" smtClean="0">
                          <a:solidFill>
                            <a:schemeClr val="dk1"/>
                          </a:solidFill>
                          <a:latin typeface="+mn-lt"/>
                          <a:ea typeface="+mn-ea"/>
                          <a:cs typeface="+mn-cs"/>
                        </a:rPr>
                        <a:t>Group 2</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87% (234/270)	</a:t>
                      </a:r>
                    </a:p>
                  </a:txBody>
                  <a:tcPr/>
                </a:tc>
              </a:tr>
              <a:tr h="370840">
                <a:tc>
                  <a:txBody>
                    <a:bodyPr/>
                    <a:lstStyle/>
                    <a:p>
                      <a:r>
                        <a:rPr lang="en-US" dirty="0" smtClean="0"/>
                        <a:t>Large Stones</a:t>
                      </a:r>
                      <a:endParaRPr lang="en-US" dirty="0"/>
                    </a:p>
                  </a:txBody>
                  <a:tcPr/>
                </a:tc>
                <a:tc>
                  <a:txBody>
                    <a:bodyPr/>
                    <a:lstStyle/>
                    <a:p>
                      <a:r>
                        <a:rPr lang="en-US" sz="1800" i="1" kern="1200" dirty="0" smtClean="0">
                          <a:solidFill>
                            <a:schemeClr val="dk1"/>
                          </a:solidFill>
                          <a:latin typeface="+mn-lt"/>
                          <a:ea typeface="+mn-ea"/>
                          <a:cs typeface="+mn-cs"/>
                        </a:rPr>
                        <a:t>Group 3</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73% (192/263)</a:t>
                      </a:r>
                      <a:r>
                        <a:rPr lang="en-US" sz="1800" b="0" i="0" kern="1200" dirty="0" smtClean="0">
                          <a:solidFill>
                            <a:schemeClr val="dk1"/>
                          </a:solidFill>
                          <a:latin typeface="+mn-lt"/>
                          <a:ea typeface="+mn-ea"/>
                          <a:cs typeface="+mn-cs"/>
                        </a:rPr>
                        <a:t>	</a:t>
                      </a:r>
                    </a:p>
                  </a:txBody>
                  <a:tcPr/>
                </a:tc>
                <a:tc>
                  <a:txBody>
                    <a:bodyPr/>
                    <a:lstStyle/>
                    <a:p>
                      <a:r>
                        <a:rPr lang="en-US" sz="1800" i="1" kern="1200" dirty="0" smtClean="0">
                          <a:solidFill>
                            <a:schemeClr val="dk1"/>
                          </a:solidFill>
                          <a:latin typeface="+mn-lt"/>
                          <a:ea typeface="+mn-ea"/>
                          <a:cs typeface="+mn-cs"/>
                        </a:rPr>
                        <a:t>Group 4</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69% (55/80)	</a:t>
                      </a:r>
                    </a:p>
                  </a:txBody>
                  <a:tcPr/>
                </a:tc>
              </a:tr>
              <a:tr h="370840">
                <a:tc>
                  <a:txBody>
                    <a:bodyPr/>
                    <a:lstStyle/>
                    <a:p>
                      <a:r>
                        <a:rPr lang="en-US" dirty="0" smtClean="0"/>
                        <a:t>Both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78% (273/350)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83% (289/350)</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351679638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64743242"/>
              </p:ext>
            </p:extLst>
          </p:nvPr>
        </p:nvGraphicFramePr>
        <p:xfrm>
          <a:off x="1128713" y="1847850"/>
          <a:ext cx="7048500" cy="111252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tr>
              <a:tr h="370840">
                <a:tc>
                  <a:txBody>
                    <a:bodyPr/>
                    <a:lstStyle/>
                    <a:p>
                      <a:r>
                        <a:rPr lang="en-US" dirty="0" smtClean="0"/>
                        <a:t>Men</a:t>
                      </a:r>
                      <a:endParaRPr lang="en-US" dirty="0"/>
                    </a:p>
                  </a:txBody>
                  <a:tcPr/>
                </a:tc>
                <a:tc>
                  <a:txBody>
                    <a:bodyPr/>
                    <a:lstStyle/>
                    <a:p>
                      <a:r>
                        <a:rPr lang="en-US" dirty="0" smtClean="0"/>
                        <a:t>8442</a:t>
                      </a:r>
                      <a:endParaRPr lang="en-US" dirty="0"/>
                    </a:p>
                  </a:txBody>
                  <a:tcPr/>
                </a:tc>
                <a:tc>
                  <a:txBody>
                    <a:bodyPr/>
                    <a:lstStyle/>
                    <a:p>
                      <a:r>
                        <a:rPr lang="en-US" dirty="0" smtClean="0"/>
                        <a:t>44%</a:t>
                      </a:r>
                      <a:endParaRPr lang="en-US" dirty="0"/>
                    </a:p>
                  </a:txBody>
                  <a:tcPr/>
                </a:tc>
              </a:tr>
              <a:tr h="370840">
                <a:tc>
                  <a:txBody>
                    <a:bodyPr/>
                    <a:lstStyle/>
                    <a:p>
                      <a:r>
                        <a:rPr lang="en-US" dirty="0" smtClean="0"/>
                        <a:t>Women</a:t>
                      </a:r>
                      <a:endParaRPr lang="en-US" dirty="0"/>
                    </a:p>
                  </a:txBody>
                  <a:tcPr/>
                </a:tc>
                <a:tc>
                  <a:txBody>
                    <a:bodyPr/>
                    <a:lstStyle/>
                    <a:p>
                      <a:r>
                        <a:rPr lang="en-US" dirty="0" smtClean="0"/>
                        <a:t>4321</a:t>
                      </a:r>
                      <a:endParaRPr lang="en-US" dirty="0"/>
                    </a:p>
                  </a:txBody>
                  <a:tcPr/>
                </a:tc>
                <a:tc>
                  <a:txBody>
                    <a:bodyPr/>
                    <a:lstStyle/>
                    <a:p>
                      <a:r>
                        <a:rPr lang="en-US" dirty="0" smtClean="0"/>
                        <a:t>35%</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31957945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12941423"/>
              </p:ext>
            </p:extLst>
          </p:nvPr>
        </p:nvGraphicFramePr>
        <p:xfrm>
          <a:off x="1128713" y="1847850"/>
          <a:ext cx="7048500" cy="259588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r>
                        <a:rPr lang="en-US" dirty="0" err="1" smtClean="0"/>
                        <a:t>Dept</a:t>
                      </a:r>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tr>
              <a:tr h="370840">
                <a:tc>
                  <a:txBody>
                    <a:bodyPr/>
                    <a:lstStyle/>
                    <a:p>
                      <a:r>
                        <a:rPr lang="en-US" dirty="0" smtClean="0"/>
                        <a:t>A</a:t>
                      </a:r>
                      <a:endParaRPr lang="en-US" dirty="0"/>
                    </a:p>
                  </a:txBody>
                  <a:tcPr/>
                </a:tc>
                <a:tc>
                  <a:txBody>
                    <a:bodyPr/>
                    <a:lstStyle/>
                    <a:p>
                      <a:r>
                        <a:rPr lang="en-US" dirty="0" smtClean="0"/>
                        <a:t>825/62%</a:t>
                      </a:r>
                      <a:endParaRPr lang="en-US" dirty="0"/>
                    </a:p>
                  </a:txBody>
                  <a:tcPr/>
                </a:tc>
                <a:tc>
                  <a:txBody>
                    <a:bodyPr/>
                    <a:lstStyle/>
                    <a:p>
                      <a:r>
                        <a:rPr lang="en-US" dirty="0" smtClean="0"/>
                        <a:t>108/82%</a:t>
                      </a:r>
                      <a:endParaRPr lang="en-US" dirty="0"/>
                    </a:p>
                  </a:txBody>
                  <a:tcPr/>
                </a:tc>
              </a:tr>
              <a:tr h="370840">
                <a:tc>
                  <a:txBody>
                    <a:bodyPr/>
                    <a:lstStyle/>
                    <a:p>
                      <a:r>
                        <a:rPr lang="en-US" dirty="0" smtClean="0"/>
                        <a:t>B</a:t>
                      </a:r>
                      <a:endParaRPr lang="en-US" dirty="0"/>
                    </a:p>
                  </a:txBody>
                  <a:tcPr/>
                </a:tc>
                <a:tc>
                  <a:txBody>
                    <a:bodyPr/>
                    <a:lstStyle/>
                    <a:p>
                      <a:r>
                        <a:rPr lang="en-US" dirty="0" smtClean="0"/>
                        <a:t>560/63%</a:t>
                      </a:r>
                      <a:endParaRPr lang="en-US" dirty="0"/>
                    </a:p>
                  </a:txBody>
                  <a:tcPr/>
                </a:tc>
                <a:tc>
                  <a:txBody>
                    <a:bodyPr/>
                    <a:lstStyle/>
                    <a:p>
                      <a:r>
                        <a:rPr lang="en-US" dirty="0" smtClean="0"/>
                        <a:t>25/68%</a:t>
                      </a:r>
                      <a:endParaRPr lang="en-US" dirty="0"/>
                    </a:p>
                  </a:txBody>
                  <a:tcPr/>
                </a:tc>
              </a:tr>
              <a:tr h="370840">
                <a:tc>
                  <a:txBody>
                    <a:bodyPr/>
                    <a:lstStyle/>
                    <a:p>
                      <a:r>
                        <a:rPr lang="en-US" dirty="0" smtClean="0"/>
                        <a:t>C</a:t>
                      </a:r>
                      <a:endParaRPr lang="en-US" dirty="0"/>
                    </a:p>
                  </a:txBody>
                  <a:tcPr/>
                </a:tc>
                <a:tc>
                  <a:txBody>
                    <a:bodyPr/>
                    <a:lstStyle/>
                    <a:p>
                      <a:r>
                        <a:rPr lang="en-US" dirty="0" smtClean="0"/>
                        <a:t>325/37%</a:t>
                      </a:r>
                      <a:endParaRPr lang="en-US" dirty="0"/>
                    </a:p>
                  </a:txBody>
                  <a:tcPr/>
                </a:tc>
                <a:tc>
                  <a:txBody>
                    <a:bodyPr/>
                    <a:lstStyle/>
                    <a:p>
                      <a:r>
                        <a:rPr lang="en-US" dirty="0" smtClean="0"/>
                        <a:t>593/34%</a:t>
                      </a:r>
                      <a:endParaRPr lang="en-US" dirty="0"/>
                    </a:p>
                  </a:txBody>
                  <a:tcPr/>
                </a:tc>
              </a:tr>
              <a:tr h="370840">
                <a:tc>
                  <a:txBody>
                    <a:bodyPr/>
                    <a:lstStyle/>
                    <a:p>
                      <a:r>
                        <a:rPr lang="en-US" dirty="0" smtClean="0"/>
                        <a:t>D</a:t>
                      </a:r>
                      <a:endParaRPr lang="en-US" dirty="0"/>
                    </a:p>
                  </a:txBody>
                  <a:tcPr/>
                </a:tc>
                <a:tc>
                  <a:txBody>
                    <a:bodyPr/>
                    <a:lstStyle/>
                    <a:p>
                      <a:r>
                        <a:rPr lang="en-US" dirty="0" smtClean="0"/>
                        <a:t>417/33%</a:t>
                      </a:r>
                      <a:endParaRPr lang="en-US" dirty="0"/>
                    </a:p>
                  </a:txBody>
                  <a:tcPr/>
                </a:tc>
                <a:tc>
                  <a:txBody>
                    <a:bodyPr/>
                    <a:lstStyle/>
                    <a:p>
                      <a:r>
                        <a:rPr lang="en-US" dirty="0" smtClean="0"/>
                        <a:t>375/35%</a:t>
                      </a:r>
                      <a:endParaRPr lang="en-US" dirty="0"/>
                    </a:p>
                  </a:txBody>
                  <a:tcPr/>
                </a:tc>
              </a:tr>
              <a:tr h="370840">
                <a:tc>
                  <a:txBody>
                    <a:bodyPr/>
                    <a:lstStyle/>
                    <a:p>
                      <a:r>
                        <a:rPr lang="en-US" dirty="0" smtClean="0"/>
                        <a:t>E</a:t>
                      </a:r>
                      <a:endParaRPr lang="en-US" dirty="0"/>
                    </a:p>
                  </a:txBody>
                  <a:tcPr/>
                </a:tc>
                <a:tc>
                  <a:txBody>
                    <a:bodyPr/>
                    <a:lstStyle/>
                    <a:p>
                      <a:r>
                        <a:rPr lang="en-US" dirty="0" smtClean="0"/>
                        <a:t>191/28%</a:t>
                      </a:r>
                      <a:endParaRPr lang="en-US" dirty="0"/>
                    </a:p>
                  </a:txBody>
                  <a:tcPr/>
                </a:tc>
                <a:tc>
                  <a:txBody>
                    <a:bodyPr/>
                    <a:lstStyle/>
                    <a:p>
                      <a:r>
                        <a:rPr lang="en-US" dirty="0" smtClean="0"/>
                        <a:t>393/24%</a:t>
                      </a:r>
                      <a:endParaRPr lang="en-US" dirty="0"/>
                    </a:p>
                  </a:txBody>
                  <a:tcPr/>
                </a:tc>
              </a:tr>
              <a:tr h="370840">
                <a:tc>
                  <a:txBody>
                    <a:bodyPr/>
                    <a:lstStyle/>
                    <a:p>
                      <a:r>
                        <a:rPr lang="en-US" dirty="0" smtClean="0"/>
                        <a:t>F</a:t>
                      </a:r>
                      <a:endParaRPr lang="en-US" dirty="0"/>
                    </a:p>
                  </a:txBody>
                  <a:tcPr/>
                </a:tc>
                <a:tc>
                  <a:txBody>
                    <a:bodyPr/>
                    <a:lstStyle/>
                    <a:p>
                      <a:r>
                        <a:rPr lang="en-US" dirty="0" smtClean="0"/>
                        <a:t>373/6%</a:t>
                      </a:r>
                      <a:endParaRPr lang="en-US" dirty="0"/>
                    </a:p>
                  </a:txBody>
                  <a:tcPr/>
                </a:tc>
                <a:tc>
                  <a:txBody>
                    <a:bodyPr/>
                    <a:lstStyle/>
                    <a:p>
                      <a:r>
                        <a:rPr lang="en-US" dirty="0" smtClean="0"/>
                        <a:t>341/7%</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
        <p:nvSpPr>
          <p:cNvPr id="3" name="Rectangle 2"/>
          <p:cNvSpPr/>
          <p:nvPr/>
        </p:nvSpPr>
        <p:spPr>
          <a:xfrm>
            <a:off x="954132" y="4960541"/>
            <a:ext cx="6616700" cy="1200329"/>
          </a:xfrm>
          <a:prstGeom prst="rect">
            <a:avLst/>
          </a:prstGeom>
        </p:spPr>
        <p:txBody>
          <a:bodyPr wrap="square">
            <a:spAutoFit/>
          </a:bodyPr>
          <a:lstStyle/>
          <a:p>
            <a:r>
              <a:rPr lang="en-US" dirty="0" smtClean="0"/>
              <a:t>Bickel </a:t>
            </a:r>
            <a:r>
              <a:rPr lang="en-US" dirty="0"/>
              <a:t>et al.[13</a:t>
            </a:r>
            <a:r>
              <a:rPr lang="en-US" dirty="0" smtClean="0"/>
              <a:t>]: women </a:t>
            </a:r>
            <a:r>
              <a:rPr lang="en-US" dirty="0"/>
              <a:t>tended to apply to competitive departments with low rates of </a:t>
            </a:r>
            <a:r>
              <a:rPr lang="en-US" dirty="0" smtClean="0"/>
              <a:t>admission (English), men </a:t>
            </a:r>
            <a:r>
              <a:rPr lang="en-US" dirty="0"/>
              <a:t>tended to apply to less-competitive departments with high rates of admission </a:t>
            </a:r>
            <a:r>
              <a:rPr lang="en-US" dirty="0" smtClean="0">
                <a:hlinkClick r:id="rId3"/>
              </a:rPr>
              <a:t>engineering </a:t>
            </a:r>
            <a:r>
              <a:rPr lang="en-US" dirty="0">
                <a:hlinkClick r:id="rId3"/>
              </a:rPr>
              <a:t>and </a:t>
            </a:r>
            <a:r>
              <a:rPr lang="en-US" dirty="0">
                <a:hlinkClick r:id="rId4"/>
              </a:rPr>
              <a:t>chemistry</a:t>
            </a:r>
            <a:r>
              <a:rPr lang="en-US" dirty="0" smtClean="0">
                <a:hlinkClick r:id="rId4"/>
              </a:rPr>
              <a:t>)</a:t>
            </a:r>
            <a:endParaRPr lang="en-US" dirty="0">
              <a:hlinkClick r:id="rId5"/>
            </a:endParaRPr>
          </a:p>
        </p:txBody>
      </p:sp>
    </p:spTree>
    <p:extLst>
      <p:ext uri="{BB962C8B-B14F-4D97-AF65-F5344CB8AC3E}">
        <p14:creationId xmlns:p14="http://schemas.microsoft.com/office/powerpoint/2010/main" val="293823285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lvl="1"/>
            <a:r>
              <a:rPr lang="en-US" dirty="0" smtClean="0"/>
              <a:t>Range restriction &amp; other manipulations can affect or even reverse outcomes (Simpson’s paradox)</a:t>
            </a:r>
          </a:p>
          <a:p>
            <a:pPr lvl="1"/>
            <a:r>
              <a:rPr lang="en-US" dirty="0"/>
              <a:t>Cannot easily determine if there is a mediating variable</a:t>
            </a:r>
          </a:p>
          <a:p>
            <a:pPr lvl="1"/>
            <a:endParaRPr lang="en-US" dirty="0" smtClean="0"/>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3098009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How can we test these associations?</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12759376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a:t>
            </a:r>
            <a:br>
              <a:rPr lang="en-US" dirty="0" smtClean="0"/>
            </a:br>
            <a:r>
              <a:rPr lang="en-US" dirty="0" smtClean="0"/>
              <a:t>(gold standard </a:t>
            </a:r>
            <a:r>
              <a:rPr lang="en-US" dirty="0" err="1" smtClean="0"/>
              <a:t>frequentist</a:t>
            </a:r>
            <a:r>
              <a:rPr lang="en-US" dirty="0" smtClean="0"/>
              <a:t> approach)</a:t>
            </a:r>
            <a:endParaRPr lang="en-US" dirty="0"/>
          </a:p>
        </p:txBody>
      </p:sp>
      <p:sp>
        <p:nvSpPr>
          <p:cNvPr id="17" name="Rectangle 16"/>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endParaRPr lang="en-US" dirty="0"/>
          </a:p>
        </p:txBody>
      </p:sp>
    </p:spTree>
    <p:extLst>
      <p:ext uri="{BB962C8B-B14F-4D97-AF65-F5344CB8AC3E}">
        <p14:creationId xmlns:p14="http://schemas.microsoft.com/office/powerpoint/2010/main" val="369001809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17" name="Rectangle 16"/>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r>
              <a:rPr lang="en-US" dirty="0" smtClean="0"/>
              <a:t>And that </a:t>
            </a:r>
            <a:r>
              <a:rPr lang="en-US" i="1" dirty="0" smtClean="0"/>
              <a:t>Activity</a:t>
            </a:r>
            <a:r>
              <a:rPr lang="en-US" dirty="0" smtClean="0"/>
              <a:t> links them</a:t>
            </a:r>
            <a:endParaRPr lang="en-US" dirty="0"/>
          </a:p>
        </p:txBody>
      </p:sp>
    </p:spTree>
    <p:extLst>
      <p:ext uri="{BB962C8B-B14F-4D97-AF65-F5344CB8AC3E}">
        <p14:creationId xmlns:p14="http://schemas.microsoft.com/office/powerpoint/2010/main" val="25903582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5"/>
          <p:cNvGraphicFramePr>
            <a:graphicFrameLocks noChangeAspect="1"/>
          </p:cNvGraphicFramePr>
          <p:nvPr>
            <p:extLst>
              <p:ext uri="{D42A27DB-BD31-4B8C-83A1-F6EECF244321}">
                <p14:modId xmlns:p14="http://schemas.microsoft.com/office/powerpoint/2010/main" val="3064437455"/>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55414" name="MS Org Chart" r:id="rId4" imgW="6311880" imgH="1663560" progId="OrgPlusWOPX.4">
                  <p:embed followColorScheme="full"/>
                </p:oleObj>
              </mc:Choice>
              <mc:Fallback>
                <p:oleObj name="MS Org Chart" r:id="rId4" imgW="6311880" imgH="166356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a:solidFill>
                  <a:srgbClr val="FFFFFF"/>
                </a:solidFill>
                <a:latin typeface="Times New Roman" charset="0"/>
              </a:rPr>
              <a:t>Formulate </a:t>
            </a:r>
          </a:p>
          <a:p>
            <a:pPr algn="ctr">
              <a:spcBef>
                <a:spcPct val="0"/>
              </a:spcBef>
              <a:buFontTx/>
              <a:buNone/>
            </a:pPr>
            <a:r>
              <a:rPr lang="en-US" sz="2400">
                <a:solidFill>
                  <a:srgbClr val="FFFFFF"/>
                </a:solidFill>
                <a:latin typeface="Times New Roman" charset="0"/>
              </a:rPr>
              <a:t>hypotheses</a:t>
            </a:r>
            <a:endParaRPr kumimoji="0" lang="en-US" sz="3000">
              <a:solidFill>
                <a:srgbClr val="FFFFFF"/>
              </a:solidFill>
            </a:endParaRPr>
          </a:p>
        </p:txBody>
      </p:sp>
      <p:sp>
        <p:nvSpPr>
          <p:cNvPr id="14"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rgbClr val="FFFFFF"/>
                </a:solidFill>
                <a:latin typeface="Times New Roman" charset="0"/>
              </a:rPr>
              <a:t>(Collect) &amp; Analyze data </a:t>
            </a:r>
            <a:br>
              <a:rPr lang="en-US" sz="2400" dirty="0" smtClean="0">
                <a:solidFill>
                  <a:srgbClr val="FFFFFF"/>
                </a:solidFill>
                <a:latin typeface="Times New Roman" charset="0"/>
              </a:rPr>
            </a:br>
            <a:r>
              <a:rPr lang="en-US" sz="2400" dirty="0" smtClean="0">
                <a:solidFill>
                  <a:srgbClr val="FFFFFF"/>
                </a:solidFill>
                <a:latin typeface="Times New Roman" charset="0"/>
              </a:rPr>
              <a:t>to </a:t>
            </a:r>
            <a:r>
              <a:rPr lang="en-US" sz="2400" dirty="0">
                <a:solidFill>
                  <a:srgbClr val="FFFFFF"/>
                </a:solidFill>
                <a:latin typeface="Times New Roman" charset="0"/>
              </a:rPr>
              <a:t>test hypotheses</a:t>
            </a:r>
          </a:p>
        </p:txBody>
      </p:sp>
      <p:sp>
        <p:nvSpPr>
          <p:cNvPr id="16"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17"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18"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sp>
        <p:nvSpPr>
          <p:cNvPr id="2" name="Lightning Bolt 1"/>
          <p:cNvSpPr/>
          <p:nvPr/>
        </p:nvSpPr>
        <p:spPr>
          <a:xfrm>
            <a:off x="5957643" y="3407163"/>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 name="TextBox 2"/>
          <p:cNvSpPr txBox="1"/>
          <p:nvPr/>
        </p:nvSpPr>
        <p:spPr>
          <a:xfrm>
            <a:off x="6858000" y="3407163"/>
            <a:ext cx="1726892" cy="646331"/>
          </a:xfrm>
          <a:prstGeom prst="rect">
            <a:avLst/>
          </a:prstGeom>
          <a:noFill/>
        </p:spPr>
        <p:txBody>
          <a:bodyPr wrap="none" rtlCol="0">
            <a:spAutoFit/>
          </a:bodyPr>
          <a:lstStyle/>
          <a:p>
            <a:r>
              <a:rPr lang="en-US" dirty="0" smtClean="0"/>
              <a:t>Potential for </a:t>
            </a:r>
            <a:br>
              <a:rPr lang="en-US" dirty="0" smtClean="0"/>
            </a:br>
            <a:r>
              <a:rPr lang="en-US" dirty="0" smtClean="0"/>
              <a:t>Systematic Error</a:t>
            </a:r>
            <a:endParaRPr lang="en-US" dirty="0"/>
          </a:p>
        </p:txBody>
      </p:sp>
      <p:sp>
        <p:nvSpPr>
          <p:cNvPr id="23" name="Lightning Bolt 22"/>
          <p:cNvSpPr/>
          <p:nvPr/>
        </p:nvSpPr>
        <p:spPr>
          <a:xfrm>
            <a:off x="2657248" y="2701608"/>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TextBox 23"/>
          <p:cNvSpPr txBox="1"/>
          <p:nvPr/>
        </p:nvSpPr>
        <p:spPr>
          <a:xfrm>
            <a:off x="3699930" y="3320741"/>
            <a:ext cx="1356073" cy="646331"/>
          </a:xfrm>
          <a:prstGeom prst="rect">
            <a:avLst/>
          </a:prstGeom>
          <a:noFill/>
        </p:spPr>
        <p:txBody>
          <a:bodyPr wrap="none" rtlCol="0">
            <a:spAutoFit/>
          </a:bodyPr>
          <a:lstStyle/>
          <a:p>
            <a:r>
              <a:rPr lang="en-US" dirty="0" smtClean="0"/>
              <a:t>Potential for </a:t>
            </a:r>
            <a:br>
              <a:rPr lang="en-US" dirty="0" smtClean="0"/>
            </a:br>
            <a:r>
              <a:rPr lang="en-US" dirty="0" smtClean="0"/>
              <a:t>Logical Error</a:t>
            </a:r>
            <a:endParaRPr lang="en-US" dirty="0"/>
          </a:p>
        </p:txBody>
      </p:sp>
    </p:spTree>
    <p:extLst>
      <p:ext uri="{BB962C8B-B14F-4D97-AF65-F5344CB8AC3E}">
        <p14:creationId xmlns:p14="http://schemas.microsoft.com/office/powerpoint/2010/main" val="44208651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5" name="Rectangle 14"/>
          <p:cNvSpPr/>
          <p:nvPr/>
        </p:nvSpPr>
        <p:spPr>
          <a:xfrm>
            <a:off x="3231722" y="2858800"/>
            <a:ext cx="1552449" cy="8084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969134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4" name="Rectangle 13"/>
          <p:cNvSpPr/>
          <p:nvPr/>
        </p:nvSpPr>
        <p:spPr>
          <a:xfrm>
            <a:off x="1777042" y="5354296"/>
            <a:ext cx="2665820" cy="95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for significant difference between A &amp; B</a:t>
            </a:r>
            <a:r>
              <a:rPr lang="en-US" baseline="-25000" dirty="0" smtClean="0"/>
              <a:t>i</a:t>
            </a:r>
            <a:r>
              <a:rPr lang="en-US" dirty="0" smtClean="0"/>
              <a:t>; B</a:t>
            </a:r>
            <a:r>
              <a:rPr lang="en-US" baseline="-25000" dirty="0" smtClean="0"/>
              <a:t>i</a:t>
            </a:r>
            <a:r>
              <a:rPr lang="en-US" dirty="0" smtClean="0"/>
              <a:t> and </a:t>
            </a:r>
            <a:r>
              <a:rPr lang="en-US" dirty="0" err="1" smtClean="0"/>
              <a:t>B</a:t>
            </a:r>
            <a:r>
              <a:rPr lang="en-US" baseline="-25000" dirty="0" err="1" smtClean="0"/>
              <a:t>c</a:t>
            </a:r>
            <a:r>
              <a:rPr lang="en-US" dirty="0" smtClean="0"/>
              <a:t>; A </a:t>
            </a:r>
            <a:r>
              <a:rPr lang="en-US" dirty="0"/>
              <a:t>&amp; </a:t>
            </a:r>
            <a:r>
              <a:rPr lang="en-US" dirty="0" err="1" smtClean="0"/>
              <a:t>B</a:t>
            </a:r>
            <a:r>
              <a:rPr lang="en-US" baseline="-25000" dirty="0" err="1" smtClean="0"/>
              <a:t>c</a:t>
            </a:r>
            <a:endParaRPr lang="en-US" baseline="-25000" dirty="0"/>
          </a:p>
        </p:txBody>
      </p:sp>
      <p:sp>
        <p:nvSpPr>
          <p:cNvPr id="15" name="Rectangle 14"/>
          <p:cNvSpPr/>
          <p:nvPr/>
        </p:nvSpPr>
        <p:spPr>
          <a:xfrm>
            <a:off x="3231722" y="2858800"/>
            <a:ext cx="1552449" cy="808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152847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 Regression</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838684832"/>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416990902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310932"/>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marL="571500" lvl="2" indent="-342900">
              <a:buClr>
                <a:schemeClr val="accent3"/>
              </a:buClr>
            </a:pPr>
            <a:r>
              <a:rPr lang="en-US" dirty="0" smtClean="0"/>
              <a:t>Two variables </a:t>
            </a:r>
            <a:r>
              <a:rPr lang="en-US" dirty="0"/>
              <a:t>are treated as equals.  </a:t>
            </a:r>
            <a:endParaRPr lang="en-US" dirty="0" smtClean="0"/>
          </a:p>
          <a:p>
            <a:pPr marL="0" lvl="1" indent="0">
              <a:buClr>
                <a:schemeClr val="accent3"/>
              </a:buClr>
              <a:buSzTx/>
              <a:buNone/>
            </a:pPr>
            <a:r>
              <a:rPr lang="en-US" dirty="0" smtClean="0"/>
              <a:t>Regression</a:t>
            </a:r>
          </a:p>
          <a:p>
            <a:pPr marL="571500" lvl="2" indent="-342900">
              <a:buClr>
                <a:schemeClr val="accent3"/>
              </a:buClr>
            </a:pPr>
            <a:r>
              <a:rPr lang="en-US" dirty="0" smtClean="0"/>
              <a:t>One variable </a:t>
            </a:r>
            <a:r>
              <a:rPr lang="en-US" dirty="0"/>
              <a:t>is considered independent (=predictor) </a:t>
            </a:r>
            <a:r>
              <a:rPr lang="en-US" dirty="0" smtClean="0"/>
              <a:t>(</a:t>
            </a:r>
            <a:r>
              <a:rPr lang="en-US" dirty="0"/>
              <a:t>X) and the other </a:t>
            </a:r>
            <a:r>
              <a:rPr lang="en-US" dirty="0" smtClean="0"/>
              <a:t>dependent </a:t>
            </a:r>
            <a:r>
              <a:rPr lang="en-US" dirty="0"/>
              <a:t>(=outcome) </a:t>
            </a:r>
            <a:r>
              <a:rPr lang="en-US" dirty="0" smtClean="0"/>
              <a:t>(Y). </a:t>
            </a:r>
          </a:p>
          <a:p>
            <a:pPr marL="571500" lvl="2" indent="-342900">
              <a:buClr>
                <a:schemeClr val="accent3"/>
              </a:buClr>
            </a:pPr>
            <a:r>
              <a:rPr lang="en-US" dirty="0" smtClean="0"/>
              <a:t>In machine learning, regression </a:t>
            </a:r>
            <a:r>
              <a:rPr lang="en-US" i="1" dirty="0" smtClean="0"/>
              <a:t>predicts</a:t>
            </a:r>
            <a:r>
              <a:rPr lang="en-US" dirty="0" smtClean="0"/>
              <a:t> </a:t>
            </a:r>
            <a:r>
              <a:rPr lang="en-US" dirty="0"/>
              <a:t>the value of a </a:t>
            </a:r>
            <a:r>
              <a:rPr lang="en-US" dirty="0" smtClean="0"/>
              <a:t>continuous </a:t>
            </a:r>
            <a:r>
              <a:rPr lang="en-US" dirty="0"/>
              <a:t>variable based on </a:t>
            </a:r>
            <a:r>
              <a:rPr lang="en-US" dirty="0" smtClean="0"/>
              <a:t>one </a:t>
            </a:r>
            <a:r>
              <a:rPr lang="en-US" dirty="0"/>
              <a:t>or more </a:t>
            </a:r>
            <a:r>
              <a:rPr lang="en-US" i="1" dirty="0" smtClean="0"/>
              <a:t>features</a:t>
            </a:r>
          </a:p>
          <a:p>
            <a:pPr marL="571500" lvl="2" indent="-342900">
              <a:buClr>
                <a:schemeClr val="accent3"/>
              </a:buClr>
            </a:pPr>
            <a:r>
              <a:rPr lang="en-US" dirty="0" smtClean="0"/>
              <a:t>Assumptions</a:t>
            </a:r>
          </a:p>
          <a:p>
            <a:pPr marL="800100" lvl="3" indent="-342900">
              <a:buClr>
                <a:schemeClr val="accent3"/>
              </a:buClr>
            </a:pPr>
            <a:r>
              <a:rPr lang="en-US" sz="2000" dirty="0" smtClean="0"/>
              <a:t>error values are normally distributed with consistent scatter, and that variables are linearly related</a:t>
            </a:r>
          </a:p>
          <a:p>
            <a:pPr marL="800100" lvl="3" indent="-342900">
              <a:buClr>
                <a:schemeClr val="accent3"/>
              </a:buClr>
            </a:pPr>
            <a:r>
              <a:rPr lang="en-US" sz="2000" dirty="0" smtClean="0"/>
              <a:t>Variables don’t measure the same thing</a:t>
            </a:r>
          </a:p>
          <a:p>
            <a:pPr marL="800100" lvl="3" indent="-342900">
              <a:buClr>
                <a:schemeClr val="accent3"/>
              </a:buClr>
            </a:pPr>
            <a:r>
              <a:rPr lang="en-US" sz="2000" dirty="0" smtClean="0"/>
              <a:t>Number of features &lt; amount of data</a:t>
            </a:r>
          </a:p>
          <a:p>
            <a:pPr marL="800100" lvl="3" indent="-342900">
              <a:buClr>
                <a:schemeClr val="accent3"/>
              </a:buClr>
            </a:pPr>
            <a:endParaRPr lang="en-US" sz="2000" dirty="0"/>
          </a:p>
          <a:p>
            <a:pPr marL="571500" lvl="2" indent="-342900">
              <a:buClr>
                <a:schemeClr val="accent3"/>
              </a:buClr>
            </a:pPr>
            <a:endParaRPr lang="en-US" sz="2000"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99349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&amp; Recall [</a:t>
            </a:r>
            <a:r>
              <a:rPr lang="en-US" dirty="0" err="1" smtClean="0"/>
              <a:t>Colquhuon</a:t>
            </a:r>
            <a:r>
              <a:rPr lang="en-US" dirty="0" smtClean="0"/>
              <a:t>]</a:t>
            </a:r>
            <a:endParaRPr lang="en-US" dirty="0"/>
          </a:p>
        </p:txBody>
      </p:sp>
      <p:sp>
        <p:nvSpPr>
          <p:cNvPr id="3" name="Content Placeholder 2"/>
          <p:cNvSpPr>
            <a:spLocks noGrp="1"/>
          </p:cNvSpPr>
          <p:nvPr>
            <p:ph idx="1"/>
          </p:nvPr>
        </p:nvSpPr>
        <p:spPr/>
        <p:txBody>
          <a:bodyPr/>
          <a:lstStyle/>
          <a:p>
            <a:r>
              <a:rPr lang="en-US" dirty="0" smtClean="0"/>
              <a:t>Precision = the number of people who will be correctly categorized as </a:t>
            </a:r>
            <a:r>
              <a:rPr lang="en-US" i="1" dirty="0" smtClean="0"/>
              <a:t>not having</a:t>
            </a:r>
            <a:r>
              <a:rPr lang="en-US" dirty="0" smtClean="0"/>
              <a:t> a condition</a:t>
            </a:r>
          </a:p>
          <a:p>
            <a:r>
              <a:rPr lang="en-US" dirty="0" smtClean="0"/>
              <a:t>Recall =  the number of people who will be correctly categorized as </a:t>
            </a:r>
            <a:r>
              <a:rPr lang="en-US" i="1" dirty="0" smtClean="0"/>
              <a:t>having </a:t>
            </a:r>
            <a:r>
              <a:rPr lang="en-US" dirty="0" smtClean="0"/>
              <a:t>a condition</a:t>
            </a:r>
          </a:p>
          <a:p>
            <a:r>
              <a:rPr lang="en-US" dirty="0" smtClean="0"/>
              <a:t>Example: Test for mild cog. </a:t>
            </a:r>
            <a:r>
              <a:rPr lang="en-US" dirty="0"/>
              <a:t>i</a:t>
            </a:r>
            <a:r>
              <a:rPr lang="en-US" dirty="0" smtClean="0"/>
              <a:t>mpairment (P=.95; R=.8)</a:t>
            </a:r>
          </a:p>
          <a:p>
            <a:r>
              <a:rPr lang="en-US" dirty="0" smtClean="0"/>
              <a:t>1% rate in the population:</a:t>
            </a:r>
            <a:r>
              <a:rPr lang="en-US" dirty="0"/>
              <a:t> </a:t>
            </a:r>
            <a:r>
              <a:rPr lang="en-US" dirty="0" smtClean="0"/>
              <a:t>False discovery rate = 85%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Tree>
    <p:extLst>
      <p:ext uri="{BB962C8B-B14F-4D97-AF65-F5344CB8AC3E}">
        <p14:creationId xmlns:p14="http://schemas.microsoft.com/office/powerpoint/2010/main" val="3387896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Tree>
    <p:extLst>
      <p:ext uri="{BB962C8B-B14F-4D97-AF65-F5344CB8AC3E}">
        <p14:creationId xmlns:p14="http://schemas.microsoft.com/office/powerpoint/2010/main" val="260620280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a:t>
            </a:r>
          </a:p>
          <a:p>
            <a:pPr lvl="1"/>
            <a:r>
              <a:rPr lang="en-US" sz="2000" dirty="0" smtClean="0">
                <a:solidFill>
                  <a:srgbClr val="000000"/>
                </a:solidFill>
              </a:rPr>
              <a:t>depend on the central limit theorem and thus its assumptions</a:t>
            </a:r>
          </a:p>
          <a:p>
            <a:pPr lvl="2"/>
            <a:r>
              <a:rPr lang="en-US" sz="2000" dirty="0" smtClean="0">
                <a:solidFill>
                  <a:srgbClr val="000000"/>
                </a:solidFill>
              </a:rPr>
              <a:t>The </a:t>
            </a:r>
            <a:r>
              <a:rPr lang="en-US" sz="2000" dirty="0" smtClean="0">
                <a:solidFill>
                  <a:srgbClr val="000000"/>
                </a:solidFill>
              </a:rPr>
              <a:t>sample is normal</a:t>
            </a:r>
          </a:p>
          <a:p>
            <a:pPr lvl="2"/>
            <a:r>
              <a:rPr lang="en-US" sz="2000" dirty="0" smtClean="0">
                <a:solidFill>
                  <a:srgbClr val="000000"/>
                </a:solidFill>
              </a:rPr>
              <a:t>If multiple samples, they are independent</a:t>
            </a:r>
            <a:r>
              <a:rPr lang="en-US" sz="2000" dirty="0">
                <a:solidFill>
                  <a:srgbClr val="000000"/>
                </a:solidFill>
              </a:rPr>
              <a:t> </a:t>
            </a:r>
            <a:r>
              <a:rPr lang="en-US" sz="2000" dirty="0" smtClean="0">
                <a:solidFill>
                  <a:srgbClr val="000000"/>
                </a:solidFill>
              </a:rPr>
              <a:t>&amp; have the same </a:t>
            </a:r>
            <a:r>
              <a:rPr lang="en-US" sz="2000" dirty="0" smtClean="0">
                <a:solidFill>
                  <a:srgbClr val="000000"/>
                </a:solidFill>
              </a:rPr>
              <a:t>variance</a:t>
            </a:r>
          </a:p>
          <a:p>
            <a:pPr lvl="1"/>
            <a:r>
              <a:rPr lang="en-US" altLang="zh-CN" sz="2000" dirty="0" smtClean="0">
                <a:solidFill>
                  <a:schemeClr val="tx1"/>
                </a:solidFill>
              </a:rPr>
              <a:t>return </a:t>
            </a:r>
            <a:r>
              <a:rPr lang="en-US" altLang="zh-CN" sz="2000" i="1" dirty="0">
                <a:solidFill>
                  <a:schemeClr val="tx1"/>
                </a:solidFill>
              </a:rPr>
              <a:t>estimates </a:t>
            </a:r>
            <a:r>
              <a:rPr lang="en-US" altLang="zh-CN" sz="2000" dirty="0" smtClean="0">
                <a:solidFill>
                  <a:schemeClr val="tx1"/>
                </a:solidFill>
              </a:rPr>
              <a:t>and</a:t>
            </a:r>
            <a:r>
              <a:rPr lang="en-US" altLang="zh-CN" sz="2000" i="1" dirty="0" smtClean="0">
                <a:solidFill>
                  <a:schemeClr val="tx1"/>
                </a:solidFill>
              </a:rPr>
              <a:t> </a:t>
            </a:r>
            <a:r>
              <a:rPr lang="en-US" altLang="zh-CN" sz="2000" dirty="0" smtClean="0">
                <a:solidFill>
                  <a:schemeClr val="tx1"/>
                </a:solidFill>
              </a:rPr>
              <a:t>can </a:t>
            </a:r>
            <a:r>
              <a:rPr lang="en-US" altLang="zh-CN" sz="2000" dirty="0">
                <a:solidFill>
                  <a:schemeClr val="tx1"/>
                </a:solidFill>
              </a:rPr>
              <a:t>make two kinds of errors (Type I and Type II</a:t>
            </a:r>
            <a:r>
              <a:rPr lang="en-US" altLang="zh-CN" sz="2000" dirty="0" smtClean="0">
                <a:solidFill>
                  <a:schemeClr val="tx1"/>
                </a:solidFill>
              </a:rPr>
              <a:t>)</a:t>
            </a:r>
          </a:p>
          <a:p>
            <a:pPr lvl="1"/>
            <a:r>
              <a:rPr lang="en-US" sz="2000" dirty="0" smtClean="0">
                <a:solidFill>
                  <a:srgbClr val="000000"/>
                </a:solidFill>
              </a:rPr>
              <a:t>Can </a:t>
            </a:r>
            <a:r>
              <a:rPr lang="en-US" sz="2000" dirty="0" smtClean="0">
                <a:solidFill>
                  <a:srgbClr val="000000"/>
                </a:solidFill>
              </a:rPr>
              <a:t>only reject </a:t>
            </a:r>
            <a:r>
              <a:rPr lang="en-US" sz="2000" dirty="0" smtClean="0">
                <a:solidFill>
                  <a:srgbClr val="000000"/>
                </a:solidFill>
              </a:rPr>
              <a:t>hypotheses</a:t>
            </a: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Tree>
    <p:extLst>
      <p:ext uri="{BB962C8B-B14F-4D97-AF65-F5344CB8AC3E}">
        <p14:creationId xmlns:p14="http://schemas.microsoft.com/office/powerpoint/2010/main" val="360917734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p>
          <a:p>
            <a:pPr marL="0" indent="0">
              <a:buNone/>
            </a:pPr>
            <a:r>
              <a:rPr lang="en-US" sz="2400" dirty="0" smtClean="0">
                <a:solidFill>
                  <a:srgbClr val="000000"/>
                </a:solidFill>
              </a:rPr>
              <a:t>What </a:t>
            </a:r>
            <a:r>
              <a:rPr lang="en-US" sz="2400" dirty="0">
                <a:solidFill>
                  <a:srgbClr val="000000"/>
                </a:solidFill>
              </a:rPr>
              <a:t>if the data are not normal?</a:t>
            </a:r>
          </a:p>
          <a:p>
            <a:pPr lvl="1"/>
            <a:r>
              <a:rPr lang="en-US" sz="2000" dirty="0">
                <a:solidFill>
                  <a:srgbClr val="000000"/>
                </a:solidFill>
              </a:rPr>
              <a:t>Use a </a:t>
            </a:r>
            <a:r>
              <a:rPr lang="en-US" sz="2000" i="1" dirty="0">
                <a:solidFill>
                  <a:srgbClr val="000000"/>
                </a:solidFill>
              </a:rPr>
              <a:t>non-parametric </a:t>
            </a:r>
            <a:r>
              <a:rPr lang="en-US" sz="2000" dirty="0">
                <a:solidFill>
                  <a:srgbClr val="000000"/>
                </a:solidFill>
              </a:rPr>
              <a:t>test (no assumptions about the distribution of the sample; but may have </a:t>
            </a:r>
            <a:r>
              <a:rPr lang="en-US" sz="2000" i="1" dirty="0">
                <a:solidFill>
                  <a:srgbClr val="000000"/>
                </a:solidFill>
              </a:rPr>
              <a:t>other </a:t>
            </a:r>
            <a:r>
              <a:rPr lang="en-US" sz="2000" dirty="0">
                <a:solidFill>
                  <a:srgbClr val="000000"/>
                </a:solidFill>
              </a:rPr>
              <a:t>assumptions)</a:t>
            </a:r>
            <a:endParaRPr lang="en-US" dirty="0">
              <a:solidFill>
                <a:srgbClr val="000000"/>
              </a:solidFill>
            </a:endParaRP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77246941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endParaRPr lang="en-US" sz="2400" dirty="0"/>
          </a:p>
          <a:p>
            <a:pPr marL="0" indent="0">
              <a:buNone/>
            </a:pPr>
            <a:r>
              <a:rPr lang="en-US" sz="2400" dirty="0">
                <a:solidFill>
                  <a:srgbClr val="000000"/>
                </a:solidFill>
              </a:rPr>
              <a:t>Interpreting results must be done with respect to real world expectations about the population</a:t>
            </a:r>
          </a:p>
          <a:p>
            <a:pPr marL="0" indent="0">
              <a:buNone/>
            </a:pPr>
            <a:endParaRPr lang="en-US" sz="2400" dirty="0" smtClean="0">
              <a:solidFill>
                <a:srgbClr val="000000"/>
              </a:solidFill>
            </a:endParaRP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57118605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endParaRPr lang="en-US" sz="2400" dirty="0"/>
          </a:p>
          <a:p>
            <a:pPr marL="0" indent="0">
              <a:buNone/>
            </a:pPr>
            <a:r>
              <a:rPr lang="en-US" sz="2400" dirty="0">
                <a:solidFill>
                  <a:srgbClr val="000000"/>
                </a:solidFill>
              </a:rPr>
              <a:t>Interpreting results must be done with respect to real world expectations about the </a:t>
            </a:r>
            <a:r>
              <a:rPr lang="en-US" sz="2400" dirty="0" smtClean="0">
                <a:solidFill>
                  <a:srgbClr val="000000"/>
                </a:solidFill>
              </a:rPr>
              <a:t>population</a:t>
            </a:r>
          </a:p>
          <a:p>
            <a:pPr marL="0" indent="0">
              <a:buNone/>
            </a:pPr>
            <a:r>
              <a:rPr lang="en-US" sz="2400" dirty="0" smtClean="0">
                <a:solidFill>
                  <a:srgbClr val="000000"/>
                </a:solidFill>
              </a:rPr>
              <a:t>Potential </a:t>
            </a:r>
            <a:r>
              <a:rPr lang="en-US" sz="2400" smtClean="0">
                <a:solidFill>
                  <a:srgbClr val="000000"/>
                </a:solidFill>
              </a:rPr>
              <a:t>pitfalls include</a:t>
            </a:r>
            <a:endParaRPr lang="en-US" sz="2400" dirty="0">
              <a:solidFill>
                <a:srgbClr val="000000"/>
              </a:solidFill>
            </a:endParaRPr>
          </a:p>
          <a:p>
            <a:pPr lvl="1"/>
            <a:r>
              <a:rPr lang="en-US" sz="1800" dirty="0"/>
              <a:t>Low rate of replication of findings [</a:t>
            </a:r>
            <a:r>
              <a:rPr lang="en-US" sz="1800" dirty="0" err="1"/>
              <a:t>Ionnadis</a:t>
            </a:r>
            <a:r>
              <a:rPr lang="en-US" sz="1800" dirty="0"/>
              <a:t>]</a:t>
            </a:r>
          </a:p>
          <a:p>
            <a:pPr lvl="1"/>
            <a:r>
              <a:rPr lang="en-US" sz="1800" dirty="0"/>
              <a:t>Bias (‘findings’ may actually be measuring bias) [</a:t>
            </a:r>
            <a:r>
              <a:rPr lang="en-US" sz="1800" dirty="0" err="1"/>
              <a:t>Ionnadis</a:t>
            </a:r>
            <a:r>
              <a:rPr lang="en-US" sz="1800" dirty="0"/>
              <a:t>]</a:t>
            </a:r>
          </a:p>
          <a:p>
            <a:pPr lvl="1"/>
            <a:r>
              <a:rPr lang="en-US" sz="1800" dirty="0"/>
              <a:t>Low power (probability of rejecting a false hypothesis) in studies [</a:t>
            </a:r>
            <a:r>
              <a:rPr lang="en-US" sz="1800" dirty="0" err="1"/>
              <a:t>Colquhuon</a:t>
            </a:r>
            <a:r>
              <a:rPr lang="en-US" sz="1800" dirty="0"/>
              <a:t>]</a:t>
            </a:r>
          </a:p>
          <a:p>
            <a:pPr lvl="1"/>
            <a:r>
              <a:rPr lang="en-US" sz="1800" dirty="0"/>
              <a:t>Lack of careful data exploration (charts &amp; summarization) [Hart]</a:t>
            </a:r>
          </a:p>
          <a:p>
            <a:pPr marL="0" indent="0">
              <a:buNone/>
            </a:pPr>
            <a:endParaRPr lang="en-US" sz="2400" dirty="0" smtClean="0">
              <a:solidFill>
                <a:srgbClr val="000000"/>
              </a:solidFill>
            </a:endParaRP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10621530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2350701474"/>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56438" name="MS Org Chart" r:id="rId4" imgW="6311880" imgH="1663560" progId="OrgPlusWOPX.4">
                  <p:embed followColorScheme="full"/>
                </p:oleObj>
              </mc:Choice>
              <mc:Fallback>
                <p:oleObj name="MS Org Chart" r:id="rId4" imgW="6311880" imgH="166356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dirty="0">
                <a:solidFill>
                  <a:srgbClr val="FFFFFF"/>
                </a:solidFill>
                <a:latin typeface="Times New Roman" charset="0"/>
              </a:rPr>
              <a:t>Formulate </a:t>
            </a:r>
          </a:p>
          <a:p>
            <a:pPr algn="ctr">
              <a:spcBef>
                <a:spcPct val="0"/>
              </a:spcBef>
              <a:buFontTx/>
              <a:buNone/>
            </a:pPr>
            <a:r>
              <a:rPr lang="en-US" sz="2400" dirty="0">
                <a:solidFill>
                  <a:srgbClr val="FFFFFF"/>
                </a:solidFill>
                <a:latin typeface="Times New Roman" charset="0"/>
              </a:rPr>
              <a:t>hypotheses</a:t>
            </a:r>
            <a:endParaRPr kumimoji="0" lang="en-US" sz="3000" dirty="0">
              <a:solidFill>
                <a:srgbClr val="FFFFFF"/>
              </a:solidFill>
            </a:endParaRPr>
          </a:p>
        </p:txBody>
      </p:sp>
      <p:sp>
        <p:nvSpPr>
          <p:cNvPr id="12"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rgbClr val="FFFFFF"/>
                </a:solidFill>
                <a:latin typeface="Times New Roman" charset="0"/>
              </a:rPr>
              <a:t>(Collect) &amp; Analyze data </a:t>
            </a:r>
            <a:br>
              <a:rPr lang="en-US" sz="2400" dirty="0" smtClean="0">
                <a:solidFill>
                  <a:srgbClr val="FFFFFF"/>
                </a:solidFill>
                <a:latin typeface="Times New Roman" charset="0"/>
              </a:rPr>
            </a:br>
            <a:r>
              <a:rPr lang="en-US" sz="2400" dirty="0" smtClean="0">
                <a:solidFill>
                  <a:srgbClr val="FFFFFF"/>
                </a:solidFill>
                <a:latin typeface="Times New Roman" charset="0"/>
              </a:rPr>
              <a:t>to </a:t>
            </a:r>
            <a:r>
              <a:rPr lang="en-US" sz="2400" dirty="0">
                <a:solidFill>
                  <a:srgbClr val="FFFFFF"/>
                </a:solidFill>
                <a:latin typeface="Times New Roman" charset="0"/>
              </a:rPr>
              <a:t>test hypotheses</a:t>
            </a:r>
          </a:p>
        </p:txBody>
      </p:sp>
      <p:sp>
        <p:nvSpPr>
          <p:cNvPr id="14"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Rectangle 9"/>
          <p:cNvSpPr>
            <a:spLocks noChangeArrowheads="1"/>
          </p:cNvSpPr>
          <p:nvPr/>
        </p:nvSpPr>
        <p:spPr bwMode="auto">
          <a:xfrm>
            <a:off x="3848100" y="5841171"/>
            <a:ext cx="2362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Tx/>
              <a:buNone/>
            </a:pPr>
            <a:r>
              <a:rPr kumimoji="0" lang="en-US" sz="2000" dirty="0">
                <a:solidFill>
                  <a:srgbClr val="FFFFFF"/>
                </a:solidFill>
              </a:rPr>
              <a:t>Accept hypothesis</a:t>
            </a:r>
          </a:p>
        </p:txBody>
      </p:sp>
      <p:sp>
        <p:nvSpPr>
          <p:cNvPr id="18" name="Rectangle 10"/>
          <p:cNvSpPr>
            <a:spLocks noChangeArrowheads="1"/>
          </p:cNvSpPr>
          <p:nvPr/>
        </p:nvSpPr>
        <p:spPr bwMode="auto">
          <a:xfrm>
            <a:off x="6515100" y="5841171"/>
            <a:ext cx="2362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Tx/>
              <a:buNone/>
            </a:pPr>
            <a:r>
              <a:rPr kumimoji="0" lang="en-US" sz="2000" dirty="0">
                <a:solidFill>
                  <a:srgbClr val="FFFFFF"/>
                </a:solidFill>
              </a:rPr>
              <a:t>Reject hypothesis</a:t>
            </a:r>
            <a:endParaRPr kumimoji="0" lang="en-US" sz="3000" dirty="0">
              <a:solidFill>
                <a:srgbClr val="FFFFFF"/>
              </a:solidFill>
            </a:endParaRPr>
          </a:p>
        </p:txBody>
      </p:sp>
      <p:sp>
        <p:nvSpPr>
          <p:cNvPr id="19" name="Line 9"/>
          <p:cNvSpPr>
            <a:spLocks noChangeShapeType="1"/>
          </p:cNvSpPr>
          <p:nvPr/>
        </p:nvSpPr>
        <p:spPr bwMode="auto">
          <a:xfrm flipH="1">
            <a:off x="5204407" y="5415528"/>
            <a:ext cx="304800" cy="42564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9"/>
          <p:cNvSpPr>
            <a:spLocks noChangeShapeType="1"/>
          </p:cNvSpPr>
          <p:nvPr/>
        </p:nvSpPr>
        <p:spPr bwMode="auto">
          <a:xfrm>
            <a:off x="7010399" y="5415528"/>
            <a:ext cx="267353" cy="42564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ghtning Bolt 20"/>
          <p:cNvSpPr/>
          <p:nvPr/>
        </p:nvSpPr>
        <p:spPr>
          <a:xfrm>
            <a:off x="5619296" y="5205812"/>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2" name="TextBox 21"/>
          <p:cNvSpPr txBox="1"/>
          <p:nvPr/>
        </p:nvSpPr>
        <p:spPr>
          <a:xfrm>
            <a:off x="3729687" y="5240551"/>
            <a:ext cx="1497300" cy="646331"/>
          </a:xfrm>
          <a:prstGeom prst="rect">
            <a:avLst/>
          </a:prstGeom>
          <a:noFill/>
        </p:spPr>
        <p:txBody>
          <a:bodyPr wrap="none" rtlCol="0">
            <a:spAutoFit/>
          </a:bodyPr>
          <a:lstStyle/>
          <a:p>
            <a:r>
              <a:rPr lang="en-US" dirty="0" smtClean="0"/>
              <a:t>Potential for </a:t>
            </a:r>
          </a:p>
          <a:p>
            <a:r>
              <a:rPr lang="en-US" dirty="0" smtClean="0"/>
              <a:t>Random Error</a:t>
            </a:r>
            <a:endParaRPr lang="en-US" dirty="0"/>
          </a:p>
        </p:txBody>
      </p:sp>
      <p:sp>
        <p:nvSpPr>
          <p:cNvPr id="24" name="TextBox 23"/>
          <p:cNvSpPr txBox="1"/>
          <p:nvPr/>
        </p:nvSpPr>
        <p:spPr>
          <a:xfrm>
            <a:off x="7276339" y="5268773"/>
            <a:ext cx="2051104" cy="646331"/>
          </a:xfrm>
          <a:prstGeom prst="rect">
            <a:avLst/>
          </a:prstGeom>
          <a:noFill/>
        </p:spPr>
        <p:txBody>
          <a:bodyPr wrap="square" rtlCol="0">
            <a:spAutoFit/>
          </a:bodyPr>
          <a:lstStyle/>
          <a:p>
            <a:r>
              <a:rPr lang="en-US" dirty="0" smtClean="0"/>
              <a:t>Potential for Errors of</a:t>
            </a:r>
            <a:r>
              <a:rPr lang="en-US" dirty="0"/>
              <a:t> </a:t>
            </a:r>
            <a:r>
              <a:rPr lang="en-US" dirty="0" smtClean="0"/>
              <a:t>Interpretation</a:t>
            </a:r>
            <a:endParaRPr lang="en-US" dirty="0"/>
          </a:p>
        </p:txBody>
      </p:sp>
    </p:spTree>
    <p:extLst>
      <p:ext uri="{BB962C8B-B14F-4D97-AF65-F5344CB8AC3E}">
        <p14:creationId xmlns:p14="http://schemas.microsoft.com/office/powerpoint/2010/main" val="4420865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p:txBody>
          <a:bodyPr/>
          <a:lstStyle/>
          <a:p>
            <a:r>
              <a:rPr lang="en-US" dirty="0" smtClean="0"/>
              <a:t>Blends background knowledge &amp; data</a:t>
            </a:r>
          </a:p>
          <a:p>
            <a:r>
              <a:rPr lang="en-US" dirty="0" smtClean="0"/>
              <a:t>Estimates actual ratio in the population at large of things being tested for</a:t>
            </a:r>
          </a:p>
          <a:p>
            <a:r>
              <a:rPr lang="en-US" dirty="0" smtClean="0"/>
              <a:t>Bayesian in nature</a:t>
            </a:r>
          </a:p>
          <a:p>
            <a:r>
              <a:rPr lang="en-US" dirty="0" smtClean="0"/>
              <a:t>Helps provide grounding for what is expected in your data, lets you judge if there is sample bias, </a:t>
            </a:r>
            <a:r>
              <a:rPr lang="en-US" i="1" dirty="0" smtClean="0"/>
              <a:t>etc.</a:t>
            </a:r>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81264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1410274214"/>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5" name="Rectangle 4"/>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0777418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a:t>Common Statistical Tests: </a:t>
            </a:r>
            <a:r>
              <a:rPr lang="en-US" dirty="0" smtClean="0"/>
              <a:t>T-test</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2605704606"/>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641805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a:t>Common Statistical Tests: </a:t>
            </a:r>
            <a:br>
              <a:rPr lang="en-US" dirty="0"/>
            </a:br>
            <a:r>
              <a:rPr lang="en-US" dirty="0" smtClean="0"/>
              <a:t>Variations on t-test</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3762294227"/>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1587645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16425</TotalTime>
  <Words>3993</Words>
  <Application>Microsoft Macintosh PowerPoint</Application>
  <PresentationFormat>On-screen Show (4:3)</PresentationFormat>
  <Paragraphs>580</Paragraphs>
  <Slides>49</Slides>
  <Notes>27</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Office Theme</vt:lpstr>
      <vt:lpstr>MS Org Chart</vt:lpstr>
      <vt:lpstr>PowerPoint Presentation</vt:lpstr>
      <vt:lpstr>Goals</vt:lpstr>
      <vt:lpstr>PowerPoint Presentation</vt:lpstr>
      <vt:lpstr>PowerPoint Presentation</vt:lpstr>
      <vt:lpstr>PowerPoint Presentation</vt:lpstr>
      <vt:lpstr>Inference</vt:lpstr>
      <vt:lpstr>Common Statistical Tests</vt:lpstr>
      <vt:lpstr>Common Statistical Tests: T-test</vt:lpstr>
      <vt:lpstr>Common Statistical Tests:  Variations on t-test</vt:lpstr>
      <vt:lpstr>Common Statistical Tests: T-Test</vt:lpstr>
      <vt:lpstr>Reminder: Statistics Terms</vt:lpstr>
      <vt:lpstr>Common Statistical Tests: T-Test</vt:lpstr>
      <vt:lpstr>P value [Nuzzo]</vt:lpstr>
      <vt:lpstr>Plausibility of the hypothesis (inference)</vt:lpstr>
      <vt:lpstr>‘Statistical significance’</vt:lpstr>
      <vt:lpstr>Actual implications of the p-value</vt:lpstr>
      <vt:lpstr>Potential Errors</vt:lpstr>
      <vt:lpstr>Could our Estimate Be Wrong? </vt:lpstr>
      <vt:lpstr>Could our Estimate Be Wrong? </vt:lpstr>
      <vt:lpstr>Reporting Should Help Document</vt:lpstr>
      <vt:lpstr>Common Statistical Tests: Correlation</vt:lpstr>
      <vt:lpstr>Common Statistical Tests</vt:lpstr>
      <vt:lpstr>Positive Correlation</vt:lpstr>
      <vt:lpstr>Negative Correlation</vt:lpstr>
      <vt:lpstr>The effect of outliers</vt:lpstr>
      <vt:lpstr>Common Statistical Tests</vt:lpstr>
      <vt:lpstr>Correlation is not Causation</vt:lpstr>
      <vt:lpstr>Correlation is not Causation</vt:lpstr>
      <vt:lpstr>Common Statistical Tests</vt:lpstr>
      <vt:lpstr>Restricted Range: Sampling Bias</vt:lpstr>
      <vt:lpstr>Further Restrictions</vt:lpstr>
      <vt:lpstr>Simpson’s Paradox</vt:lpstr>
      <vt:lpstr>A situation where the subgroups are always the way to go</vt:lpstr>
      <vt:lpstr>Gender Discrimination?</vt:lpstr>
      <vt:lpstr>Gender Discrimination?</vt:lpstr>
      <vt:lpstr>Common Statistical Tests</vt:lpstr>
      <vt:lpstr>How can we test these associations?</vt:lpstr>
      <vt:lpstr>Randomized Trial  (gold standard frequentist approach)</vt:lpstr>
      <vt:lpstr>Randomized Trial</vt:lpstr>
      <vt:lpstr>Randomized Trial</vt:lpstr>
      <vt:lpstr>Randomized Trial</vt:lpstr>
      <vt:lpstr>Common Statistical Tests: Regression</vt:lpstr>
      <vt:lpstr>Common Statistical Tests</vt:lpstr>
      <vt:lpstr>Precision &amp; Recall [Colquhuon]</vt:lpstr>
      <vt:lpstr>Summary</vt:lpstr>
      <vt:lpstr>Summary</vt:lpstr>
      <vt:lpstr>Summary</vt:lpstr>
      <vt:lpstr>Summary</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413</cp:revision>
  <cp:lastPrinted>2014-02-18T19:49:30Z</cp:lastPrinted>
  <dcterms:created xsi:type="dcterms:W3CDTF">2013-10-07T16:54:34Z</dcterms:created>
  <dcterms:modified xsi:type="dcterms:W3CDTF">2015-02-15T03:54:49Z</dcterms:modified>
</cp:coreProperties>
</file>