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8" r:id="rId2"/>
    <p:sldId id="332" r:id="rId3"/>
    <p:sldId id="287" r:id="rId4"/>
    <p:sldId id="296" r:id="rId5"/>
    <p:sldId id="288" r:id="rId6"/>
    <p:sldId id="289" r:id="rId7"/>
    <p:sldId id="290" r:id="rId8"/>
    <p:sldId id="291" r:id="rId9"/>
    <p:sldId id="297" r:id="rId10"/>
    <p:sldId id="293" r:id="rId11"/>
    <p:sldId id="295" r:id="rId12"/>
    <p:sldId id="307" r:id="rId13"/>
    <p:sldId id="306" r:id="rId14"/>
    <p:sldId id="302" r:id="rId15"/>
    <p:sldId id="326" r:id="rId16"/>
    <p:sldId id="327" r:id="rId17"/>
    <p:sldId id="328" r:id="rId18"/>
    <p:sldId id="329" r:id="rId19"/>
    <p:sldId id="305" r:id="rId20"/>
    <p:sldId id="309" r:id="rId21"/>
    <p:sldId id="308" r:id="rId22"/>
    <p:sldId id="310" r:id="rId23"/>
    <p:sldId id="330" r:id="rId24"/>
    <p:sldId id="314" r:id="rId25"/>
    <p:sldId id="315" r:id="rId26"/>
    <p:sldId id="316" r:id="rId27"/>
    <p:sldId id="317" r:id="rId28"/>
    <p:sldId id="318" r:id="rId29"/>
    <p:sldId id="319" r:id="rId30"/>
    <p:sldId id="320" r:id="rId31"/>
    <p:sldId id="321" r:id="rId32"/>
    <p:sldId id="322" r:id="rId33"/>
    <p:sldId id="323" r:id="rId34"/>
    <p:sldId id="324" r:id="rId35"/>
    <p:sldId id="294" r:id="rId36"/>
    <p:sldId id="33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355" autoAdjust="0"/>
  </p:normalViewPr>
  <p:slideViewPr>
    <p:cSldViewPr snapToGrid="0" snapToObjects="1">
      <p:cViewPr varScale="1">
        <p:scale>
          <a:sx n="57" d="100"/>
          <a:sy n="57" d="100"/>
        </p:scale>
        <p:origin x="-1656" y="-104"/>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494A8-77FB-CC45-AD26-121A0E33EB57}">
      <dsp:nvSpPr>
        <dsp:cNvPr id="0" name=""/>
        <dsp:cNvSpPr/>
      </dsp:nvSpPr>
      <dsp:spPr>
        <a:xfrm>
          <a:off x="655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Is it answerable?</a:t>
          </a:r>
          <a:endParaRPr lang="en-US" sz="1100" kern="1200" dirty="0"/>
        </a:p>
      </dsp:txBody>
      <dsp:txXfrm>
        <a:off x="33905" y="1623152"/>
        <a:ext cx="1386115" cy="879021"/>
      </dsp:txXfrm>
    </dsp:sp>
    <dsp:sp modelId="{C34A02AC-E43B-E64A-98B7-D7F0F68A5B18}">
      <dsp:nvSpPr>
        <dsp:cNvPr id="0" name=""/>
        <dsp:cNvSpPr/>
      </dsp:nvSpPr>
      <dsp:spPr>
        <a:xfrm>
          <a:off x="812945"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846BB1-C877-DA42-B78C-85598899D6F0}">
      <dsp:nvSpPr>
        <dsp:cNvPr id="0" name=""/>
        <dsp:cNvSpPr/>
      </dsp:nvSpPr>
      <dsp:spPr>
        <a:xfrm>
          <a:off x="326738"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Question</a:t>
          </a:r>
          <a:endParaRPr lang="en-US" sz="1800" kern="1200" dirty="0"/>
        </a:p>
      </dsp:txBody>
      <dsp:txXfrm>
        <a:off x="341655" y="2544438"/>
        <a:ext cx="1250887" cy="479466"/>
      </dsp:txXfrm>
    </dsp:sp>
    <dsp:sp modelId="{D8D23966-ECBC-C144-B897-AFC029FA32FB}">
      <dsp:nvSpPr>
        <dsp:cNvPr id="0" name=""/>
        <dsp:cNvSpPr/>
      </dsp:nvSpPr>
      <dsp:spPr>
        <a:xfrm>
          <a:off x="1857074"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Is it the right data for the question?</a:t>
          </a:r>
          <a:endParaRPr lang="en-US" sz="1100" kern="1200" dirty="0"/>
        </a:p>
        <a:p>
          <a:pPr marL="57150" lvl="1" indent="-57150" algn="l" defTabSz="488950">
            <a:lnSpc>
              <a:spcPct val="90000"/>
            </a:lnSpc>
            <a:spcBef>
              <a:spcPct val="0"/>
            </a:spcBef>
            <a:spcAft>
              <a:spcPct val="15000"/>
            </a:spcAft>
            <a:buChar char="••"/>
          </a:pPr>
          <a:r>
            <a:rPr lang="en-US" sz="1100" kern="1200" dirty="0" smtClean="0"/>
            <a:t>How hard/easy is it to collect?</a:t>
          </a:r>
          <a:endParaRPr lang="en-US" sz="1100" kern="1200" dirty="0"/>
        </a:p>
        <a:p>
          <a:pPr marL="57150" lvl="1" indent="-57150" algn="l" defTabSz="488950">
            <a:lnSpc>
              <a:spcPct val="90000"/>
            </a:lnSpc>
            <a:spcBef>
              <a:spcPct val="0"/>
            </a:spcBef>
            <a:spcAft>
              <a:spcPct val="15000"/>
            </a:spcAft>
            <a:buChar char="••"/>
          </a:pPr>
          <a:r>
            <a:rPr lang="en-US" sz="1100" kern="1200" dirty="0" smtClean="0"/>
            <a:t>Understand the fields</a:t>
          </a:r>
          <a:endParaRPr lang="en-US" sz="1100" kern="1200" dirty="0"/>
        </a:p>
      </dsp:txBody>
      <dsp:txXfrm>
        <a:off x="1884422" y="1877802"/>
        <a:ext cx="1386115" cy="879021"/>
      </dsp:txXfrm>
    </dsp:sp>
    <dsp:sp modelId="{AF52B1F5-AB63-0D48-B810-E413F876CDB0}">
      <dsp:nvSpPr>
        <dsp:cNvPr id="0" name=""/>
        <dsp:cNvSpPr/>
      </dsp:nvSpPr>
      <dsp:spPr>
        <a:xfrm>
          <a:off x="2651455" y="859922"/>
          <a:ext cx="1790614" cy="1790614"/>
        </a:xfrm>
        <a:prstGeom prst="circularArrow">
          <a:avLst>
            <a:gd name="adj1" fmla="val 2927"/>
            <a:gd name="adj2" fmla="val 358341"/>
            <a:gd name="adj3" fmla="val 19466149"/>
            <a:gd name="adj4" fmla="val 12575511"/>
            <a:gd name="adj5" fmla="val 341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1C6453-319F-7146-9DCF-C8845C38D472}">
      <dsp:nvSpPr>
        <dsp:cNvPr id="0" name=""/>
        <dsp:cNvSpPr/>
      </dsp:nvSpPr>
      <dsp:spPr>
        <a:xfrm>
          <a:off x="2177254"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Collect Data </a:t>
          </a:r>
          <a:endParaRPr lang="en-US" sz="1800" kern="1200" dirty="0"/>
        </a:p>
      </dsp:txBody>
      <dsp:txXfrm>
        <a:off x="2192171" y="1356070"/>
        <a:ext cx="1250887" cy="479466"/>
      </dsp:txXfrm>
    </dsp:sp>
    <dsp:sp modelId="{D6870E45-591C-7C42-BE64-B49D1CBE90D5}">
      <dsp:nvSpPr>
        <dsp:cNvPr id="0" name=""/>
        <dsp:cNvSpPr/>
      </dsp:nvSpPr>
      <dsp:spPr>
        <a:xfrm>
          <a:off x="3707590"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What flaws exist in the data?</a:t>
          </a:r>
          <a:endParaRPr lang="en-US" sz="1100" kern="1200" dirty="0"/>
        </a:p>
        <a:p>
          <a:pPr marL="57150" lvl="1" indent="-57150" algn="l" defTabSz="488950">
            <a:lnSpc>
              <a:spcPct val="90000"/>
            </a:lnSpc>
            <a:spcBef>
              <a:spcPct val="0"/>
            </a:spcBef>
            <a:spcAft>
              <a:spcPct val="15000"/>
            </a:spcAft>
            <a:buChar char="••"/>
          </a:pPr>
          <a:r>
            <a:rPr lang="en-US" sz="1100" kern="1200" dirty="0" smtClean="0"/>
            <a:t>Check and address the four Cs</a:t>
          </a:r>
          <a:endParaRPr lang="en-US" sz="1100" kern="1200" dirty="0"/>
        </a:p>
      </dsp:txBody>
      <dsp:txXfrm>
        <a:off x="3734938" y="1623152"/>
        <a:ext cx="1386115" cy="879021"/>
      </dsp:txXfrm>
    </dsp:sp>
    <dsp:sp modelId="{4CAF90A0-856A-FD40-B080-658D7F5A9A85}">
      <dsp:nvSpPr>
        <dsp:cNvPr id="0" name=""/>
        <dsp:cNvSpPr/>
      </dsp:nvSpPr>
      <dsp:spPr>
        <a:xfrm>
          <a:off x="4513978" y="1866947"/>
          <a:ext cx="1606511" cy="1606511"/>
        </a:xfrm>
        <a:prstGeom prst="leftCircularArrow">
          <a:avLst>
            <a:gd name="adj1" fmla="val 3263"/>
            <a:gd name="adj2" fmla="val 402578"/>
            <a:gd name="adj3" fmla="val 2178089"/>
            <a:gd name="adj4" fmla="val 9024489"/>
            <a:gd name="adj5" fmla="val 38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D77D5E-313D-6148-8C77-DA201CE1F97F}">
      <dsp:nvSpPr>
        <dsp:cNvPr id="0" name=""/>
        <dsp:cNvSpPr/>
      </dsp:nvSpPr>
      <dsp:spPr>
        <a:xfrm>
          <a:off x="4027771" y="2529521"/>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Clean Data</a:t>
          </a:r>
          <a:endParaRPr lang="en-US" sz="1800" kern="1200" dirty="0"/>
        </a:p>
      </dsp:txBody>
      <dsp:txXfrm>
        <a:off x="4042688" y="2544438"/>
        <a:ext cx="1250887" cy="479466"/>
      </dsp:txXfrm>
    </dsp:sp>
    <dsp:sp modelId="{B0DDEC13-ACE4-4742-AF15-9777191C54CE}">
      <dsp:nvSpPr>
        <dsp:cNvPr id="0" name=""/>
        <dsp:cNvSpPr/>
      </dsp:nvSpPr>
      <dsp:spPr>
        <a:xfrm>
          <a:off x="5558107" y="1595804"/>
          <a:ext cx="1440811" cy="11883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Transform / delete variables</a:t>
          </a:r>
          <a:endParaRPr lang="en-US" sz="1100" kern="1200" dirty="0"/>
        </a:p>
        <a:p>
          <a:pPr marL="57150" lvl="1" indent="-57150" algn="l" defTabSz="488950">
            <a:lnSpc>
              <a:spcPct val="90000"/>
            </a:lnSpc>
            <a:spcBef>
              <a:spcPct val="0"/>
            </a:spcBef>
            <a:spcAft>
              <a:spcPct val="15000"/>
            </a:spcAft>
            <a:buChar char="••"/>
          </a:pPr>
          <a:r>
            <a:rPr lang="en-US" sz="1100" kern="1200" dirty="0" smtClean="0"/>
            <a:t>Create subsets / views</a:t>
          </a:r>
          <a:endParaRPr lang="en-US" sz="1100" kern="1200" dirty="0"/>
        </a:p>
        <a:p>
          <a:pPr marL="57150" lvl="1" indent="-57150" algn="l" defTabSz="488950">
            <a:lnSpc>
              <a:spcPct val="90000"/>
            </a:lnSpc>
            <a:spcBef>
              <a:spcPct val="0"/>
            </a:spcBef>
            <a:spcAft>
              <a:spcPct val="15000"/>
            </a:spcAft>
            <a:buChar char="••"/>
          </a:pPr>
          <a:r>
            <a:rPr lang="en-US" sz="1100" kern="1200" dirty="0" smtClean="0"/>
            <a:t>Visualize</a:t>
          </a:r>
          <a:endParaRPr lang="en-US" sz="1100" kern="1200" dirty="0"/>
        </a:p>
      </dsp:txBody>
      <dsp:txXfrm>
        <a:off x="5585455" y="1877802"/>
        <a:ext cx="1386115" cy="879021"/>
      </dsp:txXfrm>
    </dsp:sp>
    <dsp:sp modelId="{1924B303-8A8F-D04A-9B5A-F833EB6F6268}">
      <dsp:nvSpPr>
        <dsp:cNvPr id="0" name=""/>
        <dsp:cNvSpPr/>
      </dsp:nvSpPr>
      <dsp:spPr>
        <a:xfrm>
          <a:off x="6352488" y="859922"/>
          <a:ext cx="1790614" cy="1790614"/>
        </a:xfrm>
        <a:prstGeom prst="circularArrow">
          <a:avLst>
            <a:gd name="adj1" fmla="val 2927"/>
            <a:gd name="adj2" fmla="val 358341"/>
            <a:gd name="adj3" fmla="val 19466149"/>
            <a:gd name="adj4" fmla="val 12575511"/>
            <a:gd name="adj5" fmla="val 3415"/>
          </a:avLst>
        </a:prstGeom>
        <a:solidFill>
          <a:srgbClr val="FFFFFF"/>
        </a:solidFill>
        <a:ln>
          <a:solidFill>
            <a:srgbClr val="FFFFFF"/>
          </a:solidFill>
        </a:ln>
        <a:effectLst/>
      </dsp:spPr>
      <dsp:style>
        <a:lnRef idx="0">
          <a:scrgbClr r="0" g="0" b="0"/>
        </a:lnRef>
        <a:fillRef idx="1">
          <a:scrgbClr r="0" g="0" b="0"/>
        </a:fillRef>
        <a:effectRef idx="0">
          <a:scrgbClr r="0" g="0" b="0"/>
        </a:effectRef>
        <a:fontRef idx="minor">
          <a:schemeClr val="lt1"/>
        </a:fontRef>
      </dsp:style>
    </dsp:sp>
    <dsp:sp modelId="{961E70B4-4CE0-EC49-99DE-1D5C9F9F9D7C}">
      <dsp:nvSpPr>
        <dsp:cNvPr id="0" name=""/>
        <dsp:cNvSpPr/>
      </dsp:nvSpPr>
      <dsp:spPr>
        <a:xfrm>
          <a:off x="5878287" y="1341153"/>
          <a:ext cx="1280721" cy="5093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Explore Data</a:t>
          </a:r>
          <a:endParaRPr lang="en-US" sz="1800" kern="1200" dirty="0"/>
        </a:p>
      </dsp:txBody>
      <dsp:txXfrm>
        <a:off x="5893204" y="1356070"/>
        <a:ext cx="1250887" cy="479466"/>
      </dsp:txXfrm>
    </dsp:sp>
    <dsp:sp modelId="{EC4E25C6-C3D7-4B4B-8BC5-92A960D631E0}">
      <dsp:nvSpPr>
        <dsp:cNvPr id="0" name=""/>
        <dsp:cNvSpPr/>
      </dsp:nvSpPr>
      <dsp:spPr>
        <a:xfrm>
          <a:off x="7408623" y="1595804"/>
          <a:ext cx="1440811" cy="1188367"/>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7435971" y="1623152"/>
        <a:ext cx="1386115" cy="879021"/>
      </dsp:txXfrm>
    </dsp:sp>
    <dsp:sp modelId="{AF6505CF-267F-3E45-B6F3-BA7036ABB4F7}">
      <dsp:nvSpPr>
        <dsp:cNvPr id="0" name=""/>
        <dsp:cNvSpPr/>
      </dsp:nvSpPr>
      <dsp:spPr>
        <a:xfrm>
          <a:off x="7728804" y="2529521"/>
          <a:ext cx="1280721" cy="509300"/>
        </a:xfrm>
        <a:prstGeom prst="roundRect">
          <a:avLst>
            <a:gd name="adj" fmla="val 10000"/>
          </a:avLst>
        </a:prstGeom>
        <a:solidFill>
          <a:srgbClr val="FFFFFF"/>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Use data</a:t>
          </a:r>
          <a:endParaRPr lang="en-US" sz="1800" kern="1200" dirty="0"/>
        </a:p>
      </dsp:txBody>
      <dsp:txXfrm>
        <a:off x="7743721" y="2544438"/>
        <a:ext cx="1250887" cy="47946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(1/29/15 10:06) -----</a:t>
            </a:r>
          </a:p>
          <a:p>
            <a:r>
              <a:rPr lang="en-US"/>
              <a:t>move to where it is relevant to the data analysis process instead of here.</a:t>
            </a:r>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599156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Boxplots make comparison really easy … </a:t>
            </a:r>
          </a:p>
          <a:p>
            <a:r>
              <a:rPr lang="en-US" baseline="0" dirty="0" smtClean="0"/>
              <a:t>Can also show certain types of unexpected structure (e.g. variance variance)</a:t>
            </a:r>
          </a:p>
          <a:p>
            <a:r>
              <a:rPr lang="en-US" baseline="0" dirty="0" smtClean="0"/>
              <a:t>Created with ‘boxplot-</a:t>
            </a:r>
            <a:r>
              <a:rPr lang="en-US" baseline="0" dirty="0" err="1" smtClean="0"/>
              <a:t>demo.py</a:t>
            </a:r>
            <a:r>
              <a:rPr lang="en-US" baseline="0" dirty="0" smtClean="0"/>
              <a:t>’</a:t>
            </a:r>
          </a:p>
          <a:p>
            <a:endParaRPr lang="en-US" baseline="0" dirty="0" smtClean="0"/>
          </a:p>
          <a:p>
            <a:r>
              <a:rPr lang="en-US" baseline="0" dirty="0" smtClean="0"/>
              <a:t>Box is 25% </a:t>
            </a:r>
          </a:p>
          <a:p>
            <a:r>
              <a:rPr lang="en-US" baseline="0" dirty="0" smtClean="0"/>
              <a:t>Line is median</a:t>
            </a:r>
          </a:p>
          <a:p>
            <a:r>
              <a:rPr lang="en-US" baseline="0" dirty="0" smtClean="0"/>
              <a:t>Dots are outliers</a:t>
            </a:r>
          </a:p>
          <a:p>
            <a:r>
              <a:rPr lang="en-US" baseline="0" dirty="0" smtClean="0"/>
              <a:t>Xx update</a:t>
            </a:r>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a:t>
            </a:r>
          </a:p>
          <a:p>
            <a:r>
              <a:rPr lang="en-US" dirty="0" smtClean="0"/>
              <a:t>The KS-test is a robust test that cares only about the relative distribution of the data.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Can show certain types of unexpected structure (e.g. variance)</a:t>
            </a:r>
          </a:p>
          <a:p>
            <a:r>
              <a:rPr lang="en-US" baseline="0" dirty="0" smtClean="0"/>
              <a:t>You can also see which way the data sways. For example, if there are more people who eat a lot of burgers than eat a few, the median is going to be higher or the top whisker could be longer than the bottom one. </a:t>
            </a:r>
            <a:br>
              <a:rPr lang="en-US" baseline="0" dirty="0" smtClean="0"/>
            </a:br>
            <a:r>
              <a:rPr lang="en-US" baseline="0" dirty="0" smtClean="0"/>
              <a:t>Basically, it gives you a good overview of the data's distribution.</a:t>
            </a:r>
          </a:p>
          <a:p>
            <a:endParaRPr lang="en-US" baseline="0" dirty="0" smtClean="0"/>
          </a:p>
          <a:p>
            <a:r>
              <a:rPr lang="en-US" baseline="0" dirty="0" smtClean="0"/>
              <a:t>Some variation in how these are assigned…</a:t>
            </a:r>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2/14/15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2/14/15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2/14/15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128943" y="1847153"/>
            <a:ext cx="7659224" cy="4379976"/>
          </a:xfrm>
        </p:spPr>
        <p:txBody>
          <a:bodyPr/>
          <a:lstStyle/>
          <a:p>
            <a:pPr marL="0" indent="0">
              <a:buNone/>
            </a:pPr>
            <a:r>
              <a:rPr lang="en-US" dirty="0" smtClean="0"/>
              <a:t>Printout of summary .</a:t>
            </a:r>
            <a:r>
              <a:rPr lang="en-US" dirty="0" err="1" smtClean="0"/>
              <a:t>csv</a:t>
            </a:r>
            <a:r>
              <a:rPr lang="en-US" dirty="0" smtClean="0"/>
              <a:t> file for you (already done half the work here). Look at columns 5/6 </a:t>
            </a:r>
          </a:p>
          <a:p>
            <a:pPr marL="0" indent="0">
              <a:buNone/>
            </a:pPr>
            <a:endParaRPr lang="en-US" dirty="0"/>
          </a:p>
          <a:p>
            <a:pPr marL="0" indent="0">
              <a:buNone/>
            </a:pPr>
            <a:r>
              <a:rPr lang="en-US" dirty="0" smtClean="0"/>
              <a:t>40175  x x x </a:t>
            </a:r>
          </a:p>
          <a:p>
            <a:pPr marL="0" indent="0">
              <a:buNone/>
            </a:pPr>
            <a:r>
              <a:rPr lang="en-US" dirty="0" smtClean="0"/>
              <a:t>40201  x x x</a:t>
            </a:r>
          </a:p>
          <a:p>
            <a:pPr marL="0" indent="0">
              <a:buNone/>
            </a:pPr>
            <a:r>
              <a:rPr lang="en-US" dirty="0" smtClean="0"/>
              <a:t>40224  x x x </a:t>
            </a:r>
          </a:p>
          <a:p>
            <a:pPr marL="0" indent="0">
              <a:buNone/>
            </a:pPr>
            <a:r>
              <a:rPr lang="en-US" dirty="0" smtClean="0"/>
              <a:t>37013  x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60581" y="1847153"/>
            <a:ext cx="8423210" cy="4379976"/>
          </a:xfrm>
        </p:spPr>
        <p:txBody>
          <a:bodyPr/>
          <a:lstStyle/>
          <a:p>
            <a:pPr marL="0" indent="0">
              <a:buNone/>
            </a:pPr>
            <a:r>
              <a:rPr lang="en-US" dirty="0" smtClean="0"/>
              <a:t>Alternative: Digit reminder representation </a:t>
            </a:r>
            <a:br>
              <a:rPr lang="en-US" dirty="0" smtClean="0"/>
            </a:br>
            <a:r>
              <a:rPr lang="en-US" dirty="0" smtClean="0"/>
              <a:t>(columns 5-8 only here):</a:t>
            </a:r>
            <a:endParaRPr lang="en-US" dirty="0"/>
          </a:p>
          <a:p>
            <a:pPr marL="0" indent="0">
              <a:buNone/>
            </a:pPr>
            <a:r>
              <a:rPr lang="en-US" dirty="0" smtClean="0"/>
              <a:t>400*  33 55 57 68 08 08 19 19</a:t>
            </a:r>
          </a:p>
          <a:p>
            <a:pPr marL="0" indent="0">
              <a:buNone/>
            </a:pPr>
            <a:r>
              <a:rPr lang="en-US" dirty="0" smtClean="0"/>
              <a:t>401*  04 08 76 95 75 75 75 19 19 50 50 85 85</a:t>
            </a:r>
          </a:p>
          <a:p>
            <a:pPr marL="514350" indent="-514350">
              <a:buAutoNum type="arabicPlain" startAt="402"/>
            </a:pPr>
            <a:r>
              <a:rPr lang="en-US" dirty="0" smtClean="0"/>
              <a:t>*  53 65 70 77 79 01 01 01 24 24 24 27 27 56 56   </a:t>
            </a:r>
            <a:br>
              <a:rPr lang="en-US" dirty="0" smtClean="0"/>
            </a:br>
            <a:r>
              <a:rPr lang="en-US" dirty="0" smtClean="0"/>
              <a:t>   71 17 95 95  </a:t>
            </a:r>
          </a:p>
          <a:p>
            <a:pPr marL="514350" indent="-514350">
              <a:buAutoNum type="arabicPlain" startAt="402"/>
            </a:pPr>
            <a:r>
              <a:rPr lang="en-US" dirty="0" smtClean="0"/>
              <a:t>*  90</a:t>
            </a:r>
          </a:p>
          <a:p>
            <a:pPr marL="0" indent="0">
              <a:buNone/>
            </a:pPr>
            <a:r>
              <a:rPr lang="en-US" dirty="0" smtClean="0"/>
              <a:t>405*  03 05 11 15</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6821004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
        <p:nvSpPr>
          <p:cNvPr id="7" name="Rectangle 6"/>
          <p:cNvSpPr/>
          <p:nvPr/>
        </p:nvSpPr>
        <p:spPr>
          <a:xfrm>
            <a:off x="1210233" y="2101151"/>
            <a:ext cx="4001354"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 (or 100):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smtClean="0"/>
          </a:p>
          <a:p>
            <a:pPr algn="ctr"/>
            <a:endParaRPr lang="en-US" dirty="0"/>
          </a:p>
        </p:txBody>
      </p:sp>
      <p:sp>
        <p:nvSpPr>
          <p:cNvPr id="8" name="Rectangle 7"/>
          <p:cNvSpPr/>
          <p:nvPr/>
        </p:nvSpPr>
        <p:spPr>
          <a:xfrm>
            <a:off x="2262734" y="2861453"/>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Rectangle 9"/>
          <p:cNvSpPr/>
          <p:nvPr/>
        </p:nvSpPr>
        <p:spPr>
          <a:xfrm>
            <a:off x="2262734" y="3474622"/>
            <a:ext cx="437948" cy="41518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2385938" y="4290398"/>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153229" y="3182635"/>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159649" y="3729208"/>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145051" y="3729208"/>
            <a:ext cx="175180" cy="16060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5443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Tree>
    <p:extLst>
      <p:ext uri="{BB962C8B-B14F-4D97-AF65-F5344CB8AC3E}">
        <p14:creationId xmlns:p14="http://schemas.microsoft.com/office/powerpoint/2010/main" val="3472492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1" name="Rectangle 40"/>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559680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082143"/>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Describe data types and how to transform among them</a:t>
            </a:r>
          </a:p>
          <a:p>
            <a:pPr marL="320675" indent="-320675" defTabSz="852488">
              <a:spcBef>
                <a:spcPct val="25000"/>
              </a:spcBef>
              <a:buSzPct val="80000"/>
            </a:pPr>
            <a:r>
              <a:rPr lang="en-US" sz="2800" dirty="0" smtClean="0"/>
              <a:t>Draw a stem and leaf plot for a data set</a:t>
            </a:r>
          </a:p>
          <a:p>
            <a:pPr marL="320675" indent="-320675" defTabSz="852488">
              <a:spcBef>
                <a:spcPct val="25000"/>
              </a:spcBef>
              <a:buSzPct val="80000"/>
            </a:pPr>
            <a:r>
              <a:rPr lang="en-US" dirty="0" smtClean="0"/>
              <a:t>Explain how a box plot works</a:t>
            </a:r>
          </a:p>
          <a:p>
            <a:pPr marL="320675" indent="-320675" defTabSz="852488">
              <a:spcBef>
                <a:spcPct val="25000"/>
              </a:spcBef>
              <a:buSzPct val="80000"/>
            </a:pPr>
            <a:r>
              <a:rPr lang="en-US" sz="2800" dirty="0" smtClean="0"/>
              <a:t>Recognize common types of distributions and the assumptions that lie behind them</a:t>
            </a:r>
            <a:endParaRPr lang="en-US" sz="2800" dirty="0" smtClean="0"/>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891415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712180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21625" cy="990107"/>
          </a:xfrm>
        </p:spPr>
        <p:txBody>
          <a:bodyPr/>
          <a:lstStyle/>
          <a:p>
            <a:r>
              <a:rPr lang="en-US" dirty="0" smtClean="0"/>
              <a:t>Boxplot (invented by </a:t>
            </a:r>
            <a:r>
              <a:rPr lang="en-US" dirty="0" err="1" smtClean="0"/>
              <a:t>Tukey</a:t>
            </a:r>
            <a:r>
              <a:rPr lang="en-US" dirty="0" smtClean="0"/>
              <a:t>) </a:t>
            </a:r>
            <a:r>
              <a:rPr lang="en-US" dirty="0"/>
              <a:t/>
            </a:r>
            <a:br>
              <a:rPr lang="en-US" dirty="0"/>
            </a:br>
            <a:r>
              <a:rPr lang="en-US" dirty="0"/>
              <a:t>[image from </a:t>
            </a:r>
            <a:r>
              <a:rPr lang="en-US" sz="1200" dirty="0" err="1" smtClean="0"/>
              <a:t>flowingdata.com</a:t>
            </a:r>
            <a:r>
              <a:rPr lang="en-US" sz="1200" dirty="0"/>
              <a:t>/2008/02/15/how-to-read-and-use-a-box-and-whisker-plot</a:t>
            </a:r>
            <a:r>
              <a:rPr lang="en-US" sz="1200" dirty="0" smtClean="0"/>
              <a:t>/</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
        <p:nvSpPr>
          <p:cNvPr id="3" name="TextBox 2"/>
          <p:cNvSpPr txBox="1"/>
          <p:nvPr/>
        </p:nvSpPr>
        <p:spPr>
          <a:xfrm>
            <a:off x="465996" y="5064047"/>
            <a:ext cx="184666" cy="369332"/>
          </a:xfrm>
          <a:prstGeom prst="rect">
            <a:avLst/>
          </a:prstGeom>
          <a:noFill/>
        </p:spPr>
        <p:txBody>
          <a:bodyPr wrap="none" rtlCol="0">
            <a:spAutoFit/>
          </a:bodyPr>
          <a:lstStyle/>
          <a:p>
            <a:endParaRPr lang="en-US" dirty="0"/>
          </a:p>
        </p:txBody>
      </p:sp>
      <p:pic>
        <p:nvPicPr>
          <p:cNvPr id="11" name="Content Placeholder 10"/>
          <p:cNvPicPr>
            <a:picLocks noGrp="1" noChangeAspect="1"/>
          </p:cNvPicPr>
          <p:nvPr>
            <p:ph idx="1"/>
          </p:nvPr>
        </p:nvPicPr>
        <p:blipFill>
          <a:blip r:embed="rId3"/>
          <a:srcRect l="-95411" r="-95411"/>
          <a:stretch>
            <a:fillRect/>
          </a:stretch>
        </p:blipFill>
        <p:spPr/>
      </p:pic>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36201224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2/14/15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29</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2/14/15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33</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we talked about</a:t>
            </a:r>
            <a:endParaRPr lang="en-US" dirty="0"/>
          </a:p>
        </p:txBody>
      </p:sp>
      <p:sp>
        <p:nvSpPr>
          <p:cNvPr id="3" name="Content Placeholder 2"/>
          <p:cNvSpPr>
            <a:spLocks noGrp="1"/>
          </p:cNvSpPr>
          <p:nvPr>
            <p:ph idx="1"/>
          </p:nvPr>
        </p:nvSpPr>
        <p:spPr/>
        <p:txBody>
          <a:bodyPr/>
          <a:lstStyle/>
          <a:p>
            <a:pPr marL="0" indent="0">
              <a:buNone/>
            </a:pPr>
            <a:r>
              <a:rPr lang="en-US" dirty="0" smtClean="0"/>
              <a:t>Transformations such as normalization, logs, and feature creation</a:t>
            </a:r>
          </a:p>
          <a:p>
            <a:pPr marL="0" indent="0">
              <a:buNone/>
            </a:pPr>
            <a:r>
              <a:rPr lang="en-US" dirty="0" smtClean="0"/>
              <a:t>Plots and their value – stem &amp; leaf; boxplot; histogram</a:t>
            </a:r>
          </a:p>
          <a:p>
            <a:pPr marL="0" indent="0">
              <a:buNone/>
            </a:pPr>
            <a:r>
              <a:rPr lang="en-US" dirty="0" smtClean="0"/>
              <a:t>Distributions and some of their underlying assumptions; relating this back to your understanding of the data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412576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a:t>
            </a:r>
            <a:r>
              <a:rPr lang="en-US" i="1" dirty="0" smtClean="0"/>
              <a:t>e.g., </a:t>
            </a:r>
            <a:r>
              <a:rPr lang="en-US" dirty="0" smtClean="0"/>
              <a:t>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2/14/15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2/14/15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4962</TotalTime>
  <Words>2234</Words>
  <Application>Microsoft Macintosh PowerPoint</Application>
  <PresentationFormat>On-screen Show (4:3)</PresentationFormat>
  <Paragraphs>487</Paragraphs>
  <Slides>36</Slides>
  <Notes>18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Goals</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 (invented by Tukey)  [image from flowingdata.com/2008/02/15/how-to-read-and-use-a-box-and-whisker-plot/]</vt:lpstr>
      <vt:lpstr>Boxplot [Random Data; 3 times]</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lpstr>Things we talked about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250</cp:revision>
  <dcterms:created xsi:type="dcterms:W3CDTF">2013-10-07T16:54:34Z</dcterms:created>
  <dcterms:modified xsi:type="dcterms:W3CDTF">2015-02-15T03:38:06Z</dcterms:modified>
</cp:coreProperties>
</file>