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4.xml" ContentType="application/vnd.openxmlformats-officedocument.presentationml.notesSlide+xml"/>
  <Override PartName="/ppt/embeddings/oleObject3.bin" ContentType="application/vnd.openxmlformats-officedocument.oleObject"/>
  <Override PartName="/ppt/notesSlides/notesSlide15.xml" ContentType="application/vnd.openxmlformats-officedocument.presentationml.notesSlide+xml"/>
  <Override PartName="/ppt/embeddings/oleObject4.bin" ContentType="application/vnd.openxmlformats-officedocument.oleObject"/>
  <Override PartName="/ppt/notesSlides/notesSlide16.xml" ContentType="application/vnd.openxmlformats-officedocument.presentationml.notesSlide+xml"/>
  <Override PartName="/ppt/embeddings/oleObject5.bin" ContentType="application/vnd.openxmlformats-officedocument.oleObject"/>
  <Override PartName="/ppt/notesSlides/notesSlide17.xml" ContentType="application/vnd.openxmlformats-officedocument.presentationml.notesSlide+xml"/>
  <Override PartName="/ppt/embeddings/oleObject6.bin" ContentType="application/vnd.openxmlformats-officedocument.oleObject"/>
  <Override PartName="/ppt/notesSlides/notesSlide18.xml" ContentType="application/vnd.openxmlformats-officedocument.presentationml.notesSlide+xml"/>
  <Override PartName="/ppt/embeddings/oleObject7.bin" ContentType="application/vnd.openxmlformats-officedocument.oleObject"/>
  <Override PartName="/ppt/notesSlides/notesSlide19.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20.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0"/>
  </p:notesMasterIdLst>
  <p:handoutMasterIdLst>
    <p:handoutMasterId r:id="rId71"/>
  </p:handoutMasterIdLst>
  <p:sldIdLst>
    <p:sldId id="258" r:id="rId2"/>
    <p:sldId id="323" r:id="rId3"/>
    <p:sldId id="319" r:id="rId4"/>
    <p:sldId id="320" r:id="rId5"/>
    <p:sldId id="321" r:id="rId6"/>
    <p:sldId id="322" r:id="rId7"/>
    <p:sldId id="324" r:id="rId8"/>
    <p:sldId id="360" r:id="rId9"/>
    <p:sldId id="259" r:id="rId10"/>
    <p:sldId id="359" r:id="rId11"/>
    <p:sldId id="361" r:id="rId12"/>
    <p:sldId id="353" r:id="rId13"/>
    <p:sldId id="354" r:id="rId14"/>
    <p:sldId id="355" r:id="rId15"/>
    <p:sldId id="356" r:id="rId16"/>
    <p:sldId id="357" r:id="rId17"/>
    <p:sldId id="260" r:id="rId18"/>
    <p:sldId id="358" r:id="rId19"/>
    <p:sldId id="340" r:id="rId20"/>
    <p:sldId id="341" r:id="rId21"/>
    <p:sldId id="342" r:id="rId22"/>
    <p:sldId id="344" r:id="rId23"/>
    <p:sldId id="351" r:id="rId24"/>
    <p:sldId id="346" r:id="rId25"/>
    <p:sldId id="347" r:id="rId26"/>
    <p:sldId id="348" r:id="rId27"/>
    <p:sldId id="349" r:id="rId28"/>
    <p:sldId id="350" r:id="rId29"/>
    <p:sldId id="262" r:id="rId30"/>
    <p:sldId id="263" r:id="rId31"/>
    <p:sldId id="265" r:id="rId32"/>
    <p:sldId id="264" r:id="rId33"/>
    <p:sldId id="266" r:id="rId34"/>
    <p:sldId id="267" r:id="rId35"/>
    <p:sldId id="278" r:id="rId36"/>
    <p:sldId id="268" r:id="rId37"/>
    <p:sldId id="276" r:id="rId38"/>
    <p:sldId id="277" r:id="rId39"/>
    <p:sldId id="269" r:id="rId40"/>
    <p:sldId id="272" r:id="rId41"/>
    <p:sldId id="274" r:id="rId42"/>
    <p:sldId id="273" r:id="rId43"/>
    <p:sldId id="275" r:id="rId44"/>
    <p:sldId id="362" r:id="rId45"/>
    <p:sldId id="279" r:id="rId46"/>
    <p:sldId id="281" r:id="rId47"/>
    <p:sldId id="282" r:id="rId48"/>
    <p:sldId id="283" r:id="rId49"/>
    <p:sldId id="280" r:id="rId50"/>
    <p:sldId id="284" r:id="rId51"/>
    <p:sldId id="363" r:id="rId52"/>
    <p:sldId id="367" r:id="rId53"/>
    <p:sldId id="375" r:id="rId54"/>
    <p:sldId id="376" r:id="rId55"/>
    <p:sldId id="377" r:id="rId56"/>
    <p:sldId id="378" r:id="rId57"/>
    <p:sldId id="379" r:id="rId58"/>
    <p:sldId id="380" r:id="rId59"/>
    <p:sldId id="381" r:id="rId60"/>
    <p:sldId id="374" r:id="rId61"/>
    <p:sldId id="382" r:id="rId62"/>
    <p:sldId id="299" r:id="rId63"/>
    <p:sldId id="318" r:id="rId64"/>
    <p:sldId id="385" r:id="rId65"/>
    <p:sldId id="300" r:id="rId66"/>
    <p:sldId id="270" r:id="rId67"/>
    <p:sldId id="368" r:id="rId68"/>
    <p:sldId id="413"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815"/>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1" autoAdjust="0"/>
    <p:restoredTop sz="73305" autoAdjust="0"/>
  </p:normalViewPr>
  <p:slideViewPr>
    <p:cSldViewPr snapToGrid="0" snapToObjects="1">
      <p:cViewPr varScale="1">
        <p:scale>
          <a:sx n="73" d="100"/>
          <a:sy n="73" d="100"/>
        </p:scale>
        <p:origin x="-744" y="-96"/>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is an open source, BSD licensed, advanced key-value cache and store. It is often referred to as a data structure server since keys can contain strings, hashes, lists, sets, sorted sets, bitmaps and </a:t>
            </a:r>
            <a:r>
              <a:rPr lang="en-US" dirty="0" err="1" smtClean="0"/>
              <a:t>hyperloglogs</a:t>
            </a:r>
            <a:r>
              <a:rPr lang="en-US" dirty="0" smtClean="0"/>
              <a:t>.</a:t>
            </a:r>
          </a:p>
          <a:p>
            <a:r>
              <a:rPr lang="en-US" dirty="0" smtClean="0"/>
              <a:t>Best used: For rapidly changing data with a foreseeable database size (should fit mostly in memory).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343700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stream is sufficiently large..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189180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to cover it all in this class!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59360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may not converge to the minimum…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64</a:t>
            </a:fld>
            <a:endParaRPr lang="en-US"/>
          </a:p>
        </p:txBody>
      </p:sp>
    </p:spTree>
    <p:extLst>
      <p:ext uri="{BB962C8B-B14F-4D97-AF65-F5344CB8AC3E}">
        <p14:creationId xmlns:p14="http://schemas.microsoft.com/office/powerpoint/2010/main" val="410146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65</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pandas.pydata.org</a:t>
            </a:r>
            <a:r>
              <a:rPr lang="en-US" dirty="0" smtClean="0"/>
              <a:t>/</a:t>
            </a:r>
          </a:p>
          <a:p>
            <a:r>
              <a:rPr lang="en-US" dirty="0" smtClean="0"/>
              <a:t>http://</a:t>
            </a:r>
            <a:r>
              <a:rPr lang="en-US" dirty="0" err="1" smtClean="0"/>
              <a:t>strata.oreilly.com</a:t>
            </a:r>
            <a:r>
              <a:rPr lang="en-US" dirty="0" smtClean="0"/>
              <a:t>/2013/03/python-data-tools-just-keep-getting-</a:t>
            </a:r>
            <a:r>
              <a:rPr lang="en-US" dirty="0" err="1" smtClean="0"/>
              <a:t>better.html</a:t>
            </a:r>
            <a:endParaRPr lang="en-US" dirty="0" smtClean="0"/>
          </a:p>
          <a:p>
            <a:r>
              <a:rPr lang="en-US" dirty="0" smtClean="0"/>
              <a:t>http://</a:t>
            </a:r>
            <a:r>
              <a:rPr lang="en-US" dirty="0" err="1" smtClean="0"/>
              <a:t>cloudcelebrity.wordpress.com</a:t>
            </a:r>
            <a:r>
              <a:rPr lang="en-US" dirty="0" smtClean="0"/>
              <a:t>/2012/04/25/machine-learning-libraries-in-python/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66</a:t>
            </a:fld>
            <a:endParaRPr lang="en-US"/>
          </a:p>
        </p:txBody>
      </p:sp>
    </p:spTree>
    <p:extLst>
      <p:ext uri="{BB962C8B-B14F-4D97-AF65-F5344CB8AC3E}">
        <p14:creationId xmlns:p14="http://schemas.microsoft.com/office/powerpoint/2010/main" val="9528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what happens when data is so big that a database must be divided over many servers? An example of what can happen is shown here…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Think of two nodes on opposite sides of a partition. Allowing at least one node to update state will cause the nodes to become inconsistent, thus forfeiting </a:t>
            </a:r>
            <a:r>
              <a:rPr lang="en-US" dirty="0" err="1" smtClean="0"/>
              <a:t>Consistesncy</a:t>
            </a:r>
            <a:r>
              <a:rPr lang="en-US" dirty="0" smtClean="0"/>
              <a:t>. Likewise, if the choice is to preserve consistency, one side of the partition must act as if it is unavailable, thus forfeiting Availability. Only when nodes communicate is it possible to preserve both consistency and availability, thereby forfeiting Partition tolerance.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essence of CAP takes place during a timeout, a period when the program must make a fundamental decision-the partition decision: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cancel the operation and thus decrease availability, 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proceed with the operation and thus risk inconsistency.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a:t>
            </a:r>
            <a:r>
              <a:rPr lang="en-US" baseline="0" dirty="0" smtClean="0"/>
              <a:t> </a:t>
            </a:r>
            <a:r>
              <a:rPr lang="en-US" dirty="0" smtClean="0"/>
              <a:t>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45508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3/23/15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3/23/15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3/23/15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4.bin"/><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5.bin"/><Relationship Id="rId5"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6.bin"/><Relationship Id="rId5"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7.bin"/><Relationship Id="rId5"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s://www.youtube.com/watch?v=IxotEG3yWHs" TargetMode="External"/><Relationship Id="rId5" Type="http://schemas.openxmlformats.org/officeDocument/2006/relationships/oleObject" Target="../embeddings/oleObject8.bin"/><Relationship Id="rId6" Type="http://schemas.openxmlformats.org/officeDocument/2006/relationships/image" Target="../media/image11.emf"/><Relationship Id="rId7" Type="http://schemas.openxmlformats.org/officeDocument/2006/relationships/oleObject" Target="../embeddings/oleObject9.bin"/><Relationship Id="rId8"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4.emf"/><Relationship Id="rId5" Type="http://schemas.openxmlformats.org/officeDocument/2006/relationships/oleObject" Target="../embeddings/oleObject12.bin"/><Relationship Id="rId6"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3.bin"/><Relationship Id="rId5" Type="http://schemas.openxmlformats.org/officeDocument/2006/relationships/image" Target="../media/image14.emf"/><Relationship Id="rId6" Type="http://schemas.openxmlformats.org/officeDocument/2006/relationships/oleObject" Target="../embeddings/oleObject14.bin"/><Relationship Id="rId7" Type="http://schemas.openxmlformats.org/officeDocument/2006/relationships/image" Target="../media/image16.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Infrastructure Issues and Big Data</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dirty="0" smtClean="0"/>
              <a:t>How to handle ongoing growth (streaming)</a:t>
            </a:r>
          </a:p>
          <a:p>
            <a:r>
              <a:rPr lang="en-US" dirty="0" smtClean="0"/>
              <a:t>How to design algorithms that can operate effectively on it</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9541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b="1" dirty="0" smtClean="0"/>
              <a:t>How to store it so that operations can be completed quickly and with guarantees</a:t>
            </a:r>
          </a:p>
          <a:p>
            <a:r>
              <a:rPr lang="en-US" dirty="0" smtClean="0"/>
              <a:t>How to handle ongoing growth (streaming)</a:t>
            </a:r>
          </a:p>
          <a:p>
            <a:r>
              <a:rPr lang="en-US" dirty="0" smtClean="0"/>
              <a:t>How to design algorithms that can operate effectively on Big Data</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12157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Data First: </a:t>
            </a:r>
            <a:br>
              <a:rPr lang="en-US" dirty="0" smtClean="0"/>
            </a:br>
            <a:r>
              <a:rPr lang="en-US" dirty="0" smtClean="0"/>
              <a:t>Typical Relational DB</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r>
              <a:rPr lang="en-US" dirty="0"/>
              <a:t>All systems benefit from atomic </a:t>
            </a:r>
            <a:r>
              <a:rPr lang="en-US" dirty="0" smtClean="0"/>
              <a:t>operations (‘all or nothing’ transactions)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56311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Data First: </a:t>
            </a:r>
            <a:br>
              <a:rPr lang="en-US" dirty="0"/>
            </a:br>
            <a:r>
              <a:rPr lang="en-US" dirty="0"/>
              <a:t>Typical Relational DB</a:t>
            </a:r>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 Database should stay valid (a </a:t>
            </a:r>
            <a:r>
              <a:rPr lang="en-US" dirty="0"/>
              <a:t>transaction pre-serves all the database rules, such as unique </a:t>
            </a:r>
            <a:r>
              <a:rPr lang="en-US" dirty="0" smtClean="0"/>
              <a:t>keys). </a:t>
            </a:r>
          </a:p>
          <a:p>
            <a:pPr marL="0" indent="0">
              <a:spcAft>
                <a:spcPts val="0"/>
              </a:spcAft>
              <a:buClrTx/>
              <a:buNone/>
              <a:defRP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165115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Data First: </a:t>
            </a:r>
            <a:br>
              <a:rPr lang="en-US" dirty="0"/>
            </a:br>
            <a:r>
              <a:rPr lang="en-US" dirty="0"/>
              <a:t>Typical Relational DB</a:t>
            </a:r>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r>
              <a:rPr lang="en-US" dirty="0"/>
              <a:t>:</a:t>
            </a:r>
            <a:r>
              <a:rPr lang="en-US" dirty="0" smtClean="0"/>
              <a:t> Concurrency control. Concurrent execution should be identical to serial execution.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178721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Data First: </a:t>
            </a:r>
            <a:br>
              <a:rPr lang="en-US" dirty="0"/>
            </a:br>
            <a:r>
              <a:rPr lang="en-US" dirty="0"/>
              <a:t>Typical Relational DB</a:t>
            </a:r>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endParaRPr lang="en-US" dirty="0"/>
          </a:p>
          <a:p>
            <a:pPr marL="0" indent="0">
              <a:spcAft>
                <a:spcPts val="0"/>
              </a:spcAft>
              <a:buClrTx/>
              <a:buNone/>
              <a:defRPr/>
            </a:pPr>
            <a:r>
              <a:rPr lang="en-US" dirty="0" smtClean="0"/>
              <a:t>	Durability (D): Once completed, a transaction will remain even in the face of e.g. hardware failure.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19121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pic>
        <p:nvPicPr>
          <p:cNvPr id="8" name="Picture 7"/>
          <p:cNvPicPr>
            <a:picLocks noChangeAspect="1"/>
          </p:cNvPicPr>
          <p:nvPr/>
        </p:nvPicPr>
        <p:blipFill>
          <a:blip r:embed="rId3"/>
          <a:stretch>
            <a:fillRect/>
          </a:stretch>
        </p:blipFill>
        <p:spPr>
          <a:xfrm>
            <a:off x="0" y="125221"/>
            <a:ext cx="9144490" cy="4901446"/>
          </a:xfrm>
          <a:prstGeom prst="rect">
            <a:avLst/>
          </a:prstGeom>
        </p:spPr>
      </p:pic>
      <p:sp>
        <p:nvSpPr>
          <p:cNvPr id="7" name="Rectangle 6"/>
          <p:cNvSpPr/>
          <p:nvPr/>
        </p:nvSpPr>
        <p:spPr>
          <a:xfrm>
            <a:off x="1397000" y="5155973"/>
            <a:ext cx="6350000" cy="646331"/>
          </a:xfrm>
          <a:prstGeom prst="rect">
            <a:avLst/>
          </a:prstGeom>
        </p:spPr>
        <p:txBody>
          <a:bodyPr wrap="square">
            <a:spAutoFit/>
          </a:bodyPr>
          <a:lstStyle/>
          <a:p>
            <a:r>
              <a:rPr lang="en-US" dirty="0" smtClean="0"/>
              <a:t>Figure from: http</a:t>
            </a:r>
            <a:r>
              <a:rPr lang="en-US" dirty="0"/>
              <a:t>://</a:t>
            </a:r>
            <a:r>
              <a:rPr lang="en-US" dirty="0" err="1"/>
              <a:t>www.infoq.com</a:t>
            </a:r>
            <a:r>
              <a:rPr lang="en-US" dirty="0"/>
              <a:t>/articles/cap-twelve-years-later-how-the-rules-have-changed</a:t>
            </a:r>
          </a:p>
        </p:txBody>
      </p:sp>
    </p:spTree>
    <p:extLst>
      <p:ext uri="{BB962C8B-B14F-4D97-AF65-F5344CB8AC3E}">
        <p14:creationId xmlns:p14="http://schemas.microsoft.com/office/powerpoint/2010/main" val="32990297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82545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Specific to </a:t>
            </a:r>
            <a:r>
              <a:rPr lang="en-US" dirty="0" smtClean="0"/>
              <a:t>distribute systems</a:t>
            </a:r>
          </a:p>
          <a:p>
            <a:pPr marL="0" indent="0">
              <a:buNone/>
            </a:pPr>
            <a:r>
              <a:rPr lang="en-US" dirty="0"/>
              <a:t>“The modern CAP goal should be to maximize combinations of consistency and availability that make sense for the specific </a:t>
            </a:r>
            <a:r>
              <a:rPr lang="en-US" dirty="0" smtClean="0"/>
              <a:t>application”</a:t>
            </a:r>
            <a:endParaRPr lang="en-US" sz="1400" dirty="0" smtClean="0"/>
          </a:p>
          <a:p>
            <a:pPr marL="0" indent="0">
              <a:buNone/>
            </a:pPr>
            <a:r>
              <a:rPr lang="en-US" sz="1400" dirty="0"/>
              <a:t>http://</a:t>
            </a:r>
            <a:r>
              <a:rPr lang="en-US" sz="1400" dirty="0" err="1"/>
              <a:t>www.infoq.com</a:t>
            </a:r>
            <a:r>
              <a:rPr lang="en-US" sz="1400" dirty="0"/>
              <a:t>/articles/cap-twelve-years-later-how-the-rules-have-changed</a:t>
            </a:r>
          </a:p>
          <a:p>
            <a:pPr marL="0" indent="0">
              <a:buNone/>
            </a:pPr>
            <a:endParaRPr lang="en-US" sz="1400"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2422190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t>
            </a:r>
          </a:p>
          <a:p>
            <a:pPr marL="0" indent="0">
              <a:buNone/>
            </a:pPr>
            <a:r>
              <a:rPr lang="en-US" dirty="0" smtClean="0"/>
              <a:t>	all </a:t>
            </a:r>
            <a:r>
              <a:rPr lang="en-US" dirty="0"/>
              <a:t>nodes see the same data at the same time</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36136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Review </a:t>
            </a:r>
            <a:r>
              <a:rPr lang="en-US" dirty="0" smtClean="0"/>
              <a:t>Decision Trees &amp; Naïve Bayes</a:t>
            </a:r>
            <a:endParaRPr lang="en-US" dirty="0"/>
          </a:p>
          <a:p>
            <a:pPr marL="0" indent="0">
              <a:buNone/>
            </a:pPr>
            <a:r>
              <a:rPr lang="en-US" dirty="0" smtClean="0"/>
              <a:t>Quiz</a:t>
            </a:r>
          </a:p>
          <a:p>
            <a:pPr marL="0" indent="0">
              <a:buNone/>
            </a:pPr>
            <a:r>
              <a:rPr lang="en-US" dirty="0" smtClean="0"/>
              <a:t>Discuss infrastructure issues for Big Data</a:t>
            </a:r>
          </a:p>
          <a:p>
            <a:pPr marL="0" indent="0">
              <a:buNone/>
            </a:pPr>
            <a:r>
              <a:rPr lang="en-US" dirty="0" smtClean="0"/>
              <a:t>Talk about Byte 6</a:t>
            </a:r>
          </a:p>
          <a:p>
            <a:pPr marL="0" indent="0">
              <a:buNone/>
            </a:pPr>
            <a:r>
              <a:rPr lang="en-US" dirty="0"/>
              <a:t>Discuss Visualization for Big Data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a:t>
            </a:r>
          </a:p>
          <a:p>
            <a:pPr marL="0" indent="0">
              <a:buNone/>
            </a:pPr>
            <a:r>
              <a:rPr lang="en-US" dirty="0" smtClean="0"/>
              <a:t>	every </a:t>
            </a:r>
            <a:r>
              <a:rPr lang="en-US" dirty="0"/>
              <a:t>request receives a response about whether it was successful or failed</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10174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a:t>
            </a:r>
          </a:p>
          <a:p>
            <a:pPr marL="0" indent="0">
              <a:buNone/>
            </a:pPr>
            <a:r>
              <a:rPr lang="en-US" dirty="0" smtClean="0"/>
              <a:t>	system continues </a:t>
            </a:r>
            <a:r>
              <a:rPr lang="en-US" dirty="0"/>
              <a:t>to operate despite arbitrary message loss or failure of part of the </a:t>
            </a:r>
            <a:r>
              <a:rPr lang="en-US" dirty="0" smtClean="0"/>
              <a:t>system</a:t>
            </a:r>
          </a:p>
          <a:p>
            <a:pPr marL="0" indent="0">
              <a:buNone/>
            </a:pPr>
            <a:r>
              <a:rPr lang="en-US" dirty="0"/>
              <a:t> </a:t>
            </a:r>
            <a:r>
              <a:rPr lang="en-US" dirty="0" smtClean="0"/>
              <a:t>    relates to latency or e.g. mobile devices partly connected</a:t>
            </a:r>
          </a:p>
          <a:p>
            <a:pPr marL="0" indent="0">
              <a:buNone/>
            </a:pPr>
            <a:r>
              <a:rPr lang="en-US" dirty="0"/>
              <a:t>	</a:t>
            </a:r>
            <a:r>
              <a:rPr lang="en-US" dirty="0" smtClean="0"/>
              <a:t>Suggests a scope for C&amp;A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47905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12456214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Maximize Consistency</a:t>
            </a:r>
          </a:p>
          <a:p>
            <a:pPr marL="0" indent="0">
              <a:buNone/>
            </a:pPr>
            <a:r>
              <a:rPr lang="en-US" dirty="0" smtClean="0"/>
              <a:t>Consider financial data</a:t>
            </a:r>
          </a:p>
          <a:p>
            <a:pPr lvl="1"/>
            <a:r>
              <a:rPr lang="en-US" dirty="0" smtClean="0"/>
              <a:t>Error or inconsistency is not allowed</a:t>
            </a:r>
          </a:p>
          <a:p>
            <a:pPr lvl="1"/>
            <a:r>
              <a:rPr lang="en-US" dirty="0" smtClean="0"/>
              <a:t>Delays are minimized</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20717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(ACID)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lvl="1"/>
            <a:r>
              <a:rPr lang="en-US" dirty="0" smtClean="0"/>
              <a:t>When </a:t>
            </a:r>
            <a:r>
              <a:rPr lang="en-US" dirty="0"/>
              <a:t>the focus is availability, both sides of a partition should still use atomic operations. </a:t>
            </a:r>
            <a:endParaRPr lang="en-US" dirty="0" smtClean="0"/>
          </a:p>
          <a:p>
            <a:pPr lvl="1"/>
            <a:r>
              <a:rPr lang="en-US" dirty="0" smtClean="0"/>
              <a:t>Also simplify </a:t>
            </a:r>
            <a:r>
              <a:rPr lang="en-US" dirty="0"/>
              <a:t>recovery.</a:t>
            </a:r>
          </a:p>
          <a:p>
            <a:pPr marL="0" indent="0">
              <a:buNone/>
            </a:pPr>
            <a:r>
              <a:rPr lang="en-US" dirty="0" smtClean="0"/>
              <a:t> </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3993834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22834"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lvl="1"/>
            <a:r>
              <a:rPr lang="en-US" dirty="0" smtClean="0"/>
              <a:t>Relational:  </a:t>
            </a:r>
            <a:r>
              <a:rPr lang="en-US" dirty="0"/>
              <a:t>a transaction pre-serves all the database rules, such as unique keys</a:t>
            </a:r>
            <a:r>
              <a:rPr lang="en-US" dirty="0" smtClean="0"/>
              <a:t>.</a:t>
            </a:r>
          </a:p>
          <a:p>
            <a:pPr lvl="1"/>
            <a:r>
              <a:rPr lang="en-US" dirty="0" smtClean="0"/>
              <a:t>CAP: </a:t>
            </a:r>
            <a:r>
              <a:rPr lang="en-US" dirty="0"/>
              <a:t>single copy consistency, a strict subset of ACID </a:t>
            </a:r>
            <a:r>
              <a:rPr lang="en-US" dirty="0" smtClean="0"/>
              <a:t>consistency (otherwise cannot be maintained across partitions)</a:t>
            </a:r>
          </a:p>
          <a:p>
            <a:pPr lvl="1"/>
            <a:r>
              <a:rPr lang="en-US" dirty="0" smtClean="0"/>
              <a:t>Partition recovery restores ACID consistency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8224952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lvl="1"/>
            <a:r>
              <a:rPr lang="en-US" dirty="0" smtClean="0"/>
              <a:t>Reduces functionality during a partition because </a:t>
            </a:r>
            <a:r>
              <a:rPr lang="en-US" dirty="0" err="1" smtClean="0"/>
              <a:t>serializability</a:t>
            </a:r>
            <a:r>
              <a:rPr lang="en-US" dirty="0" smtClean="0"/>
              <a:t> requires communication. </a:t>
            </a:r>
            <a:endParaRPr lang="en-US" dirty="0"/>
          </a:p>
          <a:p>
            <a:pPr lvl="1"/>
            <a:r>
              <a:rPr lang="en-US" dirty="0" smtClean="0"/>
              <a:t>instead CAP can weaken correctness and compensate during recovery</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22711943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34999"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marL="0" indent="0">
              <a:buNone/>
            </a:pPr>
            <a:r>
              <a:rPr lang="en-US" b="1" dirty="0" smtClean="0"/>
              <a:t>D</a:t>
            </a:r>
            <a:r>
              <a:rPr lang="en-US" dirty="0" smtClean="0"/>
              <a:t>urability: Good for CAP too (but can be expensive) </a:t>
            </a:r>
            <a:endParaRPr lang="en-US" b="1"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2867465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Implications of CAP</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Always support Partition Tolerance (but know they are rare)</a:t>
            </a:r>
          </a:p>
          <a:p>
            <a:pPr marL="0" indent="0">
              <a:spcAft>
                <a:spcPts val="0"/>
              </a:spcAft>
              <a:buClrTx/>
              <a:buNone/>
              <a:defRPr/>
            </a:pPr>
            <a:r>
              <a:rPr lang="en-US" dirty="0" smtClean="0"/>
              <a:t>Run ACID </a:t>
            </a:r>
            <a:r>
              <a:rPr lang="en-US" dirty="0"/>
              <a:t>transactions on each side of a partition </a:t>
            </a:r>
            <a:endParaRPr lang="en-US" dirty="0" smtClean="0"/>
          </a:p>
          <a:p>
            <a:pPr lvl="1">
              <a:spcAft>
                <a:spcPts val="0"/>
              </a:spcAft>
              <a:buClrTx/>
              <a:defRPr/>
            </a:pPr>
            <a:r>
              <a:rPr lang="en-US" dirty="0" smtClean="0"/>
              <a:t>makes </a:t>
            </a:r>
            <a:r>
              <a:rPr lang="en-US" dirty="0"/>
              <a:t>recovery </a:t>
            </a:r>
            <a:r>
              <a:rPr lang="en-US" dirty="0" smtClean="0"/>
              <a:t>easier</a:t>
            </a:r>
          </a:p>
          <a:p>
            <a:pPr lvl="1">
              <a:spcAft>
                <a:spcPts val="0"/>
              </a:spcAft>
              <a:buClrTx/>
              <a:defRPr/>
            </a:pPr>
            <a:r>
              <a:rPr lang="en-US" dirty="0" smtClean="0"/>
              <a:t>enables </a:t>
            </a:r>
            <a:r>
              <a:rPr lang="en-US" dirty="0"/>
              <a:t>a framework for compensating transactions that can be used for recovery from a partition.</a:t>
            </a:r>
          </a:p>
          <a:p>
            <a:pPr marL="0" indent="0">
              <a:spcAft>
                <a:spcPts val="0"/>
              </a:spcAft>
              <a:buClrTx/>
              <a:buNone/>
              <a:defRPr/>
            </a:pPr>
            <a:r>
              <a:rPr lang="en-US" dirty="0" smtClean="0"/>
              <a:t>Support BASE (Basically </a:t>
            </a:r>
            <a:r>
              <a:rPr lang="en-US" dirty="0"/>
              <a:t>Available, Soft state, Eventually </a:t>
            </a:r>
            <a:r>
              <a:rPr lang="en-US" dirty="0" smtClean="0"/>
              <a:t>consistent) during partitions</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27884935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96150" cy="990107"/>
          </a:xfrm>
        </p:spPr>
        <p:txBody>
          <a:bodyPr/>
          <a:lstStyle/>
          <a:p>
            <a:r>
              <a:rPr lang="en-US" dirty="0" smtClean="0"/>
              <a:t>Alternatives to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Write performance (collect lots of data quickly): </a:t>
            </a:r>
            <a:r>
              <a:rPr lang="en-US" dirty="0" err="1" smtClean="0"/>
              <a:t>Redis</a:t>
            </a:r>
            <a:r>
              <a:rPr lang="en-US" dirty="0" smtClean="0"/>
              <a:t> (key-value store)</a:t>
            </a:r>
          </a:p>
          <a:p>
            <a:pPr lvl="1"/>
            <a:r>
              <a:rPr lang="en-US" dirty="0" smtClean="0"/>
              <a:t>Important at data collection time</a:t>
            </a:r>
          </a:p>
          <a:p>
            <a:pPr lvl="1"/>
            <a:r>
              <a:rPr lang="en-US" dirty="0" smtClean="0"/>
              <a:t>Important for sites generating a lot of content</a:t>
            </a:r>
          </a:p>
          <a:p>
            <a:pPr lvl="1"/>
            <a:r>
              <a:rPr lang="en-US" dirty="0" smtClean="0"/>
              <a:t>Maybe it’s ok if a crash loses a small amount of data </a:t>
            </a:r>
          </a:p>
          <a:p>
            <a:pPr lvl="1"/>
            <a:r>
              <a:rPr lang="en-US" dirty="0" smtClean="0"/>
              <a:t>Slower to query things not in the key</a:t>
            </a:r>
          </a:p>
          <a:p>
            <a:pPr lvl="1"/>
            <a:r>
              <a:rPr lang="en-US" dirty="0" smtClean="0"/>
              <a:t>Scales to multiple machines</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
        <p:nvSpPr>
          <p:cNvPr id="7" name="Rectangle 6"/>
          <p:cNvSpPr/>
          <p:nvPr/>
        </p:nvSpPr>
        <p:spPr>
          <a:xfrm>
            <a:off x="1128942" y="5111270"/>
            <a:ext cx="6821339" cy="923330"/>
          </a:xfrm>
          <a:prstGeom prst="rect">
            <a:avLst/>
          </a:prstGeom>
        </p:spPr>
        <p:txBody>
          <a:bodyPr wrap="square">
            <a:spAutoFit/>
          </a:bodyPr>
          <a:lstStyle/>
          <a:p>
            <a:r>
              <a:rPr lang="en-US" dirty="0" smtClean="0"/>
              <a:t>“</a:t>
            </a:r>
            <a:r>
              <a:rPr lang="en-US" dirty="0" err="1" smtClean="0"/>
              <a:t>Redis</a:t>
            </a:r>
            <a:r>
              <a:rPr lang="en-US" dirty="0" smtClean="0"/>
              <a:t> </a:t>
            </a:r>
            <a:r>
              <a:rPr lang="en-US" dirty="0"/>
              <a:t>is an open source, BSD licensed, advanced key-value store. It is often referred to as a data structure server since keys can contain strings, hashes, lists, sets and sorted sets</a:t>
            </a:r>
            <a:r>
              <a:rPr lang="en-US" dirty="0" smtClean="0"/>
              <a:t>.”</a:t>
            </a:r>
            <a:endParaRPr lang="en-US" dirty="0"/>
          </a:p>
        </p:txBody>
      </p:sp>
    </p:spTree>
    <p:extLst>
      <p:ext uri="{BB962C8B-B14F-4D97-AF65-F5344CB8AC3E}">
        <p14:creationId xmlns:p14="http://schemas.microsoft.com/office/powerpoint/2010/main" val="426557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	</a:t>
            </a:r>
            <a:r>
              <a:rPr lang="en-US" dirty="0" smtClean="0"/>
              <a:t>- just Keep It Simple, …</a:t>
            </a:r>
            <a:endParaRPr lang="en-US" dirty="0" smtClean="0">
              <a:sym typeface="Wingdings"/>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40788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endParaRPr lang="en-US" dirty="0"/>
          </a:p>
          <a:p>
            <a:pPr marL="0" indent="0">
              <a:buNone/>
            </a:pPr>
            <a:r>
              <a:rPr lang="en-US" dirty="0" smtClean="0"/>
              <a:t>“a </a:t>
            </a:r>
            <a:r>
              <a:rPr lang="en-US" dirty="0"/>
              <a:t>framework that allows for the distributed processing of large data sets across clusters of computers using simple programming models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134971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a:t>
            </a:r>
            <a:r>
              <a:rPr lang="en-US" smtClean="0"/>
              <a:t>) </a:t>
            </a:r>
            <a:endParaRPr lang="en-US" dirty="0"/>
          </a:p>
          <a:p>
            <a:pPr marL="0" indent="0">
              <a:buNone/>
            </a:pPr>
            <a:r>
              <a:rPr lang="en-US" i="1" dirty="0" smtClean="0"/>
              <a:t>Map </a:t>
            </a:r>
            <a:r>
              <a:rPr lang="en-US" dirty="0" smtClean="0"/>
              <a:t>data ‘shards’ with keys onto many nodes</a:t>
            </a:r>
          </a:p>
          <a:p>
            <a:pPr marL="0" indent="0">
              <a:buNone/>
            </a:pPr>
            <a:r>
              <a:rPr lang="en-US" i="1" dirty="0" smtClean="0"/>
              <a:t>Shuffle sort </a:t>
            </a:r>
            <a:r>
              <a:rPr lang="en-US" dirty="0" smtClean="0"/>
              <a:t>‘shards’ by aggregating them by key to increase the efficiency of processing</a:t>
            </a:r>
          </a:p>
          <a:p>
            <a:pPr marL="0" indent="0">
              <a:buNone/>
            </a:pPr>
            <a:r>
              <a:rPr lang="en-US" i="1" dirty="0" smtClean="0"/>
              <a:t>Reduce </a:t>
            </a:r>
            <a:r>
              <a:rPr lang="en-US" dirty="0" smtClean="0"/>
              <a:t>by processing the data </a:t>
            </a:r>
            <a:endParaRPr lang="en-US" i="1"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4154483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r>
              <a:rPr lang="en-US" dirty="0" smtClean="0"/>
              <a:t>Apache Hive: Interactive querying for </a:t>
            </a:r>
            <a:r>
              <a:rPr lang="en-US" dirty="0" err="1" smtClean="0"/>
              <a:t>Hadoop</a:t>
            </a:r>
            <a:endParaRPr lang="en-US" dirty="0" smtClean="0"/>
          </a:p>
          <a:p>
            <a:pPr marL="0" indent="0">
              <a:buNone/>
            </a:pPr>
            <a:r>
              <a:rPr lang="en-US" dirty="0" smtClean="0"/>
              <a:t>A way to manage distributed data (query, insert, </a:t>
            </a:r>
            <a:r>
              <a:rPr lang="en-US" i="1" dirty="0" smtClean="0"/>
              <a:t>etc</a:t>
            </a:r>
            <a:r>
              <a:rPr lang="en-US" i="1" dirty="0"/>
              <a:t>.)</a:t>
            </a:r>
            <a:r>
              <a:rPr lang="en-US" dirty="0"/>
              <a:t> </a:t>
            </a:r>
            <a:r>
              <a:rPr lang="en-US" dirty="0" smtClean="0"/>
              <a:t>“Hive </a:t>
            </a:r>
            <a:r>
              <a:rPr lang="en-US" dirty="0"/>
              <a:t>provides a mechanism to project structure onto </a:t>
            </a:r>
            <a:r>
              <a:rPr lang="en-US" dirty="0" smtClean="0"/>
              <a:t>... and </a:t>
            </a:r>
            <a:r>
              <a:rPr lang="en-US" dirty="0"/>
              <a:t>query the data using a SQL-like language called </a:t>
            </a:r>
            <a:r>
              <a:rPr lang="en-US" dirty="0" err="1"/>
              <a:t>HiveQL</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176461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MapReduce</a:t>
            </a:r>
            <a:endParaRPr lang="en-US" dirty="0"/>
          </a:p>
        </p:txBody>
      </p:sp>
      <p:sp>
        <p:nvSpPr>
          <p:cNvPr id="3" name="Content Placeholder 2"/>
          <p:cNvSpPr>
            <a:spLocks noGrp="1"/>
          </p:cNvSpPr>
          <p:nvPr>
            <p:ph idx="1"/>
          </p:nvPr>
        </p:nvSpPr>
        <p:spPr/>
        <p:txBody>
          <a:bodyPr/>
          <a:lstStyle/>
          <a:p>
            <a:pPr marL="0" indent="0">
              <a:buNone/>
            </a:pPr>
            <a:r>
              <a:rPr lang="en-US" dirty="0" smtClean="0"/>
              <a:t>Not ideal for ad-hoc query tasks</a:t>
            </a:r>
          </a:p>
          <a:p>
            <a:pPr marL="0" indent="0">
              <a:buNone/>
            </a:pPr>
            <a:r>
              <a:rPr lang="en-US" dirty="0" smtClean="0"/>
              <a:t>Slow for iterative data analysis </a:t>
            </a:r>
          </a:p>
          <a:p>
            <a:pPr marL="0" indent="0">
              <a:buNone/>
            </a:pPr>
            <a:r>
              <a:rPr lang="en-US" dirty="0" smtClean="0"/>
              <a:t>Good for normalization or processing</a:t>
            </a:r>
          </a:p>
          <a:p>
            <a:pPr marL="0" indent="0">
              <a:buNone/>
            </a:pPr>
            <a:r>
              <a:rPr lang="en-US" dirty="0" smtClean="0"/>
              <a:t>Good for batch work</a:t>
            </a:r>
          </a:p>
          <a:p>
            <a:pPr marL="0" indent="0">
              <a:buNone/>
            </a:pPr>
            <a:r>
              <a:rPr lang="en-US" dirty="0" smtClean="0"/>
              <a:t>Does not require that data fit a schema </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4168837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pPr marL="0" indent="0">
              <a:buNone/>
            </a:pPr>
            <a:r>
              <a:rPr lang="en-US" dirty="0"/>
              <a:t>“Analyze terabytes of data in </a:t>
            </a:r>
            <a:r>
              <a:rPr lang="en-US" dirty="0" smtClean="0"/>
              <a:t>seconds… bulk load your data … REST access”</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871226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r>
              <a:rPr lang="en-US" dirty="0" smtClean="0"/>
              <a:t>Based on </a:t>
            </a:r>
            <a:r>
              <a:rPr lang="en-US" dirty="0" err="1" smtClean="0"/>
              <a:t>Dremel</a:t>
            </a:r>
            <a:r>
              <a:rPr lang="en-US" dirty="0" smtClean="0"/>
              <a:t> (a schema-based SQL/like system that can handle very large data sets very quickly). </a:t>
            </a:r>
          </a:p>
          <a:p>
            <a:r>
              <a:rPr lang="en-US" dirty="0" smtClean="0"/>
              <a:t>Append-only system</a:t>
            </a:r>
          </a:p>
          <a:p>
            <a:r>
              <a:rPr lang="en-US" dirty="0" smtClean="0"/>
              <a:t>No install required (or allowed)</a:t>
            </a:r>
          </a:p>
          <a:p>
            <a:r>
              <a:rPr lang="en-US" dirty="0" smtClean="0"/>
              <a:t>Good if you don’t have an existing distributed infrastructure</a:t>
            </a:r>
          </a:p>
          <a:p>
            <a:r>
              <a:rPr lang="en-US" dirty="0"/>
              <a:t>Good for supporting visualizations and dashboards</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2789950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so fast?</a:t>
            </a:r>
            <a:endParaRPr lang="en-US" dirty="0"/>
          </a:p>
        </p:txBody>
      </p:sp>
      <p:sp>
        <p:nvSpPr>
          <p:cNvPr id="3" name="Content Placeholder 2"/>
          <p:cNvSpPr>
            <a:spLocks noGrp="1"/>
          </p:cNvSpPr>
          <p:nvPr>
            <p:ph idx="1"/>
          </p:nvPr>
        </p:nvSpPr>
        <p:spPr/>
        <p:txBody>
          <a:bodyPr/>
          <a:lstStyle/>
          <a:p>
            <a:r>
              <a:rPr lang="en-US" dirty="0" smtClean="0"/>
              <a:t>Data stored in tables, but organized in columns rather than rows</a:t>
            </a:r>
          </a:p>
          <a:p>
            <a:r>
              <a:rPr lang="en-US" dirty="0" smtClean="0"/>
              <a:t>Reduces the amount of data necessary to load into memory</a:t>
            </a:r>
          </a:p>
          <a:p>
            <a:r>
              <a:rPr lang="en-US" dirty="0" smtClean="0"/>
              <a:t>Query results returned as JSON objects &amp; can create new tables when very large</a:t>
            </a:r>
          </a:p>
          <a:p>
            <a:r>
              <a:rPr lang="en-US" dirty="0" smtClean="0"/>
              <a:t>Limited by Google’s servers’ available memory</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339765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Studying online text data (NLP)</a:t>
            </a:r>
          </a:p>
          <a:p>
            <a:pPr marL="0" indent="0">
              <a:buNone/>
            </a:pPr>
            <a:r>
              <a:rPr lang="en-US" dirty="0" smtClean="0"/>
              <a:t>Scraped data into </a:t>
            </a:r>
            <a:r>
              <a:rPr lang="en-US" i="1" dirty="0" smtClean="0"/>
              <a:t>Apache</a:t>
            </a:r>
            <a:r>
              <a:rPr lang="en-US" dirty="0" smtClean="0"/>
              <a:t> </a:t>
            </a:r>
            <a:r>
              <a:rPr lang="en-US" dirty="0" err="1" smtClean="0"/>
              <a:t>CouchDB</a:t>
            </a:r>
            <a:endParaRPr lang="en-US" dirty="0" smtClean="0"/>
          </a:p>
          <a:p>
            <a:r>
              <a:rPr lang="en-US" dirty="0" smtClean="0"/>
              <a:t>JSON based</a:t>
            </a:r>
          </a:p>
          <a:p>
            <a:r>
              <a:rPr lang="en-US" dirty="0" smtClean="0"/>
              <a:t>Schema-less / Document oriented</a:t>
            </a:r>
          </a:p>
          <a:p>
            <a:r>
              <a:rPr lang="en-US" dirty="0" smtClean="0"/>
              <a:t>HTTP support</a:t>
            </a:r>
          </a:p>
          <a:p>
            <a:r>
              <a:rPr lang="en-US" dirty="0" smtClean="0"/>
              <a:t>Supports </a:t>
            </a:r>
            <a:r>
              <a:rPr lang="en-US" dirty="0" err="1" smtClean="0"/>
              <a:t>MapReduce</a:t>
            </a:r>
            <a:endParaRPr lang="en-US" dirty="0" smtClean="0"/>
          </a:p>
          <a:p>
            <a:pPr marL="0" indent="0">
              <a:buNone/>
            </a:pPr>
            <a:r>
              <a:rPr lang="en-US" dirty="0" smtClean="0"/>
              <a:t>Collected 70GB of blog posts </a:t>
            </a:r>
          </a:p>
          <a:p>
            <a:pPr marL="0" indent="0">
              <a:buNone/>
            </a:pPr>
            <a:r>
              <a:rPr lang="en-US" dirty="0" smtClean="0"/>
              <a:t>[McNamara]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1738120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Poor debugging experience</a:t>
            </a:r>
          </a:p>
          <a:p>
            <a:r>
              <a:rPr lang="en-US" dirty="0" smtClean="0"/>
              <a:t>Error output poor</a:t>
            </a:r>
          </a:p>
          <a:p>
            <a:r>
              <a:rPr lang="en-US" dirty="0" err="1" smtClean="0"/>
              <a:t>MapReduce</a:t>
            </a:r>
            <a:r>
              <a:rPr lang="en-US" dirty="0" smtClean="0"/>
              <a:t> errors occurred only at </a:t>
            </a:r>
            <a:r>
              <a:rPr lang="en-US" i="1" dirty="0" smtClean="0"/>
              <a:t>reduce </a:t>
            </a:r>
            <a:r>
              <a:rPr lang="en-US" dirty="0" smtClean="0"/>
              <a:t>stage (slow debug cycle)</a:t>
            </a:r>
          </a:p>
          <a:p>
            <a:r>
              <a:rPr lang="en-US" dirty="0" smtClean="0"/>
              <a:t>Indexing data took days; failures could occur at any point</a:t>
            </a:r>
          </a:p>
          <a:p>
            <a:pPr marL="0" indent="0">
              <a:buNone/>
            </a:pPr>
            <a:r>
              <a:rPr lang="en-US" dirty="0" smtClean="0"/>
              <a:t>-&gt; Fast write, slow &amp; difficult querying</a:t>
            </a:r>
          </a:p>
          <a:p>
            <a:pPr marL="0" indent="0">
              <a:buNone/>
            </a:pPr>
            <a:r>
              <a:rPr lang="en-US" dirty="0" smtClean="0"/>
              <a:t>OPPOSITE of what he needed… File System might have been better, or REDIS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1941621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dirty="0" smtClean="0"/>
              <a:t>Understand your data problem </a:t>
            </a:r>
            <a:r>
              <a:rPr lang="en-US" i="1" dirty="0" smtClean="0"/>
              <a:t>first </a:t>
            </a:r>
          </a:p>
          <a:p>
            <a:pPr marL="0" indent="0">
              <a:buNone/>
            </a:pPr>
            <a:r>
              <a:rPr lang="en-US" dirty="0" smtClean="0"/>
              <a:t>Outsource things that aren’t key to your contribution</a:t>
            </a:r>
          </a:p>
          <a:p>
            <a:pPr marL="0" indent="0">
              <a:buNone/>
            </a:pPr>
            <a:r>
              <a:rPr lang="en-US" dirty="0" smtClean="0"/>
              <a:t>Start small  -- test on a subset of data to find basic problems first</a:t>
            </a:r>
          </a:p>
          <a:p>
            <a:pPr marL="0" indent="0">
              <a:buNone/>
            </a:pPr>
            <a:r>
              <a:rPr lang="en-US" dirty="0" smtClean="0"/>
              <a:t>Plan to scale up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425200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Decision trees pros</a:t>
            </a:r>
          </a:p>
          <a:p>
            <a:pPr lvl="1"/>
            <a:r>
              <a:rPr lang="en-US" dirty="0" smtClean="0"/>
              <a:t>Open world assumption </a:t>
            </a:r>
          </a:p>
          <a:p>
            <a:pPr lvl="1"/>
            <a:r>
              <a:rPr lang="en-US" dirty="0" smtClean="0"/>
              <a:t>Fast to learn and use </a:t>
            </a:r>
          </a:p>
          <a:p>
            <a:pPr lvl="1"/>
            <a:r>
              <a:rPr lang="en-US" dirty="0" smtClean="0"/>
              <a:t>Easy to interpret and understand</a:t>
            </a:r>
          </a:p>
          <a:p>
            <a:pPr marL="0" indent="0">
              <a:buNone/>
            </a:pPr>
            <a:r>
              <a:rPr lang="en-US" dirty="0" smtClean="0"/>
              <a:t>Decision trees cons</a:t>
            </a:r>
          </a:p>
          <a:p>
            <a:pPr marL="571500" lvl="2" indent="-342900">
              <a:buClr>
                <a:schemeClr val="accent3"/>
              </a:buClr>
            </a:pPr>
            <a:r>
              <a:rPr lang="en-US" dirty="0"/>
              <a:t>Prone to </a:t>
            </a:r>
            <a:r>
              <a:rPr lang="en-US" dirty="0" err="1"/>
              <a:t>overfitting</a:t>
            </a:r>
            <a:r>
              <a:rPr lang="en-US" dirty="0"/>
              <a:t> – handle this by </a:t>
            </a:r>
            <a:r>
              <a:rPr lang="en-US" dirty="0" smtClean="0"/>
              <a:t>pruning</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99752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b="1" dirty="0" smtClean="0"/>
              <a:t>Collecting Data:</a:t>
            </a:r>
            <a:r>
              <a:rPr lang="en-US" dirty="0" smtClean="0"/>
              <a:t> File System? Or </a:t>
            </a:r>
            <a:r>
              <a:rPr lang="en-US" i="1" dirty="0" err="1" smtClean="0"/>
              <a:t>Redis</a:t>
            </a:r>
            <a:r>
              <a:rPr lang="en-US" dirty="0" smtClean="0"/>
              <a:t>  [write heavy]</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847895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59755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 </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a:buFontTx/>
              <a:buChar char="-"/>
            </a:pPr>
            <a:r>
              <a:rPr lang="en-US" dirty="0" smtClean="0"/>
              <a:t>Lacks automated backups</a:t>
            </a:r>
          </a:p>
          <a:p>
            <a:pPr>
              <a:buFontTx/>
              <a:buChar char="-"/>
            </a:pPr>
            <a:r>
              <a:rPr lang="en-US" dirty="0" smtClean="0"/>
              <a:t>Lacks interoperability with existing </a:t>
            </a:r>
            <a:r>
              <a:rPr lang="en-US" dirty="0" err="1" smtClean="0"/>
              <a:t>filesystems</a:t>
            </a:r>
            <a:endParaRPr lang="en-US" dirty="0"/>
          </a:p>
          <a:p>
            <a:pPr>
              <a:buFontTx/>
              <a:buChar char="-"/>
            </a:pPr>
            <a:r>
              <a:rPr lang="en-US" dirty="0" smtClean="0"/>
              <a:t>Better for batch than interactive tasks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
        <p:nvSpPr>
          <p:cNvPr id="7" name="Rectangle 6"/>
          <p:cNvSpPr/>
          <p:nvPr/>
        </p:nvSpPr>
        <p:spPr>
          <a:xfrm>
            <a:off x="1128942" y="5396742"/>
            <a:ext cx="6597625" cy="861774"/>
          </a:xfrm>
          <a:prstGeom prst="rect">
            <a:avLst/>
          </a:prstGeom>
        </p:spPr>
        <p:txBody>
          <a:bodyPr wrap="square">
            <a:spAutoFit/>
          </a:bodyPr>
          <a:lstStyle/>
          <a:p>
            <a:r>
              <a:rPr lang="en-US" sz="3200" dirty="0" smtClean="0">
                <a:solidFill>
                  <a:schemeClr val="accent3"/>
                </a:solidFill>
              </a:rPr>
              <a:t>Other options to compare: </a:t>
            </a:r>
            <a:br>
              <a:rPr lang="en-US" sz="3200" dirty="0" smtClean="0">
                <a:solidFill>
                  <a:schemeClr val="accent3"/>
                </a:solidFill>
              </a:rPr>
            </a:br>
            <a:r>
              <a:rPr lang="en-US" dirty="0" smtClean="0">
                <a:solidFill>
                  <a:schemeClr val="accent3"/>
                </a:solidFill>
              </a:rPr>
              <a:t>http</a:t>
            </a:r>
            <a:r>
              <a:rPr lang="en-US" dirty="0">
                <a:solidFill>
                  <a:schemeClr val="accent3"/>
                </a:solidFill>
              </a:rPr>
              <a:t>://</a:t>
            </a:r>
            <a:r>
              <a:rPr lang="en-US" dirty="0" err="1">
                <a:solidFill>
                  <a:schemeClr val="accent3"/>
                </a:solidFill>
              </a:rPr>
              <a:t>kkovacs.eu</a:t>
            </a:r>
            <a:r>
              <a:rPr lang="en-US" dirty="0">
                <a:solidFill>
                  <a:schemeClr val="accent3"/>
                </a:solidFill>
              </a:rPr>
              <a:t>/</a:t>
            </a:r>
            <a:r>
              <a:rPr lang="en-US" dirty="0" err="1">
                <a:solidFill>
                  <a:schemeClr val="accent3"/>
                </a:solidFill>
              </a:rPr>
              <a:t>cassandra-vs-mongodb-vs-couchdb-vs-redis</a:t>
            </a:r>
            <a:endParaRPr lang="en-US" dirty="0">
              <a:solidFill>
                <a:schemeClr val="accent3"/>
              </a:solidFill>
            </a:endParaRPr>
          </a:p>
        </p:txBody>
      </p:sp>
    </p:spTree>
    <p:extLst>
      <p:ext uri="{BB962C8B-B14F-4D97-AF65-F5344CB8AC3E}">
        <p14:creationId xmlns:p14="http://schemas.microsoft.com/office/powerpoint/2010/main" val="850245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a:t>
            </a:r>
            <a:r>
              <a:rPr lang="en-US" dirty="0" smtClean="0"/>
              <a:t> 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a:t>
            </a:r>
            <a:r>
              <a:rPr lang="en-US" dirty="0" smtClean="0"/>
              <a:t> Google Big Query + D3 </a:t>
            </a:r>
          </a:p>
          <a:p>
            <a:pPr marL="0" indent="0">
              <a:buNone/>
            </a:pPr>
            <a:r>
              <a:rPr lang="en-US" b="1" dirty="0"/>
              <a:t>Summarization: </a:t>
            </a:r>
            <a:r>
              <a:rPr lang="en-US" dirty="0"/>
              <a:t>Google Big Query </a:t>
            </a:r>
            <a:endParaRPr lang="en-US" dirty="0" smtClean="0"/>
          </a:p>
          <a:p>
            <a:pPr>
              <a:buFontTx/>
              <a:buChar char="-"/>
            </a:pPr>
            <a:r>
              <a:rPr lang="en-US" dirty="0" smtClean="0"/>
              <a:t>In the cloud </a:t>
            </a:r>
          </a:p>
          <a:p>
            <a:pPr>
              <a:buFontTx/>
              <a:buChar char="-"/>
            </a:pPr>
            <a:r>
              <a:rPr lang="en-US" dirty="0" smtClean="0"/>
              <a:t>Network speed a limiting factor</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3215531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 </a:t>
            </a:r>
            <a:r>
              <a:rPr lang="en-US" dirty="0" smtClean="0"/>
              <a:t>Google Big Query + D3 </a:t>
            </a:r>
          </a:p>
          <a:p>
            <a:pPr marL="0" indent="0">
              <a:buNone/>
            </a:pPr>
            <a:r>
              <a:rPr lang="en-US" b="1" dirty="0" smtClean="0"/>
              <a:t>Summarization: </a:t>
            </a:r>
            <a:r>
              <a:rPr lang="en-US" dirty="0" smtClean="0"/>
              <a:t>Google Big Query </a:t>
            </a:r>
          </a:p>
          <a:p>
            <a:pPr marL="0" indent="0">
              <a:buNone/>
            </a:pPr>
            <a:r>
              <a:rPr lang="en-US" dirty="0" smtClean="0"/>
              <a:t>Machine Learning: About to discuss [but first, streaming…]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2900033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b="1" dirty="0" smtClean="0"/>
              <a:t>How to handle ongoing growth (streaming)</a:t>
            </a:r>
          </a:p>
          <a:p>
            <a:r>
              <a:rPr lang="en-US" dirty="0" smtClean="0"/>
              <a:t>How to design algorithms that can operate effectively on Big Data</a:t>
            </a:r>
          </a:p>
          <a:p>
            <a:r>
              <a:rPr lang="en-US" dirty="0" smtClean="0"/>
              <a:t>How to understand it and visualize it</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4091328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8061951" cy="990107"/>
          </a:xfrm>
        </p:spPr>
        <p:txBody>
          <a:bodyPr/>
          <a:lstStyle/>
          <a:p>
            <a:r>
              <a:rPr lang="en-US" dirty="0" smtClean="0"/>
              <a:t>Mining data from streams [</a:t>
            </a:r>
            <a:r>
              <a:rPr lang="en-US" i="1" dirty="0" smtClean="0"/>
              <a:t>e.g.</a:t>
            </a:r>
            <a:r>
              <a:rPr lang="en-US" dirty="0" smtClean="0"/>
              <a:t>, Twitter]</a:t>
            </a:r>
            <a:endParaRPr lang="en-US" dirty="0"/>
          </a:p>
        </p:txBody>
      </p:sp>
      <p:sp>
        <p:nvSpPr>
          <p:cNvPr id="3" name="Content Placeholder 2"/>
          <p:cNvSpPr>
            <a:spLocks noGrp="1"/>
          </p:cNvSpPr>
          <p:nvPr>
            <p:ph idx="1"/>
          </p:nvPr>
        </p:nvSpPr>
        <p:spPr/>
        <p:txBody>
          <a:bodyPr/>
          <a:lstStyle/>
          <a:p>
            <a:pPr marL="0" indent="0">
              <a:buNone/>
            </a:pPr>
            <a:r>
              <a:rPr lang="en-US" dirty="0" smtClean="0"/>
              <a:t>Don’t know entire data set in advance</a:t>
            </a:r>
          </a:p>
          <a:p>
            <a:pPr marL="0" indent="0">
              <a:buNone/>
            </a:pPr>
            <a:r>
              <a:rPr lang="en-US" dirty="0" smtClean="0"/>
              <a:t>Cannot store entire stream</a:t>
            </a:r>
            <a:endParaRPr lang="en-US" dirty="0"/>
          </a:p>
          <a:p>
            <a:pPr marL="0" indent="0">
              <a:buNone/>
            </a:pPr>
            <a:r>
              <a:rPr lang="en-US" dirty="0" smtClean="0"/>
              <a:t>Ideal for ‘online learning’ (can do this with regression using</a:t>
            </a:r>
            <a:r>
              <a:rPr lang="en-US" i="1" dirty="0" smtClean="0"/>
              <a:t> stochastic gradient descent </a:t>
            </a:r>
            <a:r>
              <a:rPr lang="en-US" dirty="0" smtClean="0"/>
              <a:t>learning algorithm)</a:t>
            </a:r>
          </a:p>
          <a:p>
            <a:r>
              <a:rPr lang="en-US" dirty="0" smtClean="0"/>
              <a:t>Train on initial data</a:t>
            </a:r>
          </a:p>
          <a:p>
            <a:r>
              <a:rPr lang="en-US" dirty="0" smtClean="0"/>
              <a:t>Each new example in the stream updates the model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Tree>
    <p:extLst>
      <p:ext uri="{BB962C8B-B14F-4D97-AF65-F5344CB8AC3E}">
        <p14:creationId xmlns:p14="http://schemas.microsoft.com/office/powerpoint/2010/main" val="3432432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60667" cy="990107"/>
          </a:xfrm>
        </p:spPr>
        <p:txBody>
          <a:bodyPr/>
          <a:lstStyle/>
          <a:p>
            <a:r>
              <a:rPr lang="en-US" dirty="0" smtClean="0"/>
              <a:t>Need to </a:t>
            </a:r>
            <a:r>
              <a:rPr lang="en-US" i="1" dirty="0" smtClean="0"/>
              <a:t>sample </a:t>
            </a:r>
            <a:r>
              <a:rPr lang="en-US" dirty="0" smtClean="0"/>
              <a:t>the stream at fixed size </a:t>
            </a:r>
            <a:endParaRPr lang="en-US" dirty="0"/>
          </a:p>
        </p:txBody>
      </p:sp>
      <p:sp>
        <p:nvSpPr>
          <p:cNvPr id="3" name="Content Placeholder 2"/>
          <p:cNvSpPr>
            <a:spLocks noGrp="1"/>
          </p:cNvSpPr>
          <p:nvPr>
            <p:ph idx="1"/>
          </p:nvPr>
        </p:nvSpPr>
        <p:spPr/>
        <p:txBody>
          <a:bodyPr/>
          <a:lstStyle/>
          <a:p>
            <a:pPr marL="0" indent="0">
              <a:buNone/>
            </a:pPr>
            <a:r>
              <a:rPr lang="en-US" dirty="0" smtClean="0"/>
              <a:t>Just use the last n elements?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Tree>
    <p:extLst>
      <p:ext uri="{BB962C8B-B14F-4D97-AF65-F5344CB8AC3E}">
        <p14:creationId xmlns:p14="http://schemas.microsoft.com/office/powerpoint/2010/main" val="22127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dirty="0" smtClean="0"/>
              <a:t>Sample 1/n as far back as we can?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827121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strike="sngStrike" dirty="0" smtClean="0"/>
              <a:t>Sample 1/n as far back as we can?</a:t>
            </a:r>
          </a:p>
          <a:p>
            <a:pPr marL="0" indent="0">
              <a:buNone/>
            </a:pPr>
            <a:r>
              <a:rPr lang="en-US" dirty="0" smtClean="0"/>
              <a:t>Account for duplicates &amp; so on with weighted samples</a:t>
            </a:r>
          </a:p>
          <a:p>
            <a:pPr marL="0" indent="0">
              <a:buNone/>
            </a:pPr>
            <a:r>
              <a:rPr lang="en-US" i="1" dirty="0" smtClean="0"/>
              <a:t>Or</a:t>
            </a:r>
          </a:p>
          <a:p>
            <a:pPr marL="0" indent="0">
              <a:buNone/>
            </a:pPr>
            <a:r>
              <a:rPr lang="en-US" dirty="0" smtClean="0"/>
              <a:t>Sample 1/n </a:t>
            </a:r>
            <a:r>
              <a:rPr lang="en-US" i="1" dirty="0" smtClean="0"/>
              <a:t>users </a:t>
            </a:r>
            <a:r>
              <a:rPr lang="en-US" dirty="0" smtClean="0"/>
              <a:t>but keep entire user log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1934151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98078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 based on Bayes’ law</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pSp>
        <p:nvGrpSpPr>
          <p:cNvPr id="7" name="Group 4"/>
          <p:cNvGrpSpPr>
            <a:grpSpLocks/>
          </p:cNvGrpSpPr>
          <p:nvPr/>
        </p:nvGrpSpPr>
        <p:grpSpPr bwMode="auto">
          <a:xfrm>
            <a:off x="1218147" y="3820043"/>
            <a:ext cx="6877050" cy="1066800"/>
            <a:chOff x="598" y="2070"/>
            <a:chExt cx="4332" cy="672"/>
          </a:xfrm>
        </p:grpSpPr>
        <p:grpSp>
          <p:nvGrpSpPr>
            <p:cNvPr id="8" name="Group 5"/>
            <p:cNvGrpSpPr>
              <a:grpSpLocks/>
            </p:cNvGrpSpPr>
            <p:nvPr/>
          </p:nvGrpSpPr>
          <p:grpSpPr bwMode="auto">
            <a:xfrm>
              <a:off x="598" y="2070"/>
              <a:ext cx="2666" cy="672"/>
              <a:chOff x="3094" y="2928"/>
              <a:chExt cx="2666" cy="672"/>
            </a:xfrm>
          </p:grpSpPr>
          <p:sp>
            <p:nvSpPr>
              <p:cNvPr id="16"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17" name="Group 7"/>
              <p:cNvGrpSpPr>
                <a:grpSpLocks/>
              </p:cNvGrpSpPr>
              <p:nvPr/>
            </p:nvGrpSpPr>
            <p:grpSpPr bwMode="auto">
              <a:xfrm>
                <a:off x="4128" y="2928"/>
                <a:ext cx="1632" cy="672"/>
                <a:chOff x="4128" y="2928"/>
                <a:chExt cx="1632" cy="672"/>
              </a:xfrm>
            </p:grpSpPr>
            <p:grpSp>
              <p:nvGrpSpPr>
                <p:cNvPr id="18" name="Group 8"/>
                <p:cNvGrpSpPr>
                  <a:grpSpLocks/>
                </p:cNvGrpSpPr>
                <p:nvPr/>
              </p:nvGrpSpPr>
              <p:grpSpPr bwMode="auto">
                <a:xfrm>
                  <a:off x="4128" y="2928"/>
                  <a:ext cx="1632" cy="672"/>
                  <a:chOff x="4128" y="2928"/>
                  <a:chExt cx="1632" cy="672"/>
                </a:xfrm>
              </p:grpSpPr>
              <p:sp>
                <p:nvSpPr>
                  <p:cNvPr id="20"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21"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19"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9" name="Group 12"/>
            <p:cNvGrpSpPr>
              <a:grpSpLocks/>
            </p:cNvGrpSpPr>
            <p:nvPr/>
          </p:nvGrpSpPr>
          <p:grpSpPr bwMode="auto">
            <a:xfrm>
              <a:off x="2264" y="2071"/>
              <a:ext cx="2666" cy="633"/>
              <a:chOff x="3094" y="2928"/>
              <a:chExt cx="2666" cy="633"/>
            </a:xfrm>
          </p:grpSpPr>
          <p:sp>
            <p:nvSpPr>
              <p:cNvPr id="10"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11" name="Group 14"/>
              <p:cNvGrpSpPr>
                <a:grpSpLocks/>
              </p:cNvGrpSpPr>
              <p:nvPr/>
            </p:nvGrpSpPr>
            <p:grpSpPr bwMode="auto">
              <a:xfrm>
                <a:off x="4128" y="2928"/>
                <a:ext cx="1632" cy="633"/>
                <a:chOff x="4128" y="2928"/>
                <a:chExt cx="1632" cy="633"/>
              </a:xfrm>
            </p:grpSpPr>
            <p:grpSp>
              <p:nvGrpSpPr>
                <p:cNvPr id="12" name="Group 15"/>
                <p:cNvGrpSpPr>
                  <a:grpSpLocks/>
                </p:cNvGrpSpPr>
                <p:nvPr/>
              </p:nvGrpSpPr>
              <p:grpSpPr bwMode="auto">
                <a:xfrm>
                  <a:off x="4128" y="2928"/>
                  <a:ext cx="1632" cy="633"/>
                  <a:chOff x="4128" y="2928"/>
                  <a:chExt cx="1632" cy="633"/>
                </a:xfrm>
              </p:grpSpPr>
              <p:sp>
                <p:nvSpPr>
                  <p:cNvPr id="14"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15"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13"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1502566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a:p>
            <a:pPr marL="0" indent="0">
              <a:buNone/>
            </a:pPr>
            <a:r>
              <a:rPr lang="en-US" dirty="0" smtClean="0"/>
              <a:t>Which pages are getting an unusual number of hits this hour?</a:t>
            </a:r>
          </a:p>
          <a:p>
            <a:pPr marL="0" indent="0">
              <a:buNone/>
            </a:pPr>
            <a:r>
              <a:rPr lang="en-US" dirty="0"/>
              <a:t>	</a:t>
            </a:r>
            <a:r>
              <a:rPr lang="en-US" dirty="0" smtClean="0"/>
              <a:t>- Count the number of 1s in last N elements (can still be a big problem; </a:t>
            </a:r>
            <a:r>
              <a:rPr lang="en-US" dirty="0" err="1" smtClean="0"/>
              <a:t>algthms</a:t>
            </a:r>
            <a:r>
              <a:rPr lang="en-US" dirty="0" smtClean="0"/>
              <a:t> for this in Ullman </a:t>
            </a:r>
            <a:r>
              <a:rPr lang="en-US" dirty="0" err="1" smtClean="0"/>
              <a:t>Ch</a:t>
            </a:r>
            <a:r>
              <a:rPr lang="en-US" dirty="0" smtClean="0"/>
              <a:t> 4)</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228884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dirty="0" smtClean="0"/>
              <a:t>How to handle ongoing growth (streaming)</a:t>
            </a:r>
          </a:p>
          <a:p>
            <a:r>
              <a:rPr lang="en-US" b="1" dirty="0" smtClean="0"/>
              <a:t>How to design algorithms that can operate effectively on Big Data</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2662474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847153"/>
            <a:ext cx="7526985" cy="4379976"/>
          </a:xfrm>
        </p:spPr>
        <p:txBody>
          <a:bodyPr/>
          <a:lstStyle/>
          <a:p>
            <a:pPr marL="0" indent="0">
              <a:buNone/>
            </a:pPr>
            <a:r>
              <a:rPr lang="en-US" dirty="0" smtClean="0"/>
              <a:t>Two approaches</a:t>
            </a:r>
          </a:p>
          <a:p>
            <a:r>
              <a:rPr lang="en-US" dirty="0" smtClean="0"/>
              <a:t>Distribute the work (parallelize)</a:t>
            </a:r>
          </a:p>
          <a:p>
            <a:r>
              <a:rPr lang="en-US" dirty="0" smtClean="0"/>
              <a:t>Break the work up into smaller batches</a:t>
            </a:r>
          </a:p>
          <a:p>
            <a:endParaRPr lang="en-US" dirty="0"/>
          </a:p>
          <a:p>
            <a:pPr marL="0" indent="0">
              <a:buNone/>
            </a:pPr>
            <a:r>
              <a:rPr lang="en-US" dirty="0" smtClean="0"/>
              <a:t>Algorithms that can operate on partial data sets are key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344833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a:t>										</a:t>
            </a:r>
            <a:r>
              <a:rPr lang="en-US" dirty="0" smtClean="0"/>
              <a:t/>
            </a:r>
            <a:br>
              <a:rPr lang="en-US" dirty="0" smtClean="0"/>
            </a:br>
            <a:endParaRPr lang="en-US" dirty="0"/>
          </a:p>
          <a:p>
            <a:pPr marL="0" indent="0">
              <a:buNone/>
            </a:pPr>
            <a:r>
              <a:rPr lang="en-US" dirty="0" smtClean="0"/>
              <a:t>But we are learning</a:t>
            </a:r>
            <a:r>
              <a:rPr lang="en-US" dirty="0"/>
              <a:t/>
            </a:r>
            <a:br>
              <a:rPr lang="en-US" dirty="0"/>
            </a:br>
            <a:endParaRPr lang="en-US" dirty="0" smtClean="0"/>
          </a:p>
          <a:p>
            <a:pPr marL="0" indent="0">
              <a:buNone/>
            </a:pPr>
            <a:r>
              <a:rPr lang="en-US" dirty="0" smtClean="0"/>
              <a:t>We </a:t>
            </a:r>
            <a:r>
              <a:rPr lang="en-US" dirty="0"/>
              <a:t>have a training set </a:t>
            </a:r>
            <a:r>
              <a:rPr lang="en-US" dirty="0" smtClean="0"/>
              <a:t>(X</a:t>
            </a:r>
            <a:r>
              <a:rPr lang="en-US" baseline="-25000" dirty="0" smtClean="0"/>
              <a:t>1</a:t>
            </a:r>
            <a:r>
              <a:rPr lang="en-US" dirty="0"/>
              <a:t>,y</a:t>
            </a:r>
            <a:r>
              <a:rPr lang="en-US" baseline="-25000" dirty="0"/>
              <a:t>1</a:t>
            </a:r>
            <a:r>
              <a:rPr lang="en-US" dirty="0"/>
              <a:t>)…</a:t>
            </a:r>
            <a:r>
              <a:rPr lang="en-US" dirty="0" smtClean="0"/>
              <a:t>(</a:t>
            </a:r>
            <a:r>
              <a:rPr lang="en-US" dirty="0" err="1" smtClean="0"/>
              <a:t>X</a:t>
            </a:r>
            <a:r>
              <a:rPr lang="en-US" baseline="-25000" dirty="0" err="1" smtClean="0"/>
              <a:t>n</a:t>
            </a:r>
            <a:r>
              <a:rPr lang="en-US" dirty="0" err="1"/>
              <a:t>,y</a:t>
            </a:r>
            <a:r>
              <a:rPr lang="en-US" baseline="-25000" dirty="0" err="1"/>
              <a:t>n</a:t>
            </a:r>
            <a:r>
              <a:rPr lang="en-US" dirty="0" smtClean="0"/>
              <a:t>) of feature vectors X and prediction y pairs.</a:t>
            </a:r>
            <a:endParaRPr lang="en-US" dirty="0"/>
          </a:p>
          <a:p>
            <a:pPr marL="0" indent="0">
              <a:buNone/>
            </a:pPr>
            <a:r>
              <a:rPr lang="en-US" dirty="0"/>
              <a:t>And we are trying to learn W</a:t>
            </a:r>
            <a:r>
              <a:rPr lang="en-US" dirty="0" smtClean="0"/>
              <a:t> </a:t>
            </a:r>
            <a:r>
              <a:rPr lang="en-US" dirty="0"/>
              <a:t>(</a:t>
            </a:r>
            <a:r>
              <a:rPr lang="en-US" dirty="0" smtClean="0"/>
              <a:t>weights for the features), </a:t>
            </a:r>
            <a:r>
              <a:rPr lang="en-US" dirty="0"/>
              <a:t>also called </a:t>
            </a:r>
            <a:r>
              <a:rPr lang="en-US" dirty="0" err="1" smtClean="0"/>
              <a:t>θ</a:t>
            </a:r>
            <a:r>
              <a:rPr lang="en-US" dirty="0"/>
              <a:t> </a:t>
            </a:r>
            <a:r>
              <a:rPr lang="en-US" dirty="0" smtClean="0"/>
              <a:t>sometimes, </a:t>
            </a:r>
            <a:br>
              <a:rPr lang="en-US" dirty="0" smtClean="0"/>
            </a:br>
            <a:r>
              <a:rPr lang="en-US" dirty="0" smtClean="0"/>
              <a:t>by minimizing the error E(W)</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657078669"/>
              </p:ext>
            </p:extLst>
          </p:nvPr>
        </p:nvGraphicFramePr>
        <p:xfrm>
          <a:off x="1919448" y="1530156"/>
          <a:ext cx="3443774" cy="1178492"/>
        </p:xfrm>
        <a:graphic>
          <a:graphicData uri="http://schemas.openxmlformats.org/presentationml/2006/ole">
            <mc:AlternateContent xmlns:mc="http://schemas.openxmlformats.org/markup-compatibility/2006">
              <mc:Choice xmlns:v="urn:schemas-microsoft-com:vml" Requires="v">
                <p:oleObj spid="_x0000_s937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1919448" y="1530156"/>
                        <a:ext cx="3443774" cy="1178492"/>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98265784"/>
              </p:ext>
            </p:extLst>
          </p:nvPr>
        </p:nvGraphicFramePr>
        <p:xfrm>
          <a:off x="4344988" y="2435225"/>
          <a:ext cx="2038350" cy="1179513"/>
        </p:xfrm>
        <a:graphic>
          <a:graphicData uri="http://schemas.openxmlformats.org/presentationml/2006/ole">
            <mc:AlternateContent xmlns:mc="http://schemas.openxmlformats.org/markup-compatibility/2006">
              <mc:Choice xmlns:v="urn:schemas-microsoft-com:vml" Requires="v">
                <p:oleObj spid="_x0000_s9379" name="Equation" r:id="rId6" imgW="774700" imgH="444500" progId="Equation.3">
                  <p:embed/>
                </p:oleObj>
              </mc:Choice>
              <mc:Fallback>
                <p:oleObj name="Equation" r:id="rId6" imgW="774700" imgH="444500" progId="Equation.3">
                  <p:embed/>
                  <p:pic>
                    <p:nvPicPr>
                      <p:cNvPr id="0" name=""/>
                      <p:cNvPicPr>
                        <a:picLocks noChangeAspect="1" noChangeArrowheads="1"/>
                      </p:cNvPicPr>
                      <p:nvPr/>
                    </p:nvPicPr>
                    <p:blipFill>
                      <a:blip r:embed="rId7"/>
                      <a:srcRect/>
                      <a:stretch>
                        <a:fillRect/>
                      </a:stretch>
                    </p:blipFill>
                    <p:spPr bwMode="auto">
                      <a:xfrm>
                        <a:off x="4344988" y="2435225"/>
                        <a:ext cx="2038350" cy="1179513"/>
                      </a:xfrm>
                      <a:prstGeom prst="rect">
                        <a:avLst/>
                      </a:prstGeom>
                      <a:noFill/>
                      <a:extLst/>
                    </p:spPr>
                  </p:pic>
                </p:oleObj>
              </mc:Fallback>
            </mc:AlternateContent>
          </a:graphicData>
        </a:graphic>
      </p:graphicFrame>
    </p:spTree>
    <p:extLst>
      <p:ext uri="{BB962C8B-B14F-4D97-AF65-F5344CB8AC3E}">
        <p14:creationId xmlns:p14="http://schemas.microsoft.com/office/powerpoint/2010/main" val="225756864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4196300593"/>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0339"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Tree>
    <p:extLst>
      <p:ext uri="{BB962C8B-B14F-4D97-AF65-F5344CB8AC3E}">
        <p14:creationId xmlns:p14="http://schemas.microsoft.com/office/powerpoint/2010/main" val="69818144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3243196233"/>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1331"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6" name="Rectangle 5"/>
          <p:cNvSpPr/>
          <p:nvPr/>
        </p:nvSpPr>
        <p:spPr>
          <a:xfrm>
            <a:off x="3387103" y="2776236"/>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4879233" y="310162"/>
            <a:ext cx="3658276" cy="2234425"/>
          </a:xfrm>
          <a:prstGeom prst="borderCallout1">
            <a:avLst>
              <a:gd name="adj1" fmla="val 18750"/>
              <a:gd name="adj2" fmla="val -8333"/>
              <a:gd name="adj3" fmla="val 116097"/>
              <a:gd name="adj4" fmla="val -34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r>
              <a:rPr lang="en-US" sz="2400" dirty="0" smtClean="0"/>
              <a:t>). Estimates the probability that y=1 given x.</a:t>
            </a:r>
          </a:p>
          <a:p>
            <a:endParaRPr lang="en-US" sz="2400" dirty="0"/>
          </a:p>
        </p:txBody>
      </p:sp>
    </p:spTree>
    <p:extLst>
      <p:ext uri="{BB962C8B-B14F-4D97-AF65-F5344CB8AC3E}">
        <p14:creationId xmlns:p14="http://schemas.microsoft.com/office/powerpoint/2010/main" val="6479302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1543672678"/>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2354"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8" name="Rectangle 7"/>
          <p:cNvSpPr/>
          <p:nvPr/>
        </p:nvSpPr>
        <p:spPr>
          <a:xfrm>
            <a:off x="3847279" y="2757045"/>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2859279" y="638759"/>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81153774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3346722632"/>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3378"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11" name="Rectangle 10"/>
          <p:cNvSpPr/>
          <p:nvPr/>
        </p:nvSpPr>
        <p:spPr>
          <a:xfrm>
            <a:off x="4623685" y="2721574"/>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Line Callout 1 11"/>
          <p:cNvSpPr/>
          <p:nvPr/>
        </p:nvSpPr>
        <p:spPr>
          <a:xfrm>
            <a:off x="3656393" y="1164568"/>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85724371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3169045159"/>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4402"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8" name="Rectangle 7"/>
          <p:cNvSpPr/>
          <p:nvPr/>
        </p:nvSpPr>
        <p:spPr>
          <a:xfrm>
            <a:off x="6106933" y="2750450"/>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4853997" y="991904"/>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356315466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How do we define L? Needs to be convex</a:t>
            </a:r>
          </a:p>
          <a:p>
            <a:pPr marL="0" indent="0">
              <a:buNone/>
            </a:pPr>
            <a:r>
              <a:rPr lang="en-US" dirty="0" smtClean="0"/>
              <a:t>(see Ng </a:t>
            </a:r>
            <a:r>
              <a:rPr lang="en-US" dirty="0"/>
              <a:t>for derivation: </a:t>
            </a:r>
            <a:r>
              <a:rPr lang="en-US" sz="1200" dirty="0">
                <a:hlinkClick r:id="rId4"/>
              </a:rPr>
              <a:t>https://www.youtube.com/watch?v=IxotEG3yWHs</a:t>
            </a:r>
            <a:r>
              <a:rPr lang="en-US" dirty="0" smtClean="0"/>
              <a:t>)</a:t>
            </a:r>
          </a:p>
          <a:p>
            <a:pPr marL="0" indent="0">
              <a:buNone/>
            </a:pPr>
            <a:endParaRPr lang="en-US" dirty="0" smtClean="0"/>
          </a:p>
          <a:p>
            <a:pPr marL="0" indent="0">
              <a:buNone/>
            </a:pPr>
            <a:endParaRPr lang="en-US" dirty="0" smtClean="0"/>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205997051"/>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5485" name="Equation" r:id="rId5" imgW="1993900" imgH="457200" progId="Equation.3">
                  <p:embed/>
                </p:oleObj>
              </mc:Choice>
              <mc:Fallback>
                <p:oleObj name="Equation" r:id="rId5" imgW="1993900" imgH="457200" progId="Equation.3">
                  <p:embed/>
                  <p:pic>
                    <p:nvPicPr>
                      <p:cNvPr id="0" name=""/>
                      <p:cNvPicPr>
                        <a:picLocks noChangeAspect="1" noChangeArrowheads="1"/>
                      </p:cNvPicPr>
                      <p:nvPr/>
                    </p:nvPicPr>
                    <p:blipFill>
                      <a:blip r:embed="rId6"/>
                      <a:srcRect/>
                      <a:stretch>
                        <a:fillRect/>
                      </a:stretch>
                    </p:blipFill>
                    <p:spPr bwMode="auto">
                      <a:xfrm>
                        <a:off x="1362075" y="2505075"/>
                        <a:ext cx="5907088" cy="1376363"/>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987763098"/>
              </p:ext>
            </p:extLst>
          </p:nvPr>
        </p:nvGraphicFramePr>
        <p:xfrm>
          <a:off x="1128943" y="5196294"/>
          <a:ext cx="5726113" cy="560388"/>
        </p:xfrm>
        <a:graphic>
          <a:graphicData uri="http://schemas.openxmlformats.org/presentationml/2006/ole">
            <mc:AlternateContent xmlns:mc="http://schemas.openxmlformats.org/markup-compatibility/2006">
              <mc:Choice xmlns:v="urn:schemas-microsoft-com:vml" Requires="v">
                <p:oleObj spid="_x0000_s15486" name="Equation" r:id="rId7" imgW="2463800" imgH="241300" progId="Equation.3">
                  <p:embed/>
                </p:oleObj>
              </mc:Choice>
              <mc:Fallback>
                <p:oleObj name="Equation" r:id="rId7" imgW="2463800" imgH="241300" progId="Equation.3">
                  <p:embed/>
                  <p:pic>
                    <p:nvPicPr>
                      <p:cNvPr id="0" name=""/>
                      <p:cNvPicPr/>
                      <p:nvPr/>
                    </p:nvPicPr>
                    <p:blipFill>
                      <a:blip r:embed="rId8"/>
                      <a:stretch>
                        <a:fillRect/>
                      </a:stretch>
                    </p:blipFill>
                    <p:spPr>
                      <a:xfrm>
                        <a:off x="1128943" y="5196294"/>
                        <a:ext cx="5726113" cy="560388"/>
                      </a:xfrm>
                      <a:prstGeom prst="rect">
                        <a:avLst/>
                      </a:prstGeom>
                    </p:spPr>
                  </p:pic>
                </p:oleObj>
              </mc:Fallback>
            </mc:AlternateContent>
          </a:graphicData>
        </a:graphic>
      </p:graphicFrame>
    </p:spTree>
    <p:extLst>
      <p:ext uri="{BB962C8B-B14F-4D97-AF65-F5344CB8AC3E}">
        <p14:creationId xmlns:p14="http://schemas.microsoft.com/office/powerpoint/2010/main" val="41844705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9829252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At each step change w based on the error and the step size </a:t>
            </a:r>
            <a:r>
              <a:rPr lang="en-US" altLang="he-IL" dirty="0">
                <a:sym typeface="Symbol" charset="0"/>
              </a:rPr>
              <a:t></a:t>
            </a:r>
            <a:endParaRPr lang="en-US" altLang="he-IL" dirty="0"/>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dirty="0" smtClean="0"/>
              <a:t>)</a:t>
            </a:r>
          </a:p>
          <a:p>
            <a:pPr>
              <a:lnSpc>
                <a:spcPct val="110000"/>
              </a:lnSpc>
              <a:buFontTx/>
              <a:buNone/>
            </a:pPr>
            <a:r>
              <a:rPr lang="en-US" dirty="0" smtClean="0"/>
              <a:t>Based on the partial derivative of E(w)</a:t>
            </a:r>
          </a:p>
          <a:p>
            <a:pPr>
              <a:lnSpc>
                <a:spcPct val="110000"/>
              </a:lnSpc>
              <a:buFontTx/>
              <a:buNone/>
            </a:pPr>
            <a:endParaRPr lang="en-US" dirty="0" smtClean="0"/>
          </a:p>
          <a:p>
            <a:pPr>
              <a:lnSpc>
                <a:spcPct val="110000"/>
              </a:lnSpc>
              <a:buFontTx/>
              <a:buNone/>
            </a:pPr>
            <a:endParaRPr lang="en-US" dirty="0" smtClean="0"/>
          </a:p>
          <a:p>
            <a:pPr>
              <a:lnSpc>
                <a:spcPct val="110000"/>
              </a:lnSpc>
              <a:buFontTx/>
              <a:buNone/>
            </a:pPr>
            <a:r>
              <a:rPr lang="en-US" dirty="0" smtClean="0"/>
              <a:t>This is just the error (from the reg. line)</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60</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517952127"/>
              </p:ext>
            </p:extLst>
          </p:nvPr>
        </p:nvGraphicFramePr>
        <p:xfrm>
          <a:off x="1438275" y="4637088"/>
          <a:ext cx="1889125" cy="558800"/>
        </p:xfrm>
        <a:graphic>
          <a:graphicData uri="http://schemas.openxmlformats.org/presentationml/2006/ole">
            <mc:AlternateContent xmlns:mc="http://schemas.openxmlformats.org/markup-compatibility/2006">
              <mc:Choice xmlns:v="urn:schemas-microsoft-com:vml" Requires="v">
                <p:oleObj spid="_x0000_s16440" name="Equation" r:id="rId3" imgW="812800" imgH="241300" progId="Equation.3">
                  <p:embed/>
                </p:oleObj>
              </mc:Choice>
              <mc:Fallback>
                <p:oleObj name="Equation" r:id="rId3" imgW="812800" imgH="241300" progId="Equation.3">
                  <p:embed/>
                  <p:pic>
                    <p:nvPicPr>
                      <p:cNvPr id="0" name=""/>
                      <p:cNvPicPr/>
                      <p:nvPr/>
                    </p:nvPicPr>
                    <p:blipFill>
                      <a:blip r:embed="rId4"/>
                      <a:stretch>
                        <a:fillRect/>
                      </a:stretch>
                    </p:blipFill>
                    <p:spPr>
                      <a:xfrm>
                        <a:off x="1438275" y="4637088"/>
                        <a:ext cx="1889125" cy="558800"/>
                      </a:xfrm>
                      <a:prstGeom prst="rect">
                        <a:avLst/>
                      </a:prstGeom>
                    </p:spPr>
                  </p:pic>
                </p:oleObj>
              </mc:Fallback>
            </mc:AlternateContent>
          </a:graphicData>
        </a:graphic>
      </p:graphicFrame>
    </p:spTree>
    <p:extLst>
      <p:ext uri="{BB962C8B-B14F-4D97-AF65-F5344CB8AC3E}">
        <p14:creationId xmlns:p14="http://schemas.microsoft.com/office/powerpoint/2010/main" val="305287201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t>
            </a:r>
            <a:br>
              <a:rPr lang="en-US" dirty="0" smtClean="0"/>
            </a:br>
            <a:r>
              <a:rPr lang="en-US" dirty="0" smtClean="0"/>
              <a:t>Implementing Gradient Descent</a:t>
            </a:r>
            <a:endParaRPr lang="en-US" dirty="0"/>
          </a:p>
        </p:txBody>
      </p:sp>
      <p:sp>
        <p:nvSpPr>
          <p:cNvPr id="3" name="Content Placeholder 2"/>
          <p:cNvSpPr>
            <a:spLocks noGrp="1"/>
          </p:cNvSpPr>
          <p:nvPr>
            <p:ph idx="1"/>
          </p:nvPr>
        </p:nvSpPr>
        <p:spPr>
          <a:xfrm>
            <a:off x="1128943" y="1525653"/>
            <a:ext cx="7048804" cy="4379976"/>
          </a:xfrm>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  At each step change w based on the error </a:t>
            </a:r>
            <a:br>
              <a:rPr lang="en-US" altLang="he-IL" dirty="0" smtClean="0"/>
            </a:br>
            <a:r>
              <a:rPr lang="en-US" altLang="he-IL" dirty="0" smtClean="0"/>
              <a:t> and the step size </a:t>
            </a:r>
            <a:r>
              <a:rPr lang="en-US" altLang="he-IL" dirty="0" smtClean="0">
                <a:sym typeface="Symbol" charset="0"/>
              </a:rPr>
              <a:t> (the learning rate)</a:t>
            </a:r>
            <a:endParaRPr lang="en-US" altLang="he-IL" dirty="0"/>
          </a:p>
          <a:p>
            <a:pPr>
              <a:lnSpc>
                <a:spcPct val="110000"/>
              </a:lnSpc>
              <a:buNone/>
            </a:pPr>
            <a:r>
              <a:rPr lang="en-US" dirty="0" smtClean="0">
                <a:latin typeface="Benguiat Frisky" charset="0"/>
              </a:rPr>
              <a:t>	</a:t>
            </a:r>
            <a:r>
              <a:rPr lang="en-US" dirty="0">
                <a:latin typeface="Symbol" charset="0"/>
              </a:rPr>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a:t>- </a:t>
            </a:r>
            <a:r>
              <a:rPr lang="en-US" altLang="he-IL" dirty="0">
                <a:sym typeface="Symbol" charset="0"/>
              </a:rPr>
              <a:t> </a:t>
            </a:r>
            <a:r>
              <a:rPr lang="en-US" dirty="0" err="1"/>
              <a:t>Δ</a:t>
            </a:r>
            <a:r>
              <a:rPr lang="en-US" dirty="0"/>
              <a:t>(w</a:t>
            </a:r>
            <a:r>
              <a:rPr lang="en-US" dirty="0" smtClean="0"/>
              <a:t>)</a:t>
            </a:r>
          </a:p>
          <a:p>
            <a:pPr>
              <a:lnSpc>
                <a:spcPct val="110000"/>
              </a:lnSpc>
              <a:buNone/>
            </a:pPr>
            <a:r>
              <a:rPr lang="en-US" dirty="0" smtClean="0"/>
              <a:t>  simultaneously update all the weights for training instance </a:t>
            </a:r>
            <a:r>
              <a:rPr lang="en-US" dirty="0" err="1" smtClean="0"/>
              <a:t>X</a:t>
            </a:r>
            <a:r>
              <a:rPr lang="en-US" baseline="-25000" dirty="0" err="1" smtClean="0"/>
              <a:t>j</a:t>
            </a:r>
            <a:r>
              <a:rPr lang="en-US" dirty="0" smtClean="0"/>
              <a:t>, </a:t>
            </a:r>
            <a:r>
              <a:rPr lang="en-US" dirty="0" err="1" smtClean="0"/>
              <a:t>y</a:t>
            </a:r>
            <a:r>
              <a:rPr lang="en-US" baseline="-25000" dirty="0" err="1" smtClean="0"/>
              <a:t>j</a:t>
            </a:r>
            <a:endParaRPr lang="en-US" dirty="0" smtClean="0"/>
          </a:p>
          <a:p>
            <a:pPr>
              <a:lnSpc>
                <a:spcPct val="110000"/>
              </a:lnSpc>
              <a:buNone/>
            </a:pPr>
            <a:endParaRPr lang="en-US" baseline="-25000" dirty="0"/>
          </a:p>
          <a:p>
            <a:pPr>
              <a:lnSpc>
                <a:spcPct val="110000"/>
              </a:lnSpc>
              <a:buNone/>
            </a:pPr>
            <a:endParaRPr lang="en-US" baseline="-25000" dirty="0" smtClean="0"/>
          </a:p>
          <a:p>
            <a:pPr>
              <a:lnSpc>
                <a:spcPct val="110000"/>
              </a:lnSpc>
              <a:buNone/>
            </a:pPr>
            <a:r>
              <a:rPr lang="en-US" dirty="0" smtClean="0"/>
              <a:t>  where p</a:t>
            </a:r>
            <a:r>
              <a:rPr lang="en-US" baseline="-25000" dirty="0" smtClean="0"/>
              <a:t>w</a:t>
            </a:r>
            <a:r>
              <a:rPr lang="en-US" dirty="0" smtClean="0"/>
              <a:t>(x</a:t>
            </a:r>
            <a:r>
              <a:rPr lang="en-US" baseline="30000" dirty="0" smtClean="0"/>
              <a:t>(</a:t>
            </a:r>
            <a:r>
              <a:rPr lang="en-US" baseline="30000" dirty="0" err="1" smtClean="0"/>
              <a:t>i</a:t>
            </a:r>
            <a:r>
              <a:rPr lang="en-US" baseline="30000" dirty="0" smtClean="0"/>
              <a:t>)</a:t>
            </a:r>
            <a:r>
              <a:rPr lang="en-US" dirty="0" smtClean="0"/>
              <a:t>) = </a:t>
            </a:r>
            <a:endParaRPr lang="en-US" baseline="-25000" dirty="0"/>
          </a:p>
          <a:p>
            <a:pPr>
              <a:lnSpc>
                <a:spcPct val="110000"/>
              </a:lnSpc>
              <a:buNone/>
            </a:pP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61</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76822337"/>
              </p:ext>
            </p:extLst>
          </p:nvPr>
        </p:nvGraphicFramePr>
        <p:xfrm>
          <a:off x="1461712" y="4289710"/>
          <a:ext cx="4514850" cy="1062038"/>
        </p:xfrm>
        <a:graphic>
          <a:graphicData uri="http://schemas.openxmlformats.org/presentationml/2006/ole">
            <mc:AlternateContent xmlns:mc="http://schemas.openxmlformats.org/markup-compatibility/2006">
              <mc:Choice xmlns:v="urn:schemas-microsoft-com:vml" Requires="v">
                <p:oleObj spid="_x0000_s17492" name="Equation" r:id="rId3" imgW="1943100" imgH="457200" progId="Equation.3">
                  <p:embed/>
                </p:oleObj>
              </mc:Choice>
              <mc:Fallback>
                <p:oleObj name="Equation" r:id="rId3" imgW="1943100" imgH="457200" progId="Equation.3">
                  <p:embed/>
                  <p:pic>
                    <p:nvPicPr>
                      <p:cNvPr id="0" name=""/>
                      <p:cNvPicPr/>
                      <p:nvPr/>
                    </p:nvPicPr>
                    <p:blipFill>
                      <a:blip r:embed="rId4"/>
                      <a:stretch>
                        <a:fillRect/>
                      </a:stretch>
                    </p:blipFill>
                    <p:spPr>
                      <a:xfrm>
                        <a:off x="1461712" y="4289710"/>
                        <a:ext cx="4514850" cy="10620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61613455"/>
              </p:ext>
            </p:extLst>
          </p:nvPr>
        </p:nvGraphicFramePr>
        <p:xfrm>
          <a:off x="3820614" y="5054963"/>
          <a:ext cx="1436688" cy="1179512"/>
        </p:xfrm>
        <a:graphic>
          <a:graphicData uri="http://schemas.openxmlformats.org/presentationml/2006/ole">
            <mc:AlternateContent xmlns:mc="http://schemas.openxmlformats.org/markup-compatibility/2006">
              <mc:Choice xmlns:v="urn:schemas-microsoft-com:vml" Requires="v">
                <p:oleObj spid="_x0000_s17493" name="Equation" r:id="rId5" imgW="546100" imgH="444500" progId="Equation.3">
                  <p:embed/>
                </p:oleObj>
              </mc:Choice>
              <mc:Fallback>
                <p:oleObj name="Equation" r:id="rId5" imgW="546100" imgH="444500" progId="Equation.3">
                  <p:embed/>
                  <p:pic>
                    <p:nvPicPr>
                      <p:cNvPr id="0" name=""/>
                      <p:cNvPicPr>
                        <a:picLocks noChangeAspect="1" noChangeArrowheads="1"/>
                      </p:cNvPicPr>
                      <p:nvPr/>
                    </p:nvPicPr>
                    <p:blipFill>
                      <a:blip r:embed="rId6"/>
                      <a:srcRect/>
                      <a:stretch>
                        <a:fillRect/>
                      </a:stretch>
                    </p:blipFill>
                    <p:spPr bwMode="auto">
                      <a:xfrm>
                        <a:off x="3820614" y="5054963"/>
                        <a:ext cx="1436688" cy="1179512"/>
                      </a:xfrm>
                      <a:prstGeom prst="rect">
                        <a:avLst/>
                      </a:prstGeom>
                      <a:noFill/>
                      <a:extLst/>
                    </p:spPr>
                  </p:pic>
                </p:oleObj>
              </mc:Fallback>
            </mc:AlternateContent>
          </a:graphicData>
        </a:graphic>
      </p:graphicFrame>
    </p:spTree>
    <p:extLst>
      <p:ext uri="{BB962C8B-B14F-4D97-AF65-F5344CB8AC3E}">
        <p14:creationId xmlns:p14="http://schemas.microsoft.com/office/powerpoint/2010/main" val="284012201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62</a:t>
            </a:fld>
            <a:endParaRPr lang="en-US" dirty="0"/>
          </a:p>
        </p:txBody>
      </p:sp>
    </p:spTree>
    <p:extLst>
      <p:ext uri="{BB962C8B-B14F-4D97-AF65-F5344CB8AC3E}">
        <p14:creationId xmlns:p14="http://schemas.microsoft.com/office/powerpoint/2010/main" val="179634049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63</a:t>
            </a:fld>
            <a:endParaRPr lang="en-US" dirty="0"/>
          </a:p>
        </p:txBody>
      </p:sp>
    </p:spTree>
    <p:extLst>
      <p:ext uri="{BB962C8B-B14F-4D97-AF65-F5344CB8AC3E}">
        <p14:creationId xmlns:p14="http://schemas.microsoft.com/office/powerpoint/2010/main" val="96662740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a:t>
            </a:r>
          </a:p>
          <a:p>
            <a:pPr>
              <a:lnSpc>
                <a:spcPct val="110000"/>
              </a:lnSpc>
              <a:buNone/>
            </a:pPr>
            <a:r>
              <a:rPr lang="en-US" altLang="he-IL" dirty="0" smtClean="0">
                <a:sym typeface="Symbol" charset="0"/>
              </a:rPr>
              <a:t>Instead of:</a:t>
            </a:r>
            <a:r>
              <a:rPr lang="en-US" altLang="he-IL" baseline="-25000" dirty="0" smtClean="0">
                <a:sym typeface="Symbol" charset="0"/>
              </a:rPr>
              <a:t> </a:t>
            </a:r>
          </a:p>
          <a:p>
            <a:pPr>
              <a:lnSpc>
                <a:spcPct val="110000"/>
              </a:lnSpc>
              <a:buNone/>
            </a:pPr>
            <a:endParaRPr lang="en-US" altLang="he-IL" baseline="-25000" dirty="0">
              <a:sym typeface="Symbol" charset="0"/>
            </a:endParaRPr>
          </a:p>
          <a:p>
            <a:pPr>
              <a:lnSpc>
                <a:spcPct val="110000"/>
              </a:lnSpc>
              <a:buNone/>
            </a:pPr>
            <a:r>
              <a:rPr lang="en-US" altLang="he-IL" dirty="0" smtClean="0">
                <a:sym typeface="Symbol" charset="0"/>
              </a:rPr>
              <a:t>Use:</a:t>
            </a:r>
            <a:endParaRPr lang="en-US" altLang="he-IL" dirty="0">
              <a:sym typeface="Symbol" charset="0"/>
            </a:endParaRPr>
          </a:p>
          <a:p>
            <a:pPr marL="0" indent="0">
              <a:buNone/>
            </a:pPr>
            <a:r>
              <a:rPr lang="en-US" dirty="0" smtClean="0"/>
              <a:t>For every y</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293842386"/>
              </p:ext>
            </p:extLst>
          </p:nvPr>
        </p:nvGraphicFramePr>
        <p:xfrm>
          <a:off x="2892597" y="4160566"/>
          <a:ext cx="4514850" cy="1062038"/>
        </p:xfrm>
        <a:graphic>
          <a:graphicData uri="http://schemas.openxmlformats.org/presentationml/2006/ole">
            <mc:AlternateContent xmlns:mc="http://schemas.openxmlformats.org/markup-compatibility/2006">
              <mc:Choice xmlns:v="urn:schemas-microsoft-com:vml" Requires="v">
                <p:oleObj spid="_x0000_s1094" name="Equation" r:id="rId4" imgW="1943100" imgH="457200" progId="Equation.3">
                  <p:embed/>
                </p:oleObj>
              </mc:Choice>
              <mc:Fallback>
                <p:oleObj name="Equation" r:id="rId4" imgW="1943100" imgH="457200" progId="Equation.3">
                  <p:embed/>
                  <p:pic>
                    <p:nvPicPr>
                      <p:cNvPr id="0" name=""/>
                      <p:cNvPicPr/>
                      <p:nvPr/>
                    </p:nvPicPr>
                    <p:blipFill>
                      <a:blip r:embed="rId5"/>
                      <a:stretch>
                        <a:fillRect/>
                      </a:stretch>
                    </p:blipFill>
                    <p:spPr>
                      <a:xfrm>
                        <a:off x="2892597" y="4160566"/>
                        <a:ext cx="4514850" cy="10620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45048015"/>
              </p:ext>
            </p:extLst>
          </p:nvPr>
        </p:nvGraphicFramePr>
        <p:xfrm>
          <a:off x="2305050" y="5402263"/>
          <a:ext cx="4130675" cy="588962"/>
        </p:xfrm>
        <a:graphic>
          <a:graphicData uri="http://schemas.openxmlformats.org/presentationml/2006/ole">
            <mc:AlternateContent xmlns:mc="http://schemas.openxmlformats.org/markup-compatibility/2006">
              <mc:Choice xmlns:v="urn:schemas-microsoft-com:vml" Requires="v">
                <p:oleObj spid="_x0000_s1095" name="Equation" r:id="rId6" imgW="1778000" imgH="254000" progId="Equation.3">
                  <p:embed/>
                </p:oleObj>
              </mc:Choice>
              <mc:Fallback>
                <p:oleObj name="Equation" r:id="rId6" imgW="1778000" imgH="254000" progId="Equation.3">
                  <p:embed/>
                  <p:pic>
                    <p:nvPicPr>
                      <p:cNvPr id="0" name=""/>
                      <p:cNvPicPr/>
                      <p:nvPr/>
                    </p:nvPicPr>
                    <p:blipFill>
                      <a:blip r:embed="rId7"/>
                      <a:stretch>
                        <a:fillRect/>
                      </a:stretch>
                    </p:blipFill>
                    <p:spPr>
                      <a:xfrm>
                        <a:off x="2305050" y="5402263"/>
                        <a:ext cx="4130675" cy="588962"/>
                      </a:xfrm>
                      <a:prstGeom prst="rect">
                        <a:avLst/>
                      </a:prstGeom>
                    </p:spPr>
                  </p:pic>
                </p:oleObj>
              </mc:Fallback>
            </mc:AlternateContent>
          </a:graphicData>
        </a:graphic>
      </p:graphicFrame>
    </p:spTree>
    <p:extLst>
      <p:ext uri="{BB962C8B-B14F-4D97-AF65-F5344CB8AC3E}">
        <p14:creationId xmlns:p14="http://schemas.microsoft.com/office/powerpoint/2010/main" val="105340760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a:t>
            </a:r>
            <a:r>
              <a:rPr lang="en-US" altLang="he-IL" dirty="0" err="1" smtClean="0">
                <a:sym typeface="Symbol" charset="0"/>
              </a:rPr>
              <a:t>guarranteed</a:t>
            </a:r>
            <a:r>
              <a:rPr lang="en-US" altLang="he-IL" dirty="0" smtClean="0">
                <a:sym typeface="Symbol" charset="0"/>
              </a:rPr>
              <a:t>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187631584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Parallel</a:t>
            </a:r>
            <a:endParaRPr lang="en-US" dirty="0"/>
          </a:p>
        </p:txBody>
      </p:sp>
      <p:sp>
        <p:nvSpPr>
          <p:cNvPr id="3" name="Content Placeholder 2"/>
          <p:cNvSpPr>
            <a:spLocks noGrp="1"/>
          </p:cNvSpPr>
          <p:nvPr>
            <p:ph idx="1"/>
          </p:nvPr>
        </p:nvSpPr>
        <p:spPr>
          <a:xfrm>
            <a:off x="1128943" y="1659017"/>
            <a:ext cx="7048804" cy="4379976"/>
          </a:xfrm>
        </p:spPr>
        <p:txBody>
          <a:bodyPr/>
          <a:lstStyle/>
          <a:p>
            <a:pPr marL="0" indent="0">
              <a:buNone/>
            </a:pPr>
            <a:r>
              <a:rPr lang="en-US" dirty="0" smtClean="0"/>
              <a:t>Distributed machine learning</a:t>
            </a:r>
          </a:p>
          <a:p>
            <a:r>
              <a:rPr lang="en-US" b="1" dirty="0" smtClean="0"/>
              <a:t>Mahout</a:t>
            </a:r>
            <a:r>
              <a:rPr lang="en-US" dirty="0" smtClean="0"/>
              <a:t> [uses </a:t>
            </a:r>
            <a:r>
              <a:rPr lang="en-US" dirty="0" err="1" smtClean="0"/>
              <a:t>Hadoop</a:t>
            </a:r>
            <a:r>
              <a:rPr lang="en-US" dirty="0" smtClean="0"/>
              <a:t>]</a:t>
            </a:r>
            <a:r>
              <a:rPr lang="en-US" dirty="0"/>
              <a:t>: supports clustering, </a:t>
            </a:r>
            <a:r>
              <a:rPr lang="en-US" dirty="0" smtClean="0"/>
              <a:t>classification </a:t>
            </a:r>
            <a:r>
              <a:rPr lang="en-US" dirty="0"/>
              <a:t>and collaborative filtering </a:t>
            </a:r>
            <a:endParaRPr lang="en-US" dirty="0" smtClean="0"/>
          </a:p>
          <a:p>
            <a:r>
              <a:rPr lang="en-US" b="1" dirty="0" err="1" smtClean="0"/>
              <a:t>MLBase</a:t>
            </a:r>
            <a:r>
              <a:rPr lang="en-US" dirty="0" smtClean="0"/>
              <a:t>: In-memory solution that chunks data and incrementally adds it to the training. </a:t>
            </a:r>
          </a:p>
          <a:p>
            <a:r>
              <a:rPr lang="en-US" b="1" dirty="0" smtClean="0"/>
              <a:t>Python + </a:t>
            </a:r>
            <a:r>
              <a:rPr lang="en-US" b="1" dirty="0" err="1" smtClean="0"/>
              <a:t>NumPy</a:t>
            </a:r>
            <a:r>
              <a:rPr lang="en-US" dirty="0" smtClean="0"/>
              <a:t> [in memory] + </a:t>
            </a:r>
            <a:r>
              <a:rPr lang="en-US" b="1" dirty="0" err="1" smtClean="0"/>
              <a:t>SciPy</a:t>
            </a:r>
            <a:r>
              <a:rPr lang="en-US" dirty="0" smtClean="0"/>
              <a:t> [in memory] + </a:t>
            </a:r>
            <a:r>
              <a:rPr lang="en-US" b="1" dirty="0" smtClean="0"/>
              <a:t>Pandas</a:t>
            </a:r>
            <a:r>
              <a:rPr lang="en-US" dirty="0" smtClean="0"/>
              <a:t> [support many things]</a:t>
            </a:r>
          </a:p>
          <a:p>
            <a:r>
              <a:rPr lang="en-US" b="1" dirty="0" err="1" smtClean="0"/>
              <a:t>iPython</a:t>
            </a:r>
            <a:r>
              <a:rPr lang="en-US" dirty="0" smtClean="0"/>
              <a:t> in parallel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382821209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dirty="0" smtClean="0"/>
              <a:t>How to handle ongoing growth (streaming)</a:t>
            </a:r>
          </a:p>
          <a:p>
            <a:r>
              <a:rPr lang="en-US" dirty="0" smtClean="0"/>
              <a:t>How to design algorithms that can operate effectively on Big Data</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115864181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a:t>Review Decision Trees &amp; Naïve Bayes</a:t>
            </a:r>
          </a:p>
          <a:p>
            <a:pPr marL="0" indent="0">
              <a:buNone/>
            </a:pPr>
            <a:r>
              <a:rPr lang="en-US" dirty="0"/>
              <a:t>Quiz</a:t>
            </a:r>
          </a:p>
          <a:p>
            <a:pPr marL="0" indent="0">
              <a:buNone/>
            </a:pPr>
            <a:r>
              <a:rPr lang="en-US" dirty="0"/>
              <a:t>Discuss infrastructure issues for Big Data</a:t>
            </a:r>
          </a:p>
          <a:p>
            <a:pPr marL="0" indent="0">
              <a:buNone/>
            </a:pPr>
            <a:r>
              <a:rPr lang="en-US" b="1" dirty="0"/>
              <a:t>Talk about Byte </a:t>
            </a:r>
            <a:r>
              <a:rPr lang="en-US" b="1" dirty="0" smtClean="0"/>
              <a:t>6</a:t>
            </a:r>
          </a:p>
          <a:p>
            <a:pPr marL="0" indent="0">
              <a:buNone/>
            </a:pPr>
            <a:r>
              <a:rPr lang="en-US" dirty="0" smtClean="0"/>
              <a:t>Discuss Visualization for Big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11021542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b="1" dirty="0"/>
              <a:t>Quiz </a:t>
            </a:r>
          </a:p>
          <a:p>
            <a:pPr marL="0" indent="0">
              <a:buNone/>
            </a:pPr>
            <a:r>
              <a:rPr lang="en-US" dirty="0" smtClean="0"/>
              <a:t>Discuss infrastructure issues for Big Data</a:t>
            </a:r>
          </a:p>
          <a:p>
            <a:pPr marL="0" indent="0">
              <a:buNone/>
            </a:pPr>
            <a:r>
              <a:rPr lang="en-US" dirty="0" smtClean="0"/>
              <a:t>Talk about Byte 6</a:t>
            </a:r>
          </a:p>
          <a:p>
            <a:pPr marL="0" indent="0">
              <a:buNone/>
            </a:pPr>
            <a:r>
              <a:rPr lang="en-US" dirty="0"/>
              <a:t>Discuss Visualization for Big Data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12540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dirty="0"/>
              <a:t>Quiz </a:t>
            </a:r>
          </a:p>
          <a:p>
            <a:pPr marL="0" indent="0">
              <a:buNone/>
            </a:pPr>
            <a:r>
              <a:rPr lang="en-US" b="1" dirty="0" smtClean="0"/>
              <a:t>Discuss infrastructure issues for Big Data</a:t>
            </a:r>
          </a:p>
          <a:p>
            <a:pPr marL="0" indent="0">
              <a:buNone/>
            </a:pPr>
            <a:r>
              <a:rPr lang="en-US" dirty="0" smtClean="0"/>
              <a:t>Talk about Byte 6</a:t>
            </a:r>
          </a:p>
          <a:p>
            <a:pPr marL="0" indent="0">
              <a:buNone/>
            </a:pPr>
            <a:r>
              <a:rPr lang="en-US" dirty="0"/>
              <a:t>Discuss Visualization for Big Data</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411218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buNone/>
            </a:pPr>
            <a:r>
              <a:rPr lang="en-US" i="1" dirty="0" smtClean="0"/>
              <a:t>Mining Massive Data Sets</a:t>
            </a:r>
            <a:r>
              <a:rPr lang="en-US" dirty="0" smtClean="0"/>
              <a:t>: </a:t>
            </a:r>
            <a:r>
              <a:rPr lang="en-US" dirty="0"/>
              <a:t>http://</a:t>
            </a:r>
            <a:r>
              <a:rPr lang="en-US" dirty="0" err="1"/>
              <a:t>www.stanford.edu</a:t>
            </a:r>
            <a:r>
              <a:rPr lang="en-US" dirty="0"/>
              <a:t>/class/</a:t>
            </a:r>
            <a:r>
              <a:rPr lang="en-US" dirty="0" smtClean="0"/>
              <a:t>cs246   Book free online: </a:t>
            </a:r>
            <a:r>
              <a:rPr lang="en-US" sz="2000" dirty="0" smtClean="0"/>
              <a:t>http</a:t>
            </a:r>
            <a:r>
              <a:rPr lang="en-US" sz="2000" dirty="0"/>
              <a:t>://</a:t>
            </a:r>
            <a:r>
              <a:rPr lang="en-US" sz="2000" dirty="0" err="1"/>
              <a:t>i.stanford.edu</a:t>
            </a:r>
            <a:r>
              <a:rPr lang="en-US" sz="2000" dirty="0"/>
              <a:t>/~</a:t>
            </a:r>
            <a:r>
              <a:rPr lang="en-US" sz="2000" dirty="0" err="1"/>
              <a:t>ullman</a:t>
            </a:r>
            <a:r>
              <a:rPr lang="en-US" sz="2000" dirty="0"/>
              <a:t>/</a:t>
            </a:r>
            <a:r>
              <a:rPr lang="en-US" sz="2000" dirty="0" err="1"/>
              <a:t>mmds.html#</a:t>
            </a:r>
            <a:r>
              <a:rPr lang="en-US" sz="2000" dirty="0" err="1" smtClean="0"/>
              <a:t>latest</a:t>
            </a:r>
            <a:endParaRPr lang="en-US" dirty="0" smtClean="0"/>
          </a:p>
          <a:p>
            <a:pPr marL="0" indent="0">
              <a:buNone/>
            </a:pPr>
            <a:r>
              <a:rPr lang="en-US" i="1" dirty="0" smtClean="0"/>
              <a:t>Want to do it yourself in Python? </a:t>
            </a:r>
            <a:r>
              <a:rPr lang="en-US" dirty="0" err="1" smtClean="0"/>
              <a:t>Jurney’s</a:t>
            </a:r>
            <a:r>
              <a:rPr lang="en-US" dirty="0" smtClean="0"/>
              <a:t> ‘Agile Data Science’ will get you to a web app analyzing your </a:t>
            </a:r>
            <a:r>
              <a:rPr lang="en-US" dirty="0" err="1" smtClean="0"/>
              <a:t>gmail</a:t>
            </a:r>
            <a:endParaRPr lang="en-US" dirty="0" smtClean="0"/>
          </a:p>
          <a:p>
            <a:pPr marL="0" indent="0">
              <a:buNone/>
            </a:pPr>
            <a:r>
              <a:rPr lang="en-US" i="1" dirty="0" smtClean="0"/>
              <a:t>Want to understand the tradeoffs in systems and platforms?</a:t>
            </a:r>
            <a:r>
              <a:rPr lang="en-US" dirty="0" smtClean="0"/>
              <a:t> </a:t>
            </a:r>
            <a:r>
              <a:rPr lang="en-US" dirty="0" err="1" smtClean="0"/>
              <a:t>Manoochehri’s</a:t>
            </a:r>
            <a:r>
              <a:rPr lang="en-US" dirty="0" smtClean="0"/>
              <a:t>  ‘Data Just Right’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98737796"/>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18292</TotalTime>
  <Words>3690</Words>
  <Application>Microsoft Macintosh PowerPoint</Application>
  <PresentationFormat>On-screen Show (4:3)</PresentationFormat>
  <Paragraphs>594</Paragraphs>
  <Slides>68</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Office Theme</vt:lpstr>
      <vt:lpstr>Equation</vt:lpstr>
      <vt:lpstr>PowerPoint Presentation</vt:lpstr>
      <vt:lpstr>Goals for today</vt:lpstr>
      <vt:lpstr>Review: Decision Trees &amp; Naïve Bayes</vt:lpstr>
      <vt:lpstr>Review: Decision Trees &amp; Naïve Bayes</vt:lpstr>
      <vt:lpstr>Review: Decision Trees &amp; Naïve Bayes</vt:lpstr>
      <vt:lpstr>Review: Decision Trees &amp; Naïve Bayes</vt:lpstr>
      <vt:lpstr>Goals for today</vt:lpstr>
      <vt:lpstr>Goals for today</vt:lpstr>
      <vt:lpstr>What is Big Data?</vt:lpstr>
      <vt:lpstr>What are some Big Data problems?</vt:lpstr>
      <vt:lpstr>What are some Big Data problems?</vt:lpstr>
      <vt:lpstr>Small Data First:  Typical Relational DB</vt:lpstr>
      <vt:lpstr>Small Data First:  Typical Relational DB</vt:lpstr>
      <vt:lpstr>Small Data First:  Typical Relational DB</vt:lpstr>
      <vt:lpstr>Small Data First:  Typical Relational DB</vt:lpstr>
      <vt:lpstr>CAP Theorem</vt:lpstr>
      <vt:lpstr>Big Data: CAP Theorem</vt:lpstr>
      <vt:lpstr>Big Data: CAP Theorem</vt:lpstr>
      <vt:lpstr>Big Data: CAP Theorem</vt:lpstr>
      <vt:lpstr>Big Data: CAP Theorem</vt:lpstr>
      <vt:lpstr>Big Data: CAP Theorem</vt:lpstr>
      <vt:lpstr>Big Data: CAP Theorem</vt:lpstr>
      <vt:lpstr>Example: Relational Databases</vt:lpstr>
      <vt:lpstr>Contrast: Typical (ACID) Relational Database</vt:lpstr>
      <vt:lpstr>Contrast: Typical Relational Database</vt:lpstr>
      <vt:lpstr>Contrast: Typical Relational Database</vt:lpstr>
      <vt:lpstr>Contrast: Typical Relational Database</vt:lpstr>
      <vt:lpstr>Real Implications of CAP</vt:lpstr>
      <vt:lpstr>Alternatives to relational databases</vt:lpstr>
      <vt:lpstr>Going beyond read and write</vt:lpstr>
      <vt:lpstr>Going beyond read and write</vt:lpstr>
      <vt:lpstr>Going beyond read and write</vt:lpstr>
      <vt:lpstr>Pros and Cons of MapReduce</vt:lpstr>
      <vt:lpstr>A solution focused on Analytics</vt:lpstr>
      <vt:lpstr>A solution focused on Analytics</vt:lpstr>
      <vt:lpstr>How is it so fast?</vt:lpstr>
      <vt:lpstr>Case Study [Bad Data Handbook Ch 12]</vt:lpstr>
      <vt:lpstr>Case Study [Bad Data Handbook Ch 12]</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What are some Big Data problems?</vt:lpstr>
      <vt:lpstr>Mining data from streams [e.g., Twitter]</vt:lpstr>
      <vt:lpstr>Need to sample the stream at fixed size </vt:lpstr>
      <vt:lpstr>Need to sample the stream</vt:lpstr>
      <vt:lpstr>Need to sample the stream</vt:lpstr>
      <vt:lpstr>Other sampling strategies</vt:lpstr>
      <vt:lpstr>Other sampling strategies</vt:lpstr>
      <vt:lpstr>What are some Big Data problems?</vt:lpstr>
      <vt:lpstr>How do we handle big data</vt:lpstr>
      <vt:lpstr>Logistic regression</vt:lpstr>
      <vt:lpstr>Logistic regression: Review</vt:lpstr>
      <vt:lpstr>Logistic regression: Review</vt:lpstr>
      <vt:lpstr>Logistic regression: Review</vt:lpstr>
      <vt:lpstr>Logistic regression: Review</vt:lpstr>
      <vt:lpstr>Logistic regression: Review</vt:lpstr>
      <vt:lpstr>Logistic regression: Review</vt:lpstr>
      <vt:lpstr>Gradient Descent</vt:lpstr>
      <vt:lpstr>Regression:  Implementing Gradient Descent</vt:lpstr>
      <vt:lpstr>Regression for big data</vt:lpstr>
      <vt:lpstr>How do we handle big data</vt:lpstr>
      <vt:lpstr>How do we handle big data</vt:lpstr>
      <vt:lpstr>How do we handle big data</vt:lpstr>
      <vt:lpstr>Machine Learning in Parallel</vt:lpstr>
      <vt:lpstr>What are some Big Data problems?</vt:lpstr>
      <vt:lpstr>Goals for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770</cp:revision>
  <dcterms:created xsi:type="dcterms:W3CDTF">2013-10-07T16:54:34Z</dcterms:created>
  <dcterms:modified xsi:type="dcterms:W3CDTF">2015-03-23T16:44:02Z</dcterms:modified>
</cp:coreProperties>
</file>