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embeddings/oleObject2.bin" ContentType="application/vnd.openxmlformats-officedocument.oleObject"/>
  <Override PartName="/ppt/notesSlides/notesSlide8.xml" ContentType="application/vnd.openxmlformats-officedocument.presentationml.notesSlide+xml"/>
  <Override PartName="/ppt/embeddings/oleObject3.bin" ContentType="application/vnd.openxmlformats-officedocument.oleObject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notesSlides/notesSlide10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258" r:id="rId2"/>
    <p:sldId id="596" r:id="rId3"/>
    <p:sldId id="633" r:id="rId4"/>
    <p:sldId id="634" r:id="rId5"/>
    <p:sldId id="635" r:id="rId6"/>
    <p:sldId id="636" r:id="rId7"/>
    <p:sldId id="637" r:id="rId8"/>
    <p:sldId id="639" r:id="rId9"/>
    <p:sldId id="638" r:id="rId10"/>
    <p:sldId id="604" r:id="rId11"/>
    <p:sldId id="605" r:id="rId12"/>
    <p:sldId id="606" r:id="rId13"/>
    <p:sldId id="607" r:id="rId14"/>
    <p:sldId id="608" r:id="rId15"/>
    <p:sldId id="609" r:id="rId16"/>
    <p:sldId id="610" r:id="rId17"/>
    <p:sldId id="611" r:id="rId18"/>
    <p:sldId id="612" r:id="rId19"/>
    <p:sldId id="613" r:id="rId20"/>
    <p:sldId id="614" r:id="rId21"/>
    <p:sldId id="615" r:id="rId22"/>
    <p:sldId id="616" r:id="rId23"/>
    <p:sldId id="617" r:id="rId24"/>
    <p:sldId id="618" r:id="rId25"/>
    <p:sldId id="619" r:id="rId26"/>
    <p:sldId id="620" r:id="rId27"/>
    <p:sldId id="621" r:id="rId28"/>
    <p:sldId id="622" r:id="rId29"/>
    <p:sldId id="623" r:id="rId30"/>
    <p:sldId id="624" r:id="rId31"/>
    <p:sldId id="625" r:id="rId32"/>
    <p:sldId id="626" r:id="rId33"/>
    <p:sldId id="627" r:id="rId34"/>
    <p:sldId id="630" r:id="rId35"/>
    <p:sldId id="631" r:id="rId36"/>
    <p:sldId id="516" r:id="rId37"/>
    <p:sldId id="551" r:id="rId38"/>
    <p:sldId id="553" r:id="rId39"/>
    <p:sldId id="554" r:id="rId40"/>
    <p:sldId id="555" r:id="rId41"/>
    <p:sldId id="560" r:id="rId42"/>
    <p:sldId id="556" r:id="rId43"/>
    <p:sldId id="562" r:id="rId44"/>
    <p:sldId id="564" r:id="rId45"/>
    <p:sldId id="563" r:id="rId46"/>
    <p:sldId id="569" r:id="rId47"/>
    <p:sldId id="566" r:id="rId48"/>
    <p:sldId id="570" r:id="rId49"/>
    <p:sldId id="557" r:id="rId50"/>
    <p:sldId id="559" r:id="rId51"/>
    <p:sldId id="561" r:id="rId52"/>
    <p:sldId id="517" r:id="rId53"/>
    <p:sldId id="571" r:id="rId54"/>
    <p:sldId id="640" r:id="rId55"/>
    <p:sldId id="641" r:id="rId56"/>
    <p:sldId id="577" r:id="rId57"/>
    <p:sldId id="578" r:id="rId58"/>
    <p:sldId id="579" r:id="rId59"/>
    <p:sldId id="580" r:id="rId60"/>
    <p:sldId id="581" r:id="rId61"/>
    <p:sldId id="582" r:id="rId62"/>
    <p:sldId id="572" r:id="rId63"/>
    <p:sldId id="642" r:id="rId64"/>
    <p:sldId id="643" r:id="rId65"/>
    <p:sldId id="644" r:id="rId66"/>
    <p:sldId id="645" r:id="rId67"/>
    <p:sldId id="519" r:id="rId68"/>
    <p:sldId id="583" r:id="rId69"/>
    <p:sldId id="584" r:id="rId70"/>
    <p:sldId id="586" r:id="rId71"/>
    <p:sldId id="532" r:id="rId72"/>
    <p:sldId id="585" r:id="rId73"/>
    <p:sldId id="541" r:id="rId74"/>
    <p:sldId id="542" r:id="rId75"/>
    <p:sldId id="588" r:id="rId76"/>
    <p:sldId id="587" r:id="rId77"/>
    <p:sldId id="589" r:id="rId78"/>
    <p:sldId id="544" r:id="rId79"/>
    <p:sldId id="591" r:id="rId80"/>
    <p:sldId id="590" r:id="rId81"/>
    <p:sldId id="547" r:id="rId82"/>
    <p:sldId id="646" r:id="rId83"/>
    <p:sldId id="647" r:id="rId84"/>
    <p:sldId id="648" r:id="rId85"/>
    <p:sldId id="548" r:id="rId8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207" autoAdjust="0"/>
    <p:restoredTop sz="73305" autoAdjust="0"/>
  </p:normalViewPr>
  <p:slideViewPr>
    <p:cSldViewPr snapToGrid="0" snapToObjects="1">
      <p:cViewPr varScale="1">
        <p:scale>
          <a:sx n="24" d="100"/>
          <a:sy n="24" d="100"/>
        </p:scale>
        <p:origin x="-496" y="-112"/>
      </p:cViewPr>
      <p:guideLst>
        <p:guide orient="horz" pos="2160"/>
        <p:guide pos="5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74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presProps" Target="presProps.xml"/><Relationship Id="rId91" Type="http://schemas.openxmlformats.org/officeDocument/2006/relationships/viewProps" Target="viewProps.xml"/><Relationship Id="rId92" Type="http://schemas.openxmlformats.org/officeDocument/2006/relationships/theme" Target="theme/theme1.xml"/><Relationship Id="rId93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notesMaster" Target="notesMasters/notesMaster1.xml"/><Relationship Id="rId88" Type="http://schemas.openxmlformats.org/officeDocument/2006/relationships/handoutMaster" Target="handoutMasters/handoutMaster1.xml"/><Relationship Id="rId89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4/21/15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4/21/15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01AFFD-5309-0840-9026-DF762A30D275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07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4A8B7D3-00FA-7C4C-9FBB-74198A8C6EFF}" type="slidenum">
              <a:rPr lang="en-US" sz="1200"/>
              <a:pPr/>
              <a:t>30</a:t>
            </a:fld>
            <a:endParaRPr 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Very powerful…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F307BC5-8A41-C140-84F0-D3079BEAA6EA}" type="slidenum">
              <a:rPr lang="en-US" sz="1200"/>
              <a:pPr/>
              <a:t>31</a:t>
            </a:fld>
            <a:endParaRPr 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45DF53D-FA30-AE4C-9604-B7CDF16EA55D}" type="slidenum">
              <a:rPr lang="en-US" sz="1200"/>
              <a:pPr/>
              <a:t>32</a:t>
            </a:fld>
            <a:endParaRPr 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1C58332-7AD2-7947-BCA6-EBBFC5AB0A2D}" type="slidenum">
              <a:rPr lang="en-US" sz="1200"/>
              <a:pPr/>
              <a:t>33</a:t>
            </a:fld>
            <a:endParaRPr 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29CAE5C-8CBA-ED48-B30F-81EBD99EC023}" type="slidenum">
              <a:rPr lang="en-US" sz="1200"/>
              <a:pPr/>
              <a:t>34</a:t>
            </a:fld>
            <a:endParaRPr 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BB2C51E-E3DC-F546-B67F-828AE5A24F7A}" type="slidenum">
              <a:rPr lang="en-US" sz="1200"/>
              <a:pPr/>
              <a:t>35</a:t>
            </a:fld>
            <a:endParaRPr 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36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37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38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9C97AA-5D3F-E44B-B1D1-E43822659D0B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39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  <a:p>
            <a:pPr eaLnBrk="1" hangingPunct="1"/>
            <a:r>
              <a:rPr lang="en-US"/>
              <a:t>----- Meeting Notes (3/4/14 10:21) -----</a:t>
            </a:r>
          </a:p>
          <a:p>
            <a:pPr eaLnBrk="1" hangingPunct="1"/>
            <a:r>
              <a:rPr lang="en-US"/>
              <a:t>need to update percentages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40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41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42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43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44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45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46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47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48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68832DC-94BA-0E45-A9F1-A724C5CDB5ED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49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50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51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52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53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54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55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30AFC1B-D734-584E-A115-4081952A23DE}" type="slidenum">
              <a:rPr lang="en-US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61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1F1058-F432-0F41-94CB-974B3A6792B5}" type="slidenum">
              <a:rPr lang="en-US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9E79293-603F-4E48-829A-052D24EEE5CD}" type="slidenum">
              <a:rPr lang="en-US" sz="1200"/>
              <a:pPr/>
              <a:t>14</a:t>
            </a:fld>
            <a:endParaRPr lang="en-US" sz="12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1F1058-F432-0F41-94CB-974B3A6792B5}" type="slidenum">
              <a:rPr lang="en-US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1F1058-F432-0F41-94CB-974B3A6792B5}" type="slidenum">
              <a:rPr lang="en-US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1F1058-F432-0F41-94CB-974B3A6792B5}" type="slidenum">
              <a:rPr lang="en-US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1F1058-F432-0F41-94CB-974B3A6792B5}" type="slidenum">
              <a:rPr lang="en-US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BA95748-F32F-4448-B9A2-A340926EB5BC}" type="slidenum">
              <a:rPr lang="en-US" sz="1200"/>
              <a:pPr/>
              <a:t>67</a:t>
            </a:fld>
            <a:endParaRPr 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BA95748-F32F-4448-B9A2-A340926EB5BC}" type="slidenum">
              <a:rPr lang="en-US" sz="1200"/>
              <a:pPr/>
              <a:t>68</a:t>
            </a:fld>
            <a:endParaRPr 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latin typeface="Arial" charset="0"/>
              </a:rPr>
              <a:t>But there are problems with this…a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>
                <a:latin typeface="Arial" charset="0"/>
              </a:rPr>
              <a:t>	If the training data is not very independent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Multiple very similar (identical?) training instances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(such as from the same person)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>
                <a:latin typeface="Arial" charset="0"/>
              </a:rPr>
              <a:t>	You will be back to testing against </a:t>
            </a:r>
            <a:br>
              <a:rPr lang="en-US" sz="2000" dirty="0" smtClean="0">
                <a:latin typeface="Arial" charset="0"/>
              </a:rPr>
            </a:br>
            <a:r>
              <a:rPr lang="en-US" sz="2000" dirty="0" smtClean="0">
                <a:latin typeface="Arial" charset="0"/>
              </a:rPr>
              <a:t>(a copy of part of) your training data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>
                <a:latin typeface="Arial" charset="0"/>
                <a:sym typeface="Wingdings" charset="0"/>
              </a:rPr>
              <a:t>	 </a:t>
            </a:r>
            <a:r>
              <a:rPr lang="en-US" sz="2000" dirty="0" smtClean="0">
                <a:latin typeface="Arial" charset="0"/>
              </a:rPr>
              <a:t>Estimates tend to end up too optimistic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BA95748-F32F-4448-B9A2-A340926EB5BC}" type="slidenum">
              <a:rPr lang="en-US" sz="1200"/>
              <a:pPr/>
              <a:t>69</a:t>
            </a:fld>
            <a:endParaRPr 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3427CC4-E0FE-F446-BDD2-579C95420CB6}" type="slidenum">
              <a:rPr lang="en-US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70CF2B1-C9F4-884F-A656-3295DEA3DBFB}" type="slidenum">
              <a:rPr lang="en-US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B330D2B-C234-6C4C-B949-335A38C8CB4A}" type="slidenum">
              <a:rPr lang="en-US" sz="1200"/>
              <a:pPr/>
              <a:t>73</a:t>
            </a:fld>
            <a:endParaRPr 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C843CDC-177C-5A4C-B657-F8CB9EC69B7D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97A967-1E71-C54C-88BA-FE502C13F9B2}" type="slidenum">
              <a:rPr lang="en-US" sz="1200"/>
              <a:pPr/>
              <a:t>74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97A967-1E71-C54C-88BA-FE502C13F9B2}" type="slidenum">
              <a:rPr lang="en-US" sz="1200"/>
              <a:pPr/>
              <a:t>75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97A967-1E71-C54C-88BA-FE502C13F9B2}" type="slidenum">
              <a:rPr lang="en-US" sz="1200"/>
              <a:pPr/>
              <a:t>76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97A967-1E71-C54C-88BA-FE502C13F9B2}" type="slidenum">
              <a:rPr lang="en-US" sz="1200"/>
              <a:pPr/>
              <a:t>77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1200" dirty="0" smtClean="0">
                <a:latin typeface="Arial" charset="0"/>
              </a:rPr>
              <a:t>Unfair advantage – you know more about the data than your system!</a:t>
            </a:r>
          </a:p>
          <a:p>
            <a:r>
              <a:rPr lang="en-US" dirty="0" smtClean="0">
                <a:latin typeface="Arial" charset="0"/>
              </a:rPr>
              <a:t>Your estimate will be overly optimistic</a:t>
            </a: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D6FBDE-A0D6-C54A-ACB9-564D5336D90E}" type="slidenum">
              <a:rPr lang="en-US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1200" dirty="0" smtClean="0">
                <a:latin typeface="Arial" charset="0"/>
              </a:rPr>
              <a:t>Unfair advantage – you know more about the data than your system!</a:t>
            </a:r>
          </a:p>
          <a:p>
            <a:r>
              <a:rPr lang="en-US" dirty="0" smtClean="0">
                <a:latin typeface="Arial" charset="0"/>
              </a:rPr>
              <a:t>Your estimate will be overly optimistic</a:t>
            </a:r>
          </a:p>
          <a:p>
            <a:endParaRPr lang="en-US" dirty="0" smtClean="0">
              <a:latin typeface="Arial" charset="0"/>
            </a:endParaRPr>
          </a:p>
          <a:p>
            <a:endParaRPr lang="en-US" dirty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D6FBDE-A0D6-C54A-ACB9-564D5336D90E}" type="slidenum">
              <a:rPr lang="en-US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D6FBDE-A0D6-C54A-ACB9-564D5336D90E}" type="slidenum">
              <a:rPr lang="en-US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117755-F471-B54C-860B-BBB4E54E9A27}" type="slidenum">
              <a:rPr lang="en-US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Kappa accounts for skew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67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84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13B90-EB60-F64B-869F-84FF0DC7B92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590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4D1B00-FFE3-1440-8A72-B672AC7ABAE9}" type="slidenum">
              <a:rPr lang="en-US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13B90-EB60-F64B-869F-84FF0DC7B92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59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13B90-EB60-F64B-869F-84FF0DC7B92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59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13B90-EB60-F64B-869F-84FF0DC7B92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5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4/21/15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4/21/15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4/21/15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4/21/15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4/21/15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4/21/15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382000" cy="71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11357"/>
      </p:ext>
    </p:extLst>
  </p:cSld>
  <p:clrMapOvr>
    <a:masterClrMapping/>
  </p:clrMapOvr>
  <p:transition xmlns:p14="http://schemas.microsoft.com/office/powerpoint/2010/main"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4/21/15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4/21/15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4/21/15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4/21/15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4/21/15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4/21/15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4/21/15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4/21/15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  <p:sldLayoutId id="2147483670" r:id="rId19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.e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3205" y="3518487"/>
            <a:ext cx="5253004" cy="1040870"/>
          </a:xfrm>
        </p:spPr>
        <p:txBody>
          <a:bodyPr/>
          <a:lstStyle/>
          <a:p>
            <a:r>
              <a:rPr lang="en-US" dirty="0" smtClean="0"/>
              <a:t>Machine Learning I: </a:t>
            </a:r>
            <a:br>
              <a:rPr lang="en-US" dirty="0" smtClean="0"/>
            </a:br>
            <a:r>
              <a:rPr lang="en-US" dirty="0" smtClean="0"/>
              <a:t>Training and Testing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25513" y="4895317"/>
            <a:ext cx="7250112" cy="302207"/>
          </a:xfrm>
        </p:spPr>
        <p:txBody>
          <a:bodyPr/>
          <a:lstStyle/>
          <a:p>
            <a:r>
              <a:rPr lang="en-US" dirty="0" smtClean="0"/>
              <a:t>© Jennifer </a:t>
            </a:r>
            <a:r>
              <a:rPr lang="en-US" dirty="0" err="1" smtClean="0"/>
              <a:t>Mankoff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17867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2014</a:t>
            </a:r>
          </a:p>
          <a:p>
            <a:r>
              <a:rPr lang="en-US" dirty="0" smtClean="0"/>
              <a:t>Slides modified &amp; borrowed from Carolyn Rosé</a:t>
            </a:r>
          </a:p>
          <a:p>
            <a:r>
              <a:rPr lang="en-US" dirty="0" smtClean="0"/>
              <a:t>Want to </a:t>
            </a:r>
            <a:r>
              <a:rPr lang="en-US" dirty="0"/>
              <a:t>go deeper? http://</a:t>
            </a:r>
            <a:r>
              <a:rPr lang="en-US" dirty="0" err="1"/>
              <a:t>see.stanford.edu</a:t>
            </a:r>
            <a:r>
              <a:rPr lang="en-US" dirty="0"/>
              <a:t>/see/</a:t>
            </a:r>
            <a:r>
              <a:rPr lang="en-US" dirty="0" err="1"/>
              <a:t>lecturelist.aspx?coll</a:t>
            </a:r>
            <a:r>
              <a:rPr lang="en-US" dirty="0"/>
              <a:t>=348ca38a-3a6d-4052-937d-</a:t>
            </a:r>
            <a:r>
              <a:rPr lang="en-US" dirty="0" smtClean="0"/>
              <a:t>cb017338d7b1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Suggested Readings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847153"/>
            <a:ext cx="5161734" cy="4379976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Arial" charset="0"/>
              </a:rPr>
              <a:t>Witten, I. H., Frank, E., Hall, M. (2011).  </a:t>
            </a:r>
            <a:r>
              <a:rPr lang="en-US" sz="2800" i="1" dirty="0">
                <a:latin typeface="Arial" charset="0"/>
              </a:rPr>
              <a:t>Data Mining: Practical Machine Learning Tools and Techniques</a:t>
            </a:r>
            <a:r>
              <a:rPr lang="en-US" sz="2800" dirty="0">
                <a:latin typeface="Arial" charset="0"/>
              </a:rPr>
              <a:t>, third edition, Elsevier: San </a:t>
            </a:r>
            <a:r>
              <a:rPr lang="en-US" sz="2800" dirty="0" smtClean="0">
                <a:latin typeface="Arial" charset="0"/>
              </a:rPr>
              <a:t>Francisco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Suggested watching (or see his </a:t>
            </a:r>
            <a:r>
              <a:rPr lang="en-US" dirty="0" err="1" smtClean="0">
                <a:latin typeface="Arial" charset="0"/>
              </a:rPr>
              <a:t>coursera</a:t>
            </a:r>
            <a:r>
              <a:rPr lang="en-US" dirty="0" smtClean="0">
                <a:latin typeface="Arial" charset="0"/>
              </a:rPr>
              <a:t> course) </a:t>
            </a:r>
            <a:br>
              <a:rPr lang="en-US" dirty="0" smtClean="0">
                <a:latin typeface="Arial" charset="0"/>
              </a:rPr>
            </a:br>
            <a:r>
              <a:rPr lang="en-US" sz="2000" dirty="0" smtClean="0">
                <a:latin typeface="Arial" charset="0"/>
              </a:rPr>
              <a:t>http</a:t>
            </a:r>
            <a:r>
              <a:rPr lang="en-US" sz="2000" dirty="0">
                <a:latin typeface="Arial" charset="0"/>
              </a:rPr>
              <a:t>://</a:t>
            </a:r>
            <a:r>
              <a:rPr lang="en-US" sz="2000" dirty="0" err="1">
                <a:latin typeface="Arial" charset="0"/>
              </a:rPr>
              <a:t>see.stanford.edu</a:t>
            </a:r>
            <a:r>
              <a:rPr lang="en-US" sz="2000" dirty="0">
                <a:latin typeface="Arial" charset="0"/>
              </a:rPr>
              <a:t>/see/</a:t>
            </a:r>
            <a:r>
              <a:rPr lang="en-US" sz="2000" dirty="0" err="1">
                <a:latin typeface="Arial" charset="0"/>
              </a:rPr>
              <a:t>lecturelist.aspx?coll</a:t>
            </a:r>
            <a:r>
              <a:rPr lang="en-US" sz="2000" dirty="0">
                <a:latin typeface="Arial" charset="0"/>
              </a:rPr>
              <a:t>=348ca38a-3a6d-4052-937d-cb017338d7b1</a:t>
            </a:r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677" y="1295400"/>
            <a:ext cx="2654886" cy="3318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7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Just enough to </a:t>
            </a:r>
            <a:r>
              <a:rPr lang="en-US" dirty="0" smtClean="0">
                <a:latin typeface="Arial" charset="0"/>
              </a:rPr>
              <a:t>be dangerous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…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ML department devoted to this </a:t>
            </a:r>
            <a:r>
              <a:rPr lang="en-US" dirty="0">
                <a:latin typeface="Arial" charset="0"/>
              </a:rPr>
              <a:t>subject!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Practical start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(Very) basic concepts</a:t>
            </a:r>
          </a:p>
          <a:p>
            <a:pPr lvl="1" eaLnBrk="1" hangingPunct="1"/>
            <a:r>
              <a:rPr lang="en-US" dirty="0">
                <a:latin typeface="Arial" charset="0"/>
              </a:rPr>
              <a:t>A start on what questions to ask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But don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t leave thinking you now know all about ML!</a:t>
            </a:r>
          </a:p>
        </p:txBody>
      </p:sp>
    </p:spTree>
    <p:extLst>
      <p:ext uri="{BB962C8B-B14F-4D97-AF65-F5344CB8AC3E}">
        <p14:creationId xmlns:p14="http://schemas.microsoft.com/office/powerpoint/2010/main" val="4916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What is machine learning?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Automatically or </a:t>
            </a:r>
            <a:r>
              <a:rPr lang="en-US" i="1" dirty="0">
                <a:latin typeface="Arial" charset="0"/>
              </a:rPr>
              <a:t>semi-automatically</a:t>
            </a:r>
          </a:p>
          <a:p>
            <a:pPr lvl="1" eaLnBrk="1" hangingPunct="1"/>
            <a:r>
              <a:rPr lang="en-US" dirty="0">
                <a:latin typeface="Arial" charset="0"/>
              </a:rPr>
              <a:t>Inducing concepts (</a:t>
            </a:r>
            <a:r>
              <a:rPr lang="en-US" i="1" dirty="0">
                <a:latin typeface="Arial" charset="0"/>
              </a:rPr>
              <a:t>i.e.</a:t>
            </a:r>
            <a:r>
              <a:rPr lang="en-US" dirty="0">
                <a:latin typeface="Arial" charset="0"/>
              </a:rPr>
              <a:t>, rules) from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Finding patterns in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Explaining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Making  </a:t>
            </a:r>
            <a:r>
              <a:rPr lang="en-US" dirty="0" smtClean="0">
                <a:latin typeface="Arial" charset="0"/>
              </a:rPr>
              <a:t>predictions</a:t>
            </a:r>
          </a:p>
          <a:p>
            <a:pPr marL="228600" lvl="1" indent="0" eaLnBrk="1" hangingPunct="1"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980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Two main approaches</a:t>
            </a:r>
            <a:endParaRPr lang="en-US" dirty="0">
              <a:latin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>
                <a:latin typeface="Arial" charset="0"/>
              </a:rPr>
              <a:t>Supervised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learning (we have lots of examples of what should be predicted)</a:t>
            </a:r>
          </a:p>
          <a:p>
            <a:pPr marL="0" indent="0">
              <a:buNone/>
            </a:pPr>
            <a:r>
              <a:rPr lang="en-US" i="1" dirty="0">
                <a:latin typeface="Arial" charset="0"/>
              </a:rPr>
              <a:t>Unsupervised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learning </a:t>
            </a:r>
            <a:r>
              <a:rPr lang="en-US" dirty="0">
                <a:latin typeface="Arial" charset="0"/>
              </a:rPr>
              <a:t>(</a:t>
            </a:r>
            <a:r>
              <a:rPr lang="en-US" i="1" dirty="0">
                <a:latin typeface="Arial" charset="0"/>
              </a:rPr>
              <a:t>e.g. </a:t>
            </a:r>
            <a:r>
              <a:rPr lang="en-US" dirty="0">
                <a:latin typeface="Arial" charset="0"/>
              </a:rPr>
              <a:t>clustering into groups and inferring what they are about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Can combine these (</a:t>
            </a:r>
            <a:r>
              <a:rPr lang="en-US" i="1" dirty="0" smtClean="0">
                <a:latin typeface="Arial" charset="0"/>
              </a:rPr>
              <a:t>semi-supervised)</a:t>
            </a: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Can </a:t>
            </a:r>
            <a:r>
              <a:rPr lang="en-US" i="1" dirty="0" smtClean="0">
                <a:latin typeface="Arial" charset="0"/>
              </a:rPr>
              <a:t>learn over time </a:t>
            </a:r>
            <a:r>
              <a:rPr lang="en-US" dirty="0" smtClean="0">
                <a:latin typeface="Arial" charset="0"/>
              </a:rPr>
              <a:t>or </a:t>
            </a:r>
            <a:r>
              <a:rPr lang="en-US" i="1" dirty="0" smtClean="0">
                <a:latin typeface="Arial" charset="0"/>
              </a:rPr>
              <a:t>train up front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54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Example uses of ML</a:t>
            </a:r>
            <a:endParaRPr lang="en-US" dirty="0">
              <a:latin typeface="Arial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128943" y="1461593"/>
            <a:ext cx="7048804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Recognizing what appliance is being used from whole-house energy (“NILM”)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Recognizing activities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Predicting grid loads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Predicting sewer overflows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Figuring out which set of documents an email is similar to (could know about sets as ‘spam’ ‘not spam’ or just care about better search results)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Recommending movies</a:t>
            </a:r>
          </a:p>
          <a:p>
            <a:pPr eaLnBrk="1" hangingPunct="1">
              <a:buFont typeface="Wingdings" charset="0"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53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Today’s Focus</a:t>
            </a:r>
            <a:endParaRPr lang="en-US" dirty="0">
              <a:latin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>
                <a:latin typeface="Arial" charset="0"/>
              </a:rPr>
              <a:t>Supervised</a:t>
            </a:r>
            <a:r>
              <a:rPr lang="en-US" b="1" dirty="0" smtClean="0">
                <a:latin typeface="Arial" charset="0"/>
              </a:rPr>
              <a:t> </a:t>
            </a:r>
            <a:r>
              <a:rPr lang="en-US" b="1" dirty="0">
                <a:latin typeface="Arial" charset="0"/>
              </a:rPr>
              <a:t>learning (we have lots of examples of what should be predicted)</a:t>
            </a:r>
          </a:p>
          <a:p>
            <a:pPr marL="0" indent="0">
              <a:buNone/>
            </a:pPr>
            <a:r>
              <a:rPr lang="en-US" i="1" dirty="0">
                <a:latin typeface="Arial" charset="0"/>
              </a:rPr>
              <a:t>Unsupervised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learning </a:t>
            </a:r>
            <a:r>
              <a:rPr lang="en-US" dirty="0">
                <a:latin typeface="Arial" charset="0"/>
              </a:rPr>
              <a:t>(</a:t>
            </a:r>
            <a:r>
              <a:rPr lang="en-US" i="1" dirty="0">
                <a:latin typeface="Arial" charset="0"/>
              </a:rPr>
              <a:t>e.g. </a:t>
            </a:r>
            <a:r>
              <a:rPr lang="en-US" dirty="0">
                <a:latin typeface="Arial" charset="0"/>
              </a:rPr>
              <a:t>clustering into groups and inferring what they are about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Can combine these (</a:t>
            </a:r>
            <a:r>
              <a:rPr lang="en-US" i="1" dirty="0" smtClean="0">
                <a:latin typeface="Arial" charset="0"/>
              </a:rPr>
              <a:t>semi-supervised)</a:t>
            </a: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Can </a:t>
            </a:r>
            <a:r>
              <a:rPr lang="en-US" i="1" dirty="0" smtClean="0">
                <a:latin typeface="Arial" charset="0"/>
              </a:rPr>
              <a:t>learn over time </a:t>
            </a:r>
            <a:r>
              <a:rPr lang="en-US" dirty="0" smtClean="0">
                <a:latin typeface="Arial" charset="0"/>
              </a:rPr>
              <a:t>or </a:t>
            </a:r>
            <a:r>
              <a:rPr lang="en-US" b="1" i="1" dirty="0" smtClean="0">
                <a:latin typeface="Arial" charset="0"/>
              </a:rPr>
              <a:t>train up front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27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Typical Supervised Learning Flow</a:t>
            </a:r>
            <a:endParaRPr lang="en-US" dirty="0">
              <a:latin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Two steps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Training</a:t>
            </a:r>
            <a:endParaRPr lang="en-US" dirty="0">
              <a:latin typeface="Arial" charset="0"/>
            </a:endParaRPr>
          </a:p>
        </p:txBody>
      </p:sp>
      <p:grpSp>
        <p:nvGrpSpPr>
          <p:cNvPr id="15364" name="Group 22"/>
          <p:cNvGrpSpPr>
            <a:grpSpLocks/>
          </p:cNvGrpSpPr>
          <p:nvPr/>
        </p:nvGrpSpPr>
        <p:grpSpPr bwMode="auto">
          <a:xfrm>
            <a:off x="304800" y="5081585"/>
            <a:ext cx="4203700" cy="457200"/>
            <a:chOff x="288" y="3048"/>
            <a:chExt cx="2648" cy="288"/>
          </a:xfrm>
        </p:grpSpPr>
        <p:sp>
          <p:nvSpPr>
            <p:cNvPr id="15365" name="Text Box 4"/>
            <p:cNvSpPr txBox="1">
              <a:spLocks noChangeArrowheads="1"/>
            </p:cNvSpPr>
            <p:nvPr/>
          </p:nvSpPr>
          <p:spPr bwMode="auto">
            <a:xfrm>
              <a:off x="288" y="3076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Data</a:t>
              </a:r>
            </a:p>
          </p:txBody>
        </p:sp>
        <p:grpSp>
          <p:nvGrpSpPr>
            <p:cNvPr id="15366" name="Group 15"/>
            <p:cNvGrpSpPr>
              <a:grpSpLocks/>
            </p:cNvGrpSpPr>
            <p:nvPr/>
          </p:nvGrpSpPr>
          <p:grpSpPr bwMode="auto">
            <a:xfrm>
              <a:off x="912" y="3048"/>
              <a:ext cx="1324" cy="288"/>
              <a:chOff x="1286" y="3024"/>
              <a:chExt cx="1324" cy="288"/>
            </a:xfrm>
          </p:grpSpPr>
          <p:sp>
            <p:nvSpPr>
              <p:cNvPr id="15378" name="Rectangle 13"/>
              <p:cNvSpPr>
                <a:spLocks noChangeArrowheads="1"/>
              </p:cNvSpPr>
              <p:nvPr/>
            </p:nvSpPr>
            <p:spPr bwMode="auto">
              <a:xfrm>
                <a:off x="1296" y="3024"/>
                <a:ext cx="129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Text Box 5"/>
              <p:cNvSpPr txBox="1">
                <a:spLocks noChangeArrowheads="1"/>
              </p:cNvSpPr>
              <p:nvPr/>
            </p:nvSpPr>
            <p:spPr bwMode="auto">
              <a:xfrm>
                <a:off x="1286" y="3047"/>
                <a:ext cx="13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Learning Algorithm</a:t>
                </a:r>
              </a:p>
            </p:txBody>
          </p:sp>
        </p:grpSp>
        <p:sp>
          <p:nvSpPr>
            <p:cNvPr id="15367" name="Text Box 6"/>
            <p:cNvSpPr txBox="1">
              <a:spLocks noChangeArrowheads="1"/>
            </p:cNvSpPr>
            <p:nvPr/>
          </p:nvSpPr>
          <p:spPr bwMode="auto">
            <a:xfrm>
              <a:off x="2400" y="3076"/>
              <a:ext cx="5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 dirty="0"/>
                <a:t>Model</a:t>
              </a:r>
            </a:p>
          </p:txBody>
        </p:sp>
        <p:sp>
          <p:nvSpPr>
            <p:cNvPr id="15371" name="Line 17"/>
            <p:cNvSpPr>
              <a:spLocks noChangeShapeType="1"/>
            </p:cNvSpPr>
            <p:nvPr/>
          </p:nvSpPr>
          <p:spPr bwMode="auto">
            <a:xfrm>
              <a:off x="720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20"/>
            <p:cNvSpPr>
              <a:spLocks noChangeShapeType="1"/>
            </p:cNvSpPr>
            <p:nvPr/>
          </p:nvSpPr>
          <p:spPr bwMode="auto">
            <a:xfrm>
              <a:off x="2256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4620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Typical Supervised Learning Flow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Two steps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Training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Prediction</a:t>
            </a:r>
            <a:endParaRPr lang="en-US" dirty="0">
              <a:latin typeface="Arial" charset="0"/>
            </a:endParaRPr>
          </a:p>
        </p:txBody>
      </p:sp>
      <p:grpSp>
        <p:nvGrpSpPr>
          <p:cNvPr id="15364" name="Group 22"/>
          <p:cNvGrpSpPr>
            <a:grpSpLocks/>
          </p:cNvGrpSpPr>
          <p:nvPr/>
        </p:nvGrpSpPr>
        <p:grpSpPr bwMode="auto">
          <a:xfrm>
            <a:off x="304800" y="5081587"/>
            <a:ext cx="8286750" cy="1166813"/>
            <a:chOff x="288" y="3048"/>
            <a:chExt cx="5220" cy="735"/>
          </a:xfrm>
        </p:grpSpPr>
        <p:sp>
          <p:nvSpPr>
            <p:cNvPr id="15365" name="Text Box 4"/>
            <p:cNvSpPr txBox="1">
              <a:spLocks noChangeArrowheads="1"/>
            </p:cNvSpPr>
            <p:nvPr/>
          </p:nvSpPr>
          <p:spPr bwMode="auto">
            <a:xfrm>
              <a:off x="288" y="3076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Data</a:t>
              </a:r>
            </a:p>
          </p:txBody>
        </p:sp>
        <p:grpSp>
          <p:nvGrpSpPr>
            <p:cNvPr id="15366" name="Group 15"/>
            <p:cNvGrpSpPr>
              <a:grpSpLocks/>
            </p:cNvGrpSpPr>
            <p:nvPr/>
          </p:nvGrpSpPr>
          <p:grpSpPr bwMode="auto">
            <a:xfrm>
              <a:off x="912" y="3048"/>
              <a:ext cx="1324" cy="288"/>
              <a:chOff x="1286" y="3024"/>
              <a:chExt cx="1324" cy="288"/>
            </a:xfrm>
          </p:grpSpPr>
          <p:sp>
            <p:nvSpPr>
              <p:cNvPr id="15378" name="Rectangle 13"/>
              <p:cNvSpPr>
                <a:spLocks noChangeArrowheads="1"/>
              </p:cNvSpPr>
              <p:nvPr/>
            </p:nvSpPr>
            <p:spPr bwMode="auto">
              <a:xfrm>
                <a:off x="1296" y="3024"/>
                <a:ext cx="129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Text Box 5"/>
              <p:cNvSpPr txBox="1">
                <a:spLocks noChangeArrowheads="1"/>
              </p:cNvSpPr>
              <p:nvPr/>
            </p:nvSpPr>
            <p:spPr bwMode="auto">
              <a:xfrm>
                <a:off x="1286" y="3047"/>
                <a:ext cx="13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Learning Algorithm</a:t>
                </a:r>
              </a:p>
            </p:txBody>
          </p:sp>
        </p:grpSp>
        <p:sp>
          <p:nvSpPr>
            <p:cNvPr id="15367" name="Text Box 6"/>
            <p:cNvSpPr txBox="1">
              <a:spLocks noChangeArrowheads="1"/>
            </p:cNvSpPr>
            <p:nvPr/>
          </p:nvSpPr>
          <p:spPr bwMode="auto">
            <a:xfrm>
              <a:off x="2400" y="3076"/>
              <a:ext cx="5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 dirty="0"/>
                <a:t>Model</a:t>
              </a:r>
            </a:p>
          </p:txBody>
        </p:sp>
        <p:sp>
          <p:nvSpPr>
            <p:cNvPr id="15368" name="Text Box 7"/>
            <p:cNvSpPr txBox="1">
              <a:spLocks noChangeArrowheads="1"/>
            </p:cNvSpPr>
            <p:nvPr/>
          </p:nvSpPr>
          <p:spPr bwMode="auto">
            <a:xfrm>
              <a:off x="2304" y="3552"/>
              <a:ext cx="7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New Data</a:t>
              </a:r>
            </a:p>
          </p:txBody>
        </p:sp>
        <p:sp>
          <p:nvSpPr>
            <p:cNvPr id="15369" name="Text Box 8"/>
            <p:cNvSpPr txBox="1">
              <a:spLocks noChangeArrowheads="1"/>
            </p:cNvSpPr>
            <p:nvPr/>
          </p:nvSpPr>
          <p:spPr bwMode="auto">
            <a:xfrm>
              <a:off x="4752" y="3076"/>
              <a:ext cx="7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Prediction</a:t>
              </a:r>
            </a:p>
          </p:txBody>
        </p:sp>
        <p:grpSp>
          <p:nvGrpSpPr>
            <p:cNvPr id="15370" name="Group 16"/>
            <p:cNvGrpSpPr>
              <a:grpSpLocks/>
            </p:cNvGrpSpPr>
            <p:nvPr/>
          </p:nvGrpSpPr>
          <p:grpSpPr bwMode="auto">
            <a:xfrm>
              <a:off x="3110" y="3048"/>
              <a:ext cx="1498" cy="288"/>
              <a:chOff x="3590" y="2832"/>
              <a:chExt cx="1498" cy="288"/>
            </a:xfrm>
          </p:grpSpPr>
          <p:sp>
            <p:nvSpPr>
              <p:cNvPr id="15376" name="Rectangle 14"/>
              <p:cNvSpPr>
                <a:spLocks noChangeArrowheads="1"/>
              </p:cNvSpPr>
              <p:nvPr/>
            </p:nvSpPr>
            <p:spPr bwMode="auto">
              <a:xfrm>
                <a:off x="3600" y="2832"/>
                <a:ext cx="14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7" name="Text Box 10"/>
              <p:cNvSpPr txBox="1">
                <a:spLocks noChangeArrowheads="1"/>
              </p:cNvSpPr>
              <p:nvPr/>
            </p:nvSpPr>
            <p:spPr bwMode="auto">
              <a:xfrm>
                <a:off x="3590" y="2855"/>
                <a:ext cx="145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rgbClr val="FFFFFF"/>
                    </a:solidFill>
                  </a:rPr>
                  <a:t>Classification Engine</a:t>
                </a:r>
              </a:p>
            </p:txBody>
          </p:sp>
        </p:grpSp>
        <p:sp>
          <p:nvSpPr>
            <p:cNvPr id="15371" name="Line 17"/>
            <p:cNvSpPr>
              <a:spLocks noChangeShapeType="1"/>
            </p:cNvSpPr>
            <p:nvPr/>
          </p:nvSpPr>
          <p:spPr bwMode="auto">
            <a:xfrm>
              <a:off x="720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Line 18"/>
            <p:cNvSpPr>
              <a:spLocks noChangeShapeType="1"/>
            </p:cNvSpPr>
            <p:nvPr/>
          </p:nvSpPr>
          <p:spPr bwMode="auto">
            <a:xfrm>
              <a:off x="4656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Line 19"/>
            <p:cNvSpPr>
              <a:spLocks noChangeShapeType="1"/>
            </p:cNvSpPr>
            <p:nvPr/>
          </p:nvSpPr>
          <p:spPr bwMode="auto">
            <a:xfrm>
              <a:off x="2880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20"/>
            <p:cNvSpPr>
              <a:spLocks noChangeShapeType="1"/>
            </p:cNvSpPr>
            <p:nvPr/>
          </p:nvSpPr>
          <p:spPr bwMode="auto">
            <a:xfrm>
              <a:off x="2256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Line 21"/>
            <p:cNvSpPr>
              <a:spLocks noChangeShapeType="1"/>
            </p:cNvSpPr>
            <p:nvPr/>
          </p:nvSpPr>
          <p:spPr bwMode="auto">
            <a:xfrm flipV="1">
              <a:off x="2592" y="3312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28600" y="4953000"/>
            <a:ext cx="3429000" cy="762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36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4108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r>
              <a:rPr lang="en-US" i="1" dirty="0" smtClean="0"/>
              <a:t>PREDICT</a:t>
            </a:r>
            <a:r>
              <a:rPr lang="en-US" dirty="0" smtClean="0"/>
              <a:t> overflow (yes or no)</a:t>
            </a:r>
          </a:p>
        </p:txBody>
      </p:sp>
    </p:spTree>
    <p:extLst>
      <p:ext uri="{BB962C8B-B14F-4D97-AF65-F5344CB8AC3E}">
        <p14:creationId xmlns:p14="http://schemas.microsoft.com/office/powerpoint/2010/main" val="439812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people learn one algorithm (</a:t>
            </a:r>
            <a:r>
              <a:rPr lang="en-US" i="1" dirty="0" smtClean="0"/>
              <a:t>e.g.</a:t>
            </a:r>
            <a:r>
              <a:rPr lang="en-US" dirty="0" smtClean="0"/>
              <a:t>, regression) and always 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7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r>
              <a:rPr lang="en-US" i="1" dirty="0" smtClean="0"/>
              <a:t>PREDICT</a:t>
            </a:r>
            <a:r>
              <a:rPr lang="en-US" dirty="0" smtClean="0"/>
              <a:t> overflow (yes or no)</a:t>
            </a:r>
          </a:p>
        </p:txBody>
      </p:sp>
      <p:sp>
        <p:nvSpPr>
          <p:cNvPr id="4" name="Rectangle 3"/>
          <p:cNvSpPr/>
          <p:nvPr/>
        </p:nvSpPr>
        <p:spPr>
          <a:xfrm>
            <a:off x="4042843" y="3996266"/>
            <a:ext cx="1143000" cy="533400"/>
          </a:xfrm>
          <a:prstGeom prst="rect">
            <a:avLst/>
          </a:prstGeom>
          <a:solidFill>
            <a:schemeClr val="accent3">
              <a:alpha val="5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9000" y="3505200"/>
            <a:ext cx="1239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Class “A”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2684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r>
              <a:rPr lang="en-US" i="1" dirty="0" smtClean="0"/>
              <a:t>PREDICT</a:t>
            </a:r>
            <a:r>
              <a:rPr lang="en-US" dirty="0" smtClean="0"/>
              <a:t> overflow (yes or no)</a:t>
            </a:r>
          </a:p>
        </p:txBody>
      </p:sp>
      <p:sp>
        <p:nvSpPr>
          <p:cNvPr id="4" name="Rectangle 3"/>
          <p:cNvSpPr/>
          <p:nvPr/>
        </p:nvSpPr>
        <p:spPr>
          <a:xfrm>
            <a:off x="5050373" y="3975099"/>
            <a:ext cx="1143000" cy="533400"/>
          </a:xfrm>
          <a:prstGeom prst="rect">
            <a:avLst/>
          </a:prstGeom>
          <a:solidFill>
            <a:schemeClr val="accent3">
              <a:alpha val="5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3505200"/>
            <a:ext cx="1239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Class “B”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1900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r>
              <a:rPr lang="en-US" i="1" dirty="0" smtClean="0"/>
              <a:t>PREDICT</a:t>
            </a:r>
            <a:r>
              <a:rPr lang="en-US" dirty="0" smtClean="0"/>
              <a:t> overflow (yes or no)</a:t>
            </a:r>
          </a:p>
          <a:p>
            <a:pPr marL="0" indent="0">
              <a:buNone/>
            </a:pPr>
            <a:r>
              <a:rPr lang="en-US" dirty="0"/>
              <a:t>Typical approach: “Classification”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7265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Classification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847153"/>
            <a:ext cx="7514044" cy="4379976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Take a </a:t>
            </a:r>
            <a:r>
              <a:rPr lang="en-US" dirty="0">
                <a:latin typeface="Arial" charset="0"/>
              </a:rPr>
              <a:t>set of observed features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         F </a:t>
            </a:r>
            <a:r>
              <a:rPr lang="en-US" dirty="0">
                <a:latin typeface="Arial" charset="0"/>
              </a:rPr>
              <a:t>= &lt;f1, f2, f3,…&gt;  </a:t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         (</a:t>
            </a:r>
            <a:r>
              <a:rPr lang="en-US" dirty="0">
                <a:latin typeface="Arial" charset="0"/>
              </a:rPr>
              <a:t>a </a:t>
            </a:r>
            <a:r>
              <a:rPr lang="en-US" i="1" dirty="0">
                <a:latin typeface="Arial" charset="0"/>
              </a:rPr>
              <a:t>feature vector</a:t>
            </a:r>
            <a:r>
              <a:rPr lang="en-US" dirty="0">
                <a:latin typeface="Arial" charset="0"/>
              </a:rPr>
              <a:t>) </a:t>
            </a:r>
            <a:endParaRPr lang="en-US" dirty="0" smtClean="0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Use this </a:t>
            </a:r>
            <a:r>
              <a:rPr lang="en-US" dirty="0">
                <a:latin typeface="Arial" charset="0"/>
              </a:rPr>
              <a:t>to </a:t>
            </a:r>
            <a:r>
              <a:rPr lang="en-US" dirty="0" smtClean="0">
                <a:latin typeface="Arial" charset="0"/>
              </a:rPr>
              <a:t>estimate which class </a:t>
            </a:r>
            <a:r>
              <a:rPr lang="en-US" dirty="0">
                <a:latin typeface="Arial" charset="0"/>
              </a:rPr>
              <a:t>it </a:t>
            </a:r>
            <a:r>
              <a:rPr lang="en-US" dirty="0" smtClean="0">
                <a:latin typeface="Arial" charset="0"/>
              </a:rPr>
              <a:t>belongs to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         (a </a:t>
            </a:r>
            <a:r>
              <a:rPr lang="en-US" i="1" dirty="0" smtClean="0">
                <a:latin typeface="Arial" charset="0"/>
              </a:rPr>
              <a:t>prediction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 eaLnBrk="1" hangingPunct="1">
              <a:buFont typeface="Wingdings" charset="0"/>
              <a:buNone/>
            </a:pPr>
            <a:endParaRPr 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85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329899"/>
              </p:ext>
            </p:extLst>
          </p:nvPr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210394"/>
            <a:ext cx="7961268" cy="990107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</a:rPr>
              <a:t>Training data: </a:t>
            </a:r>
            <a:br>
              <a:rPr lang="en-US" sz="4000" dirty="0" smtClean="0">
                <a:latin typeface="Arial" charset="0"/>
              </a:rPr>
            </a:br>
            <a:r>
              <a:rPr lang="en-US" sz="4000" dirty="0" smtClean="0">
                <a:latin typeface="Arial" charset="0"/>
              </a:rPr>
              <a:t>Multiple Examples</a:t>
            </a:r>
            <a:endParaRPr lang="en-US" sz="4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2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164167"/>
              </p:ext>
            </p:extLst>
          </p:nvPr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-155512"/>
            <a:ext cx="7660701" cy="990107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</a:rPr>
              <a:t>Including Features</a:t>
            </a:r>
            <a:endParaRPr lang="en-US" sz="4000" dirty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" y="838200"/>
            <a:ext cx="7391400" cy="586740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Features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394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065144"/>
              </p:ext>
            </p:extLst>
          </p:nvPr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7543800" y="609600"/>
            <a:ext cx="1447800" cy="609600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Class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54132" y="-155512"/>
            <a:ext cx="766070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>
            <a:lvl1pPr algn="l" defTabSz="457200" rtl="0" eaLnBrk="1" latinLnBrk="0" hangingPunct="1">
              <a:lnSpc>
                <a:spcPts val="3400"/>
              </a:lnSpc>
              <a:spcBef>
                <a:spcPts val="0"/>
              </a:spcBef>
              <a:buNone/>
              <a:defRPr sz="3200" b="0" i="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4000" dirty="0" smtClean="0">
                <a:latin typeface="Arial" charset="0"/>
              </a:rPr>
              <a:t>And Labels</a:t>
            </a:r>
            <a:endParaRPr lang="en-US" sz="4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52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183862"/>
              </p:ext>
            </p:extLst>
          </p:nvPr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838200" y="2935019"/>
            <a:ext cx="7467600" cy="168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200" dirty="0"/>
              <a:t>Two simple algorithms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dirty="0"/>
              <a:t>0R – Predict the majority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dirty="0"/>
              <a:t>1R – Use the most predictive single feature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-155512"/>
            <a:ext cx="7660701" cy="990107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" charset="0"/>
              </a:rPr>
              <a:t>How does classification work?</a:t>
            </a:r>
          </a:p>
        </p:txBody>
      </p:sp>
    </p:spTree>
    <p:extLst>
      <p:ext uri="{BB962C8B-B14F-4D97-AF65-F5344CB8AC3E}">
        <p14:creationId xmlns:p14="http://schemas.microsoft.com/office/powerpoint/2010/main" val="305926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9" name="Object 4"/>
          <p:cNvGraphicFramePr>
            <a:graphicFrameLocks noChangeAspect="1"/>
          </p:cNvGraphicFramePr>
          <p:nvPr/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38200" y="1295400"/>
            <a:ext cx="8058150" cy="5410200"/>
            <a:chOff x="528" y="816"/>
            <a:chExt cx="5076" cy="3408"/>
          </a:xfrm>
        </p:grpSpPr>
        <p:sp>
          <p:nvSpPr>
            <p:cNvPr id="14367" name="Rectangle 6"/>
            <p:cNvSpPr>
              <a:spLocks noChangeArrowheads="1"/>
            </p:cNvSpPr>
            <p:nvPr/>
          </p:nvSpPr>
          <p:spPr bwMode="auto">
            <a:xfrm>
              <a:off x="528" y="1440"/>
              <a:ext cx="4032" cy="18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Text Box 5"/>
            <p:cNvSpPr txBox="1">
              <a:spLocks noChangeArrowheads="1"/>
            </p:cNvSpPr>
            <p:nvPr/>
          </p:nvSpPr>
          <p:spPr bwMode="auto">
            <a:xfrm>
              <a:off x="576" y="1488"/>
              <a:ext cx="3996" cy="1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rgbClr val="FFFFFF"/>
                  </a:solidFill>
                </a:rPr>
                <a:t>The simplest rule learner will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learn to predict whatever is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the most frequent result class.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This is called the majority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Class.</a:t>
              </a:r>
            </a:p>
          </p:txBody>
        </p:sp>
        <p:sp>
          <p:nvSpPr>
            <p:cNvPr id="14369" name="Rectangle 7"/>
            <p:cNvSpPr>
              <a:spLocks noChangeArrowheads="1"/>
            </p:cNvSpPr>
            <p:nvPr/>
          </p:nvSpPr>
          <p:spPr bwMode="auto">
            <a:xfrm>
              <a:off x="4788" y="816"/>
              <a:ext cx="816" cy="3408"/>
            </a:xfrm>
            <a:prstGeom prst="rect">
              <a:avLst/>
            </a:prstGeom>
            <a:noFill/>
            <a:ln w="508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81000" y="5334000"/>
            <a:ext cx="7096125" cy="688975"/>
            <a:chOff x="864" y="2592"/>
            <a:chExt cx="4470" cy="434"/>
          </a:xfrm>
        </p:grpSpPr>
        <p:sp>
          <p:nvSpPr>
            <p:cNvPr id="14365" name="Rectangle 10"/>
            <p:cNvSpPr>
              <a:spLocks noChangeArrowheads="1"/>
            </p:cNvSpPr>
            <p:nvPr/>
          </p:nvSpPr>
          <p:spPr bwMode="auto">
            <a:xfrm>
              <a:off x="864" y="2592"/>
              <a:ext cx="446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Text Box 9"/>
            <p:cNvSpPr txBox="1">
              <a:spLocks noChangeArrowheads="1"/>
            </p:cNvSpPr>
            <p:nvPr/>
          </p:nvSpPr>
          <p:spPr bwMode="auto">
            <a:xfrm>
              <a:off x="902" y="2619"/>
              <a:ext cx="443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rgbClr val="FFFFFF"/>
                  </a:solidFill>
                </a:rPr>
                <a:t>What will the rule be in this case?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752600" y="6096000"/>
            <a:ext cx="4676775" cy="609600"/>
            <a:chOff x="422" y="3792"/>
            <a:chExt cx="2946" cy="384"/>
          </a:xfrm>
        </p:grpSpPr>
        <p:sp>
          <p:nvSpPr>
            <p:cNvPr id="14363" name="Rectangle 13"/>
            <p:cNvSpPr>
              <a:spLocks noChangeArrowheads="1"/>
            </p:cNvSpPr>
            <p:nvPr/>
          </p:nvSpPr>
          <p:spPr bwMode="auto">
            <a:xfrm>
              <a:off x="432" y="3792"/>
              <a:ext cx="288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64" name="Text Box 12"/>
            <p:cNvSpPr txBox="1">
              <a:spLocks noChangeArrowheads="1"/>
            </p:cNvSpPr>
            <p:nvPr/>
          </p:nvSpPr>
          <p:spPr bwMode="auto">
            <a:xfrm>
              <a:off x="422" y="3802"/>
              <a:ext cx="294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200">
                  <a:solidFill>
                    <a:srgbClr val="FFFFFF"/>
                  </a:solidFill>
                </a:rPr>
                <a:t>It will always predict yes.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7620000" y="1676400"/>
            <a:ext cx="1219200" cy="5029200"/>
            <a:chOff x="4800" y="1056"/>
            <a:chExt cx="768" cy="3168"/>
          </a:xfrm>
        </p:grpSpPr>
        <p:sp>
          <p:nvSpPr>
            <p:cNvPr id="14358" name="Rectangle 15"/>
            <p:cNvSpPr>
              <a:spLocks noChangeArrowheads="1"/>
            </p:cNvSpPr>
            <p:nvPr/>
          </p:nvSpPr>
          <p:spPr bwMode="auto">
            <a:xfrm>
              <a:off x="4800" y="1056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Rectangle 16"/>
            <p:cNvSpPr>
              <a:spLocks noChangeArrowheads="1"/>
            </p:cNvSpPr>
            <p:nvPr/>
          </p:nvSpPr>
          <p:spPr bwMode="auto">
            <a:xfrm>
              <a:off x="4800" y="1296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Rectangle 17"/>
            <p:cNvSpPr>
              <a:spLocks noChangeArrowheads="1"/>
            </p:cNvSpPr>
            <p:nvPr/>
          </p:nvSpPr>
          <p:spPr bwMode="auto">
            <a:xfrm>
              <a:off x="4800" y="2208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Rectangle 18"/>
            <p:cNvSpPr>
              <a:spLocks noChangeArrowheads="1"/>
            </p:cNvSpPr>
            <p:nvPr/>
          </p:nvSpPr>
          <p:spPr bwMode="auto">
            <a:xfrm>
              <a:off x="4800" y="2640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Rectangle 19"/>
            <p:cNvSpPr>
              <a:spLocks noChangeArrowheads="1"/>
            </p:cNvSpPr>
            <p:nvPr/>
          </p:nvSpPr>
          <p:spPr bwMode="auto">
            <a:xfrm>
              <a:off x="4800" y="4032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304800" y="2286000"/>
            <a:ext cx="8540750" cy="2289175"/>
            <a:chOff x="192" y="1440"/>
            <a:chExt cx="5380" cy="1442"/>
          </a:xfrm>
        </p:grpSpPr>
        <p:sp>
          <p:nvSpPr>
            <p:cNvPr id="14356" name="Rectangle 23"/>
            <p:cNvSpPr>
              <a:spLocks noChangeArrowheads="1"/>
            </p:cNvSpPr>
            <p:nvPr/>
          </p:nvSpPr>
          <p:spPr bwMode="auto">
            <a:xfrm>
              <a:off x="192" y="1440"/>
              <a:ext cx="5376" cy="14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7" name="Text Box 22"/>
            <p:cNvSpPr txBox="1">
              <a:spLocks noChangeArrowheads="1"/>
            </p:cNvSpPr>
            <p:nvPr/>
          </p:nvSpPr>
          <p:spPr bwMode="auto">
            <a:xfrm>
              <a:off x="192" y="1440"/>
              <a:ext cx="5380" cy="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chemeClr val="bg1"/>
                  </a:solidFill>
                </a:rPr>
                <a:t>A slightly more sophisticated rule learner 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will find the feature that gives the most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information about the result class.  What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do you think that would be in this case?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2057400" y="2514600"/>
            <a:ext cx="4359275" cy="2319338"/>
            <a:chOff x="470" y="1275"/>
            <a:chExt cx="2746" cy="1461"/>
          </a:xfrm>
        </p:grpSpPr>
        <p:sp>
          <p:nvSpPr>
            <p:cNvPr id="14354" name="Rectangle 26"/>
            <p:cNvSpPr>
              <a:spLocks noChangeArrowheads="1"/>
            </p:cNvSpPr>
            <p:nvPr/>
          </p:nvSpPr>
          <p:spPr bwMode="auto">
            <a:xfrm>
              <a:off x="480" y="1296"/>
              <a:ext cx="2736" cy="14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Text Box 25"/>
            <p:cNvSpPr txBox="1">
              <a:spLocks noChangeArrowheads="1"/>
            </p:cNvSpPr>
            <p:nvPr/>
          </p:nvSpPr>
          <p:spPr bwMode="auto">
            <a:xfrm>
              <a:off x="470" y="1275"/>
              <a:ext cx="2468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chemeClr val="bg1"/>
                  </a:solidFill>
                </a:rPr>
                <a:t>Outlook: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	Sunny -&gt; No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	Overcast -&gt; Yes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	Rainy-&gt; Yes</a:t>
              </a:r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7620000" y="3505200"/>
            <a:ext cx="1219200" cy="3200400"/>
            <a:chOff x="4800" y="2208"/>
            <a:chExt cx="768" cy="2016"/>
          </a:xfrm>
        </p:grpSpPr>
        <p:sp>
          <p:nvSpPr>
            <p:cNvPr id="14350" name="Rectangle 28"/>
            <p:cNvSpPr>
              <a:spLocks noChangeArrowheads="1"/>
            </p:cNvSpPr>
            <p:nvPr/>
          </p:nvSpPr>
          <p:spPr bwMode="auto">
            <a:xfrm>
              <a:off x="4800" y="4032"/>
              <a:ext cx="768" cy="19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Rectangle 29"/>
            <p:cNvSpPr>
              <a:spLocks noChangeArrowheads="1"/>
            </p:cNvSpPr>
            <p:nvPr/>
          </p:nvSpPr>
          <p:spPr bwMode="auto">
            <a:xfrm>
              <a:off x="4800" y="2208"/>
              <a:ext cx="768" cy="19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2" name="Rectangle 30"/>
            <p:cNvSpPr>
              <a:spLocks noChangeArrowheads="1"/>
            </p:cNvSpPr>
            <p:nvPr/>
          </p:nvSpPr>
          <p:spPr bwMode="auto">
            <a:xfrm>
              <a:off x="4800" y="3336"/>
              <a:ext cx="768" cy="19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3" name="Rectangle 31"/>
            <p:cNvSpPr>
              <a:spLocks noChangeArrowheads="1"/>
            </p:cNvSpPr>
            <p:nvPr/>
          </p:nvSpPr>
          <p:spPr bwMode="auto">
            <a:xfrm>
              <a:off x="4800" y="2880"/>
              <a:ext cx="768" cy="19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1828800" y="4800600"/>
            <a:ext cx="4876800" cy="1828800"/>
            <a:chOff x="1152" y="1776"/>
            <a:chExt cx="3072" cy="1152"/>
          </a:xfrm>
        </p:grpSpPr>
        <p:sp>
          <p:nvSpPr>
            <p:cNvPr id="14348" name="Rectangle 34"/>
            <p:cNvSpPr>
              <a:spLocks noChangeArrowheads="1"/>
            </p:cNvSpPr>
            <p:nvPr/>
          </p:nvSpPr>
          <p:spPr bwMode="auto">
            <a:xfrm>
              <a:off x="1152" y="1776"/>
              <a:ext cx="3072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Text Box 33"/>
            <p:cNvSpPr txBox="1">
              <a:spLocks noChangeArrowheads="1"/>
            </p:cNvSpPr>
            <p:nvPr/>
          </p:nvSpPr>
          <p:spPr bwMode="auto">
            <a:xfrm>
              <a:off x="1152" y="1776"/>
              <a:ext cx="2790" cy="1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800" dirty="0">
                  <a:solidFill>
                    <a:srgbClr val="FFFFFF"/>
                  </a:solidFill>
                </a:rPr>
                <a:t>&lt;Feature Name&gt;:</a:t>
              </a:r>
            </a:p>
            <a:p>
              <a:r>
                <a:rPr lang="en-US" sz="2800" dirty="0">
                  <a:solidFill>
                    <a:srgbClr val="FFFFFF"/>
                  </a:solidFill>
                </a:rPr>
                <a:t>	&lt;value&gt; -&gt; &lt;prediction&gt;</a:t>
              </a:r>
            </a:p>
            <a:p>
              <a:r>
                <a:rPr lang="en-US" sz="2800" dirty="0">
                  <a:solidFill>
                    <a:srgbClr val="FFFFFF"/>
                  </a:solidFill>
                </a:rPr>
                <a:t>	&lt;value&gt; -&gt; &lt;prediction&gt;</a:t>
              </a:r>
            </a:p>
            <a:p>
              <a:r>
                <a:rPr lang="en-US" sz="2800" dirty="0">
                  <a:solidFill>
                    <a:srgbClr val="FFFFFF"/>
                  </a:solidFill>
                </a:rPr>
                <a:t>	…</a:t>
              </a:r>
            </a:p>
          </p:txBody>
        </p:sp>
      </p:grpSp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954132" y="-155512"/>
            <a:ext cx="766070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>
            <a:lvl1pPr algn="l" defTabSz="457200" rtl="0" eaLnBrk="1" latinLnBrk="0" hangingPunct="1">
              <a:lnSpc>
                <a:spcPts val="3400"/>
              </a:lnSpc>
              <a:spcBef>
                <a:spcPts val="0"/>
              </a:spcBef>
              <a:buNone/>
              <a:defRPr sz="3200" b="0" i="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4000" smtClean="0">
                <a:latin typeface="Arial" charset="0"/>
              </a:rPr>
              <a:t>How does classification work?</a:t>
            </a:r>
            <a:endParaRPr lang="en-US" sz="4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46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What will </a:t>
            </a:r>
            <a:r>
              <a:rPr lang="en-US" dirty="0" smtClean="0">
                <a:latin typeface="Arial" charset="0"/>
              </a:rPr>
              <a:t>the prediction be?</a:t>
            </a:r>
            <a:endParaRPr lang="en-US" dirty="0">
              <a:latin typeface="Arial" charset="0"/>
            </a:endParaRPr>
          </a:p>
        </p:txBody>
      </p:sp>
      <p:grpSp>
        <p:nvGrpSpPr>
          <p:cNvPr id="16387" name="Group 5"/>
          <p:cNvGrpSpPr>
            <a:grpSpLocks/>
          </p:cNvGrpSpPr>
          <p:nvPr/>
        </p:nvGrpSpPr>
        <p:grpSpPr bwMode="auto">
          <a:xfrm>
            <a:off x="2133600" y="1871663"/>
            <a:ext cx="4359275" cy="2319337"/>
            <a:chOff x="470" y="1275"/>
            <a:chExt cx="2746" cy="1461"/>
          </a:xfrm>
        </p:grpSpPr>
        <p:sp>
          <p:nvSpPr>
            <p:cNvPr id="16394" name="Rectangle 6"/>
            <p:cNvSpPr>
              <a:spLocks noChangeArrowheads="1"/>
            </p:cNvSpPr>
            <p:nvPr/>
          </p:nvSpPr>
          <p:spPr bwMode="auto">
            <a:xfrm>
              <a:off x="480" y="1296"/>
              <a:ext cx="2736" cy="14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Text Box 7"/>
            <p:cNvSpPr txBox="1">
              <a:spLocks noChangeArrowheads="1"/>
            </p:cNvSpPr>
            <p:nvPr/>
          </p:nvSpPr>
          <p:spPr bwMode="auto">
            <a:xfrm>
              <a:off x="470" y="1275"/>
              <a:ext cx="2468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rgbClr val="FFFFFF"/>
                  </a:solidFill>
                </a:rPr>
                <a:t>Outlook: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	Sunny -&gt; No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	Overcast -&gt; Yes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	Rainy-&gt; Yes</a:t>
              </a:r>
            </a:p>
          </p:txBody>
        </p:sp>
      </p:grpSp>
      <p:graphicFrame>
        <p:nvGraphicFramePr>
          <p:cNvPr id="16388" name="Object 8"/>
          <p:cNvGraphicFramePr>
            <a:graphicFrameLocks noChangeAspect="1"/>
          </p:cNvGraphicFramePr>
          <p:nvPr/>
        </p:nvGraphicFramePr>
        <p:xfrm>
          <a:off x="76200" y="4795838"/>
          <a:ext cx="899160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" name="Bitmap Image" r:id="rId3" imgW="4023709" imgH="343075" progId="Paint.Picture">
                  <p:embed/>
                </p:oleObj>
              </mc:Choice>
              <mc:Fallback>
                <p:oleObj name="Bitmap Image" r:id="rId3" imgW="4023709" imgH="34307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795838"/>
                        <a:ext cx="8991600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9"/>
          <p:cNvSpPr txBox="1">
            <a:spLocks noChangeArrowheads="1"/>
          </p:cNvSpPr>
          <p:nvPr/>
        </p:nvSpPr>
        <p:spPr bwMode="auto">
          <a:xfrm>
            <a:off x="3795713" y="1506538"/>
            <a:ext cx="106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 dirty="0"/>
              <a:t>Model</a:t>
            </a:r>
          </a:p>
        </p:txBody>
      </p:sp>
      <p:sp>
        <p:nvSpPr>
          <p:cNvPr id="16390" name="Text Box 10"/>
          <p:cNvSpPr txBox="1">
            <a:spLocks noChangeArrowheads="1"/>
          </p:cNvSpPr>
          <p:nvPr/>
        </p:nvSpPr>
        <p:spPr bwMode="auto">
          <a:xfrm>
            <a:off x="3548063" y="4411663"/>
            <a:ext cx="1557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/>
              <a:t>New Data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696200" y="5156200"/>
            <a:ext cx="1295400" cy="396875"/>
            <a:chOff x="4848" y="3248"/>
            <a:chExt cx="816" cy="250"/>
          </a:xfrm>
        </p:grpSpPr>
        <p:sp>
          <p:nvSpPr>
            <p:cNvPr id="16392" name="Rectangle 12"/>
            <p:cNvSpPr>
              <a:spLocks noChangeArrowheads="1"/>
            </p:cNvSpPr>
            <p:nvPr/>
          </p:nvSpPr>
          <p:spPr bwMode="auto">
            <a:xfrm>
              <a:off x="4848" y="3264"/>
              <a:ext cx="81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3" name="Text Box 11"/>
            <p:cNvSpPr txBox="1">
              <a:spLocks noChangeArrowheads="1"/>
            </p:cNvSpPr>
            <p:nvPr/>
          </p:nvSpPr>
          <p:spPr bwMode="auto">
            <a:xfrm>
              <a:off x="5108" y="3248"/>
              <a:ext cx="4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 b="1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32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people learn one algorithm (</a:t>
            </a:r>
            <a:r>
              <a:rPr lang="en-US" i="1" dirty="0" smtClean="0"/>
              <a:t>e.g.</a:t>
            </a:r>
            <a:r>
              <a:rPr lang="en-US" dirty="0" smtClean="0"/>
              <a:t>, regression) and always use it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Won’t lead to the best results!</a:t>
            </a:r>
          </a:p>
        </p:txBody>
      </p:sp>
    </p:spTree>
    <p:extLst>
      <p:ext uri="{BB962C8B-B14F-4D97-AF65-F5344CB8AC3E}">
        <p14:creationId xmlns:p14="http://schemas.microsoft.com/office/powerpoint/2010/main" val="181807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0R &amp; 1R Classification</a:t>
            </a:r>
            <a:endParaRPr lang="en-US" dirty="0">
              <a:latin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Problem: Brittle </a:t>
            </a:r>
            <a:r>
              <a:rPr lang="en-US" dirty="0">
                <a:latin typeface="Arial" charset="0"/>
              </a:rPr>
              <a:t>and error </a:t>
            </a:r>
            <a:r>
              <a:rPr lang="en-US" dirty="0" smtClean="0">
                <a:latin typeface="Arial" charset="0"/>
              </a:rPr>
              <a:t>prone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Instead, ML </a:t>
            </a:r>
            <a:r>
              <a:rPr lang="en-US" dirty="0">
                <a:latin typeface="Arial" charset="0"/>
              </a:rPr>
              <a:t>classifiers </a:t>
            </a:r>
            <a:r>
              <a:rPr lang="en-US" dirty="0" smtClean="0">
                <a:latin typeface="Arial" charset="0"/>
              </a:rPr>
              <a:t>use </a:t>
            </a:r>
            <a:r>
              <a:rPr lang="en-US" i="1" dirty="0" smtClean="0">
                <a:latin typeface="Arial" charset="0"/>
              </a:rPr>
              <a:t>statistical models</a:t>
            </a:r>
            <a:r>
              <a:rPr lang="en-US" dirty="0" smtClean="0">
                <a:latin typeface="Arial" charset="0"/>
              </a:rPr>
              <a:t> to learn from past data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5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  <p:graphicFrame>
        <p:nvGraphicFramePr>
          <p:cNvPr id="27758" name="Group 110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74" name="Text Box 111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Training Data Set</a:t>
            </a:r>
          </a:p>
        </p:txBody>
      </p:sp>
      <p:sp>
        <p:nvSpPr>
          <p:cNvPr id="14375" name="Text Box 112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4376" name="Rectangle 113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4377" name="Line 114"/>
          <p:cNvSpPr>
            <a:spLocks noChangeShapeType="1"/>
          </p:cNvSpPr>
          <p:nvPr/>
        </p:nvSpPr>
        <p:spPr bwMode="auto">
          <a:xfrm>
            <a:off x="3048000" y="269716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78" name="Rectangle 115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4379" name="Line 116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80" name="Line 118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4381" name="Group 140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4385" name="AutoShape 117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4386" name="Group 13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4387" name="Rectangle 127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8" name="Rectangle 128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9" name="Rectangle 129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0" name="Rectangle 130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1" name="Rectangle 131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2" name="Rectangle 132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3" name="Rectangle 133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4" name="Rectangle 134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5" name="Rectangle 135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6" name="Rectangle 136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7" name="Rectangle 137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8" name="Rectangle 138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9" name="Rectangle 28"/>
          <p:cNvSpPr/>
          <p:nvPr/>
        </p:nvSpPr>
        <p:spPr bwMode="auto">
          <a:xfrm>
            <a:off x="515938" y="1606550"/>
            <a:ext cx="1489075" cy="5032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>
                <a:solidFill>
                  <a:srgbClr val="445984"/>
                </a:solidFill>
                <a:ea typeface="+mn-ea"/>
              </a:rPr>
              <a:t>Method to get Ground Truth</a:t>
            </a:r>
          </a:p>
        </p:txBody>
      </p:sp>
      <p:sp>
        <p:nvSpPr>
          <p:cNvPr id="14383" name="Line 114"/>
          <p:cNvSpPr>
            <a:spLocks noChangeShapeType="1"/>
          </p:cNvSpPr>
          <p:nvPr/>
        </p:nvSpPr>
        <p:spPr bwMode="auto">
          <a:xfrm flipV="1">
            <a:off x="1992313" y="1749425"/>
            <a:ext cx="3694112" cy="444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84" name="Line 114"/>
          <p:cNvSpPr>
            <a:spLocks noChangeShapeType="1"/>
          </p:cNvSpPr>
          <p:nvPr/>
        </p:nvSpPr>
        <p:spPr bwMode="auto">
          <a:xfrm>
            <a:off x="5699125" y="1746250"/>
            <a:ext cx="44450" cy="3873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33885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57"/>
          <p:cNvGrpSpPr>
            <a:grpSpLocks/>
          </p:cNvGrpSpPr>
          <p:nvPr/>
        </p:nvGrpSpPr>
        <p:grpSpPr bwMode="auto">
          <a:xfrm>
            <a:off x="6245225" y="3883025"/>
            <a:ext cx="1447800" cy="1295400"/>
            <a:chOff x="3936" y="2448"/>
            <a:chExt cx="912" cy="816"/>
          </a:xfrm>
        </p:grpSpPr>
        <p:sp>
          <p:nvSpPr>
            <p:cNvPr id="15374" name="AutoShape 58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5375" name="Group 5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5376" name="Rectangle 60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7" name="Rectangle 61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8" name="Rectangle 62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Rectangle 63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0" name="Rectangle 64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1" name="Rectangle 65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2" name="Rectangle 66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3" name="Rectangle 67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4" name="Rectangle 68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5" name="Rectangle 69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6" name="Rectangle 70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7" name="Rectangle 71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5365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7" name="Text Box 41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5368" name="Rectangle 42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5369" name="Line 43"/>
          <p:cNvSpPr>
            <a:spLocks noChangeShapeType="1"/>
          </p:cNvSpPr>
          <p:nvPr/>
        </p:nvSpPr>
        <p:spPr bwMode="auto">
          <a:xfrm>
            <a:off x="3048000" y="2697163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0" name="Line 48"/>
          <p:cNvSpPr>
            <a:spLocks noChangeShapeType="1"/>
          </p:cNvSpPr>
          <p:nvPr/>
        </p:nvSpPr>
        <p:spPr bwMode="auto">
          <a:xfrm>
            <a:off x="3297238" y="457200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1" name="Line 49"/>
          <p:cNvSpPr>
            <a:spLocks noChangeShapeType="1"/>
          </p:cNvSpPr>
          <p:nvPr/>
        </p:nvSpPr>
        <p:spPr bwMode="auto">
          <a:xfrm>
            <a:off x="3276600" y="2678113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2" name="AutoShape 50"/>
          <p:cNvSpPr>
            <a:spLocks noChangeArrowheads="1"/>
          </p:cNvSpPr>
          <p:nvPr/>
        </p:nvSpPr>
        <p:spPr bwMode="auto">
          <a:xfrm>
            <a:off x="8077200" y="3962400"/>
            <a:ext cx="1066800" cy="1295400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Class</a:t>
            </a:r>
          </a:p>
        </p:txBody>
      </p:sp>
      <p:sp>
        <p:nvSpPr>
          <p:cNvPr id="15373" name="Line 51"/>
          <p:cNvSpPr>
            <a:spLocks noChangeShapeType="1"/>
          </p:cNvSpPr>
          <p:nvPr/>
        </p:nvSpPr>
        <p:spPr bwMode="auto">
          <a:xfrm>
            <a:off x="7620000" y="4572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 smtClean="0">
                <a:latin typeface="Arial" charset="0"/>
              </a:rPr>
              <a:t>Run/Classify Time</a:t>
            </a: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376050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70" name="Group 6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2" name="Text Box 40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Training Data Set</a:t>
            </a:r>
          </a:p>
        </p:txBody>
      </p:sp>
      <p:sp>
        <p:nvSpPr>
          <p:cNvPr id="16423" name="Text Box 41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6424" name="Rectangle 42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6425" name="Line 43"/>
          <p:cNvSpPr>
            <a:spLocks noChangeShapeType="1"/>
          </p:cNvSpPr>
          <p:nvPr/>
        </p:nvSpPr>
        <p:spPr bwMode="auto">
          <a:xfrm>
            <a:off x="3048000" y="269716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6" name="Rectangle 44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6427" name="Line 45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8" name="Line 46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6429" name="Group 47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6433" name="AutoShape 48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6434" name="Group 4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6435" name="Rectangle 50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6" name="Rectangle 51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7" name="Rectangle 52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8" name="Rectangle 53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9" name="Rectangle 54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0" name="Rectangle 55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1" name="Rectangle 56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2" name="Rectangle 57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3" name="Rectangle 58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4" name="Rectangle 59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5" name="Rectangle 60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6" name="Rectangle 61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430" name="Text Box 62"/>
          <p:cNvSpPr txBox="1">
            <a:spLocks noChangeArrowheads="1"/>
          </p:cNvSpPr>
          <p:nvPr/>
        </p:nvSpPr>
        <p:spPr bwMode="auto">
          <a:xfrm>
            <a:off x="304800" y="3733800"/>
            <a:ext cx="5638800" cy="207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Many learning algorithms to choose from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dirty="0" smtClean="0"/>
              <a:t>A </a:t>
            </a:r>
            <a:r>
              <a:rPr lang="en-US" dirty="0"/>
              <a:t>few of the simplest ones tend to perform well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ea typeface="ＭＳ Ｐゴシック" charset="0"/>
              </a:rPr>
              <a:t>Naïve Bayes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ea typeface="ＭＳ Ｐゴシック" charset="0"/>
              </a:rPr>
              <a:t>Decision Trees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ea typeface="ＭＳ Ｐゴシック" charset="0"/>
              </a:rPr>
              <a:t>Regression-based Models (for continuous)</a:t>
            </a:r>
          </a:p>
        </p:txBody>
      </p:sp>
      <p:sp>
        <p:nvSpPr>
          <p:cNvPr id="16431" name="Oval 63"/>
          <p:cNvSpPr>
            <a:spLocks noChangeArrowheads="1"/>
          </p:cNvSpPr>
          <p:nvPr/>
        </p:nvSpPr>
        <p:spPr bwMode="auto">
          <a:xfrm>
            <a:off x="6248400" y="2057400"/>
            <a:ext cx="1447800" cy="1295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32" name="Line 64"/>
          <p:cNvSpPr>
            <a:spLocks noChangeShapeType="1"/>
          </p:cNvSpPr>
          <p:nvPr/>
        </p:nvSpPr>
        <p:spPr bwMode="auto">
          <a:xfrm flipV="1">
            <a:off x="5562600" y="3200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</p:spTree>
    <p:extLst>
      <p:ext uri="{BB962C8B-B14F-4D97-AF65-F5344CB8AC3E}">
        <p14:creationId xmlns:p14="http://schemas.microsoft.com/office/powerpoint/2010/main" val="3942067241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4" name="Group 6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46" name="Text Box 40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Training Data Set</a:t>
            </a:r>
          </a:p>
        </p:txBody>
      </p:sp>
      <p:sp>
        <p:nvSpPr>
          <p:cNvPr id="17447" name="Text Box 41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7448" name="Rectangle 42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7449" name="Line 43"/>
          <p:cNvSpPr>
            <a:spLocks noChangeShapeType="1"/>
          </p:cNvSpPr>
          <p:nvPr/>
        </p:nvSpPr>
        <p:spPr bwMode="auto">
          <a:xfrm>
            <a:off x="3048000" y="269716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50" name="Rectangle 44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7451" name="Line 45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52" name="Line 46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7453" name="Group 47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7457" name="AutoShape 48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7458" name="Group 4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7459" name="Rectangle 50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0" name="Rectangle 51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1" name="Rectangle 52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2" name="Rectangle 53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3" name="Rectangle 54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4" name="Rectangle 55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5" name="Rectangle 56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6" name="Rectangle 57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7" name="Rectangle 58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8" name="Rectangle 59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9" name="Rectangle 60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0" name="Rectangle 61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454" name="Text Box 62"/>
          <p:cNvSpPr txBox="1">
            <a:spLocks noChangeArrowheads="1"/>
          </p:cNvSpPr>
          <p:nvPr/>
        </p:nvSpPr>
        <p:spPr bwMode="auto">
          <a:xfrm>
            <a:off x="838200" y="3733800"/>
            <a:ext cx="7696200" cy="2349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Many possible features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Different sensors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Multitude of ways to generate features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Many ways to transform and combine features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Some much more predictive / useful than others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sym typeface="Wingdings" charset="0"/>
              </a:rPr>
              <a:t> </a:t>
            </a:r>
            <a:r>
              <a:rPr lang="ja-JP" altLang="en-US" dirty="0">
                <a:solidFill>
                  <a:srgbClr val="000000"/>
                </a:solidFill>
                <a:sym typeface="Wingdings" charset="0"/>
              </a:rPr>
              <a:t>“</a:t>
            </a:r>
            <a:r>
              <a:rPr lang="en-US" dirty="0">
                <a:solidFill>
                  <a:srgbClr val="000000"/>
                </a:solidFill>
                <a:sym typeface="Wingdings" charset="0"/>
              </a:rPr>
              <a:t>Feature selection</a:t>
            </a:r>
            <a:r>
              <a:rPr lang="ja-JP" altLang="en-US" dirty="0">
                <a:solidFill>
                  <a:srgbClr val="000000"/>
                </a:solidFill>
                <a:sym typeface="Wingdings" charset="0"/>
              </a:rPr>
              <a:t>”</a:t>
            </a:r>
            <a:r>
              <a:rPr lang="en-US" dirty="0">
                <a:solidFill>
                  <a:srgbClr val="000000"/>
                </a:solidFill>
                <a:sym typeface="Wingdings" charset="0"/>
              </a:rPr>
              <a:t> tends to be very important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55" name="Oval 63"/>
          <p:cNvSpPr>
            <a:spLocks noChangeArrowheads="1"/>
          </p:cNvSpPr>
          <p:nvPr/>
        </p:nvSpPr>
        <p:spPr bwMode="auto">
          <a:xfrm>
            <a:off x="1816100" y="2057400"/>
            <a:ext cx="1447800" cy="1295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56" name="Line 64"/>
          <p:cNvSpPr>
            <a:spLocks noChangeShapeType="1"/>
          </p:cNvSpPr>
          <p:nvPr/>
        </p:nvSpPr>
        <p:spPr bwMode="auto">
          <a:xfrm flipV="1">
            <a:off x="990600" y="3124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</p:spTree>
    <p:extLst>
      <p:ext uri="{BB962C8B-B14F-4D97-AF65-F5344CB8AC3E}">
        <p14:creationId xmlns:p14="http://schemas.microsoft.com/office/powerpoint/2010/main" val="1071278494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22" name="Group 6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70" name="Text Box 40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Training Data Set</a:t>
            </a:r>
          </a:p>
        </p:txBody>
      </p:sp>
      <p:sp>
        <p:nvSpPr>
          <p:cNvPr id="18471" name="Text Box 41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8472" name="Rectangle 42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8473" name="Line 43"/>
          <p:cNvSpPr>
            <a:spLocks noChangeShapeType="1"/>
          </p:cNvSpPr>
          <p:nvPr/>
        </p:nvSpPr>
        <p:spPr bwMode="auto">
          <a:xfrm>
            <a:off x="3048000" y="269716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74" name="Rectangle 44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8475" name="Line 45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76" name="Line 46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8477" name="Group 47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8481" name="AutoShape 48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8482" name="Group 4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8483" name="Rectangle 50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4" name="Rectangle 51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5" name="Rectangle 52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6" name="Rectangle 53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7" name="Rectangle 54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8" name="Rectangle 55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9" name="Rectangle 56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0" name="Rectangle 57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1" name="Rectangle 58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2" name="Rectangle 59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" name="Rectangle 60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4" name="Rectangle 61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478" name="Text Box 62"/>
          <p:cNvSpPr txBox="1">
            <a:spLocks noChangeArrowheads="1"/>
          </p:cNvSpPr>
          <p:nvPr/>
        </p:nvSpPr>
        <p:spPr bwMode="auto">
          <a:xfrm>
            <a:off x="1066800" y="3733800"/>
            <a:ext cx="5181600" cy="2195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Labeled data tends to be hard to come by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Tend to be expensive to gather or</a:t>
            </a:r>
            <a:br>
              <a:rPr lang="en-US" dirty="0">
                <a:solidFill>
                  <a:srgbClr val="000000"/>
                </a:solidFill>
                <a:ea typeface="ＭＳ Ｐゴシック" charset="0"/>
              </a:rPr>
            </a:b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  just non-existent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Typically need a lot of data to do well</a:t>
            </a:r>
          </a:p>
          <a:p>
            <a:pPr lvl="2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Prefer 1000s of training samples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18479" name="Oval 63"/>
          <p:cNvSpPr>
            <a:spLocks noChangeArrowheads="1"/>
          </p:cNvSpPr>
          <p:nvPr/>
        </p:nvSpPr>
        <p:spPr bwMode="auto">
          <a:xfrm>
            <a:off x="5105400" y="2133600"/>
            <a:ext cx="762000" cy="1295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0" name="Line 64"/>
          <p:cNvSpPr>
            <a:spLocks noChangeShapeType="1"/>
          </p:cNvSpPr>
          <p:nvPr/>
        </p:nvSpPr>
        <p:spPr bwMode="auto">
          <a:xfrm flipV="1">
            <a:off x="4876800" y="3352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</p:spTree>
    <p:extLst>
      <p:ext uri="{BB962C8B-B14F-4D97-AF65-F5344CB8AC3E}">
        <p14:creationId xmlns:p14="http://schemas.microsoft.com/office/powerpoint/2010/main" val="4009434677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How can I tell if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my </a:t>
            </a:r>
            <a:r>
              <a:rPr lang="en-US" dirty="0">
                <a:latin typeface="Arial" charset="0"/>
              </a:rPr>
              <a:t>classifier is any good?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Common measure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Accuracy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X% of the time, the recognizer was right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2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How can I tell if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my </a:t>
            </a:r>
            <a:r>
              <a:rPr lang="en-US" dirty="0">
                <a:latin typeface="Arial" charset="0"/>
              </a:rPr>
              <a:t>classifier is any good?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Common measure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Accuracy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X% of the time, the recognizer was right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But our data actually looks something like: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5671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7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How can I tell if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my </a:t>
            </a:r>
            <a:r>
              <a:rPr lang="en-US" dirty="0">
                <a:latin typeface="Arial" charset="0"/>
              </a:rPr>
              <a:t>classifier is any good?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Accuracy: (90+10)/(90+15+12+10) = 79%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What about all the other information here?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93094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(True Positive)</a:t>
                      </a:r>
                      <a:endParaRPr lang="en-US" dirty="0"/>
                    </a:p>
                  </a:txBody>
                  <a:tcPr>
                    <a:solidFill>
                      <a:srgbClr val="FEB5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Negative)</a:t>
                      </a:r>
                      <a:endParaRPr lang="en-US" dirty="0"/>
                    </a:p>
                  </a:txBody>
                  <a:tcPr>
                    <a:solidFill>
                      <a:srgbClr val="FEB5B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67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Alternative takes on Accuracy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Precision = TP / (TP + FP) = 90/(90+15) = 88%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Recall = TP / (TP + FN) = 90/(90+12) = 86%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F-Score = 2 * (Precision * Recall)   = 87%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(Precision + Recall)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744394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312543" y="3396210"/>
            <a:ext cx="3064103" cy="276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04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people learn one algorithm (</a:t>
            </a:r>
            <a:r>
              <a:rPr lang="en-US" i="1" dirty="0" smtClean="0"/>
              <a:t>e.g.</a:t>
            </a:r>
            <a:r>
              <a:rPr lang="en-US" dirty="0" smtClean="0"/>
              <a:t>, regression) and always use it</a:t>
            </a:r>
          </a:p>
          <a:p>
            <a:pPr marL="0" indent="0">
              <a:buNone/>
            </a:pPr>
            <a:r>
              <a:rPr lang="en-US" i="1" dirty="0" smtClean="0"/>
              <a:t>Different approaches fit different data better or worse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3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89147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(false 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44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Observed acc</a:t>
            </a:r>
            <a:r>
              <a:rPr lang="en-US" dirty="0">
                <a:latin typeface="Arial" charset="0"/>
              </a:rPr>
              <a:t>. </a:t>
            </a:r>
            <a:r>
              <a:rPr lang="en-US" dirty="0" smtClean="0">
                <a:latin typeface="Arial" charset="0"/>
              </a:rPr>
              <a:t>         = .79</a:t>
            </a:r>
            <a:endParaRPr lang="en-US" dirty="0">
              <a:latin typeface="Arial" charset="0"/>
            </a:endParaRPr>
          </a:p>
          <a:p>
            <a:pPr>
              <a:buNone/>
            </a:pPr>
            <a:endParaRPr lang="en-US" dirty="0" smtClean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712846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48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E[activity]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need to compare ground truth to predictions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350650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86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E[sleep]  =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(s)*</a:t>
            </a:r>
            <a:r>
              <a:rPr lang="en-US" dirty="0" err="1" smtClean="0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(s)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5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E[sleep] = 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(s)*</a:t>
            </a:r>
            <a:r>
              <a:rPr lang="en-US" dirty="0" err="1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(s)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44860" y="2733536"/>
            <a:ext cx="1159391" cy="5665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3"/>
          <p:cNvSpPr/>
          <p:nvPr/>
        </p:nvSpPr>
        <p:spPr>
          <a:xfrm>
            <a:off x="1128942" y="3576222"/>
            <a:ext cx="3533379" cy="1531901"/>
          </a:xfrm>
          <a:prstGeom prst="borderCallout1">
            <a:avLst>
              <a:gd name="adj1" fmla="val -20904"/>
              <a:gd name="adj2" fmla="val 76282"/>
              <a:gd name="adj3" fmla="val -31695"/>
              <a:gd name="adj4" fmla="val 11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 of all observed instances in the s (sleep) class = 90 + 12 = 102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11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</a:t>
            </a:r>
            <a:r>
              <a:rPr lang="en-US" dirty="0">
                <a:latin typeface="Arial" charset="0"/>
              </a:rPr>
              <a:t>. E[sleep] </a:t>
            </a:r>
            <a:r>
              <a:rPr lang="en-US" dirty="0" smtClean="0">
                <a:latin typeface="Arial" charset="0"/>
              </a:rPr>
              <a:t>= 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(s)*</a:t>
            </a:r>
            <a:r>
              <a:rPr lang="en-US" dirty="0" err="1" smtClean="0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(s)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44860" y="2733536"/>
            <a:ext cx="1159391" cy="5665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3"/>
          <p:cNvSpPr/>
          <p:nvPr/>
        </p:nvSpPr>
        <p:spPr>
          <a:xfrm>
            <a:off x="1128942" y="3576222"/>
            <a:ext cx="3533379" cy="1531901"/>
          </a:xfrm>
          <a:prstGeom prst="borderCallout1">
            <a:avLst>
              <a:gd name="adj1" fmla="val -20904"/>
              <a:gd name="adj2" fmla="val 76282"/>
              <a:gd name="adj3" fmla="val -31695"/>
              <a:gd name="adj4" fmla="val 11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 of all observed instances in the s (sleep) class = 90 + 12 = 102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404252" y="2733536"/>
            <a:ext cx="2043884" cy="5665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9"/>
          <p:cNvSpPr/>
          <p:nvPr/>
        </p:nvSpPr>
        <p:spPr>
          <a:xfrm>
            <a:off x="5028082" y="3576222"/>
            <a:ext cx="3533379" cy="1531901"/>
          </a:xfrm>
          <a:prstGeom prst="borderCallout1">
            <a:avLst>
              <a:gd name="adj1" fmla="val -20904"/>
              <a:gd name="adj2" fmla="val 76282"/>
              <a:gd name="adj3" fmla="val -8263"/>
              <a:gd name="adj4" fmla="val 64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 of all predicted instances in the s (sleep) class = 90 + 15 = 105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22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E[sleep]   =   102 * 105    = 84.33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127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93301" y="3300107"/>
            <a:ext cx="174127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75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</a:t>
            </a:r>
            <a:r>
              <a:rPr lang="en-US" dirty="0">
                <a:latin typeface="Arial" charset="0"/>
              </a:rPr>
              <a:t>. E</a:t>
            </a:r>
            <a:r>
              <a:rPr lang="en-US" dirty="0" smtClean="0">
                <a:latin typeface="Arial" charset="0"/>
              </a:rPr>
              <a:t>[bike] = 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(b)*</a:t>
            </a:r>
            <a:r>
              <a:rPr lang="en-US" dirty="0" err="1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(b)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42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E[bike]   =   25 * 22 =  4.33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127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051621" y="3300107"/>
            <a:ext cx="174127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85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E[activity] = E[sleeping</a:t>
            </a:r>
            <a:r>
              <a:rPr lang="en-US" dirty="0">
                <a:latin typeface="Arial" charset="0"/>
              </a:rPr>
              <a:t>]</a:t>
            </a:r>
            <a:r>
              <a:rPr lang="en-US" dirty="0" smtClean="0">
                <a:latin typeface="Arial" charset="0"/>
              </a:rPr>
              <a:t> + E[Biking]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	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= (84.33 + 4.33) / 127</a:t>
            </a:r>
          </a:p>
          <a:p>
            <a:pPr>
              <a:buNone/>
            </a:pPr>
            <a:r>
              <a:rPr lang="en-US" dirty="0">
                <a:solidFill>
                  <a:srgbClr val="FFFFFF"/>
                </a:solidFill>
                <a:latin typeface="Arial" charset="0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Arial" charset="0"/>
              </a:rPr>
              <a:t>								   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= .70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051621" y="3300107"/>
            <a:ext cx="386464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18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people learn one algorithm (</a:t>
            </a:r>
            <a:r>
              <a:rPr lang="en-US" i="1" dirty="0" smtClean="0"/>
              <a:t>e.g.</a:t>
            </a:r>
            <a:r>
              <a:rPr lang="en-US" dirty="0" smtClean="0"/>
              <a:t>, regression) and always use it</a:t>
            </a:r>
          </a:p>
          <a:p>
            <a:pPr marL="0" indent="0">
              <a:buNone/>
            </a:pPr>
            <a:r>
              <a:rPr lang="en-US" dirty="0" smtClean="0"/>
              <a:t>Others aimlessly wander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0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Observed acc.                 = </a:t>
            </a:r>
            <a:r>
              <a:rPr lang="en-US" dirty="0" smtClean="0">
                <a:latin typeface="Arial" charset="0"/>
              </a:rPr>
              <a:t>.79</a:t>
            </a:r>
            <a:endParaRPr lang="en-US" dirty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E[activity] = .70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350650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33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</a:t>
            </a:r>
            <a:r>
              <a:rPr lang="en-US" dirty="0" smtClean="0">
                <a:latin typeface="Arial" charset="0"/>
              </a:rPr>
              <a:t>(.79 - .70)        = .3  (</a:t>
            </a:r>
            <a:r>
              <a:rPr lang="en-US" i="1" dirty="0" smtClean="0">
                <a:latin typeface="Arial" charset="0"/>
              </a:rPr>
              <a:t>terrible!)</a:t>
            </a:r>
            <a:r>
              <a:rPr lang="en-US" dirty="0" smtClean="0">
                <a:latin typeface="Arial" charset="0"/>
              </a:rPr>
              <a:t> 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 			   (</a:t>
            </a:r>
            <a:r>
              <a:rPr lang="en-US" dirty="0">
                <a:latin typeface="Arial" charset="0"/>
              </a:rPr>
              <a:t>1 - </a:t>
            </a:r>
            <a:r>
              <a:rPr lang="en-US" dirty="0" smtClean="0">
                <a:latin typeface="Arial" charset="0"/>
              </a:rPr>
              <a:t>.70)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Observed acc.                 = </a:t>
            </a:r>
            <a:r>
              <a:rPr lang="en-US" dirty="0" smtClean="0">
                <a:latin typeface="Arial" charset="0"/>
              </a:rPr>
              <a:t>.79</a:t>
            </a:r>
            <a:endParaRPr lang="en-US" dirty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E[activity] = .70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204273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350650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4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Sources of Bias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Training and testing on same data (you know too much!)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Optimizing and training on same data (same effect)</a:t>
            </a:r>
          </a:p>
        </p:txBody>
      </p:sp>
    </p:spTree>
    <p:extLst>
      <p:ext uri="{BB962C8B-B14F-4D97-AF65-F5344CB8AC3E}">
        <p14:creationId xmlns:p14="http://schemas.microsoft.com/office/powerpoint/2010/main" val="6277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Best Approach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</a:rPr>
              <a:t>Optimization set (for tuning parameters; </a:t>
            </a:r>
            <a:r>
              <a:rPr lang="en-US" i="1" dirty="0" smtClean="0">
                <a:latin typeface="Arial" charset="0"/>
              </a:rPr>
              <a:t>etc.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Training set (for training your classifier)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Testing set (for calculating scores)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89194"/>
              </p:ext>
            </p:extLst>
          </p:nvPr>
        </p:nvGraphicFramePr>
        <p:xfrm>
          <a:off x="1392046" y="4184738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13" name="Freeform 12"/>
          <p:cNvSpPr/>
          <p:nvPr/>
        </p:nvSpPr>
        <p:spPr>
          <a:xfrm>
            <a:off x="330843" y="2094927"/>
            <a:ext cx="939214" cy="2226891"/>
          </a:xfrm>
          <a:custGeom>
            <a:avLst/>
            <a:gdLst>
              <a:gd name="connsiteX0" fmla="*/ 675306 w 939214"/>
              <a:gd name="connsiteY0" fmla="*/ 0 h 2226891"/>
              <a:gd name="connsiteX1" fmla="*/ 81513 w 939214"/>
              <a:gd name="connsiteY1" fmla="*/ 725802 h 2226891"/>
              <a:gd name="connsiteX2" fmla="*/ 98008 w 939214"/>
              <a:gd name="connsiteY2" fmla="*/ 1814504 h 2226891"/>
              <a:gd name="connsiteX3" fmla="*/ 939214 w 939214"/>
              <a:gd name="connsiteY3" fmla="*/ 2226891 h 2226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214" h="2226891">
                <a:moveTo>
                  <a:pt x="675306" y="0"/>
                </a:moveTo>
                <a:cubicBezTo>
                  <a:pt x="426517" y="211692"/>
                  <a:pt x="177729" y="423385"/>
                  <a:pt x="81513" y="725802"/>
                </a:cubicBezTo>
                <a:cubicBezTo>
                  <a:pt x="-14703" y="1028219"/>
                  <a:pt x="-44942" y="1564323"/>
                  <a:pt x="98008" y="1814504"/>
                </a:cubicBezTo>
                <a:cubicBezTo>
                  <a:pt x="240958" y="2064685"/>
                  <a:pt x="939214" y="2226891"/>
                  <a:pt x="939214" y="222689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90316" y="4698208"/>
            <a:ext cx="7277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your data. Explore it. Try things out (feature sets, </a:t>
            </a:r>
            <a:r>
              <a:rPr lang="en-US" dirty="0" err="1" smtClean="0"/>
              <a:t>algthm</a:t>
            </a:r>
            <a:r>
              <a:rPr lang="en-US" dirty="0" smtClean="0"/>
              <a:t> parameters).</a:t>
            </a:r>
            <a:br>
              <a:rPr lang="en-US" dirty="0" smtClean="0"/>
            </a:br>
            <a:r>
              <a:rPr lang="en-US" dirty="0" smtClean="0"/>
              <a:t>But do it </a:t>
            </a:r>
            <a:r>
              <a:rPr lang="en-US" i="1" dirty="0" smtClean="0"/>
              <a:t>all</a:t>
            </a:r>
            <a:r>
              <a:rPr lang="en-US" dirty="0" smtClean="0"/>
              <a:t> on the optimization set.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24" y="1533739"/>
            <a:ext cx="699155" cy="62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7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Best Approach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B5B5B5"/>
                </a:solidFill>
                <a:latin typeface="Arial" charset="0"/>
              </a:rPr>
              <a:t>Optimization set (for tuning parameters; </a:t>
            </a:r>
            <a:r>
              <a:rPr lang="en-US" i="1" dirty="0" smtClean="0">
                <a:solidFill>
                  <a:srgbClr val="B5B5B5"/>
                </a:solidFill>
                <a:latin typeface="Arial" charset="0"/>
              </a:rPr>
              <a:t>etc.</a:t>
            </a:r>
            <a:r>
              <a:rPr lang="en-US" dirty="0" smtClean="0">
                <a:solidFill>
                  <a:srgbClr val="B5B5B5"/>
                </a:solidFill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Training set (for training your classifier)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B5B5B5"/>
                </a:solidFill>
                <a:latin typeface="Arial" charset="0"/>
              </a:rPr>
              <a:t>Testing set (for calculating scores)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302451"/>
              </p:ext>
            </p:extLst>
          </p:nvPr>
        </p:nvGraphicFramePr>
        <p:xfrm>
          <a:off x="1392046" y="4184738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14" name="Freeform 13"/>
          <p:cNvSpPr/>
          <p:nvPr/>
        </p:nvSpPr>
        <p:spPr>
          <a:xfrm>
            <a:off x="609506" y="2672269"/>
            <a:ext cx="1716183" cy="1402117"/>
          </a:xfrm>
          <a:custGeom>
            <a:avLst/>
            <a:gdLst>
              <a:gd name="connsiteX0" fmla="*/ 479115 w 1716183"/>
              <a:gd name="connsiteY0" fmla="*/ 0 h 1402117"/>
              <a:gd name="connsiteX1" fmla="*/ 66758 w 1716183"/>
              <a:gd name="connsiteY1" fmla="*/ 725802 h 1402117"/>
              <a:gd name="connsiteX2" fmla="*/ 1716183 w 1716183"/>
              <a:gd name="connsiteY2" fmla="*/ 1402117 h 1402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6183" h="1402117">
                <a:moveTo>
                  <a:pt x="479115" y="0"/>
                </a:moveTo>
                <a:cubicBezTo>
                  <a:pt x="169847" y="246058"/>
                  <a:pt x="-139420" y="492116"/>
                  <a:pt x="66758" y="725802"/>
                </a:cubicBezTo>
                <a:cubicBezTo>
                  <a:pt x="272936" y="959488"/>
                  <a:pt x="1716183" y="1402117"/>
                  <a:pt x="1716183" y="140211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0316" y="4698208"/>
            <a:ext cx="409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this for training. Produces a classifier.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24" y="1533739"/>
            <a:ext cx="699155" cy="6268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68" y="2321581"/>
            <a:ext cx="641011" cy="57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4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Best Approach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B5B5B5"/>
                </a:solidFill>
                <a:latin typeface="Arial" charset="0"/>
              </a:rPr>
              <a:t>Optimization set (for tuning parameters; </a:t>
            </a:r>
            <a:r>
              <a:rPr lang="en-US" i="1" dirty="0" smtClean="0">
                <a:solidFill>
                  <a:srgbClr val="B5B5B5"/>
                </a:solidFill>
                <a:latin typeface="Arial" charset="0"/>
              </a:rPr>
              <a:t>etc.</a:t>
            </a:r>
            <a:r>
              <a:rPr lang="en-US" dirty="0" smtClean="0">
                <a:solidFill>
                  <a:srgbClr val="B5B5B5"/>
                </a:solidFill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B5B5B5"/>
                </a:solidFill>
                <a:latin typeface="Arial" charset="0"/>
              </a:rPr>
              <a:t>Training set (for training your classifier)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Testing set (for calculating scores)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848538"/>
              </p:ext>
            </p:extLst>
          </p:nvPr>
        </p:nvGraphicFramePr>
        <p:xfrm>
          <a:off x="1392046" y="4184738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3430804" y="3381575"/>
            <a:ext cx="2754540" cy="692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0316" y="4698208"/>
            <a:ext cx="6607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Eventually you will run the classifier on ‘real world’ (unlabeled) data.</a:t>
            </a:r>
            <a:br>
              <a:rPr lang="en-US" dirty="0" smtClean="0"/>
            </a:br>
            <a:r>
              <a:rPr lang="en-US" dirty="0" smtClean="0"/>
              <a:t>But to know how well it works, you need to run it on data.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24" y="1533739"/>
            <a:ext cx="699155" cy="6268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68" y="2321581"/>
            <a:ext cx="641011" cy="5746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98" y="2896280"/>
            <a:ext cx="592581" cy="72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2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7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304800" y="4135778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8374" name="Group 15"/>
          <p:cNvGrpSpPr>
            <a:grpSpLocks/>
          </p:cNvGrpSpPr>
          <p:nvPr/>
        </p:nvGrpSpPr>
        <p:grpSpPr bwMode="auto">
          <a:xfrm>
            <a:off x="2819400" y="1828800"/>
            <a:ext cx="2286000" cy="4495800"/>
            <a:chOff x="1776" y="1152"/>
            <a:chExt cx="1440" cy="2832"/>
          </a:xfrm>
        </p:grpSpPr>
        <p:sp>
          <p:nvSpPr>
            <p:cNvPr id="58375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1776" y="1152"/>
              <a:ext cx="1296" cy="1008"/>
            </a:xfrm>
            <a:prstGeom prst="rect">
              <a:avLst/>
            </a:prstGeom>
          </p:spPr>
          <p:txBody>
            <a:bodyPr wrap="none" fromWordArt="1">
              <a:prstTxWarp prst="textCascadeUp">
                <a:avLst>
                  <a:gd name="adj" fmla="val 44444"/>
                </a:avLst>
              </a:prstTxWarp>
              <a:scene3d>
                <a:camera prst="legacyPerspectiveFront">
                  <a:rot lat="20519984" lon="1080000" rev="0"/>
                </a:camera>
                <a:lightRig rig="legacyHarsh2" dir="b"/>
              </a:scene3d>
              <a:sp3d extrusionH="430200" prstMaterial="legacyMatte">
                <a:extrusionClr>
                  <a:srgbClr val="FF6600"/>
                </a:extrusionClr>
              </a:sp3d>
            </a:bodyPr>
            <a:lstStyle/>
            <a:p>
              <a:pPr algn="ctr"/>
              <a:r>
                <a:rPr lang="en-US" sz="3600" kern="10" dirty="0" smtClean="0">
                  <a:ln w="9525"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Impact"/>
                  <a:ea typeface="Impact"/>
                  <a:cs typeface="Impact"/>
                </a:rPr>
                <a:t>Train</a:t>
              </a:r>
              <a:endPara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  <a:ea typeface="Impact"/>
                <a:cs typeface="Impact"/>
              </a:endParaRPr>
            </a:p>
          </p:txBody>
        </p:sp>
        <p:sp>
          <p:nvSpPr>
            <p:cNvPr id="58376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1920" y="3072"/>
              <a:ext cx="1296" cy="912"/>
            </a:xfrm>
            <a:prstGeom prst="rect">
              <a:avLst/>
            </a:prstGeom>
          </p:spPr>
          <p:txBody>
            <a:bodyPr wrap="none" fromWordArt="1">
              <a:prstTxWarp prst="textCascadeUp">
                <a:avLst>
                  <a:gd name="adj" fmla="val 44444"/>
                </a:avLst>
              </a:prstTxWarp>
              <a:scene3d>
                <a:camera prst="legacyPerspectiveFront">
                  <a:rot lat="20519984" lon="1080000" rev="0"/>
                </a:camera>
                <a:lightRig rig="legacyHarsh2" dir="b"/>
              </a:scene3d>
              <a:sp3d extrusionH="430200" prstMaterial="legacyMatte">
                <a:extrusionClr>
                  <a:srgbClr val="FF6600"/>
                </a:extrusionClr>
              </a:sp3d>
            </a:bodyPr>
            <a:lstStyle/>
            <a:p>
              <a:pPr algn="ctr"/>
              <a:r>
                <a:rPr lang="en-US" sz="3600" kern="10" dirty="0">
                  <a:ln w="9525"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Impact"/>
                  <a:ea typeface="Impact"/>
                  <a:cs typeface="Impact"/>
                </a:rPr>
                <a:t>T</a:t>
              </a:r>
              <a:r>
                <a:rPr lang="en-US" sz="3600" kern="10" dirty="0" smtClean="0">
                  <a:ln w="9525"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Impact"/>
                  <a:ea typeface="Impact"/>
                  <a:cs typeface="Impact"/>
                </a:rPr>
                <a:t>est</a:t>
              </a:r>
              <a:endPara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  <a:ea typeface="Impact"/>
                <a:cs typeface="Impac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966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9398" name="Group 6"/>
          <p:cNvGrpSpPr>
            <a:grpSpLocks/>
          </p:cNvGrpSpPr>
          <p:nvPr/>
        </p:nvGrpSpPr>
        <p:grpSpPr bwMode="auto">
          <a:xfrm>
            <a:off x="762000" y="0"/>
            <a:ext cx="4892675" cy="1227138"/>
            <a:chOff x="1718" y="1200"/>
            <a:chExt cx="3082" cy="773"/>
          </a:xfrm>
        </p:grpSpPr>
        <p:sp>
          <p:nvSpPr>
            <p:cNvPr id="59402" name="Rectangle 7"/>
            <p:cNvSpPr>
              <a:spLocks noChangeArrowheads="1"/>
            </p:cNvSpPr>
            <p:nvPr/>
          </p:nvSpPr>
          <p:spPr bwMode="auto">
            <a:xfrm>
              <a:off x="1728" y="1200"/>
              <a:ext cx="3072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3" name="Text Box 8"/>
            <p:cNvSpPr txBox="1">
              <a:spLocks noChangeArrowheads="1"/>
            </p:cNvSpPr>
            <p:nvPr/>
          </p:nvSpPr>
          <p:spPr bwMode="auto">
            <a:xfrm>
              <a:off x="1718" y="1223"/>
              <a:ext cx="3060" cy="75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If Outlook = sunny, no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else if Outlook = overcast, yes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else if Outlook = rainy and Windy = TRUE, no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else yes</a:t>
              </a:r>
            </a:p>
          </p:txBody>
        </p:sp>
      </p:grpSp>
      <p:grpSp>
        <p:nvGrpSpPr>
          <p:cNvPr id="59399" name="Group 9"/>
          <p:cNvGrpSpPr>
            <a:grpSpLocks/>
          </p:cNvGrpSpPr>
          <p:nvPr/>
        </p:nvGrpSpPr>
        <p:grpSpPr bwMode="auto">
          <a:xfrm>
            <a:off x="6400800" y="349250"/>
            <a:ext cx="1828800" cy="641350"/>
            <a:chOff x="4032" y="220"/>
            <a:chExt cx="1152" cy="404"/>
          </a:xfrm>
        </p:grpSpPr>
        <p:sp>
          <p:nvSpPr>
            <p:cNvPr id="59400" name="Rectangle 10"/>
            <p:cNvSpPr>
              <a:spLocks noChangeArrowheads="1"/>
            </p:cNvSpPr>
            <p:nvPr/>
          </p:nvSpPr>
          <p:spPr bwMode="auto">
            <a:xfrm>
              <a:off x="4032" y="240"/>
              <a:ext cx="1152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1" name="Text Box 11"/>
            <p:cNvSpPr txBox="1">
              <a:spLocks noChangeArrowheads="1"/>
            </p:cNvSpPr>
            <p:nvPr/>
          </p:nvSpPr>
          <p:spPr bwMode="auto">
            <a:xfrm>
              <a:off x="4032" y="220"/>
              <a:ext cx="1140" cy="4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FFFFFF"/>
                  </a:solidFill>
                </a:rPr>
                <a:t>Performance on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training data?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43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0422" name="Group 6"/>
          <p:cNvGrpSpPr>
            <a:grpSpLocks/>
          </p:cNvGrpSpPr>
          <p:nvPr/>
        </p:nvGrpSpPr>
        <p:grpSpPr bwMode="auto">
          <a:xfrm>
            <a:off x="762000" y="0"/>
            <a:ext cx="4892675" cy="1227138"/>
            <a:chOff x="1718" y="1200"/>
            <a:chExt cx="3082" cy="773"/>
          </a:xfrm>
        </p:grpSpPr>
        <p:sp>
          <p:nvSpPr>
            <p:cNvPr id="60429" name="Rectangle 7"/>
            <p:cNvSpPr>
              <a:spLocks noChangeArrowheads="1"/>
            </p:cNvSpPr>
            <p:nvPr/>
          </p:nvSpPr>
          <p:spPr bwMode="auto">
            <a:xfrm>
              <a:off x="1728" y="1200"/>
              <a:ext cx="3072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430" name="Text Box 8"/>
            <p:cNvSpPr txBox="1">
              <a:spLocks noChangeArrowheads="1"/>
            </p:cNvSpPr>
            <p:nvPr/>
          </p:nvSpPr>
          <p:spPr bwMode="auto">
            <a:xfrm>
              <a:off x="1718" y="1223"/>
              <a:ext cx="3060" cy="75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</a:rPr>
                <a:t>If Outlook = sunny,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overcast, yes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rainy and Windy = TRUE,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yes</a:t>
              </a:r>
            </a:p>
          </p:txBody>
        </p:sp>
      </p:grpSp>
      <p:grpSp>
        <p:nvGrpSpPr>
          <p:cNvPr id="60423" name="Group 9"/>
          <p:cNvGrpSpPr>
            <a:grpSpLocks/>
          </p:cNvGrpSpPr>
          <p:nvPr/>
        </p:nvGrpSpPr>
        <p:grpSpPr bwMode="auto">
          <a:xfrm>
            <a:off x="6400800" y="349250"/>
            <a:ext cx="1828800" cy="641350"/>
            <a:chOff x="4032" y="220"/>
            <a:chExt cx="1152" cy="404"/>
          </a:xfrm>
        </p:grpSpPr>
        <p:sp>
          <p:nvSpPr>
            <p:cNvPr id="60427" name="Rectangle 10"/>
            <p:cNvSpPr>
              <a:spLocks noChangeArrowheads="1"/>
            </p:cNvSpPr>
            <p:nvPr/>
          </p:nvSpPr>
          <p:spPr bwMode="auto">
            <a:xfrm>
              <a:off x="4032" y="240"/>
              <a:ext cx="115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8" name="Text Box 11"/>
            <p:cNvSpPr txBox="1">
              <a:spLocks noChangeArrowheads="1"/>
            </p:cNvSpPr>
            <p:nvPr/>
          </p:nvSpPr>
          <p:spPr bwMode="auto">
            <a:xfrm>
              <a:off x="4032" y="220"/>
              <a:ext cx="11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Performance on</a:t>
              </a:r>
            </a:p>
            <a:p>
              <a:pPr algn="ctr"/>
              <a:r>
                <a:rPr lang="en-US"/>
                <a:t>training data?</a:t>
              </a:r>
            </a:p>
          </p:txBody>
        </p:sp>
      </p:grpSp>
      <p:grpSp>
        <p:nvGrpSpPr>
          <p:cNvPr id="60424" name="Group 12"/>
          <p:cNvGrpSpPr>
            <a:grpSpLocks/>
          </p:cNvGrpSpPr>
          <p:nvPr/>
        </p:nvGrpSpPr>
        <p:grpSpPr bwMode="auto">
          <a:xfrm>
            <a:off x="6400800" y="381000"/>
            <a:ext cx="1828800" cy="641350"/>
            <a:chOff x="4032" y="220"/>
            <a:chExt cx="1152" cy="404"/>
          </a:xfrm>
        </p:grpSpPr>
        <p:sp>
          <p:nvSpPr>
            <p:cNvPr id="60425" name="Rectangle 13"/>
            <p:cNvSpPr>
              <a:spLocks noChangeArrowheads="1"/>
            </p:cNvSpPr>
            <p:nvPr/>
          </p:nvSpPr>
          <p:spPr bwMode="auto">
            <a:xfrm>
              <a:off x="4032" y="240"/>
              <a:ext cx="1152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426" name="Text Box 14"/>
            <p:cNvSpPr txBox="1">
              <a:spLocks noChangeArrowheads="1"/>
            </p:cNvSpPr>
            <p:nvPr/>
          </p:nvSpPr>
          <p:spPr bwMode="auto">
            <a:xfrm>
              <a:off x="4032" y="220"/>
              <a:ext cx="1140" cy="4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FFFFFF"/>
                  </a:solidFill>
                </a:rPr>
                <a:t>Performance on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testing data?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3475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people learn one algorithm (</a:t>
            </a:r>
            <a:r>
              <a:rPr lang="en-US" i="1" dirty="0" smtClean="0"/>
              <a:t>e.g.</a:t>
            </a:r>
            <a:r>
              <a:rPr lang="en-US" dirty="0" smtClean="0"/>
              <a:t>, regression) and always use it</a:t>
            </a:r>
          </a:p>
          <a:p>
            <a:pPr marL="0" indent="0">
              <a:buNone/>
            </a:pPr>
            <a:r>
              <a:rPr lang="en-US" dirty="0" smtClean="0"/>
              <a:t>Others aimlessly wander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Machine learning takes to long for this to work well!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Also may not be comprehensive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31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446" name="Group 8"/>
          <p:cNvGrpSpPr>
            <a:grpSpLocks/>
          </p:cNvGrpSpPr>
          <p:nvPr/>
        </p:nvGrpSpPr>
        <p:grpSpPr bwMode="auto">
          <a:xfrm>
            <a:off x="762000" y="0"/>
            <a:ext cx="4892675" cy="1227138"/>
            <a:chOff x="1718" y="1200"/>
            <a:chExt cx="3082" cy="773"/>
          </a:xfrm>
        </p:grpSpPr>
        <p:sp>
          <p:nvSpPr>
            <p:cNvPr id="61450" name="Rectangle 7"/>
            <p:cNvSpPr>
              <a:spLocks noChangeArrowheads="1"/>
            </p:cNvSpPr>
            <p:nvPr/>
          </p:nvSpPr>
          <p:spPr bwMode="auto">
            <a:xfrm>
              <a:off x="1728" y="1200"/>
              <a:ext cx="3072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451" name="Text Box 6"/>
            <p:cNvSpPr txBox="1">
              <a:spLocks noChangeArrowheads="1"/>
            </p:cNvSpPr>
            <p:nvPr/>
          </p:nvSpPr>
          <p:spPr bwMode="auto">
            <a:xfrm>
              <a:off x="1718" y="1223"/>
              <a:ext cx="3060" cy="75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</a:rPr>
                <a:t>If Outlook = sunny,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overcast, yes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rainy and Windy = TRUE,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yes</a:t>
              </a:r>
            </a:p>
          </p:txBody>
        </p:sp>
      </p:grpSp>
      <p:grpSp>
        <p:nvGrpSpPr>
          <p:cNvPr id="61447" name="Group 20"/>
          <p:cNvGrpSpPr>
            <a:grpSpLocks/>
          </p:cNvGrpSpPr>
          <p:nvPr/>
        </p:nvGrpSpPr>
        <p:grpSpPr bwMode="auto">
          <a:xfrm>
            <a:off x="727075" y="1981200"/>
            <a:ext cx="8120063" cy="4154488"/>
            <a:chOff x="458" y="1248"/>
            <a:chExt cx="5115" cy="2617"/>
          </a:xfrm>
        </p:grpSpPr>
        <p:sp>
          <p:nvSpPr>
            <p:cNvPr id="61448" name="Rectangle 19"/>
            <p:cNvSpPr>
              <a:spLocks noChangeArrowheads="1"/>
            </p:cNvSpPr>
            <p:nvPr/>
          </p:nvSpPr>
          <p:spPr bwMode="auto">
            <a:xfrm>
              <a:off x="528" y="1248"/>
              <a:ext cx="5040" cy="25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449" name="Text Box 18"/>
            <p:cNvSpPr txBox="1">
              <a:spLocks noChangeArrowheads="1"/>
            </p:cNvSpPr>
            <p:nvPr/>
          </p:nvSpPr>
          <p:spPr bwMode="auto">
            <a:xfrm>
              <a:off x="458" y="1248"/>
              <a:ext cx="5115" cy="261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400" u="sng" dirty="0">
                  <a:solidFill>
                    <a:srgbClr val="FFFFFF"/>
                  </a:solidFill>
                </a:rPr>
                <a:t>IMPORTANT!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If you evaluate the performance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of your rule on the same data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you trained on, you won</a:t>
              </a:r>
              <a:r>
                <a:rPr lang="ja-JP" altLang="en-US" sz="4400" dirty="0">
                  <a:solidFill>
                    <a:srgbClr val="FFFFFF"/>
                  </a:solidFill>
                </a:rPr>
                <a:t>’</a:t>
              </a:r>
              <a:r>
                <a:rPr lang="en-US" sz="4400" dirty="0">
                  <a:solidFill>
                    <a:srgbClr val="FFFFFF"/>
                  </a:solidFill>
                </a:rPr>
                <a:t>t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get an accurate estimate of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how well it will do on new data.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558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Best Approach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</a:rPr>
              <a:t>Optimization set (for tuning parameters; </a:t>
            </a:r>
            <a:r>
              <a:rPr lang="en-US" i="1" dirty="0" smtClean="0">
                <a:latin typeface="Arial" charset="0"/>
              </a:rPr>
              <a:t>etc.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Training set (for training your classifier)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Testing set (for calculating scores)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" charset="0"/>
              </a:rPr>
              <a:t>In practice: Not enough labeled data!</a:t>
            </a:r>
          </a:p>
          <a:p>
            <a:pPr marL="0" indent="0">
              <a:buNone/>
            </a:pPr>
            <a:r>
              <a:rPr lang="en-US" i="1" dirty="0" smtClean="0">
                <a:latin typeface="Arial" charset="0"/>
              </a:rPr>
              <a:t>Never </a:t>
            </a:r>
            <a:r>
              <a:rPr lang="en-US" dirty="0" smtClean="0">
                <a:latin typeface="Arial" charset="0"/>
              </a:rPr>
              <a:t>give up on the optimization set, just make it smaller</a:t>
            </a:r>
            <a:endParaRPr lang="en-US" i="1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3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528" y="-152400"/>
            <a:ext cx="8026472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Cross Validation Helps for Small Data Sets</a:t>
            </a:r>
            <a:endParaRPr lang="en-US" dirty="0">
              <a:latin typeface="Arial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2362200"/>
            <a:ext cx="6096002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Let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</a:t>
            </a:r>
            <a:r>
              <a:rPr lang="en-US" dirty="0">
                <a:latin typeface="Arial" charset="0"/>
              </a:rPr>
              <a:t>say your data has attributes A, B, and </a:t>
            </a:r>
            <a:r>
              <a:rPr lang="en-US" dirty="0" smtClean="0">
                <a:latin typeface="Arial" charset="0"/>
              </a:rPr>
              <a:t>C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First train on 2, 3, 4, 5, 6</a:t>
            </a:r>
            <a:r>
              <a:rPr lang="en-US" dirty="0" smtClean="0">
                <a:latin typeface="Arial" charset="0"/>
              </a:rPr>
              <a:t>, 7, 8, 9, 10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and apply trained model to 1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The results is Accuracy1</a:t>
            </a: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1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69590"/>
              </p:ext>
            </p:extLst>
          </p:nvPr>
        </p:nvGraphicFramePr>
        <p:xfrm>
          <a:off x="2133600" y="14478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31" y="2291935"/>
            <a:ext cx="641011" cy="57469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619" y="2146109"/>
            <a:ext cx="592581" cy="720525"/>
          </a:xfrm>
          <a:prstGeom prst="rect">
            <a:avLst/>
          </a:prstGeom>
        </p:spPr>
      </p:pic>
      <p:sp>
        <p:nvSpPr>
          <p:cNvPr id="29" name="Left Brace 28"/>
          <p:cNvSpPr/>
          <p:nvPr/>
        </p:nvSpPr>
        <p:spPr>
          <a:xfrm rot="16200000">
            <a:off x="5580798" y="-473958"/>
            <a:ext cx="356206" cy="494140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80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528" y="-152400"/>
            <a:ext cx="8026472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Cross Validation Helps for Small Data Sets</a:t>
            </a:r>
            <a:endParaRPr lang="en-US" dirty="0">
              <a:latin typeface="Arial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2362200"/>
            <a:ext cx="6096002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Let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</a:t>
            </a:r>
            <a:r>
              <a:rPr lang="en-US" dirty="0">
                <a:latin typeface="Arial" charset="0"/>
              </a:rPr>
              <a:t>say your data has attributes A, B, and </a:t>
            </a:r>
            <a:r>
              <a:rPr lang="en-US" dirty="0" smtClean="0">
                <a:latin typeface="Arial" charset="0"/>
              </a:rPr>
              <a:t>C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First train on </a:t>
            </a:r>
            <a:r>
              <a:rPr lang="en-US" dirty="0" smtClean="0">
                <a:latin typeface="Arial" charset="0"/>
              </a:rPr>
              <a:t>1, </a:t>
            </a:r>
            <a:r>
              <a:rPr lang="en-US" dirty="0">
                <a:latin typeface="Arial" charset="0"/>
              </a:rPr>
              <a:t>3, 4, 5, 6</a:t>
            </a:r>
            <a:r>
              <a:rPr lang="en-US" dirty="0" smtClean="0">
                <a:latin typeface="Arial" charset="0"/>
              </a:rPr>
              <a:t>, 7, 8, 9, 10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and apply trained model to 2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The results is </a:t>
            </a:r>
            <a:r>
              <a:rPr lang="en-US" dirty="0" smtClean="0">
                <a:latin typeface="Arial" charset="0"/>
              </a:rPr>
              <a:t>Accuracy2</a:t>
            </a:r>
            <a:endParaRPr lang="en-US" dirty="0">
              <a:latin typeface="Arial" charset="0"/>
            </a:endParaRP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1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371785"/>
              </p:ext>
            </p:extLst>
          </p:nvPr>
        </p:nvGraphicFramePr>
        <p:xfrm>
          <a:off x="2133600" y="14478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286000"/>
            <a:ext cx="641011" cy="5746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538" y="1818640"/>
            <a:ext cx="592581" cy="720525"/>
          </a:xfrm>
          <a:prstGeom prst="rect">
            <a:avLst/>
          </a:prstGeom>
        </p:spPr>
      </p:pic>
      <p:sp>
        <p:nvSpPr>
          <p:cNvPr id="10" name="Left Brace 9"/>
          <p:cNvSpPr/>
          <p:nvPr/>
        </p:nvSpPr>
        <p:spPr>
          <a:xfrm rot="16200000">
            <a:off x="4407299" y="647580"/>
            <a:ext cx="356206" cy="323287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16200000">
            <a:off x="2808055" y="1750027"/>
            <a:ext cx="325774" cy="5238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6023735" y="-190788"/>
            <a:ext cx="356206" cy="443592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68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528" y="-152400"/>
            <a:ext cx="8026472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Cross Validation Helps for Small Data Sets</a:t>
            </a:r>
            <a:endParaRPr lang="en-US" dirty="0">
              <a:latin typeface="Arial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2362200"/>
            <a:ext cx="6096002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Let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</a:t>
            </a:r>
            <a:r>
              <a:rPr lang="en-US" dirty="0">
                <a:latin typeface="Arial" charset="0"/>
              </a:rPr>
              <a:t>say your data has attributes A, B, and </a:t>
            </a:r>
            <a:r>
              <a:rPr lang="en-US" dirty="0" smtClean="0">
                <a:latin typeface="Arial" charset="0"/>
              </a:rPr>
              <a:t>C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First train on </a:t>
            </a:r>
            <a:r>
              <a:rPr lang="en-US" dirty="0" smtClean="0">
                <a:latin typeface="Arial" charset="0"/>
              </a:rPr>
              <a:t>1, </a:t>
            </a:r>
            <a:r>
              <a:rPr lang="en-US" dirty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>
                <a:latin typeface="Arial" charset="0"/>
              </a:rPr>
              <a:t>4, 5, 6</a:t>
            </a:r>
            <a:r>
              <a:rPr lang="en-US" dirty="0" smtClean="0">
                <a:latin typeface="Arial" charset="0"/>
              </a:rPr>
              <a:t>, 7, 8, 9, 10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and apply trained model to </a:t>
            </a:r>
            <a:r>
              <a:rPr lang="en-US" dirty="0" smtClean="0">
                <a:latin typeface="Arial" charset="0"/>
              </a:rPr>
              <a:t>3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The results is </a:t>
            </a:r>
            <a:r>
              <a:rPr lang="en-US" dirty="0" smtClean="0">
                <a:latin typeface="Arial" charset="0"/>
              </a:rPr>
              <a:t>Accuracy3</a:t>
            </a:r>
            <a:endParaRPr lang="en-US" dirty="0">
              <a:latin typeface="Arial" charset="0"/>
            </a:endParaRP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1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670041"/>
              </p:ext>
            </p:extLst>
          </p:nvPr>
        </p:nvGraphicFramePr>
        <p:xfrm>
          <a:off x="2133600" y="14478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286000"/>
            <a:ext cx="641011" cy="5746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2" y="1828798"/>
            <a:ext cx="592581" cy="720525"/>
          </a:xfrm>
          <a:prstGeom prst="rect">
            <a:avLst/>
          </a:prstGeom>
        </p:spPr>
      </p:pic>
      <p:sp>
        <p:nvSpPr>
          <p:cNvPr id="14" name="Left Brace 13"/>
          <p:cNvSpPr/>
          <p:nvPr/>
        </p:nvSpPr>
        <p:spPr>
          <a:xfrm rot="16200000">
            <a:off x="4586258" y="700058"/>
            <a:ext cx="276286" cy="30479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16200000">
            <a:off x="3048383" y="1489426"/>
            <a:ext cx="346047" cy="102479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16200000">
            <a:off x="6060161" y="112037"/>
            <a:ext cx="376479" cy="381000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58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528" y="-152400"/>
            <a:ext cx="8026472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Cross Validation Helps for Small Data Sets</a:t>
            </a:r>
            <a:endParaRPr lang="en-US" dirty="0">
              <a:latin typeface="Arial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2362200"/>
            <a:ext cx="6096002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Let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</a:t>
            </a:r>
            <a:r>
              <a:rPr lang="en-US" dirty="0">
                <a:latin typeface="Arial" charset="0"/>
              </a:rPr>
              <a:t>say your data has attributes A, B, and </a:t>
            </a:r>
            <a:r>
              <a:rPr lang="en-US" dirty="0" smtClean="0">
                <a:latin typeface="Arial" charset="0"/>
              </a:rPr>
              <a:t>C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First train on </a:t>
            </a:r>
            <a:r>
              <a:rPr lang="en-US" dirty="0" smtClean="0">
                <a:latin typeface="Arial" charset="0"/>
              </a:rPr>
              <a:t>1, </a:t>
            </a:r>
            <a:r>
              <a:rPr lang="en-US" dirty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>
                <a:latin typeface="Arial" charset="0"/>
              </a:rPr>
              <a:t>3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>
                <a:latin typeface="Arial" charset="0"/>
              </a:rPr>
              <a:t>5, 6</a:t>
            </a:r>
            <a:r>
              <a:rPr lang="en-US" dirty="0" smtClean="0">
                <a:latin typeface="Arial" charset="0"/>
              </a:rPr>
              <a:t>, 7, 8, 9, 10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and apply trained model to 4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The results is </a:t>
            </a:r>
            <a:r>
              <a:rPr lang="en-US" dirty="0" smtClean="0">
                <a:latin typeface="Arial" charset="0"/>
              </a:rPr>
              <a:t>Accuracy4</a:t>
            </a:r>
            <a:endParaRPr lang="en-US" dirty="0">
              <a:latin typeface="Arial" charset="0"/>
            </a:endParaRP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859914"/>
              </p:ext>
            </p:extLst>
          </p:nvPr>
        </p:nvGraphicFramePr>
        <p:xfrm>
          <a:off x="2133600" y="14478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02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02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211" y="2286000"/>
            <a:ext cx="641011" cy="5746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1828800"/>
            <a:ext cx="592581" cy="720525"/>
          </a:xfrm>
          <a:prstGeom prst="rect">
            <a:avLst/>
          </a:prstGeom>
        </p:spPr>
      </p:pic>
      <p:sp>
        <p:nvSpPr>
          <p:cNvPr id="17" name="Left Brace 16"/>
          <p:cNvSpPr/>
          <p:nvPr/>
        </p:nvSpPr>
        <p:spPr>
          <a:xfrm rot="16200000">
            <a:off x="4891058" y="700058"/>
            <a:ext cx="352486" cy="31241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16200000">
            <a:off x="3383942" y="1174140"/>
            <a:ext cx="284529" cy="163439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rot="16200000">
            <a:off x="6410937" y="391134"/>
            <a:ext cx="360728" cy="327660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5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528" y="-152400"/>
            <a:ext cx="8026472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Cross Validation Helps for Small Data Sets</a:t>
            </a:r>
            <a:endParaRPr lang="en-US" dirty="0">
              <a:latin typeface="Arial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2362200"/>
            <a:ext cx="6096002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Continue for all folds</a:t>
            </a:r>
          </a:p>
          <a:p>
            <a:pPr>
              <a:lnSpc>
                <a:spcPct val="90000"/>
              </a:lnSpc>
            </a:pPr>
            <a:r>
              <a:rPr lang="en-US" i="1" dirty="0">
                <a:latin typeface="Arial" charset="0"/>
              </a:rPr>
              <a:t>Average </a:t>
            </a:r>
            <a:r>
              <a:rPr lang="en-US" dirty="0">
                <a:latin typeface="Arial" charset="0"/>
              </a:rPr>
              <a:t>the resulting accuracies</a:t>
            </a:r>
            <a:endParaRPr lang="en-US" i="1" dirty="0">
              <a:latin typeface="Arial" charset="0"/>
            </a:endParaRP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446805"/>
              </p:ext>
            </p:extLst>
          </p:nvPr>
        </p:nvGraphicFramePr>
        <p:xfrm>
          <a:off x="2133600" y="14478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02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02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02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77" y="3822671"/>
            <a:ext cx="641011" cy="5746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07" y="4397370"/>
            <a:ext cx="592581" cy="720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58" y="3905146"/>
            <a:ext cx="641011" cy="5746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88" y="4479845"/>
            <a:ext cx="592581" cy="720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74" y="3991566"/>
            <a:ext cx="641011" cy="5746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904" y="4566265"/>
            <a:ext cx="592581" cy="720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790" y="4077986"/>
            <a:ext cx="641011" cy="5746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220" y="4652685"/>
            <a:ext cx="592581" cy="7205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871" y="4143010"/>
            <a:ext cx="641011" cy="5746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301" y="4717709"/>
            <a:ext cx="592581" cy="7205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652" y="4225485"/>
            <a:ext cx="641011" cy="5746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082" y="4800184"/>
            <a:ext cx="592581" cy="7205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968" y="4311905"/>
            <a:ext cx="641011" cy="5746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398" y="4886604"/>
            <a:ext cx="592581" cy="7205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284" y="4398325"/>
            <a:ext cx="641011" cy="57469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714" y="4973024"/>
            <a:ext cx="592581" cy="7205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676" y="4500285"/>
            <a:ext cx="641011" cy="5746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106" y="5074984"/>
            <a:ext cx="592581" cy="7205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457" y="4582760"/>
            <a:ext cx="641011" cy="57469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887" y="5157459"/>
            <a:ext cx="592581" cy="72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60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Cross Validation</a:t>
            </a:r>
            <a:endParaRPr lang="en-US" sz="3200" dirty="0">
              <a:latin typeface="Arial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3" y="1571043"/>
            <a:ext cx="7048804" cy="4379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Arial" charset="0"/>
              </a:rPr>
              <a:t>Typically done with 10 subsamples (ten-fold cross validation)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 smtClean="0">
                <a:latin typeface="Arial" charset="0"/>
              </a:rPr>
              <a:t>Provides an </a:t>
            </a:r>
            <a:r>
              <a:rPr lang="en-US" sz="3200" i="1" dirty="0">
                <a:latin typeface="Arial" charset="0"/>
              </a:rPr>
              <a:t>estimate</a:t>
            </a:r>
            <a:r>
              <a:rPr lang="en-US" sz="3200" dirty="0">
                <a:latin typeface="Arial" charset="0"/>
              </a:rPr>
              <a:t> </a:t>
            </a:r>
            <a:r>
              <a:rPr lang="en-US" sz="3200" dirty="0" smtClean="0">
                <a:latin typeface="Arial" charset="0"/>
              </a:rPr>
              <a:t>of performance on an independent sample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latin typeface="Arial" charset="0"/>
              </a:rPr>
              <a:t>Makes the most of your data – large portion used for </a:t>
            </a:r>
            <a:r>
              <a:rPr lang="en-US" sz="3200" dirty="0" smtClean="0">
                <a:latin typeface="Arial" charset="0"/>
              </a:rPr>
              <a:t>training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latin typeface="Arial" charset="0"/>
              </a:rPr>
              <a:t>But </a:t>
            </a:r>
            <a:r>
              <a:rPr lang="en-US" sz="3200" dirty="0" smtClean="0">
                <a:latin typeface="Arial" charset="0"/>
              </a:rPr>
              <a:t>many iterations you </a:t>
            </a:r>
            <a:r>
              <a:rPr lang="en-US" sz="3200" dirty="0">
                <a:latin typeface="Arial" charset="0"/>
              </a:rPr>
              <a:t>are using insights from your testing data in building your </a:t>
            </a:r>
            <a:r>
              <a:rPr lang="en-US" sz="3200" dirty="0" smtClean="0">
                <a:latin typeface="Arial" charset="0"/>
              </a:rPr>
              <a:t>model -&gt; need that optimization set </a:t>
            </a:r>
            <a:endParaRPr lang="en-US" sz="32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32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32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 smtClean="0">
                <a:latin typeface="Arial" charset="0"/>
              </a:rPr>
              <a:t>Partitioning</a:t>
            </a:r>
          </a:p>
          <a:p>
            <a:pPr lvl="1">
              <a:lnSpc>
                <a:spcPct val="90000"/>
              </a:lnSpc>
            </a:pPr>
            <a:r>
              <a:rPr lang="ja-JP" altLang="en-US" sz="2400" dirty="0" smtClean="0">
                <a:latin typeface="Arial" charset="0"/>
              </a:rPr>
              <a:t>“</a:t>
            </a:r>
            <a:r>
              <a:rPr lang="en-US" sz="2400" dirty="0">
                <a:latin typeface="Arial" charset="0"/>
              </a:rPr>
              <a:t>Stratified</a:t>
            </a:r>
            <a:r>
              <a:rPr lang="ja-JP" altLang="en-US" sz="2400" dirty="0">
                <a:latin typeface="Arial" charset="0"/>
              </a:rPr>
              <a:t>”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>
                <a:latin typeface="Arial" charset="0"/>
                <a:sym typeface="Wingdings" charset="0"/>
              </a:rPr>
              <a:t> randomly choose partitions but in a way guaranteeing that each class is represented in </a:t>
            </a:r>
            <a:r>
              <a:rPr lang="en-US" sz="2400" i="1" dirty="0">
                <a:latin typeface="Arial" charset="0"/>
                <a:sym typeface="Wingdings" charset="0"/>
              </a:rPr>
              <a:t>approximately</a:t>
            </a:r>
            <a:r>
              <a:rPr lang="en-US" sz="2400" dirty="0">
                <a:latin typeface="Arial" charset="0"/>
                <a:sym typeface="Wingdings" charset="0"/>
              </a:rPr>
              <a:t> the right </a:t>
            </a:r>
            <a:r>
              <a:rPr lang="en-US" sz="2400" dirty="0" smtClean="0">
                <a:latin typeface="Arial" charset="0"/>
                <a:sym typeface="Wingdings" charset="0"/>
              </a:rPr>
              <a:t>proportion</a:t>
            </a:r>
            <a:endParaRPr lang="en-US" sz="2400" dirty="0">
              <a:latin typeface="Arial" charset="0"/>
              <a:sym typeface="Wingding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37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Partitioning your data</a:t>
            </a:r>
            <a:endParaRPr lang="en-US" sz="3200" dirty="0">
              <a:latin typeface="Arial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3" y="1543432"/>
            <a:ext cx="7048804" cy="4379976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ja-JP" altLang="en-US" sz="3000" dirty="0" smtClean="0">
                <a:latin typeface="Arial" charset="0"/>
              </a:rPr>
              <a:t>“</a:t>
            </a:r>
            <a:r>
              <a:rPr lang="en-US" sz="3000" dirty="0">
                <a:latin typeface="Arial" charset="0"/>
              </a:rPr>
              <a:t>Stratified</a:t>
            </a:r>
            <a:r>
              <a:rPr lang="ja-JP" altLang="en-US" sz="3000" dirty="0">
                <a:latin typeface="Arial" charset="0"/>
              </a:rPr>
              <a:t>”</a:t>
            </a:r>
            <a:r>
              <a:rPr lang="en-US" sz="3000" dirty="0">
                <a:latin typeface="Arial" charset="0"/>
              </a:rPr>
              <a:t> </a:t>
            </a:r>
            <a:r>
              <a:rPr lang="en-US" sz="3000" dirty="0">
                <a:latin typeface="Arial" charset="0"/>
                <a:sym typeface="Wingdings" charset="0"/>
              </a:rPr>
              <a:t> randomly choose partitions but in a way guaranteeing that each class is represented in </a:t>
            </a:r>
            <a:r>
              <a:rPr lang="en-US" sz="3000" i="1" dirty="0">
                <a:latin typeface="Arial" charset="0"/>
                <a:sym typeface="Wingdings" charset="0"/>
              </a:rPr>
              <a:t>approximately</a:t>
            </a:r>
            <a:r>
              <a:rPr lang="en-US" sz="3000" dirty="0">
                <a:latin typeface="Arial" charset="0"/>
                <a:sym typeface="Wingdings" charset="0"/>
              </a:rPr>
              <a:t> the right </a:t>
            </a:r>
            <a:r>
              <a:rPr lang="en-US" sz="3000" dirty="0" smtClean="0">
                <a:latin typeface="Arial" charset="0"/>
                <a:sym typeface="Wingdings" charset="0"/>
              </a:rPr>
              <a:t>proportion</a:t>
            </a:r>
          </a:p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7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Partitioning your data</a:t>
            </a:r>
            <a:endParaRPr lang="en-US" sz="3200" dirty="0">
              <a:latin typeface="Arial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3" y="1543432"/>
            <a:ext cx="7048804" cy="4379976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ja-JP" altLang="en-US" sz="3000" dirty="0" smtClean="0">
                <a:latin typeface="Arial" charset="0"/>
              </a:rPr>
              <a:t>“</a:t>
            </a:r>
            <a:r>
              <a:rPr lang="en-US" sz="3000" dirty="0">
                <a:latin typeface="Arial" charset="0"/>
              </a:rPr>
              <a:t>Stratified</a:t>
            </a:r>
            <a:r>
              <a:rPr lang="ja-JP" altLang="en-US" sz="3000" dirty="0">
                <a:latin typeface="Arial" charset="0"/>
              </a:rPr>
              <a:t>”</a:t>
            </a:r>
            <a:r>
              <a:rPr lang="en-US" sz="3000" dirty="0">
                <a:latin typeface="Arial" charset="0"/>
              </a:rPr>
              <a:t> </a:t>
            </a:r>
            <a:r>
              <a:rPr lang="en-US" sz="3000" dirty="0">
                <a:latin typeface="Arial" charset="0"/>
                <a:sym typeface="Wingdings" charset="0"/>
              </a:rPr>
              <a:t> randomly choose partitions but in a way guaranteeing that each class is represented in </a:t>
            </a:r>
            <a:r>
              <a:rPr lang="en-US" sz="3000" i="1" dirty="0">
                <a:latin typeface="Arial" charset="0"/>
                <a:sym typeface="Wingdings" charset="0"/>
              </a:rPr>
              <a:t>approximately</a:t>
            </a:r>
            <a:r>
              <a:rPr lang="en-US" sz="3000" dirty="0">
                <a:latin typeface="Arial" charset="0"/>
                <a:sym typeface="Wingdings" charset="0"/>
              </a:rPr>
              <a:t> the right </a:t>
            </a:r>
            <a:r>
              <a:rPr lang="en-US" sz="3000" dirty="0" smtClean="0">
                <a:latin typeface="Arial" charset="0"/>
                <a:sym typeface="Wingdings" charset="0"/>
              </a:rPr>
              <a:t>proportion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000" dirty="0" smtClean="0">
                <a:latin typeface="Arial" charset="0"/>
                <a:sym typeface="Wingdings" charset="0"/>
              </a:rPr>
              <a:t>“Per Person” -&gt; randomly choose one or more people to hold out (less standard, but may be more accurate)</a:t>
            </a:r>
          </a:p>
          <a:p>
            <a:pPr marL="228600" lvl="1" indent="0">
              <a:lnSpc>
                <a:spcPct val="90000"/>
              </a:lnSpc>
              <a:buNone/>
            </a:pPr>
            <a:r>
              <a:rPr lang="en-US" sz="2400" dirty="0">
                <a:latin typeface="Arial" charset="0"/>
                <a:sym typeface="Wingdings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Especially good if you want to know how your classifier would perform if a new user comes along</a:t>
            </a:r>
            <a:endParaRPr lang="en-US" dirty="0">
              <a:latin typeface="Arial" charset="0"/>
            </a:endParaRPr>
          </a:p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28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people learn one algorithm (</a:t>
            </a:r>
            <a:r>
              <a:rPr lang="en-US" i="1" dirty="0" smtClean="0"/>
              <a:t>e.g.</a:t>
            </a:r>
            <a:r>
              <a:rPr lang="en-US" dirty="0" smtClean="0"/>
              <a:t>, regression) and always use it</a:t>
            </a:r>
          </a:p>
          <a:p>
            <a:pPr marL="0" indent="0">
              <a:buNone/>
            </a:pPr>
            <a:r>
              <a:rPr lang="en-US" dirty="0" smtClean="0"/>
              <a:t>Others aimlessly wander</a:t>
            </a:r>
          </a:p>
          <a:p>
            <a:pPr marL="0" indent="0">
              <a:buNone/>
            </a:pPr>
            <a:r>
              <a:rPr lang="en-US" dirty="0" smtClean="0"/>
              <a:t>Solution: </a:t>
            </a:r>
            <a:r>
              <a:rPr lang="en-US" i="1" dirty="0" smtClean="0"/>
              <a:t>PROCESS KNOWLEDGE (again)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409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Do we have to do all of the folds?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Yes!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The test set on each fold is too small to give you an accurate estimate of performance alone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Variation across folds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Evaluation over part of the data is likely to be misleading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753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To make your classifier</a:t>
            </a:r>
            <a:endParaRPr lang="en-US" dirty="0">
              <a:latin typeface="Arial" charset="0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132" y="2209800"/>
            <a:ext cx="7732668" cy="4058486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If </a:t>
            </a:r>
            <a:r>
              <a:rPr lang="en-US" dirty="0" smtClean="0">
                <a:latin typeface="Arial" charset="0"/>
              </a:rPr>
              <a:t>satisfied </a:t>
            </a:r>
            <a:r>
              <a:rPr lang="en-US" dirty="0">
                <a:latin typeface="Arial" charset="0"/>
              </a:rPr>
              <a:t>with the performance estimate we get using cross-validation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Build the </a:t>
            </a:r>
            <a:r>
              <a:rPr lang="en-US" dirty="0">
                <a:latin typeface="Arial" charset="0"/>
              </a:rPr>
              <a:t>model with the </a:t>
            </a:r>
            <a:r>
              <a:rPr lang="en-US" b="1" u="sng" dirty="0">
                <a:latin typeface="Arial" charset="0"/>
              </a:rPr>
              <a:t>WHOLE SET</a:t>
            </a:r>
          </a:p>
          <a:p>
            <a:pPr eaLnBrk="1" hangingPunct="1"/>
            <a:endParaRPr lang="en-US" b="1" u="sng" dirty="0" smtClean="0">
              <a:latin typeface="Arial" charset="0"/>
            </a:endParaRPr>
          </a:p>
          <a:p>
            <a:pPr eaLnBrk="1" hangingPunct="1"/>
            <a:endParaRPr lang="en-US" b="1" u="sng" dirty="0" smtClean="0">
              <a:latin typeface="Arial" charset="0"/>
            </a:endParaRPr>
          </a:p>
          <a:p>
            <a:pPr marL="0" indent="0" eaLnBrk="1" hangingPunct="1">
              <a:buNone/>
            </a:pPr>
            <a:endParaRPr lang="en-US" b="1" u="sng" dirty="0" smtClean="0">
              <a:latin typeface="Arial" charset="0"/>
            </a:endParaRPr>
          </a:p>
          <a:p>
            <a:pPr marL="0" indent="0" eaLnBrk="1" hangingPunct="1">
              <a:buNone/>
            </a:pPr>
            <a:endParaRPr lang="en-US" b="1" u="sng" dirty="0">
              <a:latin typeface="Arial" charset="0"/>
            </a:endParaRP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Don’t use </a:t>
            </a:r>
            <a:r>
              <a:rPr lang="en-US" dirty="0">
                <a:latin typeface="Arial" charset="0"/>
              </a:rPr>
              <a:t>cross-validation to build the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91011"/>
              </p:ext>
            </p:extLst>
          </p:nvPr>
        </p:nvGraphicFramePr>
        <p:xfrm>
          <a:off x="1358370" y="409228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02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02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02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997" y="4934795"/>
            <a:ext cx="641011" cy="574699"/>
          </a:xfrm>
          <a:prstGeom prst="rect">
            <a:avLst/>
          </a:prstGeom>
        </p:spPr>
      </p:pic>
      <p:sp>
        <p:nvSpPr>
          <p:cNvPr id="2" name="Left Brace 1"/>
          <p:cNvSpPr/>
          <p:nvPr/>
        </p:nvSpPr>
        <p:spPr>
          <a:xfrm rot="16200000">
            <a:off x="4228269" y="1593223"/>
            <a:ext cx="356206" cy="6096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07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To make your classifier…</a:t>
            </a:r>
            <a:endParaRPr lang="en-US" dirty="0">
              <a:latin typeface="Arial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latin typeface="Arial" charset="0"/>
              </a:rPr>
              <a:t>If we are satisfied with the performance estimate we get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Then we build the model with the </a:t>
            </a:r>
            <a:r>
              <a:rPr lang="en-US" b="1" u="sng">
                <a:latin typeface="Arial" charset="0"/>
              </a:rPr>
              <a:t>WHOLE SET</a:t>
            </a:r>
          </a:p>
          <a:p>
            <a:pPr eaLnBrk="1" hangingPunct="1"/>
            <a:endParaRPr lang="en-US" b="1" u="sng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Now let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see how it works…</a:t>
            </a:r>
          </a:p>
        </p:txBody>
      </p:sp>
      <p:grpSp>
        <p:nvGrpSpPr>
          <p:cNvPr id="65540" name="Group 4"/>
          <p:cNvGrpSpPr>
            <a:grpSpLocks/>
          </p:cNvGrpSpPr>
          <p:nvPr/>
        </p:nvGrpSpPr>
        <p:grpSpPr bwMode="auto">
          <a:xfrm>
            <a:off x="984248" y="1219200"/>
            <a:ext cx="7440614" cy="4495800"/>
            <a:chOff x="480" y="624"/>
            <a:chExt cx="4687" cy="2832"/>
          </a:xfrm>
        </p:grpSpPr>
        <p:grpSp>
          <p:nvGrpSpPr>
            <p:cNvPr id="65541" name="Group 5"/>
            <p:cNvGrpSpPr>
              <a:grpSpLocks/>
            </p:cNvGrpSpPr>
            <p:nvPr/>
          </p:nvGrpSpPr>
          <p:grpSpPr bwMode="auto">
            <a:xfrm>
              <a:off x="480" y="624"/>
              <a:ext cx="4687" cy="2832"/>
              <a:chOff x="480" y="624"/>
              <a:chExt cx="4687" cy="2832"/>
            </a:xfrm>
          </p:grpSpPr>
          <p:sp>
            <p:nvSpPr>
              <p:cNvPr id="65543" name="Rectangle 6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4656" cy="28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44" name="Text Box 7"/>
              <p:cNvSpPr txBox="1">
                <a:spLocks noChangeArrowheads="1"/>
              </p:cNvSpPr>
              <p:nvPr/>
            </p:nvSpPr>
            <p:spPr bwMode="auto">
              <a:xfrm>
                <a:off x="497" y="1200"/>
                <a:ext cx="4670" cy="2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3600" dirty="0"/>
                  <a:t>If you are not satisfied with the </a:t>
                </a:r>
              </a:p>
              <a:p>
                <a:pPr algn="ctr"/>
                <a:r>
                  <a:rPr lang="en-US" sz="3600" dirty="0"/>
                  <a:t>performance you get,</a:t>
                </a:r>
              </a:p>
              <a:p>
                <a:pPr algn="ctr"/>
                <a:r>
                  <a:rPr lang="en-US" sz="3600" dirty="0"/>
                  <a:t>then you should try to determine </a:t>
                </a:r>
              </a:p>
              <a:p>
                <a:pPr algn="ctr"/>
                <a:r>
                  <a:rPr lang="en-US" sz="3600" dirty="0"/>
                  <a:t>what went wrong</a:t>
                </a:r>
                <a:r>
                  <a:rPr lang="en-US" sz="3600" dirty="0" smtClean="0"/>
                  <a:t>, </a:t>
                </a:r>
                <a:endParaRPr lang="en-US" sz="3600" dirty="0"/>
              </a:p>
              <a:p>
                <a:pPr algn="ctr"/>
                <a:r>
                  <a:rPr lang="en-US" sz="3600" dirty="0"/>
                  <a:t>and then evaluate a different model </a:t>
                </a:r>
              </a:p>
              <a:p>
                <a:pPr algn="ctr"/>
                <a:r>
                  <a:rPr lang="en-US" sz="3600" dirty="0"/>
                  <a:t>that compensates.</a:t>
                </a:r>
              </a:p>
            </p:txBody>
          </p:sp>
        </p:grpSp>
        <p:pic>
          <p:nvPicPr>
            <p:cNvPr id="65542" name="Picture 8" descr="sherloc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0" y="672"/>
              <a:ext cx="768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3145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Feature Selection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Earlier indicated that feature selection is typically important to success</a:t>
            </a:r>
          </a:p>
          <a:p>
            <a:pPr marL="0" indent="0" eaLnBrk="1" hangingPunct="1">
              <a:buFont typeface="Wingdings" charset="0"/>
              <a:buNone/>
            </a:pPr>
            <a:endParaRPr lang="en-US" sz="1600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Very typical feature selection method: 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use information gain to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score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your features</a:t>
            </a:r>
          </a:p>
          <a:p>
            <a:pPr lvl="1" eaLnBrk="1" hangingPunct="1"/>
            <a:r>
              <a:rPr lang="en-US">
                <a:latin typeface="Arial" charset="0"/>
              </a:rPr>
              <a:t>Use the top N features ranked by information gain</a:t>
            </a:r>
          </a:p>
          <a:p>
            <a:pPr marL="0" indent="0" eaLnBrk="1" hangingPunct="1"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17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Wrapper based feature selection</a:t>
            </a:r>
            <a:endParaRPr lang="en-US" dirty="0">
              <a:latin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err="1" smtClean="0">
                <a:latin typeface="Arial" charset="0"/>
              </a:rPr>
              <a:t>Combinatoric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search / optimization through possible feature subsets using classifier accuracy as the objective function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(this can be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wrapped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around any type of classifier</a:t>
            </a:r>
            <a:r>
              <a:rPr lang="en-US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28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Wrapper based feature selection</a:t>
            </a:r>
            <a:endParaRPr lang="en-US" dirty="0">
              <a:latin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err="1" smtClean="0">
                <a:latin typeface="Arial" charset="0"/>
              </a:rPr>
              <a:t>Combinatoric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search / optimization through possible feature subsets using classifier accuracy as the objective function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(this can be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wrapped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around any type of classifier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latin typeface="Arial" charset="0"/>
              </a:rPr>
              <a:t>Example:</a:t>
            </a:r>
            <a:endParaRPr lang="en-US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Arial" charset="0"/>
              </a:rPr>
              <a:t>	</a:t>
            </a:r>
            <a:r>
              <a:rPr lang="en-US" sz="2000" dirty="0" smtClean="0">
                <a:latin typeface="Arial" charset="0"/>
              </a:rPr>
              <a:t>Start </a:t>
            </a:r>
            <a:r>
              <a:rPr lang="en-US" sz="2000" dirty="0">
                <a:latin typeface="Arial" charset="0"/>
              </a:rPr>
              <a:t>with an empty set of selected features</a:t>
            </a:r>
          </a:p>
          <a:p>
            <a:pPr marL="457200" lvl="2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Arial" charset="0"/>
              </a:rPr>
              <a:t>Train a new classifier adding each candidate new feature </a:t>
            </a:r>
          </a:p>
          <a:p>
            <a:pPr marL="457200" lvl="2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Arial" charset="0"/>
              </a:rPr>
              <a:t>Keep the feature which produces the classifier with the </a:t>
            </a:r>
            <a:r>
              <a:rPr lang="en-US" sz="2000" dirty="0" smtClean="0">
                <a:latin typeface="Arial" charset="0"/>
              </a:rPr>
              <a:t>best accuracy</a:t>
            </a:r>
            <a:endParaRPr lang="en-US" sz="2000" dirty="0">
              <a:latin typeface="Arial" charset="0"/>
            </a:endParaRPr>
          </a:p>
          <a:p>
            <a:pPr marL="457200" lvl="2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Arial" charset="0"/>
              </a:rPr>
              <a:t>Repeat until things stop </a:t>
            </a:r>
            <a:r>
              <a:rPr lang="en-US" sz="2000" dirty="0" smtClean="0">
                <a:latin typeface="Arial" charset="0"/>
              </a:rPr>
              <a:t>improving</a:t>
            </a: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22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310162"/>
            <a:ext cx="7223615" cy="99010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Wrapper Based Feature Selection Cons</a:t>
            </a:r>
            <a:endParaRPr lang="en-US" dirty="0">
              <a:latin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 smtClean="0">
                <a:latin typeface="Arial" charset="0"/>
              </a:rPr>
              <a:t>This </a:t>
            </a:r>
            <a:r>
              <a:rPr lang="en-US" sz="3200" dirty="0">
                <a:latin typeface="Arial" charset="0"/>
              </a:rPr>
              <a:t>is an expensive process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Building and testing a classifier is </a:t>
            </a:r>
            <a:r>
              <a:rPr lang="ja-JP" altLang="en-US" sz="2800" dirty="0">
                <a:latin typeface="Arial" charset="0"/>
              </a:rPr>
              <a:t>“</a:t>
            </a:r>
            <a:r>
              <a:rPr lang="en-US" sz="2800" dirty="0">
                <a:latin typeface="Arial" charset="0"/>
              </a:rPr>
              <a:t>inside the loop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sz="2800" dirty="0">
                <a:latin typeface="Arial" charset="0"/>
              </a:rPr>
              <a:t> here </a:t>
            </a:r>
            <a:r>
              <a:rPr lang="en-US" sz="2800" dirty="0" smtClean="0">
                <a:latin typeface="Arial" charset="0"/>
              </a:rPr>
              <a:t> so </a:t>
            </a:r>
            <a:r>
              <a:rPr lang="en-US" sz="2800" dirty="0">
                <a:latin typeface="Arial" charset="0"/>
              </a:rPr>
              <a:t>typically want a fast learner (e.g., naïve Bayes,  decision trees</a:t>
            </a:r>
            <a:r>
              <a:rPr lang="en-US" sz="2800" dirty="0" smtClean="0">
                <a:latin typeface="Arial" charset="0"/>
              </a:rPr>
              <a:t>)</a:t>
            </a:r>
            <a:endParaRPr lang="en-US" sz="24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000" dirty="0">
                <a:latin typeface="Arial" charset="0"/>
              </a:rPr>
              <a:t>What would happen </a:t>
            </a:r>
            <a:r>
              <a:rPr lang="en-US" sz="3000" dirty="0" smtClean="0">
                <a:latin typeface="Arial" charset="0"/>
              </a:rPr>
              <a:t>if </a:t>
            </a:r>
            <a:r>
              <a:rPr lang="en-US" sz="3000" dirty="0">
                <a:latin typeface="Arial" charset="0"/>
              </a:rPr>
              <a:t>you do feature selection </a:t>
            </a:r>
            <a:r>
              <a:rPr lang="en-US" sz="3000" dirty="0" smtClean="0">
                <a:latin typeface="Arial" charset="0"/>
              </a:rPr>
              <a:t>over </a:t>
            </a:r>
            <a:r>
              <a:rPr lang="en-US" sz="3000" dirty="0">
                <a:latin typeface="Arial" charset="0"/>
              </a:rPr>
              <a:t>your whole set of data </a:t>
            </a:r>
            <a:r>
              <a:rPr lang="en-US" sz="3000" dirty="0" smtClean="0">
                <a:latin typeface="Arial" charset="0"/>
              </a:rPr>
              <a:t>prior </a:t>
            </a:r>
            <a:r>
              <a:rPr lang="en-US" sz="3000" dirty="0">
                <a:latin typeface="Arial" charset="0"/>
              </a:rPr>
              <a:t>to cross validation?</a:t>
            </a:r>
          </a:p>
        </p:txBody>
      </p:sp>
    </p:spTree>
    <p:extLst>
      <p:ext uri="{BB962C8B-B14F-4D97-AF65-F5344CB8AC3E}">
        <p14:creationId xmlns:p14="http://schemas.microsoft.com/office/powerpoint/2010/main" val="61184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310162"/>
            <a:ext cx="7223615" cy="99010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Wrapper Based Feature Selection Cons</a:t>
            </a:r>
            <a:endParaRPr lang="en-US" dirty="0">
              <a:latin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 smtClean="0">
                <a:latin typeface="Arial" charset="0"/>
              </a:rPr>
              <a:t>This </a:t>
            </a:r>
            <a:r>
              <a:rPr lang="en-US" sz="3200" dirty="0">
                <a:latin typeface="Arial" charset="0"/>
              </a:rPr>
              <a:t>is an expensive process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Building and testing a classifier is </a:t>
            </a:r>
            <a:r>
              <a:rPr lang="ja-JP" altLang="en-US" sz="2800" dirty="0">
                <a:latin typeface="Arial" charset="0"/>
              </a:rPr>
              <a:t>“</a:t>
            </a:r>
            <a:r>
              <a:rPr lang="en-US" sz="2800" dirty="0">
                <a:latin typeface="Arial" charset="0"/>
              </a:rPr>
              <a:t>inside the loop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sz="2800" dirty="0">
                <a:latin typeface="Arial" charset="0"/>
              </a:rPr>
              <a:t> here </a:t>
            </a:r>
            <a:r>
              <a:rPr lang="en-US" sz="2800" dirty="0" smtClean="0">
                <a:latin typeface="Arial" charset="0"/>
              </a:rPr>
              <a:t> so </a:t>
            </a:r>
            <a:r>
              <a:rPr lang="en-US" sz="2800" dirty="0">
                <a:latin typeface="Arial" charset="0"/>
              </a:rPr>
              <a:t>typically want a fast learner (e.g., naïve Bayes,  decision trees</a:t>
            </a:r>
            <a:r>
              <a:rPr lang="en-US" sz="2800" dirty="0" smtClean="0">
                <a:latin typeface="Arial" charset="0"/>
              </a:rPr>
              <a:t>)</a:t>
            </a:r>
            <a:endParaRPr lang="en-US" sz="24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000" dirty="0" smtClean="0">
                <a:latin typeface="Arial" charset="0"/>
              </a:rPr>
              <a:t>Will </a:t>
            </a:r>
            <a:r>
              <a:rPr lang="en-US" sz="3000" dirty="0" err="1" smtClean="0">
                <a:latin typeface="Arial" charset="0"/>
              </a:rPr>
              <a:t>overfit</a:t>
            </a:r>
            <a:r>
              <a:rPr lang="en-US" sz="3000" dirty="0" smtClean="0">
                <a:latin typeface="Arial" charset="0"/>
              </a:rPr>
              <a:t> if you do it on </a:t>
            </a:r>
            <a:r>
              <a:rPr lang="en-US" sz="3000" i="1" dirty="0" smtClean="0">
                <a:latin typeface="Arial" charset="0"/>
              </a:rPr>
              <a:t>entire data set </a:t>
            </a:r>
            <a:r>
              <a:rPr lang="en-US" sz="3000" dirty="0" smtClean="0">
                <a:latin typeface="Arial" charset="0"/>
              </a:rPr>
              <a:t>(have to do on </a:t>
            </a:r>
            <a:r>
              <a:rPr lang="en-US" sz="3000" i="1" dirty="0" smtClean="0">
                <a:latin typeface="Arial" charset="0"/>
              </a:rPr>
              <a:t>each fold</a:t>
            </a:r>
            <a:r>
              <a:rPr lang="en-US" sz="3000" dirty="0" smtClean="0">
                <a:latin typeface="Arial" charset="0"/>
              </a:rPr>
              <a:t>)</a:t>
            </a:r>
            <a:endParaRPr lang="en-US" sz="3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6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Finding Features </a:t>
            </a:r>
            <a:endParaRPr lang="en-US" dirty="0">
              <a:latin typeface="Arial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smtClean="0">
                <a:latin typeface="Arial" charset="0"/>
              </a:rPr>
              <a:t>The </a:t>
            </a:r>
            <a:r>
              <a:rPr lang="en-US" sz="3500" dirty="0">
                <a:latin typeface="Arial" charset="0"/>
              </a:rPr>
              <a:t>same problem occurs if you design new features based on observations over your whole set of data.  </a:t>
            </a:r>
          </a:p>
          <a:p>
            <a:r>
              <a:rPr lang="en-US" sz="2800" dirty="0">
                <a:latin typeface="Arial" charset="0"/>
              </a:rPr>
              <a:t>Can you explain why?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40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Finding Features </a:t>
            </a:r>
            <a:endParaRPr lang="en-US" dirty="0">
              <a:latin typeface="Arial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500" dirty="0" smtClean="0">
                <a:latin typeface="Arial" charset="0"/>
              </a:rPr>
              <a:t>The </a:t>
            </a:r>
            <a:r>
              <a:rPr lang="en-US" sz="3500" dirty="0">
                <a:latin typeface="Arial" charset="0"/>
              </a:rPr>
              <a:t>same problem occurs if you design new features based on observations over your whole set of data.  </a:t>
            </a:r>
          </a:p>
          <a:p>
            <a:r>
              <a:rPr lang="en-US" sz="2800" dirty="0" smtClean="0">
                <a:latin typeface="Arial" charset="0"/>
              </a:rPr>
              <a:t>At training time the features will perform better than they should because they wer</a:t>
            </a:r>
            <a:r>
              <a:rPr lang="en-US" dirty="0" smtClean="0">
                <a:latin typeface="Arial" charset="0"/>
              </a:rPr>
              <a:t>e </a:t>
            </a:r>
            <a:r>
              <a:rPr lang="en-US" sz="2800" dirty="0" smtClean="0">
                <a:latin typeface="Arial" charset="0"/>
              </a:rPr>
              <a:t>design based on the training data</a:t>
            </a:r>
          </a:p>
          <a:p>
            <a:r>
              <a:rPr lang="en-US" dirty="0" smtClean="0">
                <a:latin typeface="Arial" charset="0"/>
              </a:rPr>
              <a:t>At testing time, you will have used ‘omniscience’ to build features </a:t>
            </a:r>
            <a:endParaRPr lang="en-US" sz="2800" dirty="0" smtClean="0">
              <a:latin typeface="Arial" charset="0"/>
            </a:endParaRPr>
          </a:p>
          <a:p>
            <a:endParaRPr lang="en-US" sz="2800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15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Selecting algorithms</a:t>
            </a:r>
            <a:endParaRPr lang="en-US" dirty="0">
              <a:latin typeface="Arial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54" b="454"/>
          <a:stretch/>
        </p:blipFill>
        <p:spPr/>
      </p:pic>
      <p:sp>
        <p:nvSpPr>
          <p:cNvPr id="4" name="Rectangle 3"/>
          <p:cNvSpPr/>
          <p:nvPr/>
        </p:nvSpPr>
        <p:spPr>
          <a:xfrm>
            <a:off x="0" y="152400"/>
            <a:ext cx="906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www.quora.com</a:t>
            </a:r>
            <a:r>
              <a:rPr lang="en-US" dirty="0"/>
              <a:t>/What-are-the-advantages-of-different-classification-algorithms</a:t>
            </a:r>
          </a:p>
        </p:txBody>
      </p:sp>
    </p:spTree>
    <p:extLst>
      <p:ext uri="{BB962C8B-B14F-4D97-AF65-F5344CB8AC3E}">
        <p14:creationId xmlns:p14="http://schemas.microsoft.com/office/powerpoint/2010/main" val="70606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Finding Features </a:t>
            </a:r>
            <a:endParaRPr lang="en-US" dirty="0">
              <a:latin typeface="Arial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smtClean="0">
                <a:latin typeface="Arial" charset="0"/>
              </a:rPr>
              <a:t>The </a:t>
            </a:r>
            <a:r>
              <a:rPr lang="en-US" sz="3500" dirty="0">
                <a:latin typeface="Arial" charset="0"/>
              </a:rPr>
              <a:t>same problem occurs if you design new features based on observations over your whole set of data.  </a:t>
            </a:r>
            <a:endParaRPr lang="en-US" sz="3500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3500" dirty="0" smtClean="0">
                <a:latin typeface="Arial" charset="0"/>
              </a:rPr>
              <a:t>-&gt; Yet another reason for the optimization set! </a:t>
            </a:r>
            <a:endParaRPr lang="en-US" sz="35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05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Software Tools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>
                <a:latin typeface="Arial" charset="0"/>
              </a:rPr>
              <a:t>Weka</a:t>
            </a:r>
            <a:r>
              <a:rPr lang="en-US" dirty="0">
                <a:latin typeface="Arial" charset="0"/>
              </a:rPr>
              <a:t> (http://</a:t>
            </a:r>
            <a:r>
              <a:rPr lang="en-US" dirty="0" err="1">
                <a:latin typeface="Arial" charset="0"/>
              </a:rPr>
              <a:t>www.cs.waikato.ac.nz</a:t>
            </a:r>
            <a:r>
              <a:rPr lang="en-US" dirty="0">
                <a:latin typeface="Arial" charset="0"/>
              </a:rPr>
              <a:t>/ml/</a:t>
            </a:r>
            <a:r>
              <a:rPr lang="en-US" dirty="0" err="1">
                <a:latin typeface="Arial" charset="0"/>
              </a:rPr>
              <a:t>weka</a:t>
            </a:r>
            <a:r>
              <a:rPr lang="en-US" dirty="0">
                <a:latin typeface="Arial" charset="0"/>
              </a:rPr>
              <a:t>/)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Open source machine learning toolkit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Includes Java API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Data manipulation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Whatever you are comfortable with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Scripting language like Perl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Excel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97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Summary</a:t>
            </a:r>
            <a:endParaRPr lang="en-US" dirty="0">
              <a:latin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Automatically or </a:t>
            </a:r>
            <a:r>
              <a:rPr lang="en-US" i="1" dirty="0">
                <a:latin typeface="Arial" charset="0"/>
              </a:rPr>
              <a:t>semi-automatically</a:t>
            </a:r>
          </a:p>
          <a:p>
            <a:pPr lvl="1" eaLnBrk="1" hangingPunct="1"/>
            <a:r>
              <a:rPr lang="en-US" dirty="0">
                <a:latin typeface="Arial" charset="0"/>
              </a:rPr>
              <a:t>Inducing concepts (</a:t>
            </a:r>
            <a:r>
              <a:rPr lang="en-US" i="1" dirty="0">
                <a:latin typeface="Arial" charset="0"/>
              </a:rPr>
              <a:t>i.e.</a:t>
            </a:r>
            <a:r>
              <a:rPr lang="en-US" dirty="0">
                <a:latin typeface="Arial" charset="0"/>
              </a:rPr>
              <a:t>, rules) from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Finding patterns in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Explaining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Making  </a:t>
            </a:r>
            <a:r>
              <a:rPr lang="en-US" dirty="0" smtClean="0">
                <a:latin typeface="Arial" charset="0"/>
              </a:rPr>
              <a:t>predictions</a:t>
            </a:r>
          </a:p>
          <a:p>
            <a:pPr marL="0" indent="0">
              <a:buNone/>
            </a:pPr>
            <a:r>
              <a:rPr lang="en-US" i="1" dirty="0" smtClean="0">
                <a:latin typeface="Arial" charset="0"/>
              </a:rPr>
              <a:t>Supervised </a:t>
            </a:r>
            <a:r>
              <a:rPr lang="en-US" dirty="0" smtClean="0">
                <a:latin typeface="Arial" charset="0"/>
              </a:rPr>
              <a:t>ML depends on </a:t>
            </a:r>
            <a:r>
              <a:rPr lang="en-US" i="1" dirty="0" smtClean="0">
                <a:latin typeface="Arial" charset="0"/>
              </a:rPr>
              <a:t>labels </a:t>
            </a:r>
            <a:r>
              <a:rPr lang="en-US" dirty="0" smtClean="0">
                <a:latin typeface="Arial" charset="0"/>
              </a:rPr>
              <a:t>and </a:t>
            </a:r>
            <a:r>
              <a:rPr lang="en-US" i="1" dirty="0" smtClean="0">
                <a:latin typeface="Arial" charset="0"/>
              </a:rPr>
              <a:t>features</a:t>
            </a:r>
          </a:p>
          <a:p>
            <a:pPr marL="228600" lvl="1" indent="0">
              <a:buNone/>
            </a:pPr>
            <a:r>
              <a:rPr lang="en-US" dirty="0" smtClean="0">
                <a:latin typeface="Arial" charset="0"/>
              </a:rPr>
              <a:t>Labels typically expensive to acquire</a:t>
            </a:r>
          </a:p>
          <a:p>
            <a:pPr marL="228600" lvl="1" indent="0">
              <a:buNone/>
            </a:pPr>
            <a:r>
              <a:rPr lang="en-US" dirty="0" smtClean="0">
                <a:latin typeface="Arial" charset="0"/>
              </a:rPr>
              <a:t>Features key to success</a:t>
            </a:r>
            <a:endParaRPr lang="en-US" dirty="0" smtClean="0">
              <a:latin typeface="Arial" charset="0"/>
            </a:endParaRPr>
          </a:p>
          <a:p>
            <a:pPr marL="228600" lvl="1" indent="0" eaLnBrk="1" hangingPunct="1"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762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for assessing results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Accuracy [limited value]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Precision = TP / (TP + FP) = 90/(90+15) = 88%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Recall = TP / (TP + FN) = 90/(90+12) = 86%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F-Score = 2 * (Precision * Recall)   = 87%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                      (Precision + Recall</a:t>
            </a:r>
            <a:r>
              <a:rPr lang="en-US" dirty="0" smtClean="0">
                <a:latin typeface="Arial" charset="0"/>
              </a:rPr>
              <a:t>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Kappa = (observed acc.- expected acc.)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				(1 - expected acc.)</a:t>
            </a:r>
          </a:p>
          <a:p>
            <a:pPr>
              <a:buNone/>
            </a:pPr>
            <a:endParaRPr lang="en-US" dirty="0">
              <a:latin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93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Best </a:t>
            </a:r>
            <a:r>
              <a:rPr lang="en-US" dirty="0" smtClean="0">
                <a:latin typeface="Arial" charset="0"/>
              </a:rPr>
              <a:t>Practices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312337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</a:rPr>
              <a:t>Divide your data</a:t>
            </a:r>
          </a:p>
          <a:p>
            <a:pPr marL="228600" lvl="1" indent="0">
              <a:buNone/>
            </a:pPr>
            <a:r>
              <a:rPr lang="en-US" dirty="0" smtClean="0">
                <a:latin typeface="Arial" charset="0"/>
              </a:rPr>
              <a:t>Optimization </a:t>
            </a:r>
            <a:r>
              <a:rPr lang="en-US" dirty="0" smtClean="0">
                <a:latin typeface="Arial" charset="0"/>
              </a:rPr>
              <a:t>set (for tuning parameters; </a:t>
            </a:r>
            <a:r>
              <a:rPr lang="en-US" i="1" dirty="0" smtClean="0">
                <a:latin typeface="Arial" charset="0"/>
              </a:rPr>
              <a:t>etc.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228600" lvl="1" indent="0">
              <a:buNone/>
            </a:pP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Training set (for training your classifier)</a:t>
            </a:r>
          </a:p>
          <a:p>
            <a:pPr marL="228600" lvl="1" indent="0">
              <a:buNone/>
            </a:pP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Testing set (for calculating scores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Estimate performance on training set (10 fold cross)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Test set is for reporting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All data is for producing a classifier to use in the real world</a:t>
            </a:r>
            <a:endParaRPr lang="en-US" dirty="0" smtClean="0">
              <a:solidFill>
                <a:schemeClr val="tx2"/>
              </a:solidFill>
              <a:latin typeface="Arial" charset="0"/>
            </a:endParaRP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9063"/>
              </p:ext>
            </p:extLst>
          </p:nvPr>
        </p:nvGraphicFramePr>
        <p:xfrm>
          <a:off x="1138571" y="5566597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060199" y="5834943"/>
            <a:ext cx="7277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your data. Explore it. Try things out (feature sets, </a:t>
            </a:r>
            <a:r>
              <a:rPr lang="en-US" dirty="0" err="1" smtClean="0"/>
              <a:t>algthm</a:t>
            </a:r>
            <a:r>
              <a:rPr lang="en-US" dirty="0" smtClean="0"/>
              <a:t> parameters).</a:t>
            </a:r>
            <a:br>
              <a:rPr lang="en-US" dirty="0" smtClean="0"/>
            </a:br>
            <a:r>
              <a:rPr lang="en-US" dirty="0" smtClean="0"/>
              <a:t>But do it </a:t>
            </a:r>
            <a:r>
              <a:rPr lang="en-US" i="1" dirty="0" smtClean="0"/>
              <a:t>all</a:t>
            </a:r>
            <a:r>
              <a:rPr lang="en-US" dirty="0" smtClean="0"/>
              <a:t> on the optimization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7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If you want to know more…</a:t>
            </a:r>
            <a:endParaRPr lang="en-US" dirty="0">
              <a:latin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90800"/>
            <a:ext cx="5334000" cy="32766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Arial" charset="0"/>
              </a:rPr>
              <a:t>Witten, I. H., Frank, E., Hall, M. (2011).  </a:t>
            </a:r>
            <a:r>
              <a:rPr lang="en-US" sz="2800" i="1" dirty="0">
                <a:latin typeface="Arial" charset="0"/>
              </a:rPr>
              <a:t>Data Mining: Practical Machine Learning Tools and Techniques</a:t>
            </a:r>
            <a:r>
              <a:rPr lang="en-US" sz="2800" dirty="0">
                <a:latin typeface="Arial" charset="0"/>
              </a:rPr>
              <a:t>, third edition, Elsevier: San Francisco</a:t>
            </a:r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37" y="2286000"/>
            <a:ext cx="323056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358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people learn one algorithm (</a:t>
            </a:r>
            <a:r>
              <a:rPr lang="en-US" i="1" dirty="0" smtClean="0"/>
              <a:t>e.g.</a:t>
            </a:r>
            <a:r>
              <a:rPr lang="en-US" dirty="0" smtClean="0"/>
              <a:t>, regression) and always use it</a:t>
            </a:r>
          </a:p>
          <a:p>
            <a:pPr marL="0" indent="0">
              <a:buNone/>
            </a:pPr>
            <a:r>
              <a:rPr lang="en-US" dirty="0" smtClean="0"/>
              <a:t>Others aimlessly wander</a:t>
            </a:r>
          </a:p>
          <a:p>
            <a:pPr marL="0" indent="0">
              <a:buNone/>
            </a:pPr>
            <a:r>
              <a:rPr lang="en-US" dirty="0" smtClean="0"/>
              <a:t>Solution: </a:t>
            </a:r>
            <a:r>
              <a:rPr lang="en-US" i="1" dirty="0" smtClean="0"/>
              <a:t>PROCESS KNOWLEDGE (again)</a:t>
            </a:r>
          </a:p>
          <a:p>
            <a:pPr lvl="1"/>
            <a:r>
              <a:rPr lang="en-US" i="1" dirty="0" smtClean="0"/>
              <a:t>Know the capabilities and limitations of algorithms</a:t>
            </a:r>
          </a:p>
          <a:p>
            <a:pPr lvl="1"/>
            <a:r>
              <a:rPr lang="en-US" i="1" dirty="0" smtClean="0"/>
              <a:t>Generate hypotheses from the data</a:t>
            </a:r>
          </a:p>
          <a:p>
            <a:pPr lvl="1"/>
            <a:r>
              <a:rPr lang="en-US" i="1" dirty="0" smtClean="0"/>
              <a:t>Conduct careful error analysis when things go wrong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4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11351</TotalTime>
  <Words>3491</Words>
  <Application>Microsoft Macintosh PowerPoint</Application>
  <PresentationFormat>On-screen Show (4:3)</PresentationFormat>
  <Paragraphs>731</Paragraphs>
  <Slides>85</Slides>
  <Notes>60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7" baseType="lpstr">
      <vt:lpstr>Office Theme</vt:lpstr>
      <vt:lpstr>Bitmap Image</vt:lpstr>
      <vt:lpstr>PowerPoint Presentation</vt:lpstr>
      <vt:lpstr>Naïve Approach: When all you have is a hammer…</vt:lpstr>
      <vt:lpstr>Naïve Approach: When all you have is a hammer…</vt:lpstr>
      <vt:lpstr>Naïve Approach: When all you have is a hammer…</vt:lpstr>
      <vt:lpstr>Naïve Approach: When all you have is a hammer…</vt:lpstr>
      <vt:lpstr>Naïve Approach: When all you have is a hammer…</vt:lpstr>
      <vt:lpstr>Naïve Approach: When all you have is a hammer…</vt:lpstr>
      <vt:lpstr>Selecting algorithms</vt:lpstr>
      <vt:lpstr>Naïve Approach: When all you have is a hammer…</vt:lpstr>
      <vt:lpstr>Suggested Readings</vt:lpstr>
      <vt:lpstr>“Just enough to be dangerous”…</vt:lpstr>
      <vt:lpstr>What is machine learning?</vt:lpstr>
      <vt:lpstr>Two main approaches</vt:lpstr>
      <vt:lpstr>Example uses of ML</vt:lpstr>
      <vt:lpstr>Today’s Focus</vt:lpstr>
      <vt:lpstr>Typical Supervised Learning Flow</vt:lpstr>
      <vt:lpstr>Typical Supervised Learning Flow</vt:lpstr>
      <vt:lpstr>Example: Sewer Overflows</vt:lpstr>
      <vt:lpstr>Example: Sewer Overflows</vt:lpstr>
      <vt:lpstr>Example: Sewer Overflows</vt:lpstr>
      <vt:lpstr>Example: Sewer Overflows</vt:lpstr>
      <vt:lpstr>Example: Sewer Overflows</vt:lpstr>
      <vt:lpstr>Classification</vt:lpstr>
      <vt:lpstr>Training data:  Multiple Examples</vt:lpstr>
      <vt:lpstr>Including Features</vt:lpstr>
      <vt:lpstr>PowerPoint Presentation</vt:lpstr>
      <vt:lpstr>How does classification work?</vt:lpstr>
      <vt:lpstr>PowerPoint Presentation</vt:lpstr>
      <vt:lpstr>What will the prediction be?</vt:lpstr>
      <vt:lpstr>0R &amp; 1R Classification</vt:lpstr>
      <vt:lpstr>Learned Classifiers</vt:lpstr>
      <vt:lpstr>Learned Classifiers</vt:lpstr>
      <vt:lpstr>Learned Classifiers</vt:lpstr>
      <vt:lpstr>Learned Classifiers</vt:lpstr>
      <vt:lpstr>Learned Classifiers</vt:lpstr>
      <vt:lpstr>How can I tell if  my classifier is any good?</vt:lpstr>
      <vt:lpstr>How can I tell if  my classifier is any good?</vt:lpstr>
      <vt:lpstr>How can I tell if  my classifier is any good?</vt:lpstr>
      <vt:lpstr>Alternative takes on Accuracy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Sources of Bias</vt:lpstr>
      <vt:lpstr>Best Approach</vt:lpstr>
      <vt:lpstr>Best Approach</vt:lpstr>
      <vt:lpstr>Best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Best Approach</vt:lpstr>
      <vt:lpstr>Cross Validation Helps for Small Data Sets</vt:lpstr>
      <vt:lpstr>Cross Validation Helps for Small Data Sets</vt:lpstr>
      <vt:lpstr>Cross Validation Helps for Small Data Sets</vt:lpstr>
      <vt:lpstr>Cross Validation Helps for Small Data Sets</vt:lpstr>
      <vt:lpstr>Cross Validation Helps for Small Data Sets</vt:lpstr>
      <vt:lpstr>Cross Validation</vt:lpstr>
      <vt:lpstr>Partitioning your data</vt:lpstr>
      <vt:lpstr>Partitioning your data</vt:lpstr>
      <vt:lpstr>Do we have to do all of the folds?</vt:lpstr>
      <vt:lpstr>To make your classifier</vt:lpstr>
      <vt:lpstr>To make your classifier…</vt:lpstr>
      <vt:lpstr>Feature Selection</vt:lpstr>
      <vt:lpstr>Wrapper based feature selection</vt:lpstr>
      <vt:lpstr>Wrapper based feature selection</vt:lpstr>
      <vt:lpstr>Wrapper Based Feature Selection Cons</vt:lpstr>
      <vt:lpstr>Wrapper Based Feature Selection Cons</vt:lpstr>
      <vt:lpstr>Finding Features </vt:lpstr>
      <vt:lpstr>Finding Features </vt:lpstr>
      <vt:lpstr>Finding Features </vt:lpstr>
      <vt:lpstr>Software Tools</vt:lpstr>
      <vt:lpstr>Summary</vt:lpstr>
      <vt:lpstr>Metrics for assessing results</vt:lpstr>
      <vt:lpstr>Best Practices</vt:lpstr>
      <vt:lpstr>If you want to know more…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630</cp:revision>
  <dcterms:created xsi:type="dcterms:W3CDTF">2013-10-07T16:54:34Z</dcterms:created>
  <dcterms:modified xsi:type="dcterms:W3CDTF">2015-04-21T20:25:18Z</dcterms:modified>
</cp:coreProperties>
</file>